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3" r:id="rId3"/>
    <p:sldId id="271" r:id="rId4"/>
    <p:sldId id="265" r:id="rId5"/>
    <p:sldId id="263" r:id="rId6"/>
    <p:sldId id="260" r:id="rId7"/>
    <p:sldId id="261" r:id="rId8"/>
    <p:sldId id="266" r:id="rId9"/>
    <p:sldId id="270" r:id="rId10"/>
    <p:sldId id="267" r:id="rId11"/>
    <p:sldId id="268" r:id="rId12"/>
    <p:sldId id="279" r:id="rId13"/>
    <p:sldId id="274" r:id="rId14"/>
    <p:sldId id="269" r:id="rId15"/>
    <p:sldId id="273" r:id="rId16"/>
    <p:sldId id="275" r:id="rId17"/>
    <p:sldId id="277" r:id="rId18"/>
    <p:sldId id="276" r:id="rId19"/>
    <p:sldId id="278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8E72-3631-3EF9-74B5-B467666C1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D4C85-D9A2-6D35-D11A-4C8CFFD8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461CA-9DBD-A0F1-812A-021D7811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769F5-4B76-075C-844A-CBD67FA8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48086-E8E4-7445-3CE6-933FE3CD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22A0C-4818-3263-B67F-6408F57F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07672-4BB0-09DD-A81D-C3A26543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6EBF9-8B7A-3F9D-F688-05C3198E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7AC3C-341C-4B2E-7D5D-938F248B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69E87-AE76-D938-F736-ECF6C814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3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8B4F30-0FEB-CDC1-965A-CCC7827D7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5D882A-1B5F-A6AE-7EFF-415CF8D6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F336C-2BBC-EE11-E9B9-A5D2621F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72BD-9321-708E-6FB2-C3595CAD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9A5C1-21CC-3A7E-EC42-EF101E54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02A70-E1BC-D9B5-00E0-C5DCB64F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19232-B18A-3E69-8A56-FDF041CB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E8F89-A116-DC0B-FCFF-15A66A57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F6499-E10C-098D-B3AF-E37F8541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20170-0495-355C-4652-561FD05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C01B3-3AF1-79F8-FF66-96BC0F47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67E10-FFB2-A942-EB70-FA07D518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CB72D-6478-EDE4-72FA-775F3745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10EB6-7F2D-3CB6-EEA0-0762457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B067E-B267-0D1E-8B7F-386AD15F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8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6D86-ADAB-A469-497F-FD48C22D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C0F8D-7379-5DB8-F7E8-ACDF3964A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A9AAC-BA42-4103-FD83-8AB2A4FB3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45081-2F65-CA85-9C50-11ADEB08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1E250-7699-5D1D-7465-73A50CF8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64A25-8330-7143-725A-8D0B23D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5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2480-9FCE-90D4-9FF4-B2EE828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18868-B8F6-8ACF-7E19-B8D556AF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05A47-92A5-A64F-9CC0-FB5DDF433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F079C9-3F71-3F01-2F0D-F388135AD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926B9D-00B1-3A77-9F92-CD3D38941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FB4527-F32F-3758-3424-823305DB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676FC-6FFD-2B08-7152-B3294BB5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5ACD2A-1C62-B2A9-5988-91C740A5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1B52D-9D4A-036C-A293-E480FFDD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71139A-2008-60C6-97EA-1DC05D5D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CC9A-B2C1-8B38-EF6E-03ADA4A6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65007-B03C-3ADF-F331-2C309347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8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54773D-9D7F-870C-DF2C-50363BD1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491DE8-7C03-03C5-0BF2-8B7EFE4F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2D937-E838-7C57-874F-EAEF7450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5F3CC-1B6A-01C3-6AA2-CA90169B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EA530-DBEA-6731-641E-7260C1B8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5E463A-D8A0-3184-C76D-B6493A4B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8447F-94DB-804D-11F6-0A288E38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41484-C591-83B6-9039-D09688D4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39677-0D32-2511-240B-49471EDB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D4A3-D369-BAED-DF0A-15B918CB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46BA25-89D6-B968-E6B5-4931F8E1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AF1C6-4139-735D-64AD-CBB3C4EB8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593D1-6568-5683-02A9-E2B47303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5639-C221-C787-5435-86019A7B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AA6CF-C131-8FAF-28C8-065D4AFD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069199-72C6-0145-CF3D-3BF7AD8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CB622-A5BB-0CFF-D9B7-CDAE7473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10568-8F2B-C243-8E46-91520F8C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A837-D19F-4CAA-B6C5-BA3C9E58B37C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526C1-2E7C-3F5C-8CC3-83A02BF4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49B30-69EC-53A3-3A07-4D30EC0B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F459-22D1-462C-9123-8143D16CE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5.png"/><Relationship Id="rId7" Type="http://schemas.openxmlformats.org/officeDocument/2006/relationships/image" Target="../media/image510.png"/><Relationship Id="rId12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57.png"/><Relationship Id="rId10" Type="http://schemas.openxmlformats.org/officeDocument/2006/relationships/image" Target="../media/image540.png"/><Relationship Id="rId4" Type="http://schemas.openxmlformats.org/officeDocument/2006/relationships/image" Target="../media/image56.png"/><Relationship Id="rId9" Type="http://schemas.openxmlformats.org/officeDocument/2006/relationships/image" Target="../media/image5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theanalysisfactor.com/checking-normality-anova-model/" TargetMode="External"/><Relationship Id="rId4" Type="http://schemas.openxmlformats.org/officeDocument/2006/relationships/hyperlink" Target="http://contents.kocw.or.kr/KOCW/document/2013/koreasejong/HongSungsik4/12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9CC377-D987-7D91-598C-A7A784BF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85" y="14592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500" b="1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실험계획 기말과제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BC67B-59BB-7530-C28F-DFE25BD8077E}"/>
              </a:ext>
            </a:extLst>
          </p:cNvPr>
          <p:cNvSpPr txBox="1"/>
          <p:nvPr/>
        </p:nvSpPr>
        <p:spPr>
          <a:xfrm>
            <a:off x="9000565" y="5130274"/>
            <a:ext cx="3134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김보민</a:t>
            </a:r>
            <a:r>
              <a:rPr lang="en-US" altLang="ko-KR" sz="3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(5638835)</a:t>
            </a:r>
          </a:p>
          <a:p>
            <a:r>
              <a:rPr lang="ko-KR" altLang="en-US" sz="3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안효준</a:t>
            </a:r>
            <a:r>
              <a:rPr lang="en-US" altLang="ko-KR" sz="3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(5463312) </a:t>
            </a:r>
          </a:p>
          <a:p>
            <a:r>
              <a:rPr lang="ko-KR" altLang="en-US" sz="3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이민혁</a:t>
            </a:r>
            <a:r>
              <a:rPr lang="en-US" altLang="ko-KR" sz="3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(5526429)</a:t>
            </a:r>
            <a:endParaRPr lang="ko-KR" altLang="en-US" sz="3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74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10" y="205531"/>
            <a:ext cx="4258267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2.2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선택된 모형의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분산분석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F0E3A3-C251-EEBB-51F7-343490BF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23" y="2138066"/>
            <a:ext cx="5295900" cy="105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526445-26E1-0F79-E1C7-7CCCAA2A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93" y="4297350"/>
            <a:ext cx="3569759" cy="553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A9551D-FD7F-DCCA-B3F3-31AC9EC2B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1" y="2165169"/>
            <a:ext cx="5267325" cy="1038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CD0FD7-6768-E15F-BEA4-ABFDFA124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212" y="3270122"/>
            <a:ext cx="5267324" cy="949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59EB59-03A4-4875-2F8B-45BEAA822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981" y="4297348"/>
            <a:ext cx="3580023" cy="553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9F239D-2A95-FB45-E075-84B87B6D6715}"/>
                  </a:ext>
                </a:extLst>
              </p:cNvPr>
              <p:cNvSpPr txBox="1"/>
              <p:nvPr/>
            </p:nvSpPr>
            <p:spPr>
              <a:xfrm>
                <a:off x="6870667" y="2277297"/>
                <a:ext cx="2078133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모형의 유의성 검정</a:t>
                </a:r>
                <a:endParaRPr lang="en-US" altLang="ko-KR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:endParaRPr lang="en-US" altLang="ko-KR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모형이 유의하지 않다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9F239D-2A95-FB45-E075-84B87B6D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7" y="2277297"/>
                <a:ext cx="2078133" cy="800219"/>
              </a:xfrm>
              <a:prstGeom prst="rect">
                <a:avLst/>
              </a:prstGeom>
              <a:blipFill>
                <a:blip r:embed="rId7"/>
                <a:stretch>
                  <a:fillRect l="-6158" t="-9924" r="-4985" b="-14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7F46D-8C2E-8F20-9FA8-CAB3A581DEA8}"/>
                  </a:ext>
                </a:extLst>
              </p:cNvPr>
              <p:cNvSpPr txBox="1"/>
              <p:nvPr/>
            </p:nvSpPr>
            <p:spPr>
              <a:xfrm>
                <a:off x="9061010" y="2831295"/>
                <a:ext cx="16950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모형이 유의하다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7F46D-8C2E-8F20-9FA8-CAB3A581D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010" y="2831295"/>
                <a:ext cx="1695079" cy="246221"/>
              </a:xfrm>
              <a:prstGeom prst="rect">
                <a:avLst/>
              </a:prstGeom>
              <a:blipFill>
                <a:blip r:embed="rId8"/>
                <a:stretch>
                  <a:fillRect l="-3957" t="-24390" r="-5396" b="-48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DC57AD-1F52-BEA2-0698-56EF2664EDFB}"/>
                  </a:ext>
                </a:extLst>
              </p:cNvPr>
              <p:cNvSpPr txBox="1"/>
              <p:nvPr/>
            </p:nvSpPr>
            <p:spPr>
              <a:xfrm>
                <a:off x="9118897" y="4282812"/>
                <a:ext cx="17239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각 항이 유의하다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DC57AD-1F52-BEA2-0698-56EF2664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897" y="4282812"/>
                <a:ext cx="1723933" cy="246221"/>
              </a:xfrm>
              <a:prstGeom prst="rect">
                <a:avLst/>
              </a:prstGeom>
              <a:blipFill>
                <a:blip r:embed="rId9"/>
                <a:stretch>
                  <a:fillRect l="-4240" t="-27500" r="-4594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D5FD9BD-5FCD-55EF-D623-93E0E86EEEE1}"/>
              </a:ext>
            </a:extLst>
          </p:cNvPr>
          <p:cNvSpPr txBox="1"/>
          <p:nvPr/>
        </p:nvSpPr>
        <p:spPr>
          <a:xfrm>
            <a:off x="8072758" y="3213270"/>
            <a:ext cx="17520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모형의 유의성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1036-51BE-F4C3-BDBA-6D67DCD83F8E}"/>
              </a:ext>
            </a:extLst>
          </p:cNvPr>
          <p:cNvSpPr txBox="1"/>
          <p:nvPr/>
        </p:nvSpPr>
        <p:spPr>
          <a:xfrm>
            <a:off x="7362276" y="4691762"/>
            <a:ext cx="3173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Method, Temp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항의 유의성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EEA577-83D4-0B4F-ED27-B7C7B4CC1E95}"/>
                  </a:ext>
                </a:extLst>
              </p:cNvPr>
              <p:cNvSpPr txBox="1"/>
              <p:nvPr/>
            </p:nvSpPr>
            <p:spPr>
              <a:xfrm>
                <a:off x="6870667" y="3728814"/>
                <a:ext cx="2190343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각 항의 유의성 검정</a:t>
                </a:r>
                <a:endParaRPr lang="en-US" altLang="ko-KR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:endParaRPr lang="en-US" altLang="ko-KR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각 항이 유의하지 않다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EEA577-83D4-0B4F-ED27-B7C7B4CC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7" y="3728814"/>
                <a:ext cx="2190343" cy="800219"/>
              </a:xfrm>
              <a:prstGeom prst="rect">
                <a:avLst/>
              </a:prstGeom>
              <a:blipFill>
                <a:blip r:embed="rId10"/>
                <a:stretch>
                  <a:fillRect l="-5850" t="-9924" r="-3064" b="-14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875819-8747-101A-C250-24C4A221A12C}"/>
                  </a:ext>
                </a:extLst>
              </p:cNvPr>
              <p:cNvSpPr/>
              <p:nvPr/>
            </p:nvSpPr>
            <p:spPr>
              <a:xfrm>
                <a:off x="1188720" y="5116865"/>
                <a:ext cx="7515013" cy="607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모형식</a:t>
                </a:r>
                <a:endParaRPr lang="en-US" altLang="ko-KR" sz="1600" b="1" i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𝐢𝐣𝐤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=1,2,3, 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4875819-8747-101A-C250-24C4A221A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5116865"/>
                <a:ext cx="7515013" cy="607795"/>
              </a:xfrm>
              <a:prstGeom prst="rect">
                <a:avLst/>
              </a:prstGeom>
              <a:blipFill>
                <a:blip r:embed="rId11"/>
                <a:stretch>
                  <a:fillRect l="-324" t="-3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206C6-D5A3-5220-C58B-427410805B03}"/>
                  </a:ext>
                </a:extLst>
              </p:cNvPr>
              <p:cNvSpPr txBox="1"/>
              <p:nvPr/>
            </p:nvSpPr>
            <p:spPr>
              <a:xfrm>
                <a:off x="3236176" y="5974579"/>
                <a:ext cx="1549080" cy="337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𝒊𝒋𝒌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𝒊𝒊𝒅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206C6-D5A3-5220-C58B-42741080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76" y="5974579"/>
                <a:ext cx="1549080" cy="337913"/>
              </a:xfrm>
              <a:prstGeom prst="rect">
                <a:avLst/>
              </a:prstGeom>
              <a:blipFill>
                <a:blip r:embed="rId12"/>
                <a:stretch>
                  <a:fillRect r="-1969"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E3F510-CAA4-2455-E663-A2C6331B497F}"/>
                  </a:ext>
                </a:extLst>
              </p:cNvPr>
              <p:cNvSpPr txBox="1"/>
              <p:nvPr/>
            </p:nvSpPr>
            <p:spPr>
              <a:xfrm>
                <a:off x="1188720" y="5783832"/>
                <a:ext cx="1082635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E3F510-CAA4-2455-E663-A2C6331B4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5783832"/>
                <a:ext cx="1082635" cy="7033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F7A09-F04F-F3F6-AB45-9BC6FDFDDD1F}"/>
                  </a:ext>
                </a:extLst>
              </p:cNvPr>
              <p:cNvSpPr txBox="1"/>
              <p:nvPr/>
            </p:nvSpPr>
            <p:spPr>
              <a:xfrm>
                <a:off x="2104904" y="5790358"/>
                <a:ext cx="1131272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F7A09-F04F-F3F6-AB45-9BC6FDFD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904" y="5790358"/>
                <a:ext cx="1131272" cy="7303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01A8D7-773F-EC2B-CF10-F06FE76853D4}"/>
                  </a:ext>
                </a:extLst>
              </p:cNvPr>
              <p:cNvSpPr txBox="1"/>
              <p:nvPr/>
            </p:nvSpPr>
            <p:spPr>
              <a:xfrm>
                <a:off x="7016042" y="5180331"/>
                <a:ext cx="5059962" cy="98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400" i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= 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배터리 평균 수명</a:t>
                </a:r>
                <a:endParaRPr lang="en-US" altLang="ko-KR" sz="14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방식의 처리효과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</a:t>
                </a:r>
                <a:r>
                  <a:rPr lang="en-US" altLang="ko-KR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= 1,2,3)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j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온도의 처리효과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(j = 1,2,3,4)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j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k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</a:t>
                </a:r>
                <a:r>
                  <a:rPr lang="ko-KR" altLang="en-US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반복시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실험 오차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(k = 1,2,3)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01A8D7-773F-EC2B-CF10-F06FE7685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42" y="5180331"/>
                <a:ext cx="5059962" cy="988732"/>
              </a:xfrm>
              <a:prstGeom prst="rect">
                <a:avLst/>
              </a:prstGeom>
              <a:blipFill>
                <a:blip r:embed="rId15"/>
                <a:stretch>
                  <a:fillRect t="-1235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98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05531"/>
            <a:ext cx="5830944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7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2.3 </a:t>
            </a:r>
            <a:r>
              <a:rPr lang="ko-KR" altLang="en-US" sz="47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다중비교 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(Tukey)</a:t>
            </a:r>
            <a:endParaRPr lang="ko-KR" altLang="en-US" sz="38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CB3DB-33D4-971B-27AE-7F29D727824D}"/>
              </a:ext>
            </a:extLst>
          </p:cNvPr>
          <p:cNvSpPr txBox="1"/>
          <p:nvPr/>
        </p:nvSpPr>
        <p:spPr>
          <a:xfrm>
            <a:off x="7196375" y="2338173"/>
            <a:ext cx="4648080" cy="1196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(700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,800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 (800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,900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 (900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,1000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개의 동일집단 구분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위의 집단 순 배터리 수명이 길어진다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109EC-54B4-AF7F-F5A4-70A23D4A1E2E}"/>
              </a:ext>
            </a:extLst>
          </p:cNvPr>
          <p:cNvSpPr txBox="1"/>
          <p:nvPr/>
        </p:nvSpPr>
        <p:spPr>
          <a:xfrm>
            <a:off x="7209967" y="4596937"/>
            <a:ext cx="4130386" cy="1196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2) 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개의 동일집단 구분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위의 집단 순 배터리  수명이 길어진다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70B28B-C97F-79C3-1AF0-E582BE21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31" y="1919625"/>
            <a:ext cx="5410200" cy="1866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2887AB-EB4C-7F45-A8FA-3A533B15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95" y="4252107"/>
            <a:ext cx="54006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C6F0CB6-B9A7-7A8B-77DA-BBA0502228EA}"/>
              </a:ext>
            </a:extLst>
          </p:cNvPr>
          <p:cNvSpPr txBox="1">
            <a:spLocks/>
          </p:cNvSpPr>
          <p:nvPr/>
        </p:nvSpPr>
        <p:spPr>
          <a:xfrm>
            <a:off x="1119114" y="122815"/>
            <a:ext cx="3078984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2.4 </a:t>
            </a:r>
            <a:r>
              <a:rPr lang="ko-KR" altLang="en-US" sz="4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다중비교 </a:t>
            </a:r>
            <a:r>
              <a:rPr lang="en-US" altLang="ko-KR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(Bonferroni)</a:t>
            </a:r>
            <a:endParaRPr lang="ko-KR" altLang="en-US" sz="38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541F8-6302-AA3D-C23F-786DD4DF7712}"/>
              </a:ext>
            </a:extLst>
          </p:cNvPr>
          <p:cNvSpPr txBox="1"/>
          <p:nvPr/>
        </p:nvSpPr>
        <p:spPr>
          <a:xfrm>
            <a:off x="7209967" y="2400550"/>
            <a:ext cx="4648080" cy="1196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(700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,800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 (800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,900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 (900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,1000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개의 동일집단 구분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위의 집단 순 배터리 수명이 길어진다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4E77D-8734-0E08-0957-FA7A225C9645}"/>
              </a:ext>
            </a:extLst>
          </p:cNvPr>
          <p:cNvSpPr txBox="1"/>
          <p:nvPr/>
        </p:nvSpPr>
        <p:spPr>
          <a:xfrm>
            <a:off x="7326508" y="4629275"/>
            <a:ext cx="3138680" cy="1196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2,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전체의 동일집단 구분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방법간 배터리 수명은 차이가 없다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5C360-29B1-42EB-D868-B94D6BDE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83" y="1838777"/>
            <a:ext cx="5383015" cy="20662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0388A-84EA-E656-2F32-14316C0E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3" y="4355579"/>
            <a:ext cx="5355831" cy="19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4326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2.5 </a:t>
            </a:r>
            <a:r>
              <a:rPr lang="ko-KR" altLang="en-US" sz="4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잔차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분석</a:t>
            </a:r>
            <a:b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35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잔차의</a:t>
            </a:r>
            <a:r>
              <a:rPr lang="ko-KR" altLang="en-US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정규성</a:t>
            </a: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35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463628-00E0-3597-BBE6-508C31A22102}"/>
              </a:ext>
            </a:extLst>
          </p:cNvPr>
          <p:cNvSpPr/>
          <p:nvPr/>
        </p:nvSpPr>
        <p:spPr>
          <a:xfrm>
            <a:off x="9519787" y="3750236"/>
            <a:ext cx="14564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 err="1"/>
              <a:t>잔차의</a:t>
            </a:r>
            <a:r>
              <a:rPr lang="ko-KR" altLang="en-US" sz="1100" dirty="0"/>
              <a:t> 정규성 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A0D25F-AC8D-A93A-D129-680E6E85427F}"/>
              </a:ext>
            </a:extLst>
          </p:cNvPr>
          <p:cNvSpPr/>
          <p:nvPr/>
        </p:nvSpPr>
        <p:spPr>
          <a:xfrm>
            <a:off x="2117776" y="4495270"/>
            <a:ext cx="135781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 err="1"/>
              <a:t>잔차의</a:t>
            </a:r>
            <a:r>
              <a:rPr lang="ko-KR" altLang="en-US" sz="1100" dirty="0"/>
              <a:t> 히스토그램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993AADE-A29C-28EB-5DC7-98A4187F030D}"/>
                  </a:ext>
                </a:extLst>
              </p:cNvPr>
              <p:cNvSpPr/>
              <p:nvPr/>
            </p:nvSpPr>
            <p:spPr>
              <a:xfrm>
                <a:off x="2556248" y="4845118"/>
                <a:ext cx="7897940" cy="1770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잔차의 히스토그램과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Q-Q plot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확인 시 어느 정도 정규성을 띄는 것으로 보인다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solidFill>
                      <a:srgbClr val="836967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5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잔차가</a:t>
                </a:r>
                <a:r>
                  <a:rPr lang="ko-KR" altLang="en-US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정규성을 만족한다</a:t>
                </a:r>
                <a:r>
                  <a:rPr lang="en-US" altLang="ko-KR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5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잔차의</a:t>
                </a:r>
                <a:r>
                  <a:rPr lang="ko-KR" altLang="en-US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정규성을 만족하지 않는다</a:t>
                </a:r>
                <a:endParaRPr lang="en-US" altLang="ko-KR" sz="15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모든 검정에서 유의수준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0.05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하에서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귀무가설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채택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(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잔차의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정규성 만족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993AADE-A29C-28EB-5DC7-98A4187F0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248" y="4845118"/>
                <a:ext cx="7897940" cy="1770741"/>
              </a:xfrm>
              <a:prstGeom prst="rect">
                <a:avLst/>
              </a:prstGeom>
              <a:blipFill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5D9C45E4-06DD-9C52-87F5-DEF36D863112}"/>
              </a:ext>
            </a:extLst>
          </p:cNvPr>
          <p:cNvSpPr/>
          <p:nvPr/>
        </p:nvSpPr>
        <p:spPr>
          <a:xfrm>
            <a:off x="6245717" y="4464526"/>
            <a:ext cx="80396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/>
              <a:t>Q-Q plot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90054D-8B5B-9FDE-78EA-48519350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79" y="1675807"/>
            <a:ext cx="3600000" cy="2872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6207D7-8C4E-A0D3-EE36-FC07EE40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182" y="1704999"/>
            <a:ext cx="3483845" cy="28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1FC7AE-1B93-2D10-57F2-2AAE95670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789" y="2507804"/>
            <a:ext cx="3763002" cy="12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2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16709"/>
            <a:ext cx="4979502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2.5 </a:t>
            </a:r>
            <a:r>
              <a:rPr lang="ko-KR" altLang="en-US" sz="4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잔차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분석</a:t>
            </a:r>
            <a:b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35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잔차의</a:t>
            </a: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등분산성</a:t>
            </a: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35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FD6C0F7-057F-6FA2-0C99-44C5D66C1A7A}"/>
                  </a:ext>
                </a:extLst>
              </p:cNvPr>
              <p:cNvSpPr/>
              <p:nvPr/>
            </p:nvSpPr>
            <p:spPr>
              <a:xfrm>
                <a:off x="1409481" y="4626150"/>
                <a:ext cx="9654649" cy="2085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그룹 별 잔차의 분산이 같다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분산이 다른 그룹이 적어도 하나 존재한다</a:t>
                </a:r>
                <a:r>
                  <a:rPr lang="en-US" altLang="ko-KR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유의수준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0.05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하에서 </a:t>
                </a:r>
                <a:r>
                  <a:rPr lang="en-US" altLang="ko-KR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Levene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등분산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만족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x, Bartlett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등분산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만족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o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정규성을 만족할 때 더 바람직한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Bartlett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의 결과를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따르기로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결정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잔차가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등분산성을 만족한다고 볼 수 있다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algn="ctr"/>
                <a:endParaRPr lang="en-US" altLang="ko-KR" sz="16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첫 번째 디자인의 최종 모형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=1,2,3 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=1,2,3,4,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=1,2,3</m:t>
                        </m:r>
                      </m:e>
                    </m:d>
                  </m:oMath>
                </a14:m>
                <a:r>
                  <a:rPr lang="ko-KR" altLang="en-US" sz="1600" dirty="0">
                    <a:latin typeface="바탕" panose="02030600000101010101" pitchFamily="18" charset="-127"/>
                    <a:ea typeface="바탕" panose="02030600000101010101" pitchFamily="18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600" dirty="0">
                  <a:latin typeface="바탕" panose="02030600000101010101" pitchFamily="18" charset="-127"/>
                  <a:ea typeface="바탕" panose="02030600000101010101" pitchFamily="18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FD6C0F7-057F-6FA2-0C99-44C5D66C1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81" y="4626150"/>
                <a:ext cx="9654649" cy="2085379"/>
              </a:xfrm>
              <a:prstGeom prst="rect">
                <a:avLst/>
              </a:prstGeom>
              <a:blipFill>
                <a:blip r:embed="rId2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DCD0AB3-1839-D05A-B7A2-E87BDB491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41" y="1705147"/>
            <a:ext cx="3600000" cy="2648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6C43E3-D416-25CD-9C7F-CE503BE73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06" y="2219691"/>
            <a:ext cx="3650819" cy="16737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EA1660-F79A-DBF2-F7C9-A2FB44B903BD}"/>
              </a:ext>
            </a:extLst>
          </p:cNvPr>
          <p:cNvSpPr/>
          <p:nvPr/>
        </p:nvSpPr>
        <p:spPr>
          <a:xfrm>
            <a:off x="2699647" y="4317327"/>
            <a:ext cx="157778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/>
              <a:t>그룹별 </a:t>
            </a:r>
            <a:r>
              <a:rPr lang="ko-KR" altLang="en-US" sz="1100" dirty="0" err="1"/>
              <a:t>잔차의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산점도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967264-A2EB-5DEC-06D9-523D5EDED2C9}"/>
              </a:ext>
            </a:extLst>
          </p:cNvPr>
          <p:cNvSpPr/>
          <p:nvPr/>
        </p:nvSpPr>
        <p:spPr>
          <a:xfrm>
            <a:off x="7780696" y="3933571"/>
            <a:ext cx="9512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 err="1"/>
              <a:t>등분산</a:t>
            </a:r>
            <a:r>
              <a:rPr lang="ko-KR" altLang="en-US" sz="1100" dirty="0"/>
              <a:t> 검정</a:t>
            </a:r>
          </a:p>
        </p:txBody>
      </p:sp>
    </p:spTree>
    <p:extLst>
      <p:ext uri="{BB962C8B-B14F-4D97-AF65-F5344CB8AC3E}">
        <p14:creationId xmlns:p14="http://schemas.microsoft.com/office/powerpoint/2010/main" val="86377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63" y="176191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두 번째 디자인 분석 및 모형 설정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8F39A-CC01-108B-DD89-BF17A46065F0}"/>
              </a:ext>
            </a:extLst>
          </p:cNvPr>
          <p:cNvSpPr/>
          <p:nvPr/>
        </p:nvSpPr>
        <p:spPr>
          <a:xfrm>
            <a:off x="1681326" y="1946729"/>
            <a:ext cx="9059944" cy="190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가정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배터리를 만드는 기계의 과부하로 인해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시간 간격으로 기계를 작동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        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반복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회를 각각 아침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(6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시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점심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(12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시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저녁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(18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시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에 실시했다고 가정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시간대 변수 생성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방법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온도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시간대의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가지 요인을 고정 효과로 둔 </a:t>
            </a: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삼원배치법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 디자인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36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번의 실험 순서를 랜덤하게 배치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랜덤화의 원리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71E98-3FCC-9344-082D-22CFC9A5B31C}"/>
              </a:ext>
            </a:extLst>
          </p:cNvPr>
          <p:cNvSpPr txBox="1"/>
          <p:nvPr/>
        </p:nvSpPr>
        <p:spPr>
          <a:xfrm>
            <a:off x="1188720" y="3974167"/>
            <a:ext cx="767481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모형식</a:t>
            </a:r>
            <a:r>
              <a:rPr lang="ko-KR" altLang="en-US" sz="16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0D745F-1DE7-2E36-244A-DCF96B9D4EEF}"/>
                  </a:ext>
                </a:extLst>
              </p:cNvPr>
              <p:cNvSpPr txBox="1"/>
              <p:nvPr/>
            </p:nvSpPr>
            <p:spPr>
              <a:xfrm>
                <a:off x="1960192" y="5718963"/>
                <a:ext cx="1383438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𝜶𝜸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0D745F-1DE7-2E36-244A-DCF96B9D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92" y="5718963"/>
                <a:ext cx="1383438" cy="703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FE1B91-AD3C-0404-685C-AC05FB97A977}"/>
                  </a:ext>
                </a:extLst>
              </p:cNvPr>
              <p:cNvSpPr txBox="1"/>
              <p:nvPr/>
            </p:nvSpPr>
            <p:spPr>
              <a:xfrm>
                <a:off x="2740478" y="4964472"/>
                <a:ext cx="1106084" cy="703398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FE1B91-AD3C-0404-685C-AC05FB97A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478" y="4964472"/>
                <a:ext cx="1106084" cy="703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1BDFD6-CE39-5389-4CD1-0517B04664F0}"/>
                  </a:ext>
                </a:extLst>
              </p:cNvPr>
              <p:cNvSpPr txBox="1"/>
              <p:nvPr/>
            </p:nvSpPr>
            <p:spPr>
              <a:xfrm>
                <a:off x="3692726" y="4955717"/>
                <a:ext cx="1306379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𝜶𝜷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1BDFD6-CE39-5389-4CD1-0517B0466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26" y="4955717"/>
                <a:ext cx="1306379" cy="703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5F180-7C69-E53F-CC06-CA946975EA02}"/>
                  </a:ext>
                </a:extLst>
              </p:cNvPr>
              <p:cNvSpPr txBox="1"/>
              <p:nvPr/>
            </p:nvSpPr>
            <p:spPr>
              <a:xfrm>
                <a:off x="4876917" y="4955717"/>
                <a:ext cx="1306379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𝜶𝜷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5F180-7C69-E53F-CC06-CA946975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17" y="4955717"/>
                <a:ext cx="1306379" cy="730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0F514B-95AA-6E47-A89E-76643A7318E8}"/>
                  </a:ext>
                </a:extLst>
              </p:cNvPr>
              <p:cNvSpPr txBox="1"/>
              <p:nvPr/>
            </p:nvSpPr>
            <p:spPr>
              <a:xfrm>
                <a:off x="800016" y="5737203"/>
                <a:ext cx="1306380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0F514B-95AA-6E47-A89E-76643A73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16" y="5737203"/>
                <a:ext cx="1306380" cy="7033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E7D9F-E3DE-01DD-E8D9-E673CE03C615}"/>
                  </a:ext>
                </a:extLst>
              </p:cNvPr>
              <p:cNvSpPr txBox="1"/>
              <p:nvPr/>
            </p:nvSpPr>
            <p:spPr>
              <a:xfrm>
                <a:off x="5418583" y="5889279"/>
                <a:ext cx="1904315" cy="337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𝒊𝒋𝒌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𝒊𝒊𝒅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E7D9F-E3DE-01DD-E8D9-E673CE03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583" y="5889279"/>
                <a:ext cx="1904315" cy="337913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45F2BE-92DF-25F4-6BCD-8C345EC22BBA}"/>
                  </a:ext>
                </a:extLst>
              </p:cNvPr>
              <p:cNvSpPr txBox="1"/>
              <p:nvPr/>
            </p:nvSpPr>
            <p:spPr>
              <a:xfrm>
                <a:off x="3144456" y="5693040"/>
                <a:ext cx="1329313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𝜷𝜸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45F2BE-92DF-25F4-6BCD-8C345EC2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56" y="5693040"/>
                <a:ext cx="1329313" cy="730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2536CC-580A-CE78-CD92-F069E168C091}"/>
                  </a:ext>
                </a:extLst>
              </p:cNvPr>
              <p:cNvSpPr txBox="1"/>
              <p:nvPr/>
            </p:nvSpPr>
            <p:spPr>
              <a:xfrm>
                <a:off x="4171154" y="5718963"/>
                <a:ext cx="1655902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𝜷𝜸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2536CC-580A-CE78-CD92-F069E168C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154" y="5718963"/>
                <a:ext cx="1655902" cy="703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04070-CC0F-1076-8979-D3C2AB831D62}"/>
                  </a:ext>
                </a:extLst>
              </p:cNvPr>
              <p:cNvSpPr txBox="1"/>
              <p:nvPr/>
            </p:nvSpPr>
            <p:spPr>
              <a:xfrm>
                <a:off x="820663" y="4955717"/>
                <a:ext cx="1106084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804070-CC0F-1076-8979-D3C2AB83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3" y="4955717"/>
                <a:ext cx="1106084" cy="7033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EAEB22-299E-55FD-6FE8-7A80B0DD58E0}"/>
                  </a:ext>
                </a:extLst>
              </p:cNvPr>
              <p:cNvSpPr txBox="1"/>
              <p:nvPr/>
            </p:nvSpPr>
            <p:spPr>
              <a:xfrm>
                <a:off x="1754147" y="4955717"/>
                <a:ext cx="1106084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EAEB22-299E-55FD-6FE8-7A80B0DD5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147" y="4955717"/>
                <a:ext cx="1106084" cy="7303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847784-E396-AA9A-9D4C-462EFBF3DF77}"/>
                  </a:ext>
                </a:extLst>
              </p:cNvPr>
              <p:cNvSpPr txBox="1"/>
              <p:nvPr/>
            </p:nvSpPr>
            <p:spPr>
              <a:xfrm>
                <a:off x="958971" y="4348737"/>
                <a:ext cx="8737600" cy="60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𝛄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𝛂𝛃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𝛂𝛄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𝛃𝛄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𝐣𝐤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𝐢𝐣𝐤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(3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요인의 상호작용은 고려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x)</a:t>
                </a:r>
              </a:p>
              <a:p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=1,2,3, 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=1,2,3,4, 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847784-E396-AA9A-9D4C-462EFBF3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1" y="4348737"/>
                <a:ext cx="8737600" cy="608052"/>
              </a:xfrm>
              <a:prstGeom prst="rect">
                <a:avLst/>
              </a:prstGeom>
              <a:blipFill>
                <a:blip r:embed="rId12"/>
                <a:stretch>
                  <a:fillRect l="-349" t="-3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5DBBCA-25A4-D820-3E66-A2332A2FEE61}"/>
                  </a:ext>
                </a:extLst>
              </p:cNvPr>
              <p:cNvSpPr txBox="1"/>
              <p:nvPr/>
            </p:nvSpPr>
            <p:spPr>
              <a:xfrm>
                <a:off x="7865167" y="4880568"/>
                <a:ext cx="3939424" cy="1557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3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방식의 처리효과 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</a:t>
                </a:r>
                <a:r>
                  <a:rPr lang="en-US" altLang="ko-KR" sz="13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= 1,2,3)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j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온도의 처리효과 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(j = 1,2,3,4)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</m:ctrlPr>
                      </m:sSubPr>
                      <m:e>
                        <m:r>
                          <a:rPr lang="ko-KR" altLang="en-US" sz="130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𝛾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한컴 말랑말랑 Regular" panose="020F0303000000000000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1300" b="0" i="0" smtClean="0">
                        <a:latin typeface="Cambria Math" panose="02040503050406030204" pitchFamily="18" charset="0"/>
                        <a:ea typeface="한컴 말랑말랑 Regular" panose="020F0303000000000000" pitchFamily="50" charset="-127"/>
                      </a:rPr>
                      <m:t>  </m:t>
                    </m:r>
                  </m:oMath>
                </a14:m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k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시간의 처리효과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(k=1,2,3)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300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3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j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온도의 상호작용 효과</a:t>
                </a:r>
                <a:endParaRPr lang="en-US" altLang="ko-KR" sz="13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300" b="0" i="1" smtClean="0">
                            <a:latin typeface="Cambria Math" panose="02040503050406030204" pitchFamily="18" charset="0"/>
                          </a:rPr>
                          <m:t>𝛼𝛾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3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k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시간의 상호작용 효과</a:t>
                </a:r>
                <a:endParaRPr lang="en-US" altLang="ko-KR" sz="13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300" b="0" i="1" smtClean="0">
                            <a:latin typeface="Cambria Math" panose="02040503050406030204" pitchFamily="18" charset="0"/>
                          </a:rPr>
                          <m:t>𝛽𝛾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j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k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시간의 상호작용 효과</a:t>
                </a:r>
                <a:endParaRPr lang="en-US" altLang="ko-KR" sz="13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3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3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j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</a:t>
                </a:r>
                <a:r>
                  <a:rPr lang="en-US" altLang="ko-KR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k</a:t>
                </a:r>
                <a:r>
                  <a:rPr lang="ko-KR" altLang="en-US" sz="13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시간의 실험 오차</a:t>
                </a:r>
                <a:endParaRPr lang="en-US" altLang="ko-KR" sz="13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5DBBCA-25A4-D820-3E66-A2332A2FE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167" y="4880568"/>
                <a:ext cx="3939424" cy="1557093"/>
              </a:xfrm>
              <a:prstGeom prst="rect">
                <a:avLst/>
              </a:prstGeom>
              <a:blipFill>
                <a:blip r:embed="rId13"/>
                <a:stretch>
                  <a:fillRect t="-392" b="-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86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63" y="176191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3.1 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분산분석</a:t>
            </a:r>
            <a:b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상호작용 </a:t>
            </a: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pooling)</a:t>
            </a:r>
            <a:endParaRPr lang="ko-KR" altLang="en-US" sz="35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F9194-114A-CF15-E77A-940F3491C8E5}"/>
              </a:ext>
            </a:extLst>
          </p:cNvPr>
          <p:cNvSpPr/>
          <p:nvPr/>
        </p:nvSpPr>
        <p:spPr>
          <a:xfrm>
            <a:off x="1251472" y="5120369"/>
            <a:ext cx="4919893" cy="1364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분산분석표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온도와 방법의 상호작용 효과가 유의하지 않다</a:t>
            </a:r>
            <a:r>
              <a:rPr lang="en-US" altLang="ko-KR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오차항의 자유도 </a:t>
            </a:r>
            <a:r>
              <a:rPr lang="en-US" altLang="ko-KR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20 </a:t>
            </a: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미만이고 유의확률도 </a:t>
            </a:r>
            <a:r>
              <a:rPr lang="en-US" altLang="ko-KR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0.25 </a:t>
            </a: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이상이므로 </a:t>
            </a:r>
            <a:endParaRPr lang="en-US" altLang="ko-KR" sz="1500" dirty="0"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풀링을</a:t>
            </a: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 진행한다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156C1-2F9B-61CC-4AB8-6C6D0BF3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851998"/>
            <a:ext cx="4469513" cy="88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C63A39-90C4-5AD9-E76D-0C9ED46B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19" y="2735548"/>
            <a:ext cx="4469513" cy="14641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900AE4-93CC-4CE2-C146-6AB877D9E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16" b="9591"/>
          <a:stretch/>
        </p:blipFill>
        <p:spPr>
          <a:xfrm>
            <a:off x="1676901" y="4225831"/>
            <a:ext cx="3569758" cy="523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5A18CB-1449-C0A4-B159-2BA69DA6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471" y="1862387"/>
            <a:ext cx="4469513" cy="88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1DB3A5-33F6-BE6D-3C5F-516609B567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7195471" y="2744386"/>
            <a:ext cx="4469513" cy="14641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3C4728-FB97-28A5-9D8C-488A69AA8C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006"/>
          <a:stretch/>
        </p:blipFill>
        <p:spPr>
          <a:xfrm>
            <a:off x="7802036" y="4258384"/>
            <a:ext cx="3662780" cy="5232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04FF56-9701-0457-E42C-89E3EB8CD1C0}"/>
              </a:ext>
            </a:extLst>
          </p:cNvPr>
          <p:cNvSpPr/>
          <p:nvPr/>
        </p:nvSpPr>
        <p:spPr>
          <a:xfrm>
            <a:off x="2997393" y="4682374"/>
            <a:ext cx="1016001" cy="31354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/>
              <a:t>분산분석표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1B31B9-315C-E644-09A1-2E7A415B6647}"/>
              </a:ext>
            </a:extLst>
          </p:cNvPr>
          <p:cNvSpPr/>
          <p:nvPr/>
        </p:nvSpPr>
        <p:spPr>
          <a:xfrm>
            <a:off x="9290690" y="4682374"/>
            <a:ext cx="1016001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/>
              <a:t>분산분석표</a:t>
            </a: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9C3C74-9BB7-4086-A944-A0D4B6E9DC71}"/>
              </a:ext>
            </a:extLst>
          </p:cNvPr>
          <p:cNvSpPr/>
          <p:nvPr/>
        </p:nvSpPr>
        <p:spPr>
          <a:xfrm>
            <a:off x="7314341" y="5111917"/>
            <a:ext cx="4638170" cy="1344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분산분석표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방법과 시간의 상호작용 효과가 유의하지 않다</a:t>
            </a:r>
            <a:r>
              <a:rPr lang="en-US" altLang="ko-KR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유의확률이 크지 않지만 오차항의 자유도 </a:t>
            </a:r>
            <a:r>
              <a:rPr lang="en-US" altLang="ko-KR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20 </a:t>
            </a: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미만이므로 </a:t>
            </a:r>
            <a:endParaRPr lang="en-US" altLang="ko-KR" sz="1500" dirty="0"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풀링을</a:t>
            </a:r>
            <a:r>
              <a:rPr lang="ko-KR" altLang="en-US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 진행한다</a:t>
            </a:r>
            <a:r>
              <a:rPr lang="en-US" altLang="ko-KR" sz="1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93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63" y="176191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3.2 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선택된 모형의 분산분석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32402B-1574-F57B-8CCD-61645F2CBC2A}"/>
                  </a:ext>
                </a:extLst>
              </p:cNvPr>
              <p:cNvSpPr/>
              <p:nvPr/>
            </p:nvSpPr>
            <p:spPr>
              <a:xfrm>
                <a:off x="902847" y="4753590"/>
                <a:ext cx="7515013" cy="608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모형식</a:t>
                </a:r>
                <a:endParaRPr lang="en-US" altLang="ko-KR" sz="1600" b="1" i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𝛄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𝛂𝛄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𝐢𝐣𝐤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=1,2,3, 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=1,2,3,4, 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32402B-1574-F57B-8CCD-61645F2CB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47" y="4753590"/>
                <a:ext cx="7515013" cy="608052"/>
              </a:xfrm>
              <a:prstGeom prst="rect">
                <a:avLst/>
              </a:prstGeom>
              <a:blipFill>
                <a:blip r:embed="rId2"/>
                <a:stretch>
                  <a:fillRect l="-324" t="-3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128A1AF2-F046-5AB8-FD7B-5DE262D19377}"/>
              </a:ext>
            </a:extLst>
          </p:cNvPr>
          <p:cNvSpPr/>
          <p:nvPr/>
        </p:nvSpPr>
        <p:spPr>
          <a:xfrm>
            <a:off x="2724786" y="4323484"/>
            <a:ext cx="135781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/>
              <a:t>선택된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CB850E-2435-CDED-CD09-816E00AB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47" y="1708966"/>
            <a:ext cx="4114558" cy="875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CCFA0C-60AD-9979-D051-A59C8B71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06" y="2646344"/>
            <a:ext cx="4231982" cy="1224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EEC433-805E-9850-7E0C-83591D51B7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69"/>
          <a:stretch/>
        </p:blipFill>
        <p:spPr>
          <a:xfrm>
            <a:off x="1108867" y="3923514"/>
            <a:ext cx="3566821" cy="399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15DBA5-D798-CB71-C1EC-AD0DDDC04799}"/>
                  </a:ext>
                </a:extLst>
              </p:cNvPr>
              <p:cNvSpPr txBox="1"/>
              <p:nvPr/>
            </p:nvSpPr>
            <p:spPr>
              <a:xfrm>
                <a:off x="4810883" y="5424048"/>
                <a:ext cx="1333372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𝜶𝜸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15DBA5-D798-CB71-C1EC-AD0DDDC04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83" y="5424048"/>
                <a:ext cx="1333372" cy="7033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B62880-DC35-4900-6F98-6B49A0F5331E}"/>
                  </a:ext>
                </a:extLst>
              </p:cNvPr>
              <p:cNvSpPr txBox="1"/>
              <p:nvPr/>
            </p:nvSpPr>
            <p:spPr>
              <a:xfrm>
                <a:off x="2732676" y="5420557"/>
                <a:ext cx="1125964" cy="703398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B62880-DC35-4900-6F98-6B49A0F53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676" y="5420557"/>
                <a:ext cx="1125964" cy="703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0CE66F-96C5-71E1-9222-E59CCE87E72D}"/>
                  </a:ext>
                </a:extLst>
              </p:cNvPr>
              <p:cNvSpPr txBox="1"/>
              <p:nvPr/>
            </p:nvSpPr>
            <p:spPr>
              <a:xfrm>
                <a:off x="3658900" y="5427083"/>
                <a:ext cx="1333372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0CE66F-96C5-71E1-9222-E59CCE87E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900" y="5427083"/>
                <a:ext cx="1333372" cy="7033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BF27A-4CD9-359D-2A9F-90DFBE9AD215}"/>
                  </a:ext>
                </a:extLst>
              </p:cNvPr>
              <p:cNvSpPr txBox="1"/>
              <p:nvPr/>
            </p:nvSpPr>
            <p:spPr>
              <a:xfrm>
                <a:off x="6056666" y="5603299"/>
                <a:ext cx="1549080" cy="337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𝒊𝒋𝒌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𝒊𝒊𝒅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0BF27A-4CD9-359D-2A9F-90DFBE9AD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66" y="5603299"/>
                <a:ext cx="1549080" cy="337913"/>
              </a:xfrm>
              <a:prstGeom prst="rect">
                <a:avLst/>
              </a:prstGeom>
              <a:blipFill>
                <a:blip r:embed="rId9"/>
                <a:stretch>
                  <a:fillRect r="-1969"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AAE824-92DF-8BAD-AB95-7AA837E97DB5}"/>
                  </a:ext>
                </a:extLst>
              </p:cNvPr>
              <p:cNvSpPr txBox="1"/>
              <p:nvPr/>
            </p:nvSpPr>
            <p:spPr>
              <a:xfrm>
                <a:off x="902847" y="5420557"/>
                <a:ext cx="1082635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AAE824-92DF-8BAD-AB95-7AA837E9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47" y="5420557"/>
                <a:ext cx="1082635" cy="7033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9FD5-8F9C-1144-2402-589D8DD9AA02}"/>
                  </a:ext>
                </a:extLst>
              </p:cNvPr>
              <p:cNvSpPr txBox="1"/>
              <p:nvPr/>
            </p:nvSpPr>
            <p:spPr>
              <a:xfrm>
                <a:off x="1819031" y="5427083"/>
                <a:ext cx="1131272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9FD5-8F9C-1144-2402-589D8DD9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31" y="5427083"/>
                <a:ext cx="1131272" cy="7303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8365EB6-88FA-811C-29C0-C4FD164D418E}"/>
                  </a:ext>
                </a:extLst>
              </p:cNvPr>
              <p:cNvSpPr/>
              <p:nvPr/>
            </p:nvSpPr>
            <p:spPr>
              <a:xfrm>
                <a:off x="5975626" y="1413627"/>
                <a:ext cx="5347735" cy="3154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모형의 유의성 검정 </a:t>
                </a:r>
                <a:endParaRPr lang="en-US" altLang="ko-KR" sz="16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모형이 유의하지 않다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모형이 유의하다</a:t>
                </a:r>
                <a:endParaRPr lang="en-US" altLang="ko-KR" sz="14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유의수준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0.05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하에서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귀무가설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기각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모형이 유의하다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endParaRPr lang="en-US" altLang="ko-KR" sz="16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주효과의 유의성 검정</a:t>
                </a:r>
                <a:endParaRPr lang="en-US" altLang="ko-KR" sz="16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주</m:t>
                    </m:r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효과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온도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방법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시간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에 따른 배터리 수명에 차이가 없다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400" dirty="0">
                  <a:solidFill>
                    <a:srgbClr val="836967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:r>
                  <a:rPr lang="en-US" altLang="ko-KR" sz="1400" dirty="0">
                    <a:solidFill>
                      <a:srgbClr val="836967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주효과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온도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방법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시간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에 따른 배터리 수명에 차이가 있다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유의수준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0.05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하에서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귀무가설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기각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주효과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온도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방법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시간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에 따른 배터리 수명에 차이가 있다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endParaRPr lang="en-US" altLang="ko-KR" sz="16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온도와 시간의 상호작용 유의성 검정</a:t>
                </a:r>
                <a:endParaRPr lang="en-US" altLang="ko-KR" sz="16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상호작용 효과가 없다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상호작용 효과가 있다</a:t>
                </a:r>
                <a:endParaRPr lang="en-US" altLang="ko-KR" sz="14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유의수준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0.05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하에서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귀무가설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기각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상호작용 효과가 있다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8365EB6-88FA-811C-29C0-C4FD164D4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626" y="1413627"/>
                <a:ext cx="5347735" cy="3154710"/>
              </a:xfrm>
              <a:prstGeom prst="rect">
                <a:avLst/>
              </a:prstGeom>
              <a:blipFill>
                <a:blip r:embed="rId12"/>
                <a:stretch>
                  <a:fillRect l="-569" t="-580"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95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13340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3.3 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다중비교</a:t>
            </a:r>
            <a:b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(Tukey)</a:t>
            </a:r>
            <a:endParaRPr lang="ko-KR" altLang="en-US" sz="38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AF905-C9C4-D8AD-907C-B53612397551}"/>
              </a:ext>
            </a:extLst>
          </p:cNvPr>
          <p:cNvSpPr txBox="1"/>
          <p:nvPr/>
        </p:nvSpPr>
        <p:spPr>
          <a:xfrm>
            <a:off x="1561801" y="172020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온도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B7D36-7582-460B-1E3D-B599A9C55ABF}"/>
              </a:ext>
            </a:extLst>
          </p:cNvPr>
          <p:cNvSpPr txBox="1"/>
          <p:nvPr/>
        </p:nvSpPr>
        <p:spPr>
          <a:xfrm>
            <a:off x="1049640" y="3855457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 집단으로 구분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93E98-88B9-AEA7-5F1B-3BF0AFBC19EF}"/>
              </a:ext>
            </a:extLst>
          </p:cNvPr>
          <p:cNvSpPr txBox="1"/>
          <p:nvPr/>
        </p:nvSpPr>
        <p:spPr>
          <a:xfrm>
            <a:off x="3154049" y="6272558"/>
            <a:ext cx="596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각각의 표에서 유의확률이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0.05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이하인 쌍은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배터리 수명에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차이가 있다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147A9-EAB2-DDD1-181D-AB2AC2D8FBC9}"/>
              </a:ext>
            </a:extLst>
          </p:cNvPr>
          <p:cNvSpPr txBox="1"/>
          <p:nvPr/>
        </p:nvSpPr>
        <p:spPr>
          <a:xfrm>
            <a:off x="4499184" y="1720201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12163-2EC3-1971-B2F1-BD4B02785840}"/>
              </a:ext>
            </a:extLst>
          </p:cNvPr>
          <p:cNvSpPr txBox="1"/>
          <p:nvPr/>
        </p:nvSpPr>
        <p:spPr>
          <a:xfrm>
            <a:off x="4059418" y="3867895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두 집단으로 구분 가능</a:t>
            </a:r>
          </a:p>
        </p:txBody>
      </p:sp>
      <p:pic>
        <p:nvPicPr>
          <p:cNvPr id="10" name="_x763310848">
            <a:extLst>
              <a:ext uri="{FF2B5EF4-FFF2-40B4-BE49-F238E27FC236}">
                <a16:creationId xmlns:a16="http://schemas.microsoft.com/office/drawing/2014/main" id="{326D571A-CB05-4F91-4B63-F4103B20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9" y="2132040"/>
            <a:ext cx="2569826" cy="17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763312216">
            <a:extLst>
              <a:ext uri="{FF2B5EF4-FFF2-40B4-BE49-F238E27FC236}">
                <a16:creationId xmlns:a16="http://schemas.microsoft.com/office/drawing/2014/main" id="{E07BC13E-0595-1C8D-8E14-D9849A17F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1" y="4586554"/>
            <a:ext cx="2412057" cy="14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765130704">
            <a:extLst>
              <a:ext uri="{FF2B5EF4-FFF2-40B4-BE49-F238E27FC236}">
                <a16:creationId xmlns:a16="http://schemas.microsoft.com/office/drawing/2014/main" id="{597F6504-7C78-95C6-7091-9AE006C1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02" y="2132040"/>
            <a:ext cx="2583689" cy="169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765129552">
            <a:extLst>
              <a:ext uri="{FF2B5EF4-FFF2-40B4-BE49-F238E27FC236}">
                <a16:creationId xmlns:a16="http://schemas.microsoft.com/office/drawing/2014/main" id="{83C82133-42EE-052D-BE6E-1F648036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52" y="4586554"/>
            <a:ext cx="2421921" cy="14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2813F8-38AF-D2D4-2BDA-520A7A982692}"/>
              </a:ext>
            </a:extLst>
          </p:cNvPr>
          <p:cNvSpPr txBox="1"/>
          <p:nvPr/>
        </p:nvSpPr>
        <p:spPr>
          <a:xfrm>
            <a:off x="7295761" y="171961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시간대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15" name="_x763710952">
            <a:extLst>
              <a:ext uri="{FF2B5EF4-FFF2-40B4-BE49-F238E27FC236}">
                <a16:creationId xmlns:a16="http://schemas.microsoft.com/office/drawing/2014/main" id="{1CB9ACE5-10E9-9AB6-64FA-A73AA790B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89" y="2120338"/>
            <a:ext cx="2596728" cy="17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763313512">
            <a:extLst>
              <a:ext uri="{FF2B5EF4-FFF2-40B4-BE49-F238E27FC236}">
                <a16:creationId xmlns:a16="http://schemas.microsoft.com/office/drawing/2014/main" id="{992885B1-B2B5-3C40-8E33-FC807648B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20" y="2132040"/>
            <a:ext cx="2603222" cy="174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42777E-DC5B-DE7F-6261-F6A213924BD8}"/>
              </a:ext>
            </a:extLst>
          </p:cNvPr>
          <p:cNvSpPr txBox="1"/>
          <p:nvPr/>
        </p:nvSpPr>
        <p:spPr>
          <a:xfrm>
            <a:off x="9319964" y="1719619"/>
            <a:ext cx="2568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온도와 시간대의 상호작용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18" name="_x763316824">
            <a:extLst>
              <a:ext uri="{FF2B5EF4-FFF2-40B4-BE49-F238E27FC236}">
                <a16:creationId xmlns:a16="http://schemas.microsoft.com/office/drawing/2014/main" id="{E4DF8D57-FBC6-8916-B99A-AA777B49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5" y="4596751"/>
            <a:ext cx="2382813" cy="146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9A3EAD-645A-3228-E545-C88CEC842CB5}"/>
              </a:ext>
            </a:extLst>
          </p:cNvPr>
          <p:cNvSpPr txBox="1"/>
          <p:nvPr/>
        </p:nvSpPr>
        <p:spPr>
          <a:xfrm>
            <a:off x="6892605" y="3867895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두 집단으로 구분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CF218-6892-D0D6-8EA0-6F680379AAFC}"/>
              </a:ext>
            </a:extLst>
          </p:cNvPr>
          <p:cNvSpPr txBox="1"/>
          <p:nvPr/>
        </p:nvSpPr>
        <p:spPr>
          <a:xfrm>
            <a:off x="9803268" y="3878875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네 집단으로 구분 가능</a:t>
            </a:r>
          </a:p>
        </p:txBody>
      </p:sp>
      <p:pic>
        <p:nvPicPr>
          <p:cNvPr id="21" name="_x763314808">
            <a:extLst>
              <a:ext uri="{FF2B5EF4-FFF2-40B4-BE49-F238E27FC236}">
                <a16:creationId xmlns:a16="http://schemas.microsoft.com/office/drawing/2014/main" id="{A522DB5E-DC25-C046-40A6-FFE76E0D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44" y="4521334"/>
            <a:ext cx="3200426" cy="16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51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227" y="202310"/>
            <a:ext cx="5275337" cy="1499616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3.4 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다중비교 </a:t>
            </a:r>
            <a:r>
              <a:rPr lang="en-US" altLang="ko-KR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(Bonferroni)</a:t>
            </a:r>
            <a:endParaRPr lang="ko-KR" altLang="en-US" sz="38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43A7A-5C97-0046-EF8B-08C024D9F0CC}"/>
              </a:ext>
            </a:extLst>
          </p:cNvPr>
          <p:cNvSpPr txBox="1"/>
          <p:nvPr/>
        </p:nvSpPr>
        <p:spPr>
          <a:xfrm>
            <a:off x="1561801" y="1800978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온도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4AB7E-AE8F-C875-E1C7-5867DE950430}"/>
              </a:ext>
            </a:extLst>
          </p:cNvPr>
          <p:cNvSpPr txBox="1"/>
          <p:nvPr/>
        </p:nvSpPr>
        <p:spPr>
          <a:xfrm>
            <a:off x="1049640" y="393623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 집단으로 구분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27ECDF-C008-CF99-56DD-E187921885E0}"/>
              </a:ext>
            </a:extLst>
          </p:cNvPr>
          <p:cNvSpPr txBox="1"/>
          <p:nvPr/>
        </p:nvSpPr>
        <p:spPr>
          <a:xfrm>
            <a:off x="3281416" y="6264293"/>
            <a:ext cx="596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각각의 표에서 유의확률이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0.05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이하인 쌍은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배터리 수명에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차이가 있다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91EBE-626C-DF99-3950-40253B2FDA63}"/>
              </a:ext>
            </a:extLst>
          </p:cNvPr>
          <p:cNvSpPr txBox="1"/>
          <p:nvPr/>
        </p:nvSpPr>
        <p:spPr>
          <a:xfrm>
            <a:off x="4499184" y="1800978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696C4-CA47-30A9-BA1B-0F8333FCEABE}"/>
              </a:ext>
            </a:extLst>
          </p:cNvPr>
          <p:cNvSpPr txBox="1"/>
          <p:nvPr/>
        </p:nvSpPr>
        <p:spPr>
          <a:xfrm>
            <a:off x="4059418" y="3948672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두 집단으로 구분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7B8E9-9AE7-8069-01E4-E6D5727B4AF9}"/>
              </a:ext>
            </a:extLst>
          </p:cNvPr>
          <p:cNvSpPr txBox="1"/>
          <p:nvPr/>
        </p:nvSpPr>
        <p:spPr>
          <a:xfrm>
            <a:off x="7295761" y="1800396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시간대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B29E9-B920-0908-ACA5-35574210CDC5}"/>
              </a:ext>
            </a:extLst>
          </p:cNvPr>
          <p:cNvSpPr txBox="1"/>
          <p:nvPr/>
        </p:nvSpPr>
        <p:spPr>
          <a:xfrm>
            <a:off x="9319964" y="1800396"/>
            <a:ext cx="2568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온도와 시간대의 상호작용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A2387-5066-8296-18FA-A704EDDB77B9}"/>
              </a:ext>
            </a:extLst>
          </p:cNvPr>
          <p:cNvSpPr txBox="1"/>
          <p:nvPr/>
        </p:nvSpPr>
        <p:spPr>
          <a:xfrm>
            <a:off x="6892605" y="3948672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두 집단으로 구분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4CEB2-6E7B-8634-34E5-C60817166749}"/>
              </a:ext>
            </a:extLst>
          </p:cNvPr>
          <p:cNvSpPr txBox="1"/>
          <p:nvPr/>
        </p:nvSpPr>
        <p:spPr>
          <a:xfrm>
            <a:off x="9803268" y="3959652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 집단으로 구분 가능</a:t>
            </a:r>
          </a:p>
        </p:txBody>
      </p:sp>
      <p:pic>
        <p:nvPicPr>
          <p:cNvPr id="12" name="_x763305016">
            <a:extLst>
              <a:ext uri="{FF2B5EF4-FFF2-40B4-BE49-F238E27FC236}">
                <a16:creationId xmlns:a16="http://schemas.microsoft.com/office/drawing/2014/main" id="{1C862E53-CF08-04F3-5556-5DA05023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9" y="2209463"/>
            <a:ext cx="2569826" cy="171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763304368">
            <a:extLst>
              <a:ext uri="{FF2B5EF4-FFF2-40B4-BE49-F238E27FC236}">
                <a16:creationId xmlns:a16="http://schemas.microsoft.com/office/drawing/2014/main" id="{EC61524C-2C31-E96E-1F97-882F74DD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6" y="4593149"/>
            <a:ext cx="2411519" cy="14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760881216">
            <a:extLst>
              <a:ext uri="{FF2B5EF4-FFF2-40B4-BE49-F238E27FC236}">
                <a16:creationId xmlns:a16="http://schemas.microsoft.com/office/drawing/2014/main" id="{CC40BDBB-0435-58CD-75B7-17CD5846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02" y="2209463"/>
            <a:ext cx="2583690" cy="169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763305952">
            <a:extLst>
              <a:ext uri="{FF2B5EF4-FFF2-40B4-BE49-F238E27FC236}">
                <a16:creationId xmlns:a16="http://schemas.microsoft.com/office/drawing/2014/main" id="{3DBB0CD8-8B36-DE06-5779-4F09D7B9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58" y="4593149"/>
            <a:ext cx="2384088" cy="146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763312576">
            <a:extLst>
              <a:ext uri="{FF2B5EF4-FFF2-40B4-BE49-F238E27FC236}">
                <a16:creationId xmlns:a16="http://schemas.microsoft.com/office/drawing/2014/main" id="{7F290AAB-D92D-A921-937D-2F0A5980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88" y="2209463"/>
            <a:ext cx="2603221" cy="17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763314448">
            <a:extLst>
              <a:ext uri="{FF2B5EF4-FFF2-40B4-BE49-F238E27FC236}">
                <a16:creationId xmlns:a16="http://schemas.microsoft.com/office/drawing/2014/main" id="{8E74BA4A-CC16-7962-B672-474DE0A4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69" y="4600062"/>
            <a:ext cx="2408603" cy="146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763313440">
            <a:extLst>
              <a:ext uri="{FF2B5EF4-FFF2-40B4-BE49-F238E27FC236}">
                <a16:creationId xmlns:a16="http://schemas.microsoft.com/office/drawing/2014/main" id="{2CDA0A8F-FCFC-879D-6BCB-71563C19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20" y="2209462"/>
            <a:ext cx="2603221" cy="174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763316392">
            <a:extLst>
              <a:ext uri="{FF2B5EF4-FFF2-40B4-BE49-F238E27FC236}">
                <a16:creationId xmlns:a16="http://schemas.microsoft.com/office/drawing/2014/main" id="{142B9E1C-3E5F-C16B-32B8-EC3D990B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28" y="4527929"/>
            <a:ext cx="3200426" cy="159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59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9CC377-D987-7D91-598C-A7A784BF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11" y="1093944"/>
            <a:ext cx="5453547" cy="592220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설명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1.1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분석 목적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첫 번째 디자인 분석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2.1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모형 설정 및 분산분석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2.2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선택된 모형의 분산분석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2.3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다중비교</a:t>
            </a: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(Tuckey)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2.4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다중비교 </a:t>
            </a: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(Bonferroni)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2.5 </a:t>
            </a:r>
            <a:r>
              <a:rPr lang="ko-KR" altLang="en-US" sz="20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잔차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분석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2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두 번째 디자인 분석 및 모형 설정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3.1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분산분석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3.2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선택된 모형의 분산분석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3.3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다중비교</a:t>
            </a: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(Tuckey)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3.4 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다중비교</a:t>
            </a: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(Bonferroni)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3.5 </a:t>
            </a:r>
            <a:r>
              <a:rPr lang="ko-KR" altLang="en-US" sz="20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잔차</a:t>
            </a:r>
            <a:r>
              <a:rPr lang="ko-KR" altLang="en-US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분석</a:t>
            </a: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sz="20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2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24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최종 모형 선택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3414E6-F6F9-6BBE-E560-C5E4343234CF}"/>
              </a:ext>
            </a:extLst>
          </p:cNvPr>
          <p:cNvSpPr txBox="1">
            <a:spLocks/>
          </p:cNvSpPr>
          <p:nvPr/>
        </p:nvSpPr>
        <p:spPr>
          <a:xfrm>
            <a:off x="1053746" y="496489"/>
            <a:ext cx="4613919" cy="709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6689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6820"/>
            <a:ext cx="5275337" cy="1499616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3.5 </a:t>
            </a:r>
            <a:r>
              <a:rPr lang="ko-KR" altLang="en-US" sz="4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잔차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분석</a:t>
            </a:r>
            <a:b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3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잔차의</a:t>
            </a:r>
            <a:r>
              <a:rPr lang="ko-KR" altLang="en-US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정규성</a:t>
            </a:r>
            <a:r>
              <a:rPr lang="en-US" altLang="ko-KR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등분산성</a:t>
            </a:r>
            <a:r>
              <a:rPr lang="en-US" altLang="ko-KR" sz="3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38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_x763304296">
            <a:extLst>
              <a:ext uri="{FF2B5EF4-FFF2-40B4-BE49-F238E27FC236}">
                <a16:creationId xmlns:a16="http://schemas.microsoft.com/office/drawing/2014/main" id="{A2E6AA95-1612-FD82-A548-7CBF0E40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8" y="1727907"/>
            <a:ext cx="3600000" cy="25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351757032">
            <a:extLst>
              <a:ext uri="{FF2B5EF4-FFF2-40B4-BE49-F238E27FC236}">
                <a16:creationId xmlns:a16="http://schemas.microsoft.com/office/drawing/2014/main" id="{DD4BAA0C-BA48-B2E2-B3CC-9EEC6BCE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20" y="1707704"/>
            <a:ext cx="3780403" cy="259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CE0FD4-7B19-2362-E252-B43C20AC58F5}"/>
                  </a:ext>
                </a:extLst>
              </p:cNvPr>
              <p:cNvSpPr txBox="1"/>
              <p:nvPr/>
            </p:nvSpPr>
            <p:spPr>
              <a:xfrm>
                <a:off x="1064762" y="4661256"/>
                <a:ext cx="10587317" cy="2165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잔차의 히스토그램과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Q-Q plot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확인 시 어느 정도 정규성을 띄는 것으로 보인다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algn="ctr">
                  <a:defRPr/>
                </a:pPr>
                <a:endPara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ko-KR" altLang="en-US" sz="1500" dirty="0">
                    <a:solidFill>
                      <a:srgbClr val="836967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5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잔차가</a:t>
                </a:r>
                <a:r>
                  <a:rPr lang="ko-KR" altLang="en-US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정규성을 만족한다</a:t>
                </a:r>
                <a:r>
                  <a:rPr lang="en-US" altLang="ko-KR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5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잔차의</a:t>
                </a:r>
                <a:r>
                  <a:rPr lang="ko-KR" altLang="en-US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정규성을 만족하지 않는다</a:t>
                </a:r>
                <a:endParaRPr lang="en-US" altLang="ko-KR" sz="15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모든 검정에서 유의수준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0.05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하에서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귀무가설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채택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(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잔차의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정규성 만족</a:t>
                </a:r>
                <a:r>
                  <a:rPr lang="en-US" altLang="ko-KR" sz="160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  <a:endParaRPr lang="en-US" altLang="ko-KR" sz="16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algn="ctr" fontAlgn="base" latinLnBrk="0">
                  <a:lnSpc>
                    <a:spcPct val="160000"/>
                  </a:lnSpc>
                </a:pPr>
                <a:r>
                  <a:rPr lang="en-US" altLang="ko-KR" sz="1600" b="0" i="0" dirty="0">
                    <a:solidFill>
                      <a:srgbClr val="FF0000"/>
                    </a:solidFill>
                    <a:effectLst/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※ </a:t>
                </a:r>
                <a:r>
                  <a:rPr lang="ko-KR" altLang="en-US" sz="1600" b="0" i="0" dirty="0" err="1">
                    <a:solidFill>
                      <a:srgbClr val="FF0000"/>
                    </a:solidFill>
                    <a:effectLst/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등분산</a:t>
                </a:r>
                <a:r>
                  <a:rPr lang="ko-KR" altLang="en-US" sz="1600" b="0" i="0" dirty="0">
                    <a:solidFill>
                      <a:srgbClr val="FF0000"/>
                    </a:solidFill>
                    <a:effectLst/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검정의 경우 반복을 시간대 변수로 변환했기 때문에 반복 수가 없어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</a:t>
                </a:r>
                <a:r>
                  <a:rPr lang="ko-KR" altLang="en-US" sz="1600" kern="0" spc="0" dirty="0">
                    <a:solidFill>
                      <a:srgbClr val="FF0000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그룹별 분산을 비교할 수 없으므로 진행하지 않음</a:t>
                </a:r>
                <a:endParaRPr lang="ko-KR" altLang="en-US" sz="1600" kern="0" spc="0" dirty="0">
                  <a:solidFill>
                    <a:srgbClr val="FF0000"/>
                  </a:solidFill>
                  <a:effectLst/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CE0FD4-7B19-2362-E252-B43C20AC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2" y="4661256"/>
                <a:ext cx="10587317" cy="2165273"/>
              </a:xfrm>
              <a:prstGeom prst="rect">
                <a:avLst/>
              </a:prstGeom>
              <a:blipFill>
                <a:blip r:embed="rId4"/>
                <a:stretch>
                  <a:fillRect b="-2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_x594286632">
            <a:extLst>
              <a:ext uri="{FF2B5EF4-FFF2-40B4-BE49-F238E27FC236}">
                <a16:creationId xmlns:a16="http://schemas.microsoft.com/office/drawing/2014/main" id="{8C1A4BEC-6F0D-2E87-5089-739D2B43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814" y="2458420"/>
            <a:ext cx="3783058" cy="13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0FA427-113C-65EB-627E-1651D951DBA6}"/>
              </a:ext>
            </a:extLst>
          </p:cNvPr>
          <p:cNvSpPr/>
          <p:nvPr/>
        </p:nvSpPr>
        <p:spPr>
          <a:xfrm>
            <a:off x="9519787" y="3750236"/>
            <a:ext cx="145642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 err="1"/>
              <a:t>잔차의</a:t>
            </a:r>
            <a:r>
              <a:rPr lang="ko-KR" altLang="en-US" sz="1100" dirty="0"/>
              <a:t> 정규성 검정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D32C14-0837-EB81-E0CA-CB1149E1C6EF}"/>
              </a:ext>
            </a:extLst>
          </p:cNvPr>
          <p:cNvSpPr/>
          <p:nvPr/>
        </p:nvSpPr>
        <p:spPr>
          <a:xfrm>
            <a:off x="1992820" y="4304729"/>
            <a:ext cx="135781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 err="1"/>
              <a:t>잔차의</a:t>
            </a:r>
            <a:r>
              <a:rPr lang="ko-KR" altLang="en-US" sz="1100" dirty="0"/>
              <a:t> 히스토그램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DF0FC4-34E7-A0D9-8A1F-57AC11060528}"/>
              </a:ext>
            </a:extLst>
          </p:cNvPr>
          <p:cNvSpPr/>
          <p:nvPr/>
        </p:nvSpPr>
        <p:spPr>
          <a:xfrm>
            <a:off x="6194105" y="4305121"/>
            <a:ext cx="80396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/>
              <a:t>Q-Q plot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5800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05531"/>
            <a:ext cx="5275337" cy="1499616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4. 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최종 모형 선택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396B0912-5143-BF71-C41B-C1440EBC0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610084"/>
                  </p:ext>
                </p:extLst>
              </p:nvPr>
            </p:nvGraphicFramePr>
            <p:xfrm>
              <a:off x="2463057" y="1851998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2892149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21618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26569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디자인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7909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반복이 </a:t>
                          </a:r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3</a:t>
                          </a:r>
                          <a:r>
                            <a:rPr lang="ko-KR" altLang="en-US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인 </a:t>
                          </a:r>
                          <a:r>
                            <a:rPr lang="ko-KR" altLang="en-US" dirty="0" err="1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이원배치법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0.62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3.22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29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반복이 없는 </a:t>
                          </a:r>
                          <a:r>
                            <a:rPr lang="ko-KR" altLang="en-US" dirty="0" err="1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삼원배치법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0.86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2.21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079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396B0912-5143-BF71-C41B-C1440EBC0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610084"/>
                  </p:ext>
                </p:extLst>
              </p:nvPr>
            </p:nvGraphicFramePr>
            <p:xfrm>
              <a:off x="2463057" y="1851998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2892149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216183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26569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디자인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8197" r="-10067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44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7909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반복이 </a:t>
                          </a:r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3</a:t>
                          </a:r>
                          <a:r>
                            <a:rPr lang="ko-KR" altLang="en-US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인 </a:t>
                          </a:r>
                          <a:r>
                            <a:rPr lang="ko-KR" altLang="en-US" dirty="0" err="1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이원배치법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0.62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3.22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290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반복이 없는 </a:t>
                          </a:r>
                          <a:r>
                            <a:rPr lang="ko-KR" altLang="en-US" dirty="0" err="1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삼원배치법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0.86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한컴 말랑말랑 Regular" panose="020F0303000000000000" pitchFamily="50" charset="-127"/>
                              <a:ea typeface="한컴 말랑말랑 Regular" panose="020F0303000000000000" pitchFamily="50" charset="-127"/>
                            </a:rPr>
                            <a:t>2.21</a:t>
                          </a:r>
                          <a:endParaRPr lang="ko-KR" altLang="en-US" dirty="0">
                            <a:latin typeface="한컴 말랑말랑 Regular" panose="020F0303000000000000" pitchFamily="50" charset="-127"/>
                            <a:ea typeface="한컴 말랑말랑 Regular" panose="020F0303000000000000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0795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8F6DBF-EED8-DCB4-5B74-A7FAB0E38384}"/>
                  </a:ext>
                </a:extLst>
              </p:cNvPr>
              <p:cNvSpPr txBox="1"/>
              <p:nvPr/>
            </p:nvSpPr>
            <p:spPr>
              <a:xfrm>
                <a:off x="3022676" y="3117394"/>
                <a:ext cx="7008778" cy="1223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 latinLnBrk="0">
                  <a:lnSpc>
                    <a:spcPct val="160000"/>
                  </a:lnSpc>
                </a:pPr>
                <a:r>
                  <a:rPr lang="ko-KR" altLang="en-US" sz="1600" kern="0" dirty="0">
                    <a:solidFill>
                      <a:srgbClr val="000000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반복이 없는 </a:t>
                </a:r>
                <a:r>
                  <a:rPr lang="ko-KR" altLang="en-US" sz="1600" kern="0" dirty="0" err="1">
                    <a:solidFill>
                      <a:srgbClr val="000000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삼원배치법</a:t>
                </a:r>
                <a:r>
                  <a:rPr lang="ko-KR" altLang="en-US" sz="1600" kern="0" dirty="0">
                    <a:solidFill>
                      <a:srgbClr val="000000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디자인의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kern="0" spc="0" dirty="0">
                    <a:solidFill>
                      <a:srgbClr val="000000"/>
                    </a:solidFill>
                    <a:effectLst/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값이 더 크게 나왔으며</a:t>
                </a:r>
                <a:r>
                  <a:rPr lang="en-US" altLang="ko-KR" sz="1600" kern="0" dirty="0">
                    <a:solidFill>
                      <a:srgbClr val="000000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𝑅𝑀𝑆𝐸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의 값이 작게 나옴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:pPr algn="ctr" fontAlgn="base" latinLnBrk="0">
                  <a:lnSpc>
                    <a:spcPct val="160000"/>
                  </a:lnSpc>
                </a:pP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:pPr algn="ctr" fontAlgn="base" latinLnBrk="0">
                  <a:lnSpc>
                    <a:spcPct val="160000"/>
                  </a:lnSpc>
                </a:pPr>
                <a:r>
                  <a:rPr lang="ko-KR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⇒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따라서 두 번째 디자인을 최종 모델로 선정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8F6DBF-EED8-DCB4-5B74-A7FAB0E38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76" y="3117394"/>
                <a:ext cx="7008778" cy="1223412"/>
              </a:xfrm>
              <a:prstGeom prst="rect">
                <a:avLst/>
              </a:prstGeom>
              <a:blipFill>
                <a:blip r:embed="rId3"/>
                <a:stretch>
                  <a:fillRect b="-5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C9CCE0-CE5E-1985-3D11-7BC9DFCDE336}"/>
                  </a:ext>
                </a:extLst>
              </p:cNvPr>
              <p:cNvSpPr/>
              <p:nvPr/>
            </p:nvSpPr>
            <p:spPr>
              <a:xfrm>
                <a:off x="1368043" y="4752172"/>
                <a:ext cx="7515013" cy="638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모형식</a:t>
                </a:r>
                <a:endParaRPr lang="en-US" altLang="ko-KR" i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𝛄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𝛂𝛄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𝐢𝐤</m:t>
                        </m:r>
                      </m:sub>
                    </m:sSub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0" smtClean="0">
                            <a:latin typeface="Cambria Math" panose="02040503050406030204" pitchFamily="18" charset="0"/>
                          </a:rPr>
                          <m:t>𝛜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𝐢𝐣𝐤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=1,2,3, 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=1,2,3,4, 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C9CCE0-CE5E-1985-3D11-7BC9DFCDE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43" y="4752172"/>
                <a:ext cx="7515013" cy="638829"/>
              </a:xfrm>
              <a:prstGeom prst="rect">
                <a:avLst/>
              </a:prstGeom>
              <a:blipFill>
                <a:blip r:embed="rId4"/>
                <a:stretch>
                  <a:fillRect l="-487" t="-5769" b="-8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C9CBF2-C161-B774-6173-7C1F0BC4EDAB}"/>
                  </a:ext>
                </a:extLst>
              </p:cNvPr>
              <p:cNvSpPr txBox="1"/>
              <p:nvPr/>
            </p:nvSpPr>
            <p:spPr>
              <a:xfrm>
                <a:off x="5276079" y="5422630"/>
                <a:ext cx="1333372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𝜶𝜸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C9CBF2-C161-B774-6173-7C1F0BC4E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079" y="5422630"/>
                <a:ext cx="1333372" cy="703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78DAE4-6991-4608-3722-2799269384A8}"/>
                  </a:ext>
                </a:extLst>
              </p:cNvPr>
              <p:cNvSpPr txBox="1"/>
              <p:nvPr/>
            </p:nvSpPr>
            <p:spPr>
              <a:xfrm>
                <a:off x="3197872" y="5419139"/>
                <a:ext cx="1125964" cy="703398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78DAE4-6991-4608-3722-279926938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72" y="5419139"/>
                <a:ext cx="1125964" cy="7033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24734F-7B38-B12C-35D4-9358C6F26019}"/>
                  </a:ext>
                </a:extLst>
              </p:cNvPr>
              <p:cNvSpPr txBox="1"/>
              <p:nvPr/>
            </p:nvSpPr>
            <p:spPr>
              <a:xfrm>
                <a:off x="4124096" y="5425665"/>
                <a:ext cx="1333372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24734F-7B38-B12C-35D4-9358C6F2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96" y="5425665"/>
                <a:ext cx="1333372" cy="703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4D5725-5005-4B00-D925-3FA68690F754}"/>
                  </a:ext>
                </a:extLst>
              </p:cNvPr>
              <p:cNvSpPr txBox="1"/>
              <p:nvPr/>
            </p:nvSpPr>
            <p:spPr>
              <a:xfrm>
                <a:off x="6521862" y="5601881"/>
                <a:ext cx="1549080" cy="337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𝒊𝒋𝒌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𝒊𝒊𝒅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4D5725-5005-4B00-D925-3FA68690F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62" y="5601881"/>
                <a:ext cx="1549080" cy="337913"/>
              </a:xfrm>
              <a:prstGeom prst="rect">
                <a:avLst/>
              </a:prstGeom>
              <a:blipFill>
                <a:blip r:embed="rId8"/>
                <a:stretch>
                  <a:fillRect r="-1969"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074BF4-9C4B-0776-9B13-EA7CDA7D623A}"/>
                  </a:ext>
                </a:extLst>
              </p:cNvPr>
              <p:cNvSpPr txBox="1"/>
              <p:nvPr/>
            </p:nvSpPr>
            <p:spPr>
              <a:xfrm>
                <a:off x="1368043" y="5419139"/>
                <a:ext cx="1082635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074BF4-9C4B-0776-9B13-EA7CDA7D6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43" y="5419139"/>
                <a:ext cx="1082635" cy="703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E76463-8D82-112E-032B-B94043328453}"/>
                  </a:ext>
                </a:extLst>
              </p:cNvPr>
              <p:cNvSpPr txBox="1"/>
              <p:nvPr/>
            </p:nvSpPr>
            <p:spPr>
              <a:xfrm>
                <a:off x="2284227" y="5425665"/>
                <a:ext cx="1131272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E76463-8D82-112E-032B-B9404332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27" y="5425665"/>
                <a:ext cx="1131272" cy="7303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09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05531"/>
            <a:ext cx="5275337" cy="1499616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4. 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최종 모형 선택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8E3EA-8C37-4676-2388-035904C0E7E3}"/>
              </a:ext>
            </a:extLst>
          </p:cNvPr>
          <p:cNvSpPr txBox="1"/>
          <p:nvPr/>
        </p:nvSpPr>
        <p:spPr>
          <a:xfrm>
            <a:off x="2188363" y="2351599"/>
            <a:ext cx="8588188" cy="269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최종 모형의 분산분석 결과 주효과로는 온도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시간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교호작용효과로는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온도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시간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 배터리의 수명에 영향을 끼친다는 것을 확인했다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algn="ctr" fontAlgn="base" latinLnBrk="0">
              <a:lnSpc>
                <a:spcPct val="160000"/>
              </a:lnSpc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P.S: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비록 두 번째 디자인을 최종 모형식으로 선정하긴 했지만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 fontAlgn="base" latinLnBrk="0">
              <a:lnSpc>
                <a:spcPct val="16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첫 번째 디자인과 달리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등분산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검정을 진행하지 못했다는 점이 있다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algn="ctr" fontAlgn="base" latinLnBrk="0">
              <a:lnSpc>
                <a:spcPct val="16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따라서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첫 번째 디자인과 두 번째 디자인 모두 일장일단이 있는 모델이라고 생각한다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3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816" y="205531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</a:t>
            </a:r>
            <a:r>
              <a:rPr lang="ko-KR" altLang="en-US" sz="4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이터 설명</a:t>
            </a:r>
            <a:endParaRPr lang="ko-KR" altLang="en-US" sz="4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C4A22AF2-0E0A-80FB-8603-4C3C254D46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7865" y="3682831"/>
          <a:ext cx="9127300" cy="221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730">
                  <a:extLst>
                    <a:ext uri="{9D8B030D-6E8A-4147-A177-3AD203B41FA5}">
                      <a16:colId xmlns:a16="http://schemas.microsoft.com/office/drawing/2014/main" val="33738306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476595792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3136455089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3382910149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2314733502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1496743577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2610504899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206603631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2667747581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3466194851"/>
                    </a:ext>
                  </a:extLst>
                </a:gridCol>
              </a:tblGrid>
              <a:tr h="3641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531022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87473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06009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06711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11616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3550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FA129F-4A52-E3B2-1983-36363392C4FB}"/>
              </a:ext>
            </a:extLst>
          </p:cNvPr>
          <p:cNvSpPr txBox="1"/>
          <p:nvPr/>
        </p:nvSpPr>
        <p:spPr>
          <a:xfrm>
            <a:off x="1813497" y="244054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가지의 조합 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4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가지의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온도별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제조된 배터리 수명 데이터</a:t>
            </a:r>
          </a:p>
        </p:txBody>
      </p:sp>
    </p:spTree>
    <p:extLst>
      <p:ext uri="{BB962C8B-B14F-4D97-AF65-F5344CB8AC3E}">
        <p14:creationId xmlns:p14="http://schemas.microsoft.com/office/powerpoint/2010/main" val="251208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50" y="205531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1.1 </a:t>
            </a:r>
            <a:r>
              <a:rPr lang="ko-KR" altLang="en-US" sz="4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분석 목적</a:t>
            </a:r>
            <a:endParaRPr lang="ko-KR" altLang="en-US" sz="4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C4A22AF2-0E0A-80FB-8603-4C3C254D4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67563"/>
              </p:ext>
            </p:extLst>
          </p:nvPr>
        </p:nvGraphicFramePr>
        <p:xfrm>
          <a:off x="1867865" y="3682831"/>
          <a:ext cx="9005463" cy="221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33738306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476595792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3136455089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3382910149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2314733502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1496743577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2610504899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206603631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2667747581"/>
                    </a:ext>
                  </a:extLst>
                </a:gridCol>
                <a:gridCol w="912730">
                  <a:extLst>
                    <a:ext uri="{9D8B030D-6E8A-4147-A177-3AD203B41FA5}">
                      <a16:colId xmlns:a16="http://schemas.microsoft.com/office/drawing/2014/main" val="3466194851"/>
                    </a:ext>
                  </a:extLst>
                </a:gridCol>
              </a:tblGrid>
              <a:tr h="3641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531022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온도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87473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06009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06711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11616"/>
                  </a:ext>
                </a:extLst>
              </a:tr>
              <a:tr h="369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3550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FA129F-4A52-E3B2-1983-36363392C4FB}"/>
              </a:ext>
            </a:extLst>
          </p:cNvPr>
          <p:cNvSpPr txBox="1"/>
          <p:nvPr/>
        </p:nvSpPr>
        <p:spPr>
          <a:xfrm>
            <a:off x="1813497" y="244054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원배치법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모형을 통한 온도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상호작용 효과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019CA-A421-3A49-367F-2A1D9A37A8CA}"/>
              </a:ext>
            </a:extLst>
          </p:cNvPr>
          <p:cNvSpPr txBox="1"/>
          <p:nvPr/>
        </p:nvSpPr>
        <p:spPr>
          <a:xfrm>
            <a:off x="1813495" y="3059744"/>
            <a:ext cx="968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원배치법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모형을 통한 온도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시간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반복을 시간대 변수로 변환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각 상호작용 효과 확인</a:t>
            </a:r>
          </a:p>
        </p:txBody>
      </p:sp>
    </p:spTree>
    <p:extLst>
      <p:ext uri="{BB962C8B-B14F-4D97-AF65-F5344CB8AC3E}">
        <p14:creationId xmlns:p14="http://schemas.microsoft.com/office/powerpoint/2010/main" val="176901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05531"/>
            <a:ext cx="5041751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</a:t>
            </a:r>
            <a:r>
              <a:rPr lang="ko-KR" altLang="en-US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첫 번째 디자인 분석</a:t>
            </a:r>
            <a:b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기본가정 정규성</a:t>
            </a: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35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7" name="Picture 13">
            <a:extLst>
              <a:ext uri="{FF2B5EF4-FFF2-40B4-BE49-F238E27FC236}">
                <a16:creationId xmlns:a16="http://schemas.microsoft.com/office/drawing/2014/main" id="{6114857B-071F-27F5-4653-DBED764F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8910" y="2419785"/>
            <a:ext cx="3350006" cy="119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39967FAA-21C6-EA63-BFE0-A2A762950D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160" y="1910678"/>
            <a:ext cx="3416304" cy="256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EC8E97E-B4A2-5E9D-FDA2-EB924BA59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7684" y="1910678"/>
            <a:ext cx="3350006" cy="25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CDB34A-73E6-3EE1-23BB-0A43CB1F0AAC}"/>
                  </a:ext>
                </a:extLst>
              </p:cNvPr>
              <p:cNvSpPr txBox="1"/>
              <p:nvPr/>
            </p:nvSpPr>
            <p:spPr>
              <a:xfrm>
                <a:off x="1064762" y="4661256"/>
                <a:ext cx="10587317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배터리 수명 데이터의 히스토그램과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Q-Q plot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확인 시 어느 정도 정규성을 띄는 것으로 보인다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algn="ctr">
                  <a:defRPr/>
                </a:pPr>
                <a:endPara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ko-KR" altLang="en-US" sz="1500" dirty="0">
                    <a:solidFill>
                      <a:srgbClr val="836967"/>
                    </a:solidFill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정규성을 만족한다</a:t>
                </a:r>
                <a:r>
                  <a:rPr lang="en-US" altLang="ko-KR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5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정규성을 만족하지 않는다</a:t>
                </a:r>
                <a:endParaRPr lang="en-US" altLang="ko-KR" sz="15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algn="ctr"/>
                <a:r>
                  <a:rPr lang="en-US" altLang="ko-KR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  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모든 검정에서 유의수준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0.05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하에서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귀무가설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채택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(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정규성 만족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 algn="ctr"/>
                <a:endParaRPr lang="en-US" altLang="ko-KR" sz="16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CDB34A-73E6-3EE1-23BB-0A43CB1F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2" y="4661256"/>
                <a:ext cx="10587317" cy="1677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05531"/>
            <a:ext cx="5301727" cy="14996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en-US" altLang="ko-KR" sz="47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</a:t>
            </a:r>
            <a:r>
              <a:rPr lang="ko-KR" altLang="en-US" sz="47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첫 번째 디자인 분석</a:t>
            </a:r>
            <a:br>
              <a:rPr lang="en-US" altLang="ko-KR" sz="4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sz="39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기본가정</a:t>
            </a:r>
            <a:r>
              <a:rPr lang="en-US" altLang="ko-KR" sz="39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39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등분산성</a:t>
            </a:r>
            <a:r>
              <a:rPr lang="en-US" altLang="ko-KR" sz="39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39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08E1DC-0557-62B6-0CAD-F6D792B7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75" y="2649826"/>
            <a:ext cx="4505428" cy="12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FDB2D3-4366-E97A-A79C-126039C98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113" y="2623874"/>
            <a:ext cx="4941890" cy="12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C4B98-C01B-BC37-5F90-20B476727429}"/>
              </a:ext>
            </a:extLst>
          </p:cNvPr>
          <p:cNvSpPr txBox="1"/>
          <p:nvPr/>
        </p:nvSpPr>
        <p:spPr>
          <a:xfrm>
            <a:off x="1188720" y="2072875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동일한 온도와 방식의 새 그룹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(12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그룹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부여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DE684-234C-1731-A020-DF1BFE95AF3A}"/>
              </a:ext>
            </a:extLst>
          </p:cNvPr>
          <p:cNvSpPr txBox="1"/>
          <p:nvPr/>
        </p:nvSpPr>
        <p:spPr>
          <a:xfrm>
            <a:off x="1188720" y="6006138"/>
            <a:ext cx="106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참고자료 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[1]</a:t>
            </a:r>
            <a:r>
              <a:rPr lang="ko-KR" altLang="en-US" sz="1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홍성식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[</a:t>
            </a:r>
            <a:r>
              <a: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분산분석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], KOCW,</a:t>
            </a:r>
            <a:r>
              <a: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hlinkClick r:id="rId4"/>
              </a:rPr>
              <a:t>http://contents.kocw.or.kr/KOCW/document/2013/koreasejong/HongSungsik4/12.pdf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[2] Karen Grace-Martin, checking the normality assumption for an </a:t>
            </a:r>
            <a:r>
              <a:rPr lang="en-US" altLang="ko-KR" sz="1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anova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model, the analysis factor,</a:t>
            </a:r>
            <a:r>
              <a: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  <a:hlinkClick r:id="rId5"/>
              </a:rPr>
              <a:t>https://www.theanalysisfactor.com/checking-normality-anova-model/</a:t>
            </a:r>
            <a:endParaRPr lang="en-US" altLang="ko-KR" sz="1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ko-KR" altLang="en-US" sz="1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50319A-A333-A918-47E3-6FF7372A15BE}"/>
                  </a:ext>
                </a:extLst>
              </p:cNvPr>
              <p:cNvSpPr txBox="1"/>
              <p:nvPr/>
            </p:nvSpPr>
            <p:spPr>
              <a:xfrm>
                <a:off x="2070348" y="4077665"/>
                <a:ext cx="8247529" cy="1525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등분산을 만족한다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등분산을 만족하지 않는다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유의수준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0.05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하에서 </a:t>
                </a:r>
                <a:r>
                  <a:rPr lang="en-US" altLang="ko-KR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Levene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등분산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만족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x, Bartlett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은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등분산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만족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o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정규성을 만족할 때 더 바람직한 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Bartlett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의 결과를 </a:t>
                </a:r>
                <a:r>
                  <a:rPr lang="ko-KR" altLang="en-US" sz="16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따르기로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 결정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함초롬돋움" panose="020B0604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즉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데이터가 등분산성을 만족한다고 볼 수 있다</a:t>
                </a:r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50319A-A333-A918-47E3-6FF7372A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48" y="4077665"/>
                <a:ext cx="8247529" cy="1525033"/>
              </a:xfrm>
              <a:prstGeom prst="rect">
                <a:avLst/>
              </a:prstGeom>
              <a:blipFill>
                <a:blip r:embed="rId6"/>
                <a:stretch>
                  <a:fillRect b="-4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81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87" y="167751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2.1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모형 설정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0F4C29-D87C-9BC0-BA9F-30006C78CB31}"/>
                  </a:ext>
                </a:extLst>
              </p:cNvPr>
              <p:cNvSpPr txBox="1"/>
              <p:nvPr/>
            </p:nvSpPr>
            <p:spPr>
              <a:xfrm>
                <a:off x="7093044" y="5007035"/>
                <a:ext cx="5059962" cy="122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400" i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= 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배터리 평균 수명</a:t>
                </a:r>
                <a:endParaRPr lang="en-US" altLang="ko-KR" sz="14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방식의 처리효과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</a:t>
                </a:r>
                <a:r>
                  <a:rPr lang="en-US" altLang="ko-KR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= 1,2,3)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j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온도의 처리효과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(j = 1,2,3,4)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j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온도의 상호작용 효과</a:t>
                </a:r>
                <a:endParaRPr lang="en-US" altLang="ko-KR" sz="14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=  </a:t>
                </a:r>
                <a:r>
                  <a:rPr lang="en-US" altLang="ko-KR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i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방식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j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온도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, k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번째 </a:t>
                </a:r>
                <a:r>
                  <a:rPr lang="ko-KR" altLang="en-US" sz="1400" dirty="0" err="1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반복시</a:t>
                </a:r>
                <a:r>
                  <a:rPr lang="ko-KR" altLang="en-US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실험 오차 </a:t>
                </a:r>
                <a:r>
                  <a:rPr lang="en-US" altLang="ko-KR" sz="14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(k = 1,2,3)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0F4C29-D87C-9BC0-BA9F-30006C78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44" y="5007035"/>
                <a:ext cx="5059962" cy="1221488"/>
              </a:xfrm>
              <a:prstGeom prst="rect">
                <a:avLst/>
              </a:prstGeom>
              <a:blipFill>
                <a:blip r:embed="rId2"/>
                <a:stretch>
                  <a:fillRect t="-498" b="-2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0FEB2C-BFE5-2042-8168-A990B9226688}"/>
                  </a:ext>
                </a:extLst>
              </p:cNvPr>
              <p:cNvSpPr txBox="1"/>
              <p:nvPr/>
            </p:nvSpPr>
            <p:spPr>
              <a:xfrm>
                <a:off x="2804693" y="5617779"/>
                <a:ext cx="1306379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𝜶𝜷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0FEB2C-BFE5-2042-8168-A990B9226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93" y="5617779"/>
                <a:ext cx="1306379" cy="703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6B38A-971E-DAD9-0F07-0D8CC70C5EF9}"/>
                  </a:ext>
                </a:extLst>
              </p:cNvPr>
              <p:cNvSpPr txBox="1"/>
              <p:nvPr/>
            </p:nvSpPr>
            <p:spPr>
              <a:xfrm>
                <a:off x="3981314" y="5623784"/>
                <a:ext cx="1306379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𝜶𝜷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6B38A-971E-DAD9-0F07-0D8CC70C5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314" y="5623784"/>
                <a:ext cx="1306379" cy="730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92561-C9AA-513C-FE60-5EBC7B6109A5}"/>
                  </a:ext>
                </a:extLst>
              </p:cNvPr>
              <p:cNvSpPr txBox="1"/>
              <p:nvPr/>
            </p:nvSpPr>
            <p:spPr>
              <a:xfrm>
                <a:off x="5154601" y="5811126"/>
                <a:ext cx="1720137" cy="337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𝒊𝒋𝒌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𝒊𝒊𝒅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92561-C9AA-513C-FE60-5EBC7B610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601" y="5811126"/>
                <a:ext cx="1720137" cy="337913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7809B5-4852-1A3B-D997-E934F634599B}"/>
                  </a:ext>
                </a:extLst>
              </p:cNvPr>
              <p:cNvSpPr txBox="1"/>
              <p:nvPr/>
            </p:nvSpPr>
            <p:spPr>
              <a:xfrm>
                <a:off x="954707" y="5617779"/>
                <a:ext cx="1106084" cy="70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14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7809B5-4852-1A3B-D997-E934F6345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07" y="5617779"/>
                <a:ext cx="1106084" cy="7033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0E6C51-B9AB-F7E1-AEEB-32A93E76BC30}"/>
                  </a:ext>
                </a:extLst>
              </p:cNvPr>
              <p:cNvSpPr txBox="1"/>
              <p:nvPr/>
            </p:nvSpPr>
            <p:spPr>
              <a:xfrm>
                <a:off x="1888191" y="5617779"/>
                <a:ext cx="1106084" cy="730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0E6C51-B9AB-F7E1-AEEB-32A93E76B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91" y="5617779"/>
                <a:ext cx="1106084" cy="7303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B2357C-F4A8-E2FE-4FB7-B2028EF6D083}"/>
                  </a:ext>
                </a:extLst>
              </p:cNvPr>
              <p:cNvSpPr txBox="1"/>
              <p:nvPr/>
            </p:nvSpPr>
            <p:spPr>
              <a:xfrm>
                <a:off x="1188720" y="4986419"/>
                <a:ext cx="5059962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𝜶𝜷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ko-KR" altLang="en-US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</a:t>
                </a:r>
                <a:r>
                  <a:rPr lang="en-US" altLang="ko-KR" sz="1600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        </a:t>
                </a:r>
              </a:p>
              <a:p>
                <a:r>
                  <a:rPr lang="en-US" altLang="ko-KR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=1,2,3,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=1,2,3,4,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B2357C-F4A8-E2FE-4FB7-B2028EF6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4986419"/>
                <a:ext cx="5059962" cy="604589"/>
              </a:xfrm>
              <a:prstGeom prst="rect">
                <a:avLst/>
              </a:prstGeom>
              <a:blipFill>
                <a:blip r:embed="rId8"/>
                <a:stretch>
                  <a:fillRect l="-602" b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E93416-90D9-9622-EC62-1ED04C62D333}"/>
              </a:ext>
            </a:extLst>
          </p:cNvPr>
          <p:cNvSpPr txBox="1"/>
          <p:nvPr/>
        </p:nvSpPr>
        <p:spPr>
          <a:xfrm>
            <a:off x="1080887" y="1665566"/>
            <a:ext cx="9656220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가정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현재까지 알려진 리튬이온 배터리를 만드는 방법이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가지 뿐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	   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배터리를 만드는 기계의 온도 제어가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700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800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900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1000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도만 가능하다고 가정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두 요인을 고정효과로 둔 반복이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회인 </a:t>
            </a: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이원배치법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디자인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동일 온도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및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방법별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회의 반복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반복의 원리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en-US" altLang="ko-KR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i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번째 방식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j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번째 온도 실험 순서의 랜덤화 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랜덤의 원리</a:t>
            </a:r>
            <a:r>
              <a:rPr lang="en-US" altLang="ko-KR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3625A-3A29-71FF-10FE-DDC41ED3CDCF}"/>
              </a:ext>
            </a:extLst>
          </p:cNvPr>
          <p:cNvSpPr txBox="1"/>
          <p:nvPr/>
        </p:nvSpPr>
        <p:spPr>
          <a:xfrm>
            <a:off x="1235761" y="4594351"/>
            <a:ext cx="190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모형식</a:t>
            </a:r>
          </a:p>
        </p:txBody>
      </p:sp>
    </p:spTree>
    <p:extLst>
      <p:ext uri="{BB962C8B-B14F-4D97-AF65-F5344CB8AC3E}">
        <p14:creationId xmlns:p14="http://schemas.microsoft.com/office/powerpoint/2010/main" val="90312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205531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2.1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분산분석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7175B-8EF2-C283-F152-107A11D8CFC7}"/>
                  </a:ext>
                </a:extLst>
              </p:cNvPr>
              <p:cNvSpPr txBox="1"/>
              <p:nvPr/>
            </p:nvSpPr>
            <p:spPr>
              <a:xfrm>
                <a:off x="6971975" y="2609743"/>
                <a:ext cx="2078133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모형의 유의성 검정</a:t>
                </a:r>
                <a:endParaRPr lang="en-US" altLang="ko-KR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:endParaRPr lang="en-US" altLang="ko-KR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모형이 유의하지 않다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7175B-8EF2-C283-F152-107A11D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975" y="2609743"/>
                <a:ext cx="2078133" cy="800219"/>
              </a:xfrm>
              <a:prstGeom prst="rect">
                <a:avLst/>
              </a:prstGeom>
              <a:blipFill>
                <a:blip r:embed="rId2"/>
                <a:stretch>
                  <a:fillRect l="-6452" t="-9924" r="-4692" b="-15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C35EF-24F9-2CA1-2A9E-5C91491FF7BF}"/>
                  </a:ext>
                </a:extLst>
              </p:cNvPr>
              <p:cNvSpPr txBox="1"/>
              <p:nvPr/>
            </p:nvSpPr>
            <p:spPr>
              <a:xfrm>
                <a:off x="9162318" y="3163741"/>
                <a:ext cx="16950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모형이 유의하다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C35EF-24F9-2CA1-2A9E-5C91491FF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18" y="3163741"/>
                <a:ext cx="1695079" cy="246221"/>
              </a:xfrm>
              <a:prstGeom prst="rect">
                <a:avLst/>
              </a:prstGeom>
              <a:blipFill>
                <a:blip r:embed="rId3"/>
                <a:stretch>
                  <a:fillRect l="-3957" t="-27500" r="-539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DCC77A-A7D0-A497-AE14-31E1F6E95EB2}"/>
                  </a:ext>
                </a:extLst>
              </p:cNvPr>
              <p:cNvSpPr txBox="1"/>
              <p:nvPr/>
            </p:nvSpPr>
            <p:spPr>
              <a:xfrm>
                <a:off x="9220206" y="4522806"/>
                <a:ext cx="17239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각 항이 유의하다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DCC77A-A7D0-A497-AE14-31E1F6E9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6" y="4522806"/>
                <a:ext cx="1723933" cy="246221"/>
              </a:xfrm>
              <a:prstGeom prst="rect">
                <a:avLst/>
              </a:prstGeom>
              <a:blipFill>
                <a:blip r:embed="rId4"/>
                <a:stretch>
                  <a:fillRect l="-4255" t="-27500" r="-496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458CEE-D7DF-4BA3-64B7-0DF07161514E}"/>
              </a:ext>
            </a:extLst>
          </p:cNvPr>
          <p:cNvSpPr txBox="1"/>
          <p:nvPr/>
        </p:nvSpPr>
        <p:spPr>
          <a:xfrm>
            <a:off x="8174066" y="3545716"/>
            <a:ext cx="17520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모형의 유의성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CD5A2-2919-1858-F4E8-02B50AA0C81B}"/>
              </a:ext>
            </a:extLst>
          </p:cNvPr>
          <p:cNvSpPr txBox="1"/>
          <p:nvPr/>
        </p:nvSpPr>
        <p:spPr>
          <a:xfrm>
            <a:off x="7956379" y="4935559"/>
            <a:ext cx="2187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Temp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항의 유의성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35CC2-19BD-B457-CFB4-0DF8D09F2204}"/>
                  </a:ext>
                </a:extLst>
              </p:cNvPr>
              <p:cNvSpPr txBox="1"/>
              <p:nvPr/>
            </p:nvSpPr>
            <p:spPr>
              <a:xfrm>
                <a:off x="6971976" y="3968808"/>
                <a:ext cx="2190343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b="1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각 항의 유의성 검정</a:t>
                </a:r>
                <a:endParaRPr lang="en-US" altLang="ko-KR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:endParaRPr lang="en-US" altLang="ko-KR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600" dirty="0">
                    <a:latin typeface="한컴 말랑말랑 Regular" panose="020F0303000000000000" pitchFamily="50" charset="-127"/>
                    <a:ea typeface="한컴 말랑말랑 Regular" panose="020F0303000000000000" pitchFamily="50" charset="-127"/>
                  </a:rPr>
                  <a:t>각 항이 유의하지 않다</a:t>
                </a:r>
                <a:endParaRPr lang="en-US" altLang="ko-KR" sz="1600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35CC2-19BD-B457-CFB4-0DF8D09F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976" y="3968808"/>
                <a:ext cx="2190343" cy="800219"/>
              </a:xfrm>
              <a:prstGeom prst="rect">
                <a:avLst/>
              </a:prstGeom>
              <a:blipFill>
                <a:blip r:embed="rId5"/>
                <a:stretch>
                  <a:fillRect l="-6128" t="-9924" r="-2786" b="-15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A961B3EB-F4D8-EB1F-2D69-A26FB8C8E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287" y="2609743"/>
            <a:ext cx="5295900" cy="1057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981169-60B9-2213-BDA6-738720B9A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287" y="3733746"/>
            <a:ext cx="5295900" cy="1019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13C507-7FAB-AC3D-F5C4-A38737E3C1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357" y="4769027"/>
            <a:ext cx="3569759" cy="5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2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F7900-1ABB-B642-F87E-6CB57E5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205531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2.1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분산분석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상호작용 </a:t>
            </a:r>
            <a:r>
              <a:rPr lang="en-US" altLang="ko-KR" sz="35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pooling)</a:t>
            </a:r>
            <a:endParaRPr lang="ko-KR" altLang="en-US" sz="35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695D38-0983-3CF2-1A13-9E3328C4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87" y="2609743"/>
            <a:ext cx="5295900" cy="1057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095213-ECC8-742C-5B6A-6A6C0078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87" y="3733746"/>
            <a:ext cx="5295900" cy="1019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8E86A1-1CE1-132B-AEFB-D730A53A7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357" y="4769027"/>
            <a:ext cx="3569759" cy="553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D4AECC-8118-6D81-38C5-131A5B4CB960}"/>
              </a:ext>
            </a:extLst>
          </p:cNvPr>
          <p:cNvSpPr txBox="1"/>
          <p:nvPr/>
        </p:nvSpPr>
        <p:spPr>
          <a:xfrm>
            <a:off x="6943023" y="3138380"/>
            <a:ext cx="4992303" cy="1196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method*temp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항의 유의성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오차의 자유도가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이상이지만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유의확률이 매우 크다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따라서 상호작용 항의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pooling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진행한다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56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1832</Words>
  <Application>Microsoft Office PowerPoint</Application>
  <PresentationFormat>와이드스크린</PresentationFormat>
  <Paragraphs>335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HY엽서L</vt:lpstr>
      <vt:lpstr>맑은 고딕</vt:lpstr>
      <vt:lpstr>바탕</vt:lpstr>
      <vt:lpstr>한컴 말랑말랑 Bold</vt:lpstr>
      <vt:lpstr>한컴 말랑말랑 Regular</vt:lpstr>
      <vt:lpstr>한컴산뜻돋움</vt:lpstr>
      <vt:lpstr>함초롬돋움</vt:lpstr>
      <vt:lpstr>Arial</vt:lpstr>
      <vt:lpstr>Cambria Math</vt:lpstr>
      <vt:lpstr>Wingdings</vt:lpstr>
      <vt:lpstr>Office 테마</vt:lpstr>
      <vt:lpstr>실험계획 기말과제</vt:lpstr>
      <vt:lpstr>1. 데이터 설명      1.1 분석 목적  2. 첫 번째 디자인 분석      2.1 모형 설정 및 분산분석      2.2 선택된 모형의 분산분석      2.3 다중비교 (Tuckey)      2.4 다중비교 (Bonferroni)      2.5 잔차 분석  3. 두 번째 디자인 분석 및 모형 설정      3.1 분산분석      3.2 선택된 모형의 분산분석      3.3 다중비교(Tuckey)      3.4 다중비교(Bonferroni)      3.5 잔차 분석  4. 최종 모형 선택</vt:lpstr>
      <vt:lpstr>1. 데이터 설명</vt:lpstr>
      <vt:lpstr>1.1 분석 목적</vt:lpstr>
      <vt:lpstr>2. 첫 번째 디자인 분석 (기본가정 정규성)</vt:lpstr>
      <vt:lpstr>2. 첫 번째 디자인 분석 기본가정(등분산성)</vt:lpstr>
      <vt:lpstr>2.1 모형 설정</vt:lpstr>
      <vt:lpstr>2.1 분산분석</vt:lpstr>
      <vt:lpstr>2.1 분산분석 (상호작용 pooling)</vt:lpstr>
      <vt:lpstr>2.2 선택된 모형의 분산분석</vt:lpstr>
      <vt:lpstr>2.3 다중비교  (Tukey)</vt:lpstr>
      <vt:lpstr>PowerPoint 프레젠테이션</vt:lpstr>
      <vt:lpstr>2.5 잔차 분석 (잔차의 정규성)</vt:lpstr>
      <vt:lpstr>2.5 잔차 분석 (잔차의 등분산성)</vt:lpstr>
      <vt:lpstr>3. 두 번째 디자인 분석 및 모형 설정</vt:lpstr>
      <vt:lpstr>3.1 분산분석 (상호작용 pooling)</vt:lpstr>
      <vt:lpstr>3.2 선택된 모형의 분산분석</vt:lpstr>
      <vt:lpstr>3.3 다중비교 (Tukey)</vt:lpstr>
      <vt:lpstr>3.4 다중비교 (Bonferroni)</vt:lpstr>
      <vt:lpstr>3.5 잔차 분석 (잔차의 정규성, 등분산성)</vt:lpstr>
      <vt:lpstr>4. 최종 모형 선택</vt:lpstr>
      <vt:lpstr>4. 최종 모형 선택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설명</dc:title>
  <dc:creator>이민혁</dc:creator>
  <cp:lastModifiedBy>이민혁</cp:lastModifiedBy>
  <cp:revision>17</cp:revision>
  <dcterms:created xsi:type="dcterms:W3CDTF">2022-12-09T07:05:29Z</dcterms:created>
  <dcterms:modified xsi:type="dcterms:W3CDTF">2022-12-12T13:23:43Z</dcterms:modified>
</cp:coreProperties>
</file>