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59" r:id="rId7"/>
    <p:sldId id="260" r:id="rId8"/>
    <p:sldId id="261" r:id="rId9"/>
    <p:sldId id="266" r:id="rId10"/>
    <p:sldId id="262" r:id="rId11"/>
    <p:sldId id="267" r:id="rId12"/>
    <p:sldId id="263"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04A6E3-21D3-4623-8DD8-2360E9CE96B2}" type="datetimeFigureOut">
              <a:rPr lang="id-ID" smtClean="0"/>
              <a:t>08/04/2018</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188BF3-D09B-40AC-954E-F3047AB21A3A}"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C188BF3-D09B-40AC-954E-F3047AB21A3A}"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C188BF3-D09B-40AC-954E-F3047AB21A3A}"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C188BF3-D09B-40AC-954E-F3047AB21A3A}" type="slidenum">
              <a:rPr lang="id-ID" smtClean="0"/>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C188BF3-D09B-40AC-954E-F3047AB21A3A}"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C188BF3-D09B-40AC-954E-F3047AB21A3A}" type="slidenum">
              <a:rPr lang="id-ID" smtClean="0"/>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C188BF3-D09B-40AC-954E-F3047AB21A3A}"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C188BF3-D09B-40AC-954E-F3047AB21A3A}" type="slidenum">
              <a:rPr lang="id-ID" smtClean="0"/>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A04A6E3-21D3-4623-8DD8-2360E9CE96B2}" type="datetimeFigureOut">
              <a:rPr lang="id-ID" smtClean="0"/>
              <a:t>08/04/2018</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DC188BF3-D09B-40AC-954E-F3047AB21A3A}"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A04A6E3-21D3-4623-8DD8-2360E9CE96B2}" type="datetimeFigureOut">
              <a:rPr lang="id-ID" smtClean="0"/>
              <a:t>08/04/2018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C188BF3-D09B-40AC-954E-F3047AB21A3A}"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A04A6E3-21D3-4623-8DD8-2360E9CE96B2}" type="datetimeFigureOut">
              <a:rPr lang="id-ID" smtClean="0"/>
              <a:t>08/04/2018</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188BF3-D09B-40AC-954E-F3047AB21A3A}"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A04A6E3-21D3-4623-8DD8-2360E9CE96B2}" type="datetimeFigureOut">
              <a:rPr lang="id-ID" smtClean="0"/>
              <a:t>08/04/2018</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C188BF3-D09B-40AC-954E-F3047AB21A3A}"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SMART PARKING SYSTEM (SPS)</a:t>
            </a:r>
            <a:endParaRPr lang="id-ID" dirty="0"/>
          </a:p>
        </p:txBody>
      </p:sp>
      <p:sp>
        <p:nvSpPr>
          <p:cNvPr id="3" name="Subtitle 2"/>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59181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6297965" cy="4781128"/>
          </a:xfrm>
        </p:spPr>
        <p:txBody>
          <a:bodyPr>
            <a:normAutofit fontScale="85000" lnSpcReduction="20000"/>
          </a:bodyPr>
          <a:lstStyle/>
          <a:p>
            <a:pPr algn="just"/>
            <a:r>
              <a:rPr lang="id-ID" dirty="0"/>
              <a:t>Light Emitting Diode atau sering disingkat dengan LED adalah komponen elektronika yang dapat memancarkan  cahaya monokromatik ketika diberikan tegangan maju. LED merupakan keluarga Dioda yang terbuat dari bahan semikonduktor. Warna-warna Cahaya yang dipancarkan oleh LED tergantung pada jenis bahan semikonduktor yang dipergunakannya. LED juga dapat memancarkan sinar inframerah yang tidak tampak oleh mata seperti yang sering kita jumpai pada Remote Control TV ataupun Remote Control perangkat elektronik lainnya. </a:t>
            </a:r>
          </a:p>
        </p:txBody>
      </p:sp>
      <p:sp>
        <p:nvSpPr>
          <p:cNvPr id="2" name="Title 1"/>
          <p:cNvSpPr>
            <a:spLocks noGrp="1"/>
          </p:cNvSpPr>
          <p:nvPr>
            <p:ph type="title"/>
          </p:nvPr>
        </p:nvSpPr>
        <p:spPr/>
        <p:txBody>
          <a:bodyPr/>
          <a:lstStyle/>
          <a:p>
            <a:r>
              <a:rPr lang="id-ID" dirty="0" smtClean="0"/>
              <a:t>LED (Light Emitting Diode)</a:t>
            </a:r>
            <a:endParaRPr lang="id-ID" dirty="0"/>
          </a:p>
        </p:txBody>
      </p:sp>
      <p:pic>
        <p:nvPicPr>
          <p:cNvPr id="4" name="Picture 3" descr="Bentuk dan Simbol LED (Light Emitting Diode)"/>
          <p:cNvPicPr/>
          <p:nvPr/>
        </p:nvPicPr>
        <p:blipFill rotWithShape="1">
          <a:blip r:embed="rId2">
            <a:extLst>
              <a:ext uri="{28A0092B-C50C-407E-A947-70E740481C1C}">
                <a14:useLocalDpi xmlns:a14="http://schemas.microsoft.com/office/drawing/2010/main" val="0"/>
              </a:ext>
            </a:extLst>
          </a:blip>
          <a:srcRect r="50000" b="13793"/>
          <a:stretch/>
        </p:blipFill>
        <p:spPr bwMode="auto">
          <a:xfrm>
            <a:off x="6732240" y="2636912"/>
            <a:ext cx="2383155" cy="19450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2652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9523307"/>
              </p:ext>
            </p:extLst>
          </p:nvPr>
        </p:nvGraphicFramePr>
        <p:xfrm>
          <a:off x="611560" y="1556793"/>
          <a:ext cx="7848871" cy="3383449"/>
        </p:xfrm>
        <a:graphic>
          <a:graphicData uri="http://schemas.openxmlformats.org/drawingml/2006/table">
            <a:tbl>
              <a:tblPr firstRow="1" firstCol="1" bandRow="1">
                <a:tableStyleId>{5C22544A-7EE6-4342-B048-85BDC9FD1C3A}</a:tableStyleId>
              </a:tblPr>
              <a:tblGrid>
                <a:gridCol w="882234"/>
                <a:gridCol w="2795308"/>
                <a:gridCol w="919855"/>
                <a:gridCol w="950894"/>
                <a:gridCol w="1150290"/>
                <a:gridCol w="1150290"/>
              </a:tblGrid>
              <a:tr h="531608">
                <a:tc rowSpan="2">
                  <a:txBody>
                    <a:bodyPr/>
                    <a:lstStyle/>
                    <a:p>
                      <a:pPr algn="ctr">
                        <a:spcAft>
                          <a:spcPts val="0"/>
                        </a:spcAft>
                      </a:pPr>
                      <a:r>
                        <a:rPr lang="id-ID" sz="1600" kern="50" dirty="0">
                          <a:effectLst/>
                        </a:rPr>
                        <a:t>NO.</a:t>
                      </a:r>
                      <a:endParaRPr lang="id-ID" sz="1600" kern="50" dirty="0">
                        <a:effectLst/>
                        <a:latin typeface="Liberation Serif"/>
                        <a:ea typeface="DejaVu Sans"/>
                        <a:cs typeface="FreeSans"/>
                      </a:endParaRPr>
                    </a:p>
                  </a:txBody>
                  <a:tcPr marL="68580" marR="68580" marT="0" marB="0" anchor="ctr"/>
                </a:tc>
                <a:tc rowSpan="2">
                  <a:txBody>
                    <a:bodyPr/>
                    <a:lstStyle/>
                    <a:p>
                      <a:pPr algn="ctr">
                        <a:spcAft>
                          <a:spcPts val="0"/>
                        </a:spcAft>
                      </a:pPr>
                      <a:r>
                        <a:rPr lang="id-ID" sz="1600" kern="50">
                          <a:effectLst/>
                        </a:rPr>
                        <a:t>KEGIATAN</a:t>
                      </a:r>
                      <a:endParaRPr lang="id-ID" sz="1600" kern="50">
                        <a:effectLst/>
                        <a:latin typeface="Liberation Serif"/>
                        <a:ea typeface="DejaVu Sans"/>
                        <a:cs typeface="FreeSans"/>
                      </a:endParaRPr>
                    </a:p>
                  </a:txBody>
                  <a:tcPr marL="68580" marR="68580" marT="0" marB="0" anchor="ctr"/>
                </a:tc>
                <a:tc gridSpan="4">
                  <a:txBody>
                    <a:bodyPr/>
                    <a:lstStyle/>
                    <a:p>
                      <a:pPr algn="ctr">
                        <a:spcAft>
                          <a:spcPts val="0"/>
                        </a:spcAft>
                      </a:pPr>
                      <a:r>
                        <a:rPr lang="id-ID" sz="1600" kern="50">
                          <a:effectLst/>
                        </a:rPr>
                        <a:t>PEKAN</a:t>
                      </a:r>
                      <a:endParaRPr lang="id-ID" sz="1600" kern="50">
                        <a:effectLst/>
                        <a:latin typeface="Liberation Serif"/>
                        <a:ea typeface="DejaVu Sans"/>
                        <a:cs typeface="FreeSans"/>
                      </a:endParaRPr>
                    </a:p>
                  </a:txBody>
                  <a:tcPr marL="68580" marR="68580" marT="0" marB="0" anchor="ctr"/>
                </a:tc>
                <a:tc hMerge="1">
                  <a:txBody>
                    <a:bodyPr/>
                    <a:lstStyle/>
                    <a:p>
                      <a:endParaRPr lang="id-ID"/>
                    </a:p>
                  </a:txBody>
                  <a:tcPr/>
                </a:tc>
                <a:tc hMerge="1">
                  <a:txBody>
                    <a:bodyPr/>
                    <a:lstStyle/>
                    <a:p>
                      <a:endParaRPr lang="id-ID"/>
                    </a:p>
                  </a:txBody>
                  <a:tcPr/>
                </a:tc>
                <a:tc hMerge="1">
                  <a:txBody>
                    <a:bodyPr/>
                    <a:lstStyle/>
                    <a:p>
                      <a:endParaRPr lang="id-ID"/>
                    </a:p>
                  </a:txBody>
                  <a:tcPr/>
                </a:tc>
              </a:tr>
              <a:tr h="466778">
                <a:tc vMerge="1">
                  <a:txBody>
                    <a:bodyPr/>
                    <a:lstStyle/>
                    <a:p>
                      <a:endParaRPr lang="id-ID"/>
                    </a:p>
                  </a:txBody>
                  <a:tcPr/>
                </a:tc>
                <a:tc vMerge="1">
                  <a:txBody>
                    <a:bodyPr/>
                    <a:lstStyle/>
                    <a:p>
                      <a:endParaRPr lang="id-ID"/>
                    </a:p>
                  </a:txBody>
                  <a:tcPr/>
                </a:tc>
                <a:tc>
                  <a:txBody>
                    <a:bodyPr/>
                    <a:lstStyle/>
                    <a:p>
                      <a:pPr algn="ctr">
                        <a:spcAft>
                          <a:spcPts val="0"/>
                        </a:spcAft>
                      </a:pPr>
                      <a:r>
                        <a:rPr lang="id-ID" sz="1600" kern="50">
                          <a:effectLst/>
                        </a:rPr>
                        <a:t>I</a:t>
                      </a:r>
                      <a:endParaRPr lang="id-ID" sz="1600" kern="50">
                        <a:effectLst/>
                        <a:latin typeface="Liberation Serif"/>
                        <a:ea typeface="DejaVu Sans"/>
                        <a:cs typeface="FreeSans"/>
                      </a:endParaRPr>
                    </a:p>
                  </a:txBody>
                  <a:tcPr marL="68580" marR="68580" marT="0" marB="0" anchor="ctr"/>
                </a:tc>
                <a:tc>
                  <a:txBody>
                    <a:bodyPr/>
                    <a:lstStyle/>
                    <a:p>
                      <a:pPr algn="ctr">
                        <a:spcAft>
                          <a:spcPts val="0"/>
                        </a:spcAft>
                      </a:pPr>
                      <a:r>
                        <a:rPr lang="id-ID" sz="1600" kern="50">
                          <a:effectLst/>
                        </a:rPr>
                        <a:t>II</a:t>
                      </a:r>
                      <a:endParaRPr lang="id-ID" sz="1600" kern="50">
                        <a:effectLst/>
                        <a:latin typeface="Liberation Serif"/>
                        <a:ea typeface="DejaVu Sans"/>
                        <a:cs typeface="FreeSans"/>
                      </a:endParaRPr>
                    </a:p>
                  </a:txBody>
                  <a:tcPr marL="68580" marR="68580" marT="0" marB="0" anchor="ctr"/>
                </a:tc>
                <a:tc>
                  <a:txBody>
                    <a:bodyPr/>
                    <a:lstStyle/>
                    <a:p>
                      <a:pPr algn="ctr">
                        <a:spcAft>
                          <a:spcPts val="0"/>
                        </a:spcAft>
                      </a:pPr>
                      <a:r>
                        <a:rPr lang="id-ID" sz="1600" kern="50">
                          <a:effectLst/>
                        </a:rPr>
                        <a:t>III</a:t>
                      </a:r>
                      <a:endParaRPr lang="id-ID" sz="1600" kern="50">
                        <a:effectLst/>
                        <a:latin typeface="Liberation Serif"/>
                        <a:ea typeface="DejaVu Sans"/>
                        <a:cs typeface="FreeSans"/>
                      </a:endParaRPr>
                    </a:p>
                  </a:txBody>
                  <a:tcPr marL="68580" marR="68580" marT="0" marB="0" anchor="ctr"/>
                </a:tc>
                <a:tc>
                  <a:txBody>
                    <a:bodyPr/>
                    <a:lstStyle/>
                    <a:p>
                      <a:pPr algn="ctr">
                        <a:spcAft>
                          <a:spcPts val="0"/>
                        </a:spcAft>
                      </a:pPr>
                      <a:r>
                        <a:rPr lang="id-ID" sz="1600" kern="50">
                          <a:effectLst/>
                        </a:rPr>
                        <a:t>IV</a:t>
                      </a:r>
                      <a:endParaRPr lang="id-ID" sz="1600" kern="50">
                        <a:effectLst/>
                        <a:latin typeface="Liberation Serif"/>
                        <a:ea typeface="DejaVu Sans"/>
                        <a:cs typeface="FreeSans"/>
                      </a:endParaRPr>
                    </a:p>
                  </a:txBody>
                  <a:tcPr marL="68580" marR="68580" marT="0" marB="0"/>
                </a:tc>
              </a:tr>
              <a:tr h="945829">
                <a:tc>
                  <a:txBody>
                    <a:bodyPr/>
                    <a:lstStyle/>
                    <a:p>
                      <a:pPr algn="ctr">
                        <a:spcAft>
                          <a:spcPts val="0"/>
                        </a:spcAft>
                      </a:pPr>
                      <a:r>
                        <a:rPr lang="id-ID" sz="1600" kern="50">
                          <a:effectLst/>
                        </a:rPr>
                        <a:t>1</a:t>
                      </a:r>
                      <a:endParaRPr lang="id-ID" sz="1600" kern="50">
                        <a:effectLst/>
                        <a:latin typeface="Liberation Serif"/>
                        <a:ea typeface="DejaVu Sans"/>
                        <a:cs typeface="FreeSans"/>
                      </a:endParaRPr>
                    </a:p>
                  </a:txBody>
                  <a:tcPr marL="68580" marR="68580" marT="0" marB="0" anchor="ctr"/>
                </a:tc>
                <a:tc>
                  <a:txBody>
                    <a:bodyPr/>
                    <a:lstStyle/>
                    <a:p>
                      <a:pPr algn="ctr">
                        <a:spcAft>
                          <a:spcPts val="0"/>
                        </a:spcAft>
                      </a:pPr>
                      <a:r>
                        <a:rPr lang="id-ID" sz="1600" kern="50" dirty="0">
                          <a:effectLst/>
                        </a:rPr>
                        <a:t>Pengumpulan data, pemahaman cara kerja sistem dan peralatan</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rgbClr val="FFC000"/>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rgbClr val="FFC000"/>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solidFill>
                      <a:schemeClr val="bg2">
                        <a:lumMod val="90000"/>
                      </a:schemeClr>
                    </a:solidFill>
                  </a:tcPr>
                </a:tc>
              </a:tr>
              <a:tr h="760136">
                <a:tc>
                  <a:txBody>
                    <a:bodyPr/>
                    <a:lstStyle/>
                    <a:p>
                      <a:pPr algn="ctr">
                        <a:spcAft>
                          <a:spcPts val="0"/>
                        </a:spcAft>
                      </a:pPr>
                      <a:r>
                        <a:rPr lang="id-ID" sz="1600" kern="50">
                          <a:effectLst/>
                        </a:rPr>
                        <a:t>2</a:t>
                      </a:r>
                      <a:endParaRPr lang="id-ID" sz="1600" kern="50">
                        <a:effectLst/>
                        <a:latin typeface="Liberation Serif"/>
                        <a:ea typeface="DejaVu Sans"/>
                        <a:cs typeface="FreeSans"/>
                      </a:endParaRPr>
                    </a:p>
                  </a:txBody>
                  <a:tcPr marL="68580" marR="68580" marT="0" marB="0" anchor="ctr"/>
                </a:tc>
                <a:tc>
                  <a:txBody>
                    <a:bodyPr/>
                    <a:lstStyle/>
                    <a:p>
                      <a:pPr algn="ctr">
                        <a:spcAft>
                          <a:spcPts val="0"/>
                        </a:spcAft>
                      </a:pPr>
                      <a:r>
                        <a:rPr lang="id-ID" sz="1600" kern="50" dirty="0">
                          <a:effectLst/>
                        </a:rPr>
                        <a:t>Perancangan alat</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rgbClr val="FFC000"/>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rgbClr val="FFC000"/>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solidFill>
                      <a:schemeClr val="bg2">
                        <a:lumMod val="90000"/>
                      </a:schemeClr>
                    </a:solidFill>
                  </a:tcPr>
                </a:tc>
              </a:tr>
              <a:tr h="679098">
                <a:tc>
                  <a:txBody>
                    <a:bodyPr/>
                    <a:lstStyle/>
                    <a:p>
                      <a:pPr algn="ctr">
                        <a:spcAft>
                          <a:spcPts val="0"/>
                        </a:spcAft>
                      </a:pPr>
                      <a:r>
                        <a:rPr lang="id-ID" sz="1600" kern="50">
                          <a:effectLst/>
                        </a:rPr>
                        <a:t>3</a:t>
                      </a:r>
                      <a:endParaRPr lang="id-ID" sz="1600" kern="50">
                        <a:effectLst/>
                        <a:latin typeface="Liberation Serif"/>
                        <a:ea typeface="DejaVu Sans"/>
                        <a:cs typeface="FreeSans"/>
                      </a:endParaRPr>
                    </a:p>
                  </a:txBody>
                  <a:tcPr marL="68580" marR="68580" marT="0" marB="0" anchor="ctr"/>
                </a:tc>
                <a:tc>
                  <a:txBody>
                    <a:bodyPr/>
                    <a:lstStyle/>
                    <a:p>
                      <a:pPr algn="ctr">
                        <a:spcAft>
                          <a:spcPts val="0"/>
                        </a:spcAft>
                      </a:pPr>
                      <a:r>
                        <a:rPr lang="id-ID" sz="1600" kern="50" dirty="0">
                          <a:effectLst/>
                        </a:rPr>
                        <a:t>Evaluasi</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chemeClr val="bg2">
                        <a:lumMod val="90000"/>
                      </a:schemeClr>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nchor="ctr">
                    <a:solidFill>
                      <a:srgbClr val="FFC000"/>
                    </a:solidFill>
                  </a:tcPr>
                </a:tc>
                <a:tc>
                  <a:txBody>
                    <a:bodyPr/>
                    <a:lstStyle/>
                    <a:p>
                      <a:pPr algn="ctr">
                        <a:spcAft>
                          <a:spcPts val="0"/>
                        </a:spcAft>
                      </a:pPr>
                      <a:r>
                        <a:rPr lang="id-ID" sz="1600" kern="50" dirty="0">
                          <a:effectLst/>
                        </a:rPr>
                        <a:t> </a:t>
                      </a:r>
                      <a:endParaRPr lang="id-ID" sz="1600" kern="50" dirty="0">
                        <a:effectLst/>
                        <a:latin typeface="Liberation Serif"/>
                        <a:ea typeface="DejaVu Sans"/>
                        <a:cs typeface="FreeSans"/>
                      </a:endParaRPr>
                    </a:p>
                  </a:txBody>
                  <a:tcPr marL="68580" marR="68580" marT="0" marB="0">
                    <a:solidFill>
                      <a:srgbClr val="FFC000"/>
                    </a:solidFill>
                  </a:tcPr>
                </a:tc>
              </a:tr>
            </a:tbl>
          </a:graphicData>
        </a:graphic>
      </p:graphicFrame>
      <p:sp>
        <p:nvSpPr>
          <p:cNvPr id="3" name="Title 2"/>
          <p:cNvSpPr>
            <a:spLocks noGrp="1"/>
          </p:cNvSpPr>
          <p:nvPr>
            <p:ph type="title"/>
          </p:nvPr>
        </p:nvSpPr>
        <p:spPr/>
        <p:txBody>
          <a:bodyPr/>
          <a:lstStyle/>
          <a:p>
            <a:r>
              <a:rPr lang="id-ID" dirty="0">
                <a:effectLst/>
              </a:rPr>
              <a:t>Jadwal Pembuatan Alat</a:t>
            </a:r>
            <a:endParaRPr lang="id-ID" dirty="0"/>
          </a:p>
        </p:txBody>
      </p:sp>
    </p:spTree>
    <p:extLst>
      <p:ext uri="{BB962C8B-B14F-4D97-AF65-F5344CB8AC3E}">
        <p14:creationId xmlns:p14="http://schemas.microsoft.com/office/powerpoint/2010/main" val="425837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SEKIAN</a:t>
            </a:r>
            <a:endParaRPr lang="id-ID" dirty="0"/>
          </a:p>
        </p:txBody>
      </p:sp>
      <p:sp>
        <p:nvSpPr>
          <p:cNvPr id="5" name="Subtitle 4"/>
          <p:cNvSpPr>
            <a:spLocks noGrp="1"/>
          </p:cNvSpPr>
          <p:nvPr>
            <p:ph type="subTitle" idx="1"/>
          </p:nvPr>
        </p:nvSpPr>
        <p:spPr/>
        <p:txBody>
          <a:bodyPr/>
          <a:lstStyle/>
          <a:p>
            <a:r>
              <a:rPr lang="id-ID" dirty="0" smtClean="0"/>
              <a:t>TERIMA KASIH</a:t>
            </a:r>
            <a:endParaRPr lang="id-ID" dirty="0"/>
          </a:p>
        </p:txBody>
      </p:sp>
    </p:spTree>
    <p:extLst>
      <p:ext uri="{BB962C8B-B14F-4D97-AF65-F5344CB8AC3E}">
        <p14:creationId xmlns:p14="http://schemas.microsoft.com/office/powerpoint/2010/main" val="341561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id-ID" dirty="0"/>
              <a:t>Sistem perparkiran yang ada saat ini masih menggunakan sistem perparkiran konvensional yang hanya memanfaatkan lahan parkir dan petugas parkir yang mengendalikan tiap-tiap kendaraan yang masuk, dan juga sering kali tidak memperhatikan daya tampung dari lahan parkir yang dimiliki oleh suatu bangunan. Hal ini dapat menimbulkan kerugian baik dari pihak pemilik kendaraan dikarenakan pengendara tidak mengetahui di mana letak lahan parkir yang kosong dan terpaksa keluar apabila tidak menemukan lahan parkir kosong</a:t>
            </a:r>
            <a:r>
              <a:rPr lang="id-ID" dirty="0" smtClean="0"/>
              <a:t>.</a:t>
            </a:r>
          </a:p>
          <a:p>
            <a:pPr algn="just"/>
            <a:r>
              <a:rPr lang="id-ID" dirty="0"/>
              <a:t>Solusi untuk permasalahan ini yakni dengan membuat suatu sistem parkir yang</a:t>
            </a:r>
            <a:r>
              <a:rPr lang="en-US" dirty="0"/>
              <a:t> </a:t>
            </a:r>
            <a:r>
              <a:rPr lang="en-US" dirty="0" err="1"/>
              <a:t>nyaman</a:t>
            </a:r>
            <a:r>
              <a:rPr lang="en-US" dirty="0"/>
              <a:t> </a:t>
            </a:r>
            <a:r>
              <a:rPr lang="en-US" dirty="0" err="1"/>
              <a:t>dan</a:t>
            </a:r>
            <a:r>
              <a:rPr lang="en-US" dirty="0"/>
              <a:t> </a:t>
            </a:r>
            <a:r>
              <a:rPr lang="en-US" dirty="0" err="1"/>
              <a:t>otomatis</a:t>
            </a:r>
            <a:r>
              <a:rPr lang="en-US" dirty="0"/>
              <a:t>  yang </a:t>
            </a:r>
            <a:r>
              <a:rPr lang="id-ID" dirty="0"/>
              <a:t>dapat </a:t>
            </a:r>
            <a:r>
              <a:rPr lang="en-US" dirty="0"/>
              <a:t> </a:t>
            </a:r>
            <a:r>
              <a:rPr lang="en-US" dirty="0" err="1"/>
              <a:t>mengetahui</a:t>
            </a:r>
            <a:r>
              <a:rPr lang="en-US" dirty="0"/>
              <a:t> </a:t>
            </a:r>
            <a:r>
              <a:rPr lang="en-US" dirty="0" err="1"/>
              <a:t>dan</a:t>
            </a:r>
            <a:r>
              <a:rPr lang="en-US" dirty="0"/>
              <a:t> </a:t>
            </a:r>
            <a:r>
              <a:rPr lang="id-ID" dirty="0"/>
              <a:t>menampilkan letak dari lahan parkir yang penuh dan kosong. </a:t>
            </a:r>
            <a:r>
              <a:rPr lang="en-US" dirty="0" err="1"/>
              <a:t>Sehingga</a:t>
            </a:r>
            <a:r>
              <a:rPr lang="en-US" dirty="0"/>
              <a:t> </a:t>
            </a:r>
            <a:r>
              <a:rPr lang="en-US" dirty="0" err="1"/>
              <a:t>dapat</a:t>
            </a:r>
            <a:r>
              <a:rPr lang="en-US" dirty="0"/>
              <a:t> </a:t>
            </a:r>
            <a:r>
              <a:rPr lang="en-US" dirty="0" err="1"/>
              <a:t>membantu</a:t>
            </a:r>
            <a:r>
              <a:rPr lang="en-US" dirty="0"/>
              <a:t> </a:t>
            </a:r>
            <a:r>
              <a:rPr lang="en-US" dirty="0" err="1"/>
              <a:t>pengendara</a:t>
            </a:r>
            <a:r>
              <a:rPr lang="en-US" dirty="0"/>
              <a:t> </a:t>
            </a:r>
            <a:r>
              <a:rPr lang="en-US" dirty="0" err="1"/>
              <a:t>untuk</a:t>
            </a:r>
            <a:r>
              <a:rPr lang="en-US" dirty="0"/>
              <a:t> </a:t>
            </a:r>
            <a:r>
              <a:rPr lang="en-US" dirty="0" err="1"/>
              <a:t>menemukan</a:t>
            </a:r>
            <a:r>
              <a:rPr lang="en-US" dirty="0"/>
              <a:t> </a:t>
            </a:r>
            <a:r>
              <a:rPr lang="en-US" dirty="0" err="1"/>
              <a:t>lokasi</a:t>
            </a:r>
            <a:r>
              <a:rPr lang="en-US" dirty="0"/>
              <a:t> </a:t>
            </a:r>
            <a:r>
              <a:rPr lang="en-US" dirty="0" err="1"/>
              <a:t>parkir</a:t>
            </a:r>
            <a:r>
              <a:rPr lang="en-US" dirty="0"/>
              <a:t> yang </a:t>
            </a:r>
            <a:r>
              <a:rPr lang="en-US" dirty="0" err="1"/>
              <a:t>masih</a:t>
            </a:r>
            <a:r>
              <a:rPr lang="en-US" dirty="0"/>
              <a:t> </a:t>
            </a:r>
            <a:r>
              <a:rPr lang="en-US" dirty="0" err="1"/>
              <a:t>kosong</a:t>
            </a:r>
            <a:r>
              <a:rPr lang="en-US" dirty="0"/>
              <a:t> </a:t>
            </a:r>
            <a:r>
              <a:rPr lang="en-US" dirty="0" err="1"/>
              <a:t>dengan</a:t>
            </a:r>
            <a:r>
              <a:rPr lang="en-US" dirty="0"/>
              <a:t> </a:t>
            </a:r>
            <a:r>
              <a:rPr lang="en-US" dirty="0" err="1"/>
              <a:t>cepat</a:t>
            </a:r>
            <a:r>
              <a:rPr lang="en-US" dirty="0"/>
              <a:t> </a:t>
            </a:r>
            <a:r>
              <a:rPr lang="en-US" dirty="0" err="1"/>
              <a:t>dan</a:t>
            </a:r>
            <a:r>
              <a:rPr lang="en-US" dirty="0"/>
              <a:t> </a:t>
            </a:r>
            <a:r>
              <a:rPr lang="en-US" dirty="0" err="1"/>
              <a:t>tepat</a:t>
            </a:r>
            <a:r>
              <a:rPr lang="en-US" dirty="0" smtClean="0"/>
              <a:t>.</a:t>
            </a:r>
            <a:endParaRPr lang="id-ID" dirty="0" smtClean="0"/>
          </a:p>
          <a:p>
            <a:pPr algn="just"/>
            <a:r>
              <a:rPr lang="id-ID" dirty="0" smtClean="0"/>
              <a:t>Dengan demikian kami ingin membuat Smart Parking System (SPS).</a:t>
            </a:r>
            <a:endParaRPr lang="id-ID" dirty="0"/>
          </a:p>
        </p:txBody>
      </p:sp>
      <p:sp>
        <p:nvSpPr>
          <p:cNvPr id="2" name="Title 1"/>
          <p:cNvSpPr>
            <a:spLocks noGrp="1"/>
          </p:cNvSpPr>
          <p:nvPr>
            <p:ph type="title"/>
          </p:nvPr>
        </p:nvSpPr>
        <p:spPr/>
        <p:txBody>
          <a:bodyPr/>
          <a:lstStyle/>
          <a:p>
            <a:r>
              <a:rPr lang="id-ID" dirty="0" smtClean="0"/>
              <a:t>Latar Belakang</a:t>
            </a:r>
            <a:endParaRPr lang="id-ID" dirty="0"/>
          </a:p>
        </p:txBody>
      </p:sp>
    </p:spTree>
    <p:extLst>
      <p:ext uri="{BB962C8B-B14F-4D97-AF65-F5344CB8AC3E}">
        <p14:creationId xmlns:p14="http://schemas.microsoft.com/office/powerpoint/2010/main" val="369612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a:t>Smart Parking System (SPS) merupakan sistem pada perparkiran yang dapat bekerja secara otomatis dalam hal penentuan letak posisi parkir yang masih dapat ditempati</a:t>
            </a:r>
            <a:r>
              <a:rPr lang="id-ID" dirty="0" smtClean="0"/>
              <a:t>.</a:t>
            </a:r>
          </a:p>
          <a:p>
            <a:pPr algn="just"/>
            <a:endParaRPr lang="id-ID" dirty="0" smtClean="0"/>
          </a:p>
          <a:p>
            <a:pPr algn="just"/>
            <a:r>
              <a:rPr lang="id-ID" dirty="0"/>
              <a:t>Dalam proyek ini, kami akan lebih fokus dalam pembuatan prototype.</a:t>
            </a:r>
            <a:endParaRPr lang="id-ID" dirty="0"/>
          </a:p>
        </p:txBody>
      </p:sp>
      <p:sp>
        <p:nvSpPr>
          <p:cNvPr id="3" name="Title 2"/>
          <p:cNvSpPr>
            <a:spLocks noGrp="1"/>
          </p:cNvSpPr>
          <p:nvPr>
            <p:ph type="title"/>
          </p:nvPr>
        </p:nvSpPr>
        <p:spPr/>
        <p:txBody>
          <a:bodyPr/>
          <a:lstStyle/>
          <a:p>
            <a:r>
              <a:rPr lang="id-ID" dirty="0">
                <a:effectLst/>
              </a:rPr>
              <a:t>Smart Parking System (SPS)</a:t>
            </a:r>
            <a:endParaRPr lang="id-ID" dirty="0"/>
          </a:p>
        </p:txBody>
      </p:sp>
    </p:spTree>
    <p:extLst>
      <p:ext uri="{BB962C8B-B14F-4D97-AF65-F5344CB8AC3E}">
        <p14:creationId xmlns:p14="http://schemas.microsoft.com/office/powerpoint/2010/main" val="100208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a:t>Tiap tempat parkir terdapat sensor yang dihubungkan ke kontroler yang berfungsi sebagai inputan dari kontroler tersebut, kemudian dari kontroler dihubungkan ke LED yang berfungsi sebagai output. Ketika sensor aktif (terdapat kendaraan yang menempati tempat parkir), maka sensor akan mengirim sinyal ke kontroler, kemudian kontroler akan mengaktifkan LED sebagai tanda bahwa tempat parkir tersebut telah ditempati.</a:t>
            </a:r>
            <a:endParaRPr lang="id-ID" dirty="0"/>
          </a:p>
        </p:txBody>
      </p:sp>
      <p:sp>
        <p:nvSpPr>
          <p:cNvPr id="3" name="Title 2"/>
          <p:cNvSpPr>
            <a:spLocks noGrp="1"/>
          </p:cNvSpPr>
          <p:nvPr>
            <p:ph type="title"/>
          </p:nvPr>
        </p:nvSpPr>
        <p:spPr/>
        <p:txBody>
          <a:bodyPr/>
          <a:lstStyle/>
          <a:p>
            <a:r>
              <a:rPr lang="id-ID" dirty="0">
                <a:effectLst/>
              </a:rPr>
              <a:t>Sistem Kerja SPS</a:t>
            </a:r>
            <a:endParaRPr lang="id-ID" dirty="0"/>
          </a:p>
        </p:txBody>
      </p:sp>
    </p:spTree>
    <p:extLst>
      <p:ext uri="{BB962C8B-B14F-4D97-AF65-F5344CB8AC3E}">
        <p14:creationId xmlns:p14="http://schemas.microsoft.com/office/powerpoint/2010/main" val="129661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ATERI SEMESTER 6\Proyek Keteknikan\a\rancangan3.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4937" y="1772444"/>
            <a:ext cx="6334125" cy="3943350"/>
          </a:xfrm>
          <a:prstGeom prst="rect">
            <a:avLst/>
          </a:prstGeom>
          <a:noFill/>
          <a:ln>
            <a:noFill/>
          </a:ln>
        </p:spPr>
      </p:pic>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372617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ATERI SEMESTER 6\Proyek Keteknikan\a\rancangan4.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3537" y="1772444"/>
            <a:ext cx="5876925" cy="3943350"/>
          </a:xfrm>
          <a:prstGeom prst="rect">
            <a:avLst/>
          </a:prstGeom>
          <a:noFill/>
          <a:ln>
            <a:noFill/>
          </a:ln>
        </p:spPr>
      </p:pic>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116874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 Uno"/>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149080"/>
            <a:ext cx="3785840" cy="2584602"/>
          </a:xfrm>
          <a:prstGeom prst="rect">
            <a:avLst/>
          </a:prstGeom>
          <a:noFill/>
          <a:ln>
            <a:noFill/>
          </a:ln>
        </p:spPr>
      </p:pic>
      <p:sp>
        <p:nvSpPr>
          <p:cNvPr id="3" name="Content Placeholder 2"/>
          <p:cNvSpPr>
            <a:spLocks noGrp="1"/>
          </p:cNvSpPr>
          <p:nvPr>
            <p:ph idx="1"/>
          </p:nvPr>
        </p:nvSpPr>
        <p:spPr>
          <a:xfrm>
            <a:off x="457200" y="1481328"/>
            <a:ext cx="8363272" cy="3027792"/>
          </a:xfrm>
        </p:spPr>
        <p:txBody>
          <a:bodyPr>
            <a:normAutofit fontScale="85000" lnSpcReduction="20000"/>
          </a:bodyPr>
          <a:lstStyle/>
          <a:p>
            <a:pPr algn="just"/>
            <a:r>
              <a:rPr lang="id-ID" dirty="0"/>
              <a:t>Arduino Uno adalah board mikrokontroler berbasis ATmega328. Uno memiliki 14 pin digital input / output (dimana 6 dapat digunakan sebagai output PWM), 6 input analog, resonator keramik 16 MHz, koneksi USB, jack listrik, header ICSP, dan tombol reset. Uno dibangun berdasarkan apa yang diperlukan untuk mendukung mikrokontroler, sumber daya bisa menggunakan power USB (jika terhubung ke komputer dengan kabel USB) dan juga dengan adaptor atau baterai</a:t>
            </a:r>
          </a:p>
        </p:txBody>
      </p:sp>
      <p:sp>
        <p:nvSpPr>
          <p:cNvPr id="2" name="Title 1"/>
          <p:cNvSpPr>
            <a:spLocks noGrp="1"/>
          </p:cNvSpPr>
          <p:nvPr>
            <p:ph type="title"/>
          </p:nvPr>
        </p:nvSpPr>
        <p:spPr/>
        <p:txBody>
          <a:bodyPr/>
          <a:lstStyle/>
          <a:p>
            <a:r>
              <a:rPr lang="id-ID" dirty="0" smtClean="0"/>
              <a:t>Arduino</a:t>
            </a:r>
            <a:endParaRPr lang="id-ID" dirty="0"/>
          </a:p>
        </p:txBody>
      </p:sp>
    </p:spTree>
    <p:extLst>
      <p:ext uri="{BB962C8B-B14F-4D97-AF65-F5344CB8AC3E}">
        <p14:creationId xmlns:p14="http://schemas.microsoft.com/office/powerpoint/2010/main" val="184995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6059016" cy="4525963"/>
          </a:xfrm>
        </p:spPr>
        <p:txBody>
          <a:bodyPr>
            <a:normAutofit fontScale="77500" lnSpcReduction="20000"/>
          </a:bodyPr>
          <a:lstStyle/>
          <a:p>
            <a:pPr algn="just"/>
            <a:r>
              <a:rPr lang="id-ID" dirty="0"/>
              <a:t>Infra Red (IR) detektor atau sensor infra merah adalah komponen elektronika yang dapat mengidentifikasi cahaya infra merah (Infra Red, IR</a:t>
            </a:r>
            <a:r>
              <a:rPr lang="id-ID" dirty="0" smtClean="0"/>
              <a:t>).</a:t>
            </a:r>
          </a:p>
          <a:p>
            <a:pPr algn="just"/>
            <a:r>
              <a:rPr lang="id-ID" dirty="0"/>
              <a:t>Konfigurasi pin infra red (IR) receiver atau penerima infra merah tipe TSOP adalah output (Out), Vs (VCC +5 volt DC), dan Ground (GND). Sensor penerima inframerah TSOP ( TEMIC Semiconductors Optoelectronics Photomodules ) memiliki fitur-fitur utama yaitu fotodiode dan penguat dalam satu chip, keluaran aktif rendah, konsumsi daya rendah, dan mendukung logika TTL dan CMOS. </a:t>
            </a:r>
          </a:p>
        </p:txBody>
      </p:sp>
      <p:sp>
        <p:nvSpPr>
          <p:cNvPr id="2" name="Title 1"/>
          <p:cNvSpPr>
            <a:spLocks noGrp="1"/>
          </p:cNvSpPr>
          <p:nvPr>
            <p:ph type="title"/>
          </p:nvPr>
        </p:nvSpPr>
        <p:spPr/>
        <p:txBody>
          <a:bodyPr/>
          <a:lstStyle/>
          <a:p>
            <a:r>
              <a:rPr lang="id-ID" dirty="0"/>
              <a:t>Sensor Infra Red (IR)</a:t>
            </a:r>
          </a:p>
        </p:txBody>
      </p:sp>
      <p:pic>
        <p:nvPicPr>
          <p:cNvPr id="4" name="Picture 3" descr="IR"/>
          <p:cNvPicPr/>
          <p:nvPr/>
        </p:nvPicPr>
        <p:blipFill rotWithShape="1">
          <a:blip r:embed="rId2">
            <a:extLst>
              <a:ext uri="{28A0092B-C50C-407E-A947-70E740481C1C}">
                <a14:useLocalDpi xmlns:a14="http://schemas.microsoft.com/office/drawing/2010/main" val="0"/>
              </a:ext>
            </a:extLst>
          </a:blip>
          <a:srcRect b="17287"/>
          <a:stretch/>
        </p:blipFill>
        <p:spPr bwMode="auto">
          <a:xfrm>
            <a:off x="6509325" y="2636912"/>
            <a:ext cx="2383155" cy="17214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705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203032" cy="4467952"/>
          </a:xfrm>
        </p:spPr>
        <p:txBody>
          <a:bodyPr>
            <a:normAutofit fontScale="85000" lnSpcReduction="20000"/>
          </a:bodyPr>
          <a:lstStyle/>
          <a:p>
            <a:pPr algn="just"/>
            <a:r>
              <a:rPr lang="id-ID" dirty="0"/>
              <a:t>Sensor Cahaya LDR (Light Dependent Resistor) adalah salah satu jenis resistor yang dapat mengalami perubahan resistansinya apabila mengalami perubahan penerimaan </a:t>
            </a:r>
            <a:r>
              <a:rPr lang="id-ID" dirty="0" smtClean="0"/>
              <a:t>cahaya.</a:t>
            </a:r>
          </a:p>
          <a:p>
            <a:pPr algn="just"/>
            <a:r>
              <a:rPr lang="id-ID" dirty="0" smtClean="0"/>
              <a:t>Besarnya </a:t>
            </a:r>
            <a:r>
              <a:rPr lang="id-ID" dirty="0"/>
              <a:t>nilai hambatan pada Sensor Cahaya LDR (Light Dependent Resistor) tergantung pada besar kecilnya cahaya yang diterima oleh LDR itu </a:t>
            </a:r>
            <a:r>
              <a:rPr lang="id-ID" dirty="0" smtClean="0"/>
              <a:t>sendiri.</a:t>
            </a:r>
          </a:p>
          <a:p>
            <a:pPr algn="just"/>
            <a:r>
              <a:rPr lang="id-ID" dirty="0" smtClean="0"/>
              <a:t>Resistansi </a:t>
            </a:r>
            <a:r>
              <a:rPr lang="id-ID" dirty="0"/>
              <a:t>LDR pada tempat yang gelap biasanya mencapai sekitar 10 MΩ, dan ditempat terang LDR mempunyai resistansi yang turun menjadi sekitar 150 </a:t>
            </a:r>
            <a:r>
              <a:rPr lang="id-ID" dirty="0" smtClean="0"/>
              <a:t>Ω.</a:t>
            </a:r>
            <a:endParaRPr lang="id-ID" dirty="0"/>
          </a:p>
        </p:txBody>
      </p:sp>
      <p:sp>
        <p:nvSpPr>
          <p:cNvPr id="3" name="Title 2"/>
          <p:cNvSpPr>
            <a:spLocks noGrp="1"/>
          </p:cNvSpPr>
          <p:nvPr>
            <p:ph type="title"/>
          </p:nvPr>
        </p:nvSpPr>
        <p:spPr/>
        <p:txBody>
          <a:bodyPr/>
          <a:lstStyle/>
          <a:p>
            <a:r>
              <a:rPr lang="id-ID" dirty="0">
                <a:effectLst/>
              </a:rPr>
              <a:t>LDR (Light Dependent Resistor)</a:t>
            </a:r>
            <a:endParaRPr lang="id-ID" dirty="0"/>
          </a:p>
        </p:txBody>
      </p:sp>
      <p:pic>
        <p:nvPicPr>
          <p:cNvPr id="4" name="Picture 3" descr="D:\MATERI SEMESTER 6\Proyek Keteknikan\a\LDR.jpg"/>
          <p:cNvPicPr/>
          <p:nvPr/>
        </p:nvPicPr>
        <p:blipFill>
          <a:blip r:embed="rId2">
            <a:extLst>
              <a:ext uri="{28A0092B-C50C-407E-A947-70E740481C1C}">
                <a14:useLocalDpi xmlns:a14="http://schemas.microsoft.com/office/drawing/2010/main" val="0"/>
              </a:ext>
            </a:extLst>
          </a:blip>
          <a:srcRect/>
          <a:stretch>
            <a:fillRect/>
          </a:stretch>
        </p:blipFill>
        <p:spPr bwMode="auto">
          <a:xfrm>
            <a:off x="6791265" y="2708920"/>
            <a:ext cx="2101215" cy="1955165"/>
          </a:xfrm>
          <a:prstGeom prst="rect">
            <a:avLst/>
          </a:prstGeom>
          <a:noFill/>
          <a:ln>
            <a:noFill/>
          </a:ln>
        </p:spPr>
      </p:pic>
    </p:spTree>
    <p:extLst>
      <p:ext uri="{BB962C8B-B14F-4D97-AF65-F5344CB8AC3E}">
        <p14:creationId xmlns:p14="http://schemas.microsoft.com/office/powerpoint/2010/main" val="3103643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TotalTime>
  <Words>609</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SMART PARKING SYSTEM (SPS)</vt:lpstr>
      <vt:lpstr>Latar Belakang</vt:lpstr>
      <vt:lpstr>Smart Parking System (SPS)</vt:lpstr>
      <vt:lpstr>Sistem Kerja SPS</vt:lpstr>
      <vt:lpstr>PowerPoint Presentation</vt:lpstr>
      <vt:lpstr>PowerPoint Presentation</vt:lpstr>
      <vt:lpstr>Arduino</vt:lpstr>
      <vt:lpstr>Sensor Infra Red (IR)</vt:lpstr>
      <vt:lpstr>LDR (Light Dependent Resistor)</vt:lpstr>
      <vt:lpstr>LED (Light Emitting Diode)</vt:lpstr>
      <vt:lpstr>Jadwal Pembuatan Alat</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 (SPS)</dc:title>
  <dc:creator>Joan</dc:creator>
  <cp:lastModifiedBy>Joan</cp:lastModifiedBy>
  <cp:revision>3</cp:revision>
  <dcterms:created xsi:type="dcterms:W3CDTF">2018-04-03T08:24:43Z</dcterms:created>
  <dcterms:modified xsi:type="dcterms:W3CDTF">2018-04-08T07:54:47Z</dcterms:modified>
</cp:coreProperties>
</file>