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charts/style1.xml" ContentType="application/vnd.ms-office.chartstyl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fr-FR"/>
  <c:roundedCorners val="0"/>
  <mc:AlternateContent>
    <mc:Choice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0"/>
          <c:dPt>
            <c:idx val="0"/>
            <c:bubble3D val="0"/>
            <c:spPr bwMode="auto">
              <a:prstGeom prst="rect">
                <a:avLst/>
              </a:prstGeom>
              <a:solidFill>
                <a:srgbClr val="48786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 bwMode="auto">
              <a:prstGeom prst="rect">
                <a:avLst/>
              </a:prstGeom>
              <a:solidFill>
                <a:srgbClr val="5FAD7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 bwMode="auto">
              <a:prstGeom prst="rect">
                <a:avLst/>
              </a:prstGeom>
              <a:solidFill>
                <a:srgbClr val="41945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 bwMode="auto"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 bwMode="auto"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 bwMode="auto"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Planilha1!$A$2:$A$7</c:f>
              <c:strCache>
                <c:ptCount val="6"/>
                <c:pt idx="0">
                  <c:v>Demografica</c:v>
                </c:pt>
                <c:pt idx="1">
                  <c:v>Social</c:v>
                </c:pt>
                <c:pt idx="2">
                  <c:v>Educacao</c:v>
                </c:pt>
                <c:pt idx="3">
                  <c:v>Economia</c:v>
                </c:pt>
                <c:pt idx="4">
                  <c:v>Politico-Institucional</c:v>
                </c:pt>
                <c:pt idx="5">
                  <c:v>Ambiental</c:v>
                </c:pt>
              </c:strCache>
            </c:strRef>
          </c:cat>
          <c:val>
            <c:numRef>
              <c:f>Planilha1!$B$2:$B$7</c:f>
              <c:numCache>
                <c:formatCode>0%</c:formatCode>
                <c:ptCount val="6"/>
                <c:pt idx="0">
                  <c:v>0.21428571428571427</c:v>
                </c:pt>
                <c:pt idx="1">
                  <c:v>0.21428571428571427</c:v>
                </c:pt>
                <c:pt idx="2">
                  <c:v>0.21428571428571427</c:v>
                </c:pt>
                <c:pt idx="3">
                  <c:v>0.14285714285714285</c:v>
                </c:pt>
                <c:pt idx="4">
                  <c:v>0.07142857142857142</c:v>
                </c:pt>
                <c:pt idx="5">
                  <c:v>0.14285714285714285</c:v>
                </c:pt>
              </c:numCache>
            </c:numRef>
          </c:val>
        </c:ser>
        <c:dLbls>
          <c:showBubbleSize val="0"/>
          <c:showCatName val="0"/>
          <c:showLeaderLines val="1"/>
          <c:showLegendKey val="0"/>
          <c:showPercent val="0"/>
          <c:showSerName val="0"/>
          <c:showVal val="0"/>
        </c:dLbls>
        <c:firstSliceAng val="0"/>
        <c:holeSize val="75"/>
      </c:doughnutChart>
      <c:spPr bwMode="auto">
        <a:prstGeom prst="rect">
          <a:avLst/>
        </a:prstGeom>
        <a:noFill/>
        <a:ln>
          <a:noFill/>
        </a:ln>
        <a:effectLst/>
      </c:spPr>
    </c:plotArea>
    <c:plotVisOnly val="1"/>
    <c:dispBlanksAs val="gap"/>
    <c:showDLblsOverMax val="0"/>
  </c:chart>
  <c:spPr bwMode="auto">
    <a:xfrm>
      <a:off x="3148171" y="3827659"/>
      <a:ext cx="3501727" cy="2334484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 hidden="0"/>
          <p:cNvSpPr txBox="1">
            <a:spLocks noGrp="1"/>
          </p:cNvSpPr>
          <p:nvPr isPhoto="0" userDrawn="0">
            <p:ph type="hdr" idx="2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 hidden="0"/>
          <p:cNvSpPr>
            <a:spLocks noChangeAspect="1" noGrp="1" noRot="1"/>
          </p:cNvSpPr>
          <p:nvPr isPhoto="0" userDrawn="0">
            <p:ph type="sldImg" idx="3" hasCustomPrompt="0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/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Taxa de desemprego de pessoas de 18+ - comparar com fora do país desempregos + homicídios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Mostrar gráfico de quartis de homicídios por desemprego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Renda per capita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Emprego com carteira assinada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35" name="Google Shape;335;p32:notes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Taxa de desemprego de pessoas de 18+ - comparar com fora do país desempregos + homicídios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Mostrar gráfico de quartis de homicídios por desemprego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Renda per capita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Emprego com carteira assinada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73" name="Google Shape;373;p33:notes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Taxa de desemprego de pessoas de 18+ - comparar com fora do país desempregos + homicídios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Mostrar gráfico de quartis de homicídios por desemprego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Renda per capita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Emprego com carteira assinada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73" name="Google Shape;373;p33:notes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beçalho da Seção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1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2400"/>
              <a:buNone/>
              <a:defRPr sz="2400">
                <a:solidFill>
                  <a:srgbClr val="98989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2000"/>
              <a:buNone/>
              <a:defRPr sz="2000">
                <a:solidFill>
                  <a:srgbClr val="98989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800"/>
              <a:buNone/>
              <a:defRPr sz="1800">
                <a:solidFill>
                  <a:srgbClr val="98989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15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1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e Conteúdo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1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1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14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1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uas Partes de Conteúdo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1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1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16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16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1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omente Título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1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18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1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Em Branco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19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údo com Legenda" preserve="0" showMasterPhAnim="0" type="objTx" userDrawn="1">
  <p:cSld name="OBJECT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2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20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20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2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magem com Legenda" preserve="0" showMasterPhAnim="0" type="picTx" userDrawn="1">
  <p:cSld name="PICTURE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21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21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2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e Texto Vertical" preserve="0" showMasterPhAnim="0" type="vertTx" userDrawn="1">
  <p:cSld name="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2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2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22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2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exto e Título Vertical" preserve="0" showMasterPhAnim="0" type="vertTitleAndTx" userDrawn="1">
  <p:cSld name="VERTICAL_TITLE_AND_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2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23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3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2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54BB75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1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12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0" y="64830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pic>
        <p:nvPicPr>
          <p:cNvPr id="14" name="Google Shape;14;p12" descr="BCG-Gamma - Intelligence artificielle" hidden="0"/>
          <p:cNvPicPr/>
          <p:nvPr isPhoto="0" userDrawn="0"/>
        </p:nvPicPr>
        <p:blipFill>
          <a:blip r:embed="rId11">
            <a:alphaModFix/>
          </a:blip>
          <a:srcRect l="0" t="29750" r="0" b="34813"/>
          <a:stretch/>
        </p:blipFill>
        <p:spPr bwMode="auto">
          <a:xfrm>
            <a:off x="10169269" y="6381328"/>
            <a:ext cx="1030339" cy="36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hidden="0"/>
          <p:cNvPicPr>
            <a:picLocks noChangeAspect="1"/>
          </p:cNvPicPr>
          <p:nvPr isPhoto="0" userDrawn="1"/>
        </p:nvPicPr>
        <p:blipFill>
          <a:blip r:embed="rId12"/>
          <a:stretch/>
        </p:blipFill>
        <p:spPr bwMode="auto">
          <a:xfrm>
            <a:off x="8740876" y="6311900"/>
            <a:ext cx="1286923" cy="5046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chart" Target="../charts/chart1.xml" 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4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21.png"/><Relationship Id="rId8" Type="http://schemas.openxmlformats.org/officeDocument/2006/relationships/image" Target="../media/image4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5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3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17.png"/><Relationship Id="rId4" Type="http://schemas.openxmlformats.org/officeDocument/2006/relationships/image" Target="../media/image5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21.png"/><Relationship Id="rId10" Type="http://schemas.openxmlformats.org/officeDocument/2006/relationships/image" Target="../media/image2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65" name="Google Shape;65;p24" hidden="0"/>
          <p:cNvSpPr txBox="1"/>
          <p:nvPr isPhoto="0" userDrawn="0"/>
        </p:nvSpPr>
        <p:spPr bwMode="auto">
          <a:xfrm>
            <a:off x="216879" y="5292835"/>
            <a:ext cx="6441830" cy="118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sz="3600" i="0" u="none" strike="noStrike" cap="none">
                <a:solidFill>
                  <a:srgbClr val="54BB75"/>
                </a:solidFill>
                <a:latin typeface="Abadi"/>
                <a:cs typeface="DokChampa"/>
              </a:rPr>
              <a:t>“A maior riqueza da </a:t>
            </a:r>
            <a:endParaRPr/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sz="3600" i="0" u="none" strike="noStrike" cap="none">
                <a:solidFill>
                  <a:srgbClr val="54BB75"/>
                </a:solidFill>
                <a:latin typeface="Abadi"/>
                <a:cs typeface="DokChampa"/>
              </a:rPr>
              <a:t>Amazônia é a sua beleza”</a:t>
            </a:r>
            <a:endParaRPr>
              <a:latin typeface="Abadi"/>
              <a:cs typeface="DokChampa"/>
            </a:endParaRPr>
          </a:p>
        </p:txBody>
      </p:sp>
      <p:pic>
        <p:nvPicPr>
          <p:cNvPr id="66" name="Google Shape;66;p24" descr="Investing in Amazon Rainforest Conservation: A Foreigner's Perspective  (commentary)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591425" y="-35110"/>
            <a:ext cx="4600574" cy="690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4" descr="BCG-Gamma - Intelligence artificielle" hidden="0"/>
          <p:cNvPicPr/>
          <p:nvPr isPhoto="0" userDrawn="0"/>
        </p:nvPicPr>
        <p:blipFill>
          <a:blip r:embed="rId3">
            <a:alphaModFix/>
          </a:blip>
          <a:srcRect l="0" t="29750" r="0" b="34813"/>
          <a:stretch/>
        </p:blipFill>
        <p:spPr bwMode="auto">
          <a:xfrm>
            <a:off x="461229" y="2121588"/>
            <a:ext cx="1576676" cy="55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61229" y="2953196"/>
            <a:ext cx="1743412" cy="683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Chave Direita 44" hidden="0"/>
          <p:cNvSpPr/>
          <p:nvPr isPhoto="0" userDrawn="0"/>
        </p:nvSpPr>
        <p:spPr bwMode="auto">
          <a:xfrm>
            <a:off x="4232577" y="1290560"/>
            <a:ext cx="131199" cy="549200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9" name="Google Shape;239;p2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240" name="Google Shape;240;p28" hidden="0"/>
          <p:cNvSpPr txBox="1"/>
          <p:nvPr isPhoto="0" userDrawn="0"/>
        </p:nvSpPr>
        <p:spPr bwMode="auto">
          <a:xfrm>
            <a:off x="392854" y="75431"/>
            <a:ext cx="88858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B5BEB5"/>
                </a:solidFill>
                <a:latin typeface="Roboto"/>
                <a:ea typeface="Roboto"/>
                <a:cs typeface="Roboto"/>
              </a:rPr>
              <a:t>Quais atividades devem ser priorizados para melhorar o PIB da Amazônia legal?</a:t>
            </a:r>
            <a:endParaRPr/>
          </a:p>
        </p:txBody>
      </p:sp>
      <p:sp>
        <p:nvSpPr>
          <p:cNvPr id="241" name="Google Shape;241;p28" hidden="0"/>
          <p:cNvSpPr/>
          <p:nvPr isPhoto="0" userDrawn="0"/>
        </p:nvSpPr>
        <p:spPr bwMode="auto">
          <a:xfrm rot="5400000">
            <a:off x="218631" y="218642"/>
            <a:ext cx="293979" cy="54466"/>
          </a:xfrm>
          <a:prstGeom prst="triangle">
            <a:avLst>
              <a:gd name="adj" fmla="val 50000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2" name="Google Shape;242;p2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202054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A </a:t>
            </a:r>
            <a:r>
              <a:rPr lang="pt-BR" b="0">
                <a:solidFill>
                  <a:schemeClr val="accent1"/>
                </a:solidFill>
              </a:rPr>
              <a:t>Otimização da agricultura </a:t>
            </a:r>
            <a:r>
              <a:rPr lang="pt-BR" b="0">
                <a:solidFill>
                  <a:schemeClr val="accent1"/>
                </a:solidFill>
              </a:rPr>
              <a:t>é chave para se proteger a cobertura verde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9" name="Google Shape;249;p28" hidden="0"/>
          <p:cNvSpPr/>
          <p:nvPr isPhoto="0" userDrawn="0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0" name="Google Shape;250;p28" hidden="0"/>
          <p:cNvSpPr txBox="1"/>
          <p:nvPr isPhoto="0" userDrawn="0"/>
        </p:nvSpPr>
        <p:spPr bwMode="auto">
          <a:xfrm>
            <a:off x="319069" y="1290559"/>
            <a:ext cx="39308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</a:rPr>
              <a:t>Ferramenta de otimização de atividade agropecuária ótima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51" name="Google Shape;251;p28" hidden="0"/>
          <p:cNvCxnSpPr>
            <a:cxnSpLocks/>
          </p:cNvCxnSpPr>
          <p:nvPr isPhoto="0" userDrawn="0"/>
        </p:nvCxnSpPr>
        <p:spPr bwMode="auto">
          <a:xfrm flipH="1" flipV="1">
            <a:off x="325932" y="1334045"/>
            <a:ext cx="1" cy="541249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28" hidden="0"/>
          <p:cNvSpPr txBox="1"/>
          <p:nvPr isPhoto="0" userDrawn="0"/>
        </p:nvSpPr>
        <p:spPr bwMode="auto">
          <a:xfrm>
            <a:off x="4438653" y="1301790"/>
            <a:ext cx="7318737" cy="45719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Exemplo: Otimização agrícola municipal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" name="Agrupar 3" hidden="0"/>
          <p:cNvGrpSpPr/>
          <p:nvPr isPhoto="0" userDrawn="0"/>
        </p:nvGrpSpPr>
        <p:grpSpPr bwMode="auto">
          <a:xfrm>
            <a:off x="471543" y="2013419"/>
            <a:ext cx="731990" cy="720559"/>
            <a:chOff x="471543" y="2345931"/>
            <a:chExt cx="731990" cy="720559"/>
          </a:xfrm>
        </p:grpSpPr>
        <p:grpSp>
          <p:nvGrpSpPr>
            <p:cNvPr id="23" name="Agrupar 22" hidden="0"/>
            <p:cNvGrpSpPr/>
            <p:nvPr isPhoto="0" userDrawn="0"/>
          </p:nvGrpSpPr>
          <p:grpSpPr bwMode="auto">
            <a:xfrm>
              <a:off x="482973" y="2345931"/>
              <a:ext cx="720559" cy="720559"/>
              <a:chOff x="1267691" y="2036618"/>
              <a:chExt cx="1433945" cy="1433945"/>
            </a:xfrm>
          </p:grpSpPr>
          <p:sp>
            <p:nvSpPr>
              <p:cNvPr id="25" name="Elipse 24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6" name="Elipse 25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3" name="Retângulo 2" hidden="0"/>
            <p:cNvSpPr/>
            <p:nvPr isPhoto="0" userDrawn="0"/>
          </p:nvSpPr>
          <p:spPr bwMode="auto">
            <a:xfrm>
              <a:off x="471543" y="2511153"/>
              <a:ext cx="7232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pt-BR" sz="1800" b="0" cap="none" spc="0">
                  <a:ln w="0"/>
                  <a:solidFill>
                    <a:schemeClr val="accent1"/>
                  </a:solidFill>
                </a:rPr>
                <a:t>Inicio</a:t>
              </a:r>
              <a:endParaRPr/>
            </a:p>
          </p:txBody>
        </p:sp>
      </p:grpSp>
      <p:sp>
        <p:nvSpPr>
          <p:cNvPr id="30" name="CaixaDeTexto 29" hidden="0"/>
          <p:cNvSpPr txBox="1"/>
          <p:nvPr isPhoto="0" userDrawn="0"/>
        </p:nvSpPr>
        <p:spPr bwMode="auto">
          <a:xfrm>
            <a:off x="1221286" y="2090910"/>
            <a:ext cx="188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Escolha uma estado ou município</a:t>
            </a:r>
            <a:endParaRPr/>
          </a:p>
        </p:txBody>
      </p:sp>
      <p:grpSp>
        <p:nvGrpSpPr>
          <p:cNvPr id="6" name="Agrupar 5" hidden="0"/>
          <p:cNvGrpSpPr/>
          <p:nvPr isPhoto="0" userDrawn="0"/>
        </p:nvGrpSpPr>
        <p:grpSpPr bwMode="auto">
          <a:xfrm>
            <a:off x="998070" y="3000087"/>
            <a:ext cx="720559" cy="720559"/>
            <a:chOff x="998070" y="3332599"/>
            <a:chExt cx="720559" cy="720559"/>
          </a:xfrm>
        </p:grpSpPr>
        <p:grpSp>
          <p:nvGrpSpPr>
            <p:cNvPr id="38" name="Agrupar 37" hidden="0"/>
            <p:cNvGrpSpPr/>
            <p:nvPr isPhoto="0" userDrawn="0"/>
          </p:nvGrpSpPr>
          <p:grpSpPr bwMode="auto">
            <a:xfrm>
              <a:off x="998070" y="3332599"/>
              <a:ext cx="720559" cy="720559"/>
              <a:chOff x="1267691" y="2036618"/>
              <a:chExt cx="1433945" cy="1433945"/>
            </a:xfrm>
          </p:grpSpPr>
          <p:sp>
            <p:nvSpPr>
              <p:cNvPr id="40" name="Elipse 39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" name="Elipse 40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42" name="Imagem 41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1176850" y="3511378"/>
              <a:ext cx="363001" cy="363001"/>
            </a:xfrm>
            <a:prstGeom prst="rect">
              <a:avLst/>
            </a:prstGeom>
          </p:spPr>
        </p:pic>
      </p:grpSp>
      <p:sp>
        <p:nvSpPr>
          <p:cNvPr id="44" name="CaixaDeTexto 43" hidden="0"/>
          <p:cNvSpPr txBox="1"/>
          <p:nvPr isPhoto="0" userDrawn="0"/>
        </p:nvSpPr>
        <p:spPr bwMode="auto">
          <a:xfrm>
            <a:off x="1303009" y="3844990"/>
            <a:ext cx="240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Análise da área consumida pela atividade e da redução da área verde na região</a:t>
            </a:r>
            <a:endParaRPr/>
          </a:p>
        </p:txBody>
      </p:sp>
      <p:sp>
        <p:nvSpPr>
          <p:cNvPr id="53" name="CaixaDeTexto 52" hidden="0"/>
          <p:cNvSpPr txBox="1"/>
          <p:nvPr isPhoto="0" userDrawn="0"/>
        </p:nvSpPr>
        <p:spPr bwMode="auto">
          <a:xfrm>
            <a:off x="1695218" y="3059603"/>
            <a:ext cx="240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Análise do valor gerado pela atividade (PIB)</a:t>
            </a:r>
            <a:endParaRPr/>
          </a:p>
        </p:txBody>
      </p:sp>
      <p:grpSp>
        <p:nvGrpSpPr>
          <p:cNvPr id="8" name="Agrupar 7" hidden="0"/>
          <p:cNvGrpSpPr/>
          <p:nvPr isPhoto="0" userDrawn="0"/>
        </p:nvGrpSpPr>
        <p:grpSpPr bwMode="auto">
          <a:xfrm>
            <a:off x="575847" y="3807878"/>
            <a:ext cx="720559" cy="720559"/>
            <a:chOff x="575847" y="4140390"/>
            <a:chExt cx="720559" cy="720559"/>
          </a:xfrm>
        </p:grpSpPr>
        <p:grpSp>
          <p:nvGrpSpPr>
            <p:cNvPr id="47" name="Agrupar 46" hidden="0"/>
            <p:cNvGrpSpPr/>
            <p:nvPr isPhoto="0" userDrawn="0"/>
          </p:nvGrpSpPr>
          <p:grpSpPr bwMode="auto">
            <a:xfrm>
              <a:off x="575847" y="4140390"/>
              <a:ext cx="720559" cy="720559"/>
              <a:chOff x="1267691" y="2036618"/>
              <a:chExt cx="1433945" cy="1433945"/>
            </a:xfrm>
          </p:grpSpPr>
          <p:sp>
            <p:nvSpPr>
              <p:cNvPr id="49" name="Elipse 48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0" name="Elipse 49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54" name="Imagem 53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13251" y="4287682"/>
              <a:ext cx="425970" cy="425970"/>
            </a:xfrm>
            <a:prstGeom prst="rect">
              <a:avLst/>
            </a:prstGeom>
          </p:spPr>
        </p:pic>
      </p:grpSp>
      <p:cxnSp>
        <p:nvCxnSpPr>
          <p:cNvPr id="10" name="Conector de Seta Reta 9" hidden="0"/>
          <p:cNvCxnSpPr>
            <a:cxnSpLocks/>
            <a:stCxn id="25" idx="4"/>
            <a:endCxn id="41" idx="0"/>
          </p:cNvCxnSpPr>
          <p:nvPr isPhoto="0" userDrawn="0"/>
        </p:nvCxnSpPr>
        <p:spPr bwMode="auto">
          <a:xfrm>
            <a:off x="843254" y="2733978"/>
            <a:ext cx="515096" cy="2852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 hidden="0"/>
          <p:cNvCxnSpPr>
            <a:cxnSpLocks/>
            <a:stCxn id="40" idx="3"/>
            <a:endCxn id="50" idx="0"/>
          </p:cNvCxnSpPr>
          <p:nvPr isPhoto="0" userDrawn="0"/>
        </p:nvCxnSpPr>
        <p:spPr bwMode="auto">
          <a:xfrm flipH="1">
            <a:off x="936126" y="3615123"/>
            <a:ext cx="167468" cy="211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 hidden="0"/>
          <p:cNvGrpSpPr/>
          <p:nvPr isPhoto="0" userDrawn="0"/>
        </p:nvGrpSpPr>
        <p:grpSpPr bwMode="auto">
          <a:xfrm>
            <a:off x="948610" y="5628817"/>
            <a:ext cx="877163" cy="789705"/>
            <a:chOff x="1121383" y="5120131"/>
            <a:chExt cx="877163" cy="789705"/>
          </a:xfrm>
        </p:grpSpPr>
        <p:grpSp>
          <p:nvGrpSpPr>
            <p:cNvPr id="32" name="Agrupar 31" hidden="0"/>
            <p:cNvGrpSpPr/>
            <p:nvPr isPhoto="0" userDrawn="0"/>
          </p:nvGrpSpPr>
          <p:grpSpPr bwMode="auto">
            <a:xfrm>
              <a:off x="1175502" y="5120131"/>
              <a:ext cx="789705" cy="789705"/>
              <a:chOff x="4457704" y="1691918"/>
              <a:chExt cx="1070263" cy="1070263"/>
            </a:xfrm>
          </p:grpSpPr>
          <p:sp>
            <p:nvSpPr>
              <p:cNvPr id="35" name="Retângulo 34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6" name="Retângulo 35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62" name="Retângulo 61" hidden="0"/>
            <p:cNvSpPr/>
            <p:nvPr isPhoto="0" userDrawn="0"/>
          </p:nvSpPr>
          <p:spPr bwMode="auto">
            <a:xfrm>
              <a:off x="1121383" y="5330317"/>
              <a:ext cx="87716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pt-BR" sz="1800" b="0" cap="none" spc="0">
                  <a:ln w="0"/>
                  <a:solidFill>
                    <a:schemeClr val="accent3">
                      <a:lumMod val="75000"/>
                    </a:schemeClr>
                  </a:solidFill>
                </a:rPr>
                <a:t>Output</a:t>
              </a:r>
              <a:endParaRPr/>
            </a:p>
          </p:txBody>
        </p:sp>
      </p:grpSp>
      <p:cxnSp>
        <p:nvCxnSpPr>
          <p:cNvPr id="64" name="Conector de Seta Reta 63" hidden="0"/>
          <p:cNvCxnSpPr>
            <a:cxnSpLocks/>
            <a:stCxn id="49" idx="4"/>
            <a:endCxn id="36" idx="0"/>
          </p:cNvCxnSpPr>
          <p:nvPr isPhoto="0" userDrawn="0"/>
        </p:nvCxnSpPr>
        <p:spPr bwMode="auto">
          <a:xfrm>
            <a:off x="936127" y="4528437"/>
            <a:ext cx="461456" cy="11323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 hidden="0"/>
          <p:cNvSpPr txBox="1"/>
          <p:nvPr isPhoto="0" userDrawn="0"/>
        </p:nvSpPr>
        <p:spPr bwMode="auto">
          <a:xfrm>
            <a:off x="1824379" y="5513466"/>
            <a:ext cx="2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Estudo da evolução das atividades na região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Recomendação de atividade prioritária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Análise global das atividades para todas as regiões </a:t>
            </a:r>
            <a:endParaRPr/>
          </a:p>
        </p:txBody>
      </p:sp>
      <p:grpSp>
        <p:nvGrpSpPr>
          <p:cNvPr id="43" name="Agrupar 42" hidden="0"/>
          <p:cNvGrpSpPr/>
          <p:nvPr isPhoto="0" userDrawn="0"/>
        </p:nvGrpSpPr>
        <p:grpSpPr bwMode="auto">
          <a:xfrm>
            <a:off x="4097557" y="3690852"/>
            <a:ext cx="444888" cy="444888"/>
            <a:chOff x="4249883" y="3066490"/>
            <a:chExt cx="444888" cy="444888"/>
          </a:xfrm>
        </p:grpSpPr>
        <p:sp>
          <p:nvSpPr>
            <p:cNvPr id="28" name="Elipse 27" hidden="0"/>
            <p:cNvSpPr/>
            <p:nvPr isPhoto="0" userDrawn="0"/>
          </p:nvSpPr>
          <p:spPr bwMode="auto">
            <a:xfrm>
              <a:off x="4249883" y="3066490"/>
              <a:ext cx="444888" cy="44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Seta: para a Direita 28" hidden="0"/>
            <p:cNvSpPr/>
            <p:nvPr isPhoto="0" userDrawn="0"/>
          </p:nvSpPr>
          <p:spPr bwMode="auto">
            <a:xfrm>
              <a:off x="4342953" y="3185652"/>
              <a:ext cx="258749" cy="206564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pic>
        <p:nvPicPr>
          <p:cNvPr id="9" name="Imagem 8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73940" y="4749801"/>
            <a:ext cx="1674266" cy="509026"/>
          </a:xfrm>
          <a:prstGeom prst="rect">
            <a:avLst/>
          </a:prstGeom>
        </p:spPr>
      </p:pic>
      <p:pic>
        <p:nvPicPr>
          <p:cNvPr id="5" name="Image 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834518" y="1907669"/>
            <a:ext cx="4134073" cy="2393966"/>
          </a:xfrm>
          <a:prstGeom prst="rect">
            <a:avLst/>
          </a:prstGeom>
        </p:spPr>
      </p:pic>
      <p:pic>
        <p:nvPicPr>
          <p:cNvPr id="11" name="Image 10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825391" y="4301635"/>
            <a:ext cx="4134072" cy="2480443"/>
          </a:xfrm>
          <a:prstGeom prst="rect">
            <a:avLst/>
          </a:prstGeom>
        </p:spPr>
      </p:pic>
      <p:sp>
        <p:nvSpPr>
          <p:cNvPr id="2" name="ZoneTexte 1" hidden="0"/>
          <p:cNvSpPr txBox="1"/>
          <p:nvPr isPhoto="0" userDrawn="0"/>
        </p:nvSpPr>
        <p:spPr bwMode="auto">
          <a:xfrm>
            <a:off x="9165265" y="2090909"/>
            <a:ext cx="2042062" cy="51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Município</a:t>
            </a:r>
            <a:r>
              <a:rPr lang="fr-FR"/>
              <a:t>: Alta </a:t>
            </a:r>
            <a:r>
              <a:rPr lang="fr-FR"/>
              <a:t>Floresta</a:t>
            </a:r>
            <a:r>
              <a:rPr lang="fr-FR"/>
              <a:t> do O</a:t>
            </a:r>
            <a:r>
              <a:rPr lang="fr-FR"/>
              <a:t>este</a:t>
            </a:r>
            <a:endParaRPr lang="fr-FR"/>
          </a:p>
        </p:txBody>
      </p:sp>
      <p:cxnSp>
        <p:nvCxnSpPr>
          <p:cNvPr id="973952885" name="" hidden="0"/>
          <p:cNvCxnSpPr>
            <a:cxnSpLocks/>
          </p:cNvCxnSpPr>
          <p:nvPr isPhoto="0" userDrawn="0"/>
        </p:nvCxnSpPr>
        <p:spPr bwMode="auto">
          <a:xfrm flipH="0" flipV="0">
            <a:off x="1825772" y="5004313"/>
            <a:ext cx="1138826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Retângulo 26" hidden="0"/>
          <p:cNvSpPr/>
          <p:nvPr isPhoto="0" userDrawn="0"/>
        </p:nvSpPr>
        <p:spPr bwMode="auto">
          <a:xfrm>
            <a:off x="270019" y="3341757"/>
            <a:ext cx="2656829" cy="304971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9" name="Imagem 2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29108" y="4660916"/>
            <a:ext cx="603551" cy="678277"/>
          </a:xfrm>
          <a:prstGeom prst="rect">
            <a:avLst/>
          </a:prstGeom>
        </p:spPr>
      </p:pic>
      <p:sp>
        <p:nvSpPr>
          <p:cNvPr id="286" name="Google Shape;286;p3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A Amazônia Legal está defasada</a:t>
            </a:r>
            <a:r>
              <a:rPr lang="pt-BR" b="0">
                <a:solidFill>
                  <a:schemeClr val="accent1"/>
                </a:solidFill>
              </a:rPr>
              <a:t> na sua</a:t>
            </a:r>
            <a:r>
              <a:rPr lang="pt-BR" b="0">
                <a:solidFill>
                  <a:srgbClr val="54AF71"/>
                </a:solidFill>
              </a:rPr>
              <a:t> </a:t>
            </a:r>
            <a:r>
              <a:rPr lang="pt-BR" b="0">
                <a:solidFill>
                  <a:srgbClr val="A8D08C"/>
                </a:solidFill>
              </a:rPr>
              <a:t>taxa de envelhecimento </a:t>
            </a:r>
            <a:r>
              <a:rPr lang="pt-BR" b="0">
                <a:solidFill>
                  <a:srgbClr val="54AF71"/>
                </a:solidFill>
              </a:rPr>
              <a:t>e na sua </a:t>
            </a:r>
            <a:r>
              <a:rPr lang="pt-BR" b="0">
                <a:solidFill>
                  <a:srgbClr val="A8D08C"/>
                </a:solidFill>
              </a:rPr>
              <a:t>esperança de vida </a:t>
            </a:r>
            <a:r>
              <a:rPr lang="pt-BR" b="0">
                <a:solidFill>
                  <a:schemeClr val="accent1"/>
                </a:solidFill>
              </a:rPr>
              <a:t>para um desenvolvimento sustentável 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287" name="Google Shape;287;p3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graphicFrame>
        <p:nvGraphicFramePr>
          <p:cNvPr id="288" name="Google Shape;288;p31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3148171" y="3827659"/>
          <a:ext cx="3501727" cy="233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9" name="Google Shape;289;p31" hidden="0"/>
          <p:cNvSpPr txBox="1"/>
          <p:nvPr isPhoto="0" userDrawn="0"/>
        </p:nvSpPr>
        <p:spPr bwMode="auto">
          <a:xfrm>
            <a:off x="5602553" y="4133261"/>
            <a:ext cx="5879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21%</a:t>
            </a:r>
            <a:endParaRPr/>
          </a:p>
        </p:txBody>
      </p:sp>
      <p:sp>
        <p:nvSpPr>
          <p:cNvPr id="290" name="Google Shape;290;p31" hidden="0"/>
          <p:cNvSpPr txBox="1"/>
          <p:nvPr isPhoto="0" userDrawn="0"/>
        </p:nvSpPr>
        <p:spPr bwMode="auto">
          <a:xfrm>
            <a:off x="3350174" y="5202345"/>
            <a:ext cx="5879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14%</a:t>
            </a:r>
            <a:endParaRPr/>
          </a:p>
        </p:txBody>
      </p:sp>
      <p:sp>
        <p:nvSpPr>
          <p:cNvPr id="291" name="Google Shape;291;p31" hidden="0"/>
          <p:cNvSpPr txBox="1"/>
          <p:nvPr isPhoto="0" userDrawn="0"/>
        </p:nvSpPr>
        <p:spPr bwMode="auto">
          <a:xfrm>
            <a:off x="171450" y="2071269"/>
            <a:ext cx="4304957" cy="3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</a:rPr>
              <a:t>Índice de Desenvolvimento Sustentável (IDS)</a:t>
            </a:r>
            <a:endParaRPr/>
          </a:p>
        </p:txBody>
      </p:sp>
      <p:sp>
        <p:nvSpPr>
          <p:cNvPr id="293" name="Google Shape;293;p31" hidden="0"/>
          <p:cNvSpPr/>
          <p:nvPr isPhoto="0" userDrawn="0"/>
        </p:nvSpPr>
        <p:spPr bwMode="auto">
          <a:xfrm>
            <a:off x="4230102" y="4520133"/>
            <a:ext cx="1338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IDS</a:t>
            </a:r>
            <a:endParaRPr/>
          </a:p>
        </p:txBody>
      </p:sp>
      <p:sp>
        <p:nvSpPr>
          <p:cNvPr id="294" name="Google Shape;294;p31" hidden="0"/>
          <p:cNvSpPr txBox="1"/>
          <p:nvPr isPhoto="0" userDrawn="0"/>
        </p:nvSpPr>
        <p:spPr bwMode="auto">
          <a:xfrm>
            <a:off x="4487723" y="2228837"/>
            <a:ext cx="28823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</a:rPr>
              <a:t>14 </a:t>
            </a:r>
            <a:r>
              <a:rPr lang="pt-BR"/>
              <a:t> </a:t>
            </a:r>
            <a:r>
              <a:rPr lang="pt-BR" sz="1800" b="0" i="0" u="none" strike="noStrike" cap="none">
                <a:solidFill>
                  <a:srgbClr val="B5BEB5"/>
                </a:solidFill>
                <a:latin typeface="Arial"/>
                <a:ea typeface="Arial"/>
                <a:cs typeface="Arial"/>
              </a:rPr>
              <a:t>indicadores</a:t>
            </a:r>
            <a:endParaRPr/>
          </a:p>
        </p:txBody>
      </p:sp>
      <p:sp>
        <p:nvSpPr>
          <p:cNvPr id="295" name="Google Shape;295;p31" hidden="0"/>
          <p:cNvSpPr/>
          <p:nvPr isPhoto="0" userDrawn="0"/>
        </p:nvSpPr>
        <p:spPr bwMode="auto">
          <a:xfrm>
            <a:off x="4249476" y="2475941"/>
            <a:ext cx="148154" cy="753787"/>
          </a:xfrm>
          <a:prstGeom prst="chevron">
            <a:avLst>
              <a:gd name="adj" fmla="val 50000"/>
            </a:avLst>
          </a:prstGeom>
          <a:solidFill>
            <a:srgbClr val="DCE0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6" name="Google Shape;296;p31" hidden="0"/>
          <p:cNvSpPr txBox="1"/>
          <p:nvPr isPhoto="0" userDrawn="0"/>
        </p:nvSpPr>
        <p:spPr bwMode="auto">
          <a:xfrm>
            <a:off x="5777823" y="5627923"/>
            <a:ext cx="5879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21%</a:t>
            </a:r>
            <a:endParaRPr/>
          </a:p>
        </p:txBody>
      </p:sp>
      <p:sp>
        <p:nvSpPr>
          <p:cNvPr id="297" name="Google Shape;297;p31" hidden="0"/>
          <p:cNvSpPr txBox="1"/>
          <p:nvPr isPhoto="0" userDrawn="0"/>
        </p:nvSpPr>
        <p:spPr bwMode="auto">
          <a:xfrm>
            <a:off x="4311076" y="6198239"/>
            <a:ext cx="5879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21%</a:t>
            </a:r>
            <a:endParaRPr/>
          </a:p>
        </p:txBody>
      </p:sp>
      <p:sp>
        <p:nvSpPr>
          <p:cNvPr id="298" name="Google Shape;298;p31" hidden="0"/>
          <p:cNvSpPr txBox="1"/>
          <p:nvPr isPhoto="0" userDrawn="0"/>
        </p:nvSpPr>
        <p:spPr bwMode="auto">
          <a:xfrm>
            <a:off x="4223553" y="3762175"/>
            <a:ext cx="5879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14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%</a:t>
            </a:r>
            <a:endParaRPr/>
          </a:p>
        </p:txBody>
      </p:sp>
      <p:sp>
        <p:nvSpPr>
          <p:cNvPr id="299" name="Google Shape;299;p31" hidden="0"/>
          <p:cNvSpPr txBox="1"/>
          <p:nvPr isPhoto="0" userDrawn="0"/>
        </p:nvSpPr>
        <p:spPr bwMode="auto">
          <a:xfrm>
            <a:off x="3550966" y="4347890"/>
            <a:ext cx="5879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7%</a:t>
            </a:r>
            <a:endParaRPr/>
          </a:p>
        </p:txBody>
      </p:sp>
      <p:sp>
        <p:nvSpPr>
          <p:cNvPr id="300" name="Google Shape;300;p31" hidden="0"/>
          <p:cNvSpPr txBox="1"/>
          <p:nvPr isPhoto="0" userDrawn="0"/>
        </p:nvSpPr>
        <p:spPr bwMode="auto">
          <a:xfrm>
            <a:off x="5573829" y="3919516"/>
            <a:ext cx="1076069" cy="26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Demografia</a:t>
            </a:r>
            <a:endParaRPr/>
          </a:p>
        </p:txBody>
      </p:sp>
      <p:sp>
        <p:nvSpPr>
          <p:cNvPr id="301" name="Google Shape;301;p31" hidden="0"/>
          <p:cNvSpPr txBox="1"/>
          <p:nvPr isPhoto="0" userDrawn="0"/>
        </p:nvSpPr>
        <p:spPr bwMode="auto">
          <a:xfrm>
            <a:off x="5777824" y="5413957"/>
            <a:ext cx="58795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2" name="Google Shape;302;p31" hidden="0"/>
          <p:cNvSpPr txBox="1"/>
          <p:nvPr isPhoto="0" userDrawn="0"/>
        </p:nvSpPr>
        <p:spPr bwMode="auto">
          <a:xfrm>
            <a:off x="4025855" y="5987491"/>
            <a:ext cx="222882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Educação</a:t>
            </a:r>
            <a:endParaRPr/>
          </a:p>
        </p:txBody>
      </p:sp>
      <p:sp>
        <p:nvSpPr>
          <p:cNvPr id="303" name="Google Shape;303;p31" hidden="0"/>
          <p:cNvSpPr txBox="1"/>
          <p:nvPr isPhoto="0" userDrawn="0"/>
        </p:nvSpPr>
        <p:spPr bwMode="auto">
          <a:xfrm>
            <a:off x="3070103" y="4981033"/>
            <a:ext cx="222882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Economia</a:t>
            </a:r>
            <a:endParaRPr/>
          </a:p>
        </p:txBody>
      </p:sp>
      <p:sp>
        <p:nvSpPr>
          <p:cNvPr id="304" name="Google Shape;304;p31" hidden="0"/>
          <p:cNvSpPr txBox="1"/>
          <p:nvPr isPhoto="0" userDrawn="0"/>
        </p:nvSpPr>
        <p:spPr bwMode="auto">
          <a:xfrm>
            <a:off x="2719033" y="3987495"/>
            <a:ext cx="123950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Politico-Institucional</a:t>
            </a:r>
            <a:endParaRPr/>
          </a:p>
        </p:txBody>
      </p:sp>
      <p:sp>
        <p:nvSpPr>
          <p:cNvPr id="305" name="Google Shape;305;p31" hidden="0"/>
          <p:cNvSpPr txBox="1"/>
          <p:nvPr isPhoto="0" userDrawn="0"/>
        </p:nvSpPr>
        <p:spPr bwMode="auto">
          <a:xfrm>
            <a:off x="3927328" y="3615114"/>
            <a:ext cx="222882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Ambiental</a:t>
            </a:r>
            <a:endParaRPr/>
          </a:p>
        </p:txBody>
      </p:sp>
      <p:sp>
        <p:nvSpPr>
          <p:cNvPr id="308" name="Google Shape;308;p31" hidden="0"/>
          <p:cNvSpPr txBox="1"/>
          <p:nvPr isPhoto="0" userDrawn="0"/>
        </p:nvSpPr>
        <p:spPr bwMode="auto">
          <a:xfrm>
            <a:off x="1" y="6391474"/>
            <a:ext cx="45512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*Escolha de indicadores e forma de calculo baseado na literatura: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Francinelli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Angeli Francisco do Vale </a:t>
            </a:r>
            <a:endParaRPr/>
          </a:p>
        </p:txBody>
      </p:sp>
      <p:sp>
        <p:nvSpPr>
          <p:cNvPr id="310" name="Google Shape;310;p31" hidden="0"/>
          <p:cNvSpPr/>
          <p:nvPr isPhoto="0" userDrawn="0"/>
        </p:nvSpPr>
        <p:spPr bwMode="auto">
          <a:xfrm rot="5400000">
            <a:off x="4668721" y="4036941"/>
            <a:ext cx="4864787" cy="185668"/>
          </a:xfrm>
          <a:prstGeom prst="triangle">
            <a:avLst>
              <a:gd name="adj" fmla="val 50000"/>
            </a:avLst>
          </a:prstGeom>
          <a:solidFill>
            <a:srgbClr val="DCE0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1" name="Google Shape;311;p31" hidden="0"/>
          <p:cNvSpPr/>
          <p:nvPr isPhoto="0" userDrawn="0"/>
        </p:nvSpPr>
        <p:spPr bwMode="auto">
          <a:xfrm>
            <a:off x="7403501" y="5143449"/>
            <a:ext cx="4444014" cy="81720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Os municípios da </a:t>
            </a:r>
            <a:r>
              <a:rPr lang="pt-BR" sz="14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</a:rPr>
              <a:t>Amazônia Legal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estão menos desenvolvidos que os demais municípios do pais. É preciso projetos para desenvolve-los.</a:t>
            </a:r>
            <a:endParaRPr/>
          </a:p>
        </p:txBody>
      </p:sp>
      <p:sp>
        <p:nvSpPr>
          <p:cNvPr id="312" name="Google Shape;312;p31" hidden="0"/>
          <p:cNvSpPr/>
          <p:nvPr isPhoto="0" userDrawn="0"/>
        </p:nvSpPr>
        <p:spPr bwMode="auto">
          <a:xfrm>
            <a:off x="9803179" y="4016462"/>
            <a:ext cx="201462" cy="1736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Agrupar 6" hidden="0"/>
          <p:cNvGrpSpPr/>
          <p:nvPr isPhoto="0" userDrawn="0"/>
        </p:nvGrpSpPr>
        <p:grpSpPr bwMode="auto">
          <a:xfrm>
            <a:off x="325932" y="2412234"/>
            <a:ext cx="3965778" cy="769926"/>
            <a:chOff x="0" y="0"/>
            <a:chExt cx="3965778" cy="769926"/>
          </a:xfrm>
        </p:grpSpPr>
        <p:cxnSp>
          <p:nvCxnSpPr>
            <p:cNvPr id="292" name="Google Shape;292;p31" hidden="0"/>
            <p:cNvCxnSpPr>
              <a:cxnSpLocks/>
            </p:cNvCxnSpPr>
            <p:nvPr isPhoto="0" userDrawn="0"/>
          </p:nvCxnSpPr>
          <p:spPr bwMode="auto">
            <a:xfrm flipV="1">
              <a:off x="0" y="83127"/>
              <a:ext cx="0" cy="671053"/>
            </a:xfrm>
            <a:prstGeom prst="straightConnector1">
              <a:avLst/>
            </a:prstGeom>
            <a:noFill/>
            <a:ln w="38100" cap="flat" cmpd="sng">
              <a:solidFill>
                <a:srgbClr val="4FB77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6" name="Google Shape;306;p31" hidden="0"/>
            <p:cNvSpPr txBox="1"/>
            <p:nvPr isPhoto="0" userDrawn="0"/>
          </p:nvSpPr>
          <p:spPr bwMode="auto">
            <a:xfrm>
              <a:off x="28425" y="0"/>
              <a:ext cx="3560009" cy="518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0" i="0" u="none" strike="noStrike" cap="none">
                  <a:solidFill>
                    <a:srgbClr val="548135"/>
                  </a:solidFill>
                  <a:latin typeface="Arial"/>
                  <a:ea typeface="Arial"/>
                  <a:cs typeface="Arial"/>
                </a:rPr>
                <a:t>Distribuição de temas dos indicadores que são base para o IDS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307" name="Google Shape;307;p31" hidden="0"/>
            <p:cNvCxnSpPr>
              <a:cxnSpLocks/>
            </p:cNvCxnSpPr>
            <p:nvPr isPhoto="0" userDrawn="0"/>
          </p:nvCxnSpPr>
          <p:spPr bwMode="auto">
            <a:xfrm>
              <a:off x="38817" y="472318"/>
              <a:ext cx="3893690" cy="0"/>
            </a:xfrm>
            <a:prstGeom prst="straightConnector1">
              <a:avLst/>
            </a:prstGeom>
            <a:noFill/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" name="CaixaDeTexto 1" hidden="0"/>
            <p:cNvSpPr txBox="1"/>
            <p:nvPr isPhoto="0" userDrawn="0"/>
          </p:nvSpPr>
          <p:spPr bwMode="auto">
            <a:xfrm>
              <a:off x="38817" y="508316"/>
              <a:ext cx="3926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IDS calculado baseado em indicadores de 6 dimensões*</a:t>
              </a:r>
              <a:endParaRPr lang="pt-BR" sz="1100"/>
            </a:p>
          </p:txBody>
        </p:sp>
      </p:grpSp>
      <p:sp>
        <p:nvSpPr>
          <p:cNvPr id="55" name="Google Shape;291;p31" hidden="0"/>
          <p:cNvSpPr txBox="1"/>
          <p:nvPr isPhoto="0" userDrawn="0"/>
        </p:nvSpPr>
        <p:spPr bwMode="auto">
          <a:xfrm>
            <a:off x="131741" y="1559192"/>
            <a:ext cx="6757431" cy="369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rgbClr val="FFFFFF"/>
                </a:solidFill>
              </a:rPr>
              <a:t>Como conciliar em uma análise aspectos ambientais e sociais?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" name="Triângulo isósceles 7" hidden="0"/>
          <p:cNvSpPr/>
          <p:nvPr isPhoto="0" userDrawn="0"/>
        </p:nvSpPr>
        <p:spPr bwMode="auto">
          <a:xfrm rot="10800000">
            <a:off x="136718" y="1914444"/>
            <a:ext cx="6752454" cy="189363"/>
          </a:xfrm>
          <a:prstGeom prst="triangle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6" name="Agrupar 25" hidden="0"/>
          <p:cNvGrpSpPr/>
          <p:nvPr isPhoto="0" userDrawn="0"/>
        </p:nvGrpSpPr>
        <p:grpSpPr bwMode="auto">
          <a:xfrm>
            <a:off x="368813" y="3341757"/>
            <a:ext cx="3285314" cy="2950480"/>
            <a:chOff x="368813" y="3341757"/>
            <a:chExt cx="3285314" cy="2950480"/>
          </a:xfrm>
        </p:grpSpPr>
        <p:grpSp>
          <p:nvGrpSpPr>
            <p:cNvPr id="62" name="Agrupar 61" hidden="0"/>
            <p:cNvGrpSpPr/>
            <p:nvPr isPhoto="0" userDrawn="0"/>
          </p:nvGrpSpPr>
          <p:grpSpPr bwMode="auto">
            <a:xfrm>
              <a:off x="500103" y="3957113"/>
              <a:ext cx="572700" cy="572700"/>
              <a:chOff x="575847" y="4140390"/>
              <a:chExt cx="720559" cy="720559"/>
            </a:xfrm>
          </p:grpSpPr>
          <p:grpSp>
            <p:nvGrpSpPr>
              <p:cNvPr id="63" name="Agrupar 62" hidden="0"/>
              <p:cNvGrpSpPr/>
              <p:nvPr isPhoto="0" userDrawn="0"/>
            </p:nvGrpSpPr>
            <p:grpSpPr bwMode="auto">
              <a:xfrm>
                <a:off x="575847" y="4140390"/>
                <a:ext cx="720559" cy="720559"/>
                <a:chOff x="1267691" y="2036618"/>
                <a:chExt cx="1433945" cy="1433945"/>
              </a:xfrm>
            </p:grpSpPr>
            <p:sp>
              <p:nvSpPr>
                <p:cNvPr id="65" name="Elipse 64" hidden="0"/>
                <p:cNvSpPr/>
                <p:nvPr isPhoto="0" userDrawn="0"/>
              </p:nvSpPr>
              <p:spPr bwMode="auto">
                <a:xfrm>
                  <a:off x="1267691" y="2036618"/>
                  <a:ext cx="1433945" cy="143394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6" name="Elipse 65" hidden="0"/>
                <p:cNvSpPr/>
                <p:nvPr isPhoto="0" userDrawn="0"/>
              </p:nvSpPr>
              <p:spPr bwMode="auto">
                <a:xfrm>
                  <a:off x="1305791" y="2074718"/>
                  <a:ext cx="1357745" cy="13577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64" name="Imagem 63" descr="Forma&#10;&#10;Descrição gerada automaticamente com confiança baixa" hidden="0"/>
              <p:cNvPicPr>
                <a:picLocks noChangeAspect="1"/>
              </p:cNvPicPr>
              <p:nvPr isPhoto="0" userDrawn="0"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 bwMode="auto">
              <a:xfrm>
                <a:off x="713251" y="4287682"/>
                <a:ext cx="425970" cy="425970"/>
              </a:xfrm>
              <a:prstGeom prst="rect">
                <a:avLst/>
              </a:prstGeom>
            </p:spPr>
          </p:pic>
        </p:grpSp>
        <p:grpSp>
          <p:nvGrpSpPr>
            <p:cNvPr id="10" name="Agrupar 9" hidden="0"/>
            <p:cNvGrpSpPr/>
            <p:nvPr isPhoto="0" userDrawn="0"/>
          </p:nvGrpSpPr>
          <p:grpSpPr bwMode="auto">
            <a:xfrm>
              <a:off x="1305833" y="3775191"/>
              <a:ext cx="572700" cy="572700"/>
              <a:chOff x="1297896" y="4347890"/>
              <a:chExt cx="720559" cy="720559"/>
            </a:xfrm>
          </p:grpSpPr>
          <p:grpSp>
            <p:nvGrpSpPr>
              <p:cNvPr id="58" name="Agrupar 57" hidden="0"/>
              <p:cNvGrpSpPr/>
              <p:nvPr isPhoto="0" userDrawn="0"/>
            </p:nvGrpSpPr>
            <p:grpSpPr bwMode="auto">
              <a:xfrm>
                <a:off x="1297896" y="4347890"/>
                <a:ext cx="720559" cy="720559"/>
                <a:chOff x="1267691" y="2036618"/>
                <a:chExt cx="1433945" cy="1433945"/>
              </a:xfrm>
            </p:grpSpPr>
            <p:sp>
              <p:nvSpPr>
                <p:cNvPr id="60" name="Elipse 59" hidden="0"/>
                <p:cNvSpPr/>
                <p:nvPr isPhoto="0" userDrawn="0"/>
              </p:nvSpPr>
              <p:spPr bwMode="auto">
                <a:xfrm>
                  <a:off x="1267691" y="2036618"/>
                  <a:ext cx="1433945" cy="143394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1" name="Elipse 60" hidden="0"/>
                <p:cNvSpPr/>
                <p:nvPr isPhoto="0" userDrawn="0"/>
              </p:nvSpPr>
              <p:spPr bwMode="auto">
                <a:xfrm>
                  <a:off x="1305791" y="2074718"/>
                  <a:ext cx="1357745" cy="13577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69" name="Imagem 68" descr="Forma&#10;&#10;Descrição gerada automaticamente com confiança baixa" hidden="0"/>
              <p:cNvPicPr>
                <a:picLocks noChangeAspect="1"/>
              </p:cNvPicPr>
              <p:nvPr isPhoto="0" userDrawn="0"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 bwMode="auto">
              <a:xfrm>
                <a:off x="1471318" y="4521312"/>
                <a:ext cx="373715" cy="373715"/>
              </a:xfrm>
              <a:prstGeom prst="rect">
                <a:avLst/>
              </a:prstGeom>
            </p:spPr>
          </p:pic>
        </p:grpSp>
        <p:cxnSp>
          <p:nvCxnSpPr>
            <p:cNvPr id="17" name="Conector de Seta Reta 16" hidden="0"/>
            <p:cNvCxnSpPr>
              <a:cxnSpLocks/>
              <a:stCxn id="66" idx="5"/>
            </p:cNvCxnSpPr>
            <p:nvPr isPhoto="0" userDrawn="0"/>
          </p:nvCxnSpPr>
          <p:spPr bwMode="auto">
            <a:xfrm>
              <a:off x="978174" y="4435184"/>
              <a:ext cx="325761" cy="26579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 hidden="0"/>
            <p:cNvCxnSpPr>
              <a:cxnSpLocks/>
            </p:cNvCxnSpPr>
            <p:nvPr isPhoto="0" userDrawn="0"/>
          </p:nvCxnSpPr>
          <p:spPr bwMode="auto">
            <a:xfrm flipH="1">
              <a:off x="1321022" y="4262967"/>
              <a:ext cx="135848" cy="50548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 hidden="0"/>
            <p:cNvSpPr txBox="1"/>
            <p:nvPr isPhoto="0" userDrawn="0"/>
          </p:nvSpPr>
          <p:spPr bwMode="auto">
            <a:xfrm>
              <a:off x="368813" y="3499782"/>
              <a:ext cx="126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1200">
                  <a:solidFill>
                    <a:schemeClr val="accent3">
                      <a:lumMod val="75000"/>
                    </a:schemeClr>
                  </a:solidFill>
                </a:rPr>
                <a:t>Dados ambientais</a:t>
              </a:r>
              <a:endParaRPr/>
            </a:p>
          </p:txBody>
        </p:sp>
        <p:sp>
          <p:nvSpPr>
            <p:cNvPr id="105" name="CaixaDeTexto 104" hidden="0"/>
            <p:cNvSpPr txBox="1"/>
            <p:nvPr isPhoto="0" userDrawn="0"/>
          </p:nvSpPr>
          <p:spPr bwMode="auto">
            <a:xfrm>
              <a:off x="1140041" y="3341757"/>
              <a:ext cx="760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pt-BR" sz="1200">
                  <a:solidFill>
                    <a:schemeClr val="accent3">
                      <a:lumMod val="75000"/>
                    </a:schemeClr>
                  </a:solidFill>
                </a:rPr>
                <a:t>Dados sociais</a:t>
              </a:r>
              <a:endParaRPr/>
            </a:p>
          </p:txBody>
        </p:sp>
        <p:sp>
          <p:nvSpPr>
            <p:cNvPr id="106" name="CaixaDeTexto 105" hidden="0"/>
            <p:cNvSpPr txBox="1"/>
            <p:nvPr isPhoto="0" userDrawn="0"/>
          </p:nvSpPr>
          <p:spPr bwMode="auto">
            <a:xfrm>
              <a:off x="1523492" y="4662728"/>
              <a:ext cx="14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pt-BR" sz="1200">
                  <a:solidFill>
                    <a:schemeClr val="accent3">
                      <a:lumMod val="75000"/>
                    </a:schemeClr>
                  </a:solidFill>
                </a:rPr>
                <a:t>Normalização</a:t>
              </a:r>
              <a:endParaRPr/>
            </a:p>
            <a:p>
              <a:pPr marL="171450" indent="-171450">
                <a:buFont typeface="Arial"/>
                <a:buChar char="•"/>
                <a:defRPr/>
              </a:pPr>
              <a:r>
                <a:rPr lang="pt-BR" sz="1200">
                  <a:solidFill>
                    <a:schemeClr val="accent3">
                      <a:lumMod val="75000"/>
                    </a:schemeClr>
                  </a:solidFill>
                </a:rPr>
                <a:t>Agrupamento em um calculo </a:t>
              </a:r>
              <a:endParaRPr/>
            </a:p>
          </p:txBody>
        </p:sp>
        <p:grpSp>
          <p:nvGrpSpPr>
            <p:cNvPr id="21" name="Agrupar 20" hidden="0"/>
            <p:cNvGrpSpPr/>
            <p:nvPr isPhoto="0" userDrawn="0"/>
          </p:nvGrpSpPr>
          <p:grpSpPr bwMode="auto">
            <a:xfrm>
              <a:off x="920120" y="5613959"/>
              <a:ext cx="710194" cy="678278"/>
              <a:chOff x="762635" y="5553099"/>
              <a:chExt cx="710194" cy="678278"/>
            </a:xfrm>
          </p:grpSpPr>
          <p:grpSp>
            <p:nvGrpSpPr>
              <p:cNvPr id="108" name="Agrupar 107" hidden="0"/>
              <p:cNvGrpSpPr/>
              <p:nvPr isPhoto="0" userDrawn="0"/>
            </p:nvGrpSpPr>
            <p:grpSpPr bwMode="auto">
              <a:xfrm>
                <a:off x="778593" y="5553099"/>
                <a:ext cx="678278" cy="678278"/>
                <a:chOff x="4457704" y="1691918"/>
                <a:chExt cx="1070263" cy="1070263"/>
              </a:xfrm>
            </p:grpSpPr>
            <p:sp>
              <p:nvSpPr>
                <p:cNvPr id="110" name="Retângulo 109" hidden="0"/>
                <p:cNvSpPr/>
                <p:nvPr isPhoto="0" userDrawn="0"/>
              </p:nvSpPr>
              <p:spPr bwMode="auto">
                <a:xfrm>
                  <a:off x="4457704" y="1691918"/>
                  <a:ext cx="1070263" cy="1070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11" name="Retângulo 110" hidden="0"/>
                <p:cNvSpPr/>
                <p:nvPr isPhoto="0" userDrawn="0"/>
              </p:nvSpPr>
              <p:spPr bwMode="auto">
                <a:xfrm>
                  <a:off x="4500997" y="1735211"/>
                  <a:ext cx="983677" cy="983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113" name="Google Shape;293;p31" hidden="0"/>
              <p:cNvSpPr/>
              <p:nvPr isPhoto="0" userDrawn="0"/>
            </p:nvSpPr>
            <p:spPr bwMode="auto">
              <a:xfrm>
                <a:off x="762635" y="5661426"/>
                <a:ext cx="71019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</a:rPr>
                  <a:t>IDS</a:t>
                </a:r>
                <a:endParaRPr sz="700"/>
              </a:p>
            </p:txBody>
          </p:sp>
        </p:grpSp>
        <p:cxnSp>
          <p:nvCxnSpPr>
            <p:cNvPr id="115" name="Conector de Seta Reta 114" hidden="0"/>
            <p:cNvCxnSpPr>
              <a:cxnSpLocks/>
              <a:endCxn id="110" idx="0"/>
            </p:cNvCxnSpPr>
            <p:nvPr isPhoto="0" userDrawn="0"/>
          </p:nvCxnSpPr>
          <p:spPr bwMode="auto">
            <a:xfrm flipH="1">
              <a:off x="1275217" y="5370595"/>
              <a:ext cx="28718" cy="24336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 hidden="0"/>
            <p:cNvSpPr txBox="1"/>
            <p:nvPr isPhoto="0" userDrawn="0"/>
          </p:nvSpPr>
          <p:spPr bwMode="auto">
            <a:xfrm>
              <a:off x="1636904" y="5635808"/>
              <a:ext cx="201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1200">
                  <a:solidFill>
                    <a:schemeClr val="accent3">
                      <a:lumMod val="75000"/>
                    </a:schemeClr>
                  </a:solidFill>
                </a:rPr>
                <a:t>Classificação socioambiental comparativa</a:t>
              </a:r>
              <a:endParaRPr/>
            </a:p>
          </p:txBody>
        </p:sp>
      </p:grpSp>
      <p:sp>
        <p:nvSpPr>
          <p:cNvPr id="30" name="CaixaDeTexto 29" hidden="0"/>
          <p:cNvSpPr txBox="1"/>
          <p:nvPr isPhoto="0" userDrawn="0"/>
        </p:nvSpPr>
        <p:spPr bwMode="auto">
          <a:xfrm>
            <a:off x="4487723" y="2557323"/>
            <a:ext cx="2282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Esperança de vida ao nascer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Índice de </a:t>
            </a: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Theil</a:t>
            </a: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 – L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Presença de Queimadas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Presença de Desmatamento</a:t>
            </a:r>
            <a:endParaRPr/>
          </a:p>
        </p:txBody>
      </p:sp>
      <p:pic>
        <p:nvPicPr>
          <p:cNvPr id="32" name="Imagem 31" descr="Gráfico, Gráfico de caixa estreita&#10;&#10;Descrição gerada automaticamente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7607691" y="1785637"/>
            <a:ext cx="3861727" cy="3209264"/>
          </a:xfrm>
          <a:prstGeom prst="rect">
            <a:avLst/>
          </a:prstGeom>
        </p:spPr>
      </p:pic>
      <p:cxnSp>
        <p:nvCxnSpPr>
          <p:cNvPr id="34" name="Conector reto 33" hidden="0"/>
          <p:cNvCxnSpPr>
            <a:cxnSpLocks/>
          </p:cNvCxnSpPr>
          <p:nvPr isPhoto="0" userDrawn="0"/>
        </p:nvCxnSpPr>
        <p:spPr bwMode="auto">
          <a:xfrm>
            <a:off x="7840132" y="3229727"/>
            <a:ext cx="3926092" cy="0"/>
          </a:xfrm>
          <a:prstGeom prst="line">
            <a:avLst/>
          </a:prstGeom>
          <a:ln w="19049" cap="flat" cmpd="sng" algn="ctr">
            <a:solidFill>
              <a:srgbClr val="C4591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" name="Google Shape;337;p3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49" y="631228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Amapá</a:t>
            </a:r>
            <a:r>
              <a:rPr lang="pt-BR" b="0">
                <a:solidFill>
                  <a:schemeClr val="accent1"/>
                </a:solidFill>
              </a:rPr>
              <a:t> e </a:t>
            </a:r>
            <a:r>
              <a:rPr lang="pt-BR" b="0">
                <a:solidFill>
                  <a:schemeClr val="accent1"/>
                </a:solidFill>
              </a:rPr>
              <a:t>Roraima </a:t>
            </a:r>
            <a:r>
              <a:rPr lang="pt-BR" b="0">
                <a:solidFill>
                  <a:schemeClr val="accent1"/>
                </a:solidFill>
              </a:rPr>
              <a:t>são dois estados a se priorizar em ações e projetos de </a:t>
            </a:r>
            <a:r>
              <a:rPr lang="pt-BR" b="0">
                <a:solidFill>
                  <a:schemeClr val="accent1"/>
                </a:solidFill>
              </a:rPr>
              <a:t>desenvolvimento </a:t>
            </a:r>
            <a:r>
              <a:rPr lang="pt-BR" b="0">
                <a:solidFill>
                  <a:schemeClr val="accent1"/>
                </a:solidFill>
              </a:rPr>
              <a:t>na Amazônia Legal</a:t>
            </a:r>
            <a:endParaRPr b="0">
              <a:solidFill>
                <a:schemeClr val="accent1"/>
              </a:solidFill>
            </a:endParaRPr>
          </a:p>
        </p:txBody>
      </p:sp>
      <p:sp>
        <p:nvSpPr>
          <p:cNvPr id="338" name="Google Shape;338;p3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339" name="Google Shape;339;p32" hidden="0"/>
          <p:cNvSpPr txBox="1"/>
          <p:nvPr isPhoto="0" userDrawn="0"/>
        </p:nvSpPr>
        <p:spPr bwMode="auto">
          <a:xfrm>
            <a:off x="171450" y="1704184"/>
            <a:ext cx="6704145" cy="4616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Capacidade para se desenvolver</a:t>
            </a:r>
            <a:endParaRPr sz="1100"/>
          </a:p>
        </p:txBody>
      </p:sp>
      <p:sp>
        <p:nvSpPr>
          <p:cNvPr id="340" name="Google Shape;340;p32" hidden="0"/>
          <p:cNvSpPr txBox="1"/>
          <p:nvPr isPhoto="0" userDrawn="0"/>
        </p:nvSpPr>
        <p:spPr bwMode="auto">
          <a:xfrm>
            <a:off x="209975" y="4499506"/>
            <a:ext cx="6811308" cy="27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</a:rPr>
              <a:t>12 indicadores relacionados ao meio ambiente e à </a:t>
            </a:r>
            <a:r>
              <a:rPr lang="pt-BR" sz="1200" b="0" i="0" u="none" strike="noStrike" cap="none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Adm. Publica agropecuária*</a:t>
            </a:r>
            <a:endParaRPr sz="120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7" name="Agrupar 36" hidden="0"/>
          <p:cNvGrpSpPr/>
          <p:nvPr isPhoto="0" userDrawn="0"/>
        </p:nvGrpSpPr>
        <p:grpSpPr bwMode="auto">
          <a:xfrm>
            <a:off x="1258246" y="2792077"/>
            <a:ext cx="572700" cy="572700"/>
            <a:chOff x="575847" y="4140390"/>
            <a:chExt cx="720559" cy="720559"/>
          </a:xfrm>
        </p:grpSpPr>
        <p:grpSp>
          <p:nvGrpSpPr>
            <p:cNvPr id="55" name="Agrupar 54" hidden="0"/>
            <p:cNvGrpSpPr/>
            <p:nvPr isPhoto="0" userDrawn="0"/>
          </p:nvGrpSpPr>
          <p:grpSpPr bwMode="auto">
            <a:xfrm>
              <a:off x="575847" y="4140390"/>
              <a:ext cx="720559" cy="720559"/>
              <a:chOff x="1267691" y="2036618"/>
              <a:chExt cx="1433945" cy="1433945"/>
            </a:xfrm>
          </p:grpSpPr>
          <p:sp>
            <p:nvSpPr>
              <p:cNvPr id="57" name="Elipse 56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8" name="Elipse 57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56" name="Imagem 55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13251" y="4287682"/>
              <a:ext cx="425970" cy="425970"/>
            </a:xfrm>
            <a:prstGeom prst="rect">
              <a:avLst/>
            </a:prstGeom>
          </p:spPr>
        </p:pic>
      </p:grpSp>
      <p:grpSp>
        <p:nvGrpSpPr>
          <p:cNvPr id="38" name="Agrupar 37" hidden="0"/>
          <p:cNvGrpSpPr/>
          <p:nvPr isPhoto="0" userDrawn="0"/>
        </p:nvGrpSpPr>
        <p:grpSpPr bwMode="auto">
          <a:xfrm>
            <a:off x="1438280" y="2370653"/>
            <a:ext cx="572700" cy="572700"/>
            <a:chOff x="1297896" y="4347890"/>
            <a:chExt cx="720559" cy="720559"/>
          </a:xfrm>
        </p:grpSpPr>
        <p:grpSp>
          <p:nvGrpSpPr>
            <p:cNvPr id="51" name="Agrupar 50" hidden="0"/>
            <p:cNvGrpSpPr/>
            <p:nvPr isPhoto="0" userDrawn="0"/>
          </p:nvGrpSpPr>
          <p:grpSpPr bwMode="auto">
            <a:xfrm>
              <a:off x="1297896" y="4347890"/>
              <a:ext cx="720559" cy="720559"/>
              <a:chOff x="1267691" y="2036618"/>
              <a:chExt cx="1433945" cy="1433945"/>
            </a:xfrm>
          </p:grpSpPr>
          <p:sp>
            <p:nvSpPr>
              <p:cNvPr id="53" name="Elipse 52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4" name="Elipse 53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52" name="Imagem 51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1471318" y="4521312"/>
              <a:ext cx="373715" cy="373715"/>
            </a:xfrm>
            <a:prstGeom prst="rect">
              <a:avLst/>
            </a:prstGeom>
          </p:spPr>
        </p:pic>
      </p:grpSp>
      <p:cxnSp>
        <p:nvCxnSpPr>
          <p:cNvPr id="39" name="Conector de Seta Reta 38" hidden="0"/>
          <p:cNvCxnSpPr>
            <a:cxnSpLocks/>
            <a:stCxn id="53" idx="5"/>
            <a:endCxn id="3" idx="1"/>
          </p:cNvCxnSpPr>
          <p:nvPr isPhoto="0" userDrawn="0"/>
        </p:nvCxnSpPr>
        <p:spPr bwMode="auto">
          <a:xfrm>
            <a:off x="1927110" y="2859483"/>
            <a:ext cx="719386" cy="15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 hidden="0"/>
          <p:cNvSpPr txBox="1"/>
          <p:nvPr isPhoto="0" userDrawn="0"/>
        </p:nvSpPr>
        <p:spPr bwMode="auto">
          <a:xfrm>
            <a:off x="-16762" y="2847592"/>
            <a:ext cx="126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Dados ambientais</a:t>
            </a:r>
            <a:endParaRPr/>
          </a:p>
        </p:txBody>
      </p:sp>
      <p:sp>
        <p:nvSpPr>
          <p:cNvPr id="42" name="CaixaDeTexto 41" hidden="0"/>
          <p:cNvSpPr txBox="1"/>
          <p:nvPr isPhoto="0" userDrawn="0"/>
        </p:nvSpPr>
        <p:spPr bwMode="auto">
          <a:xfrm>
            <a:off x="-288995" y="2331763"/>
            <a:ext cx="177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Dados Politico Administrativos</a:t>
            </a:r>
            <a:endParaRPr/>
          </a:p>
        </p:txBody>
      </p:sp>
      <p:pic>
        <p:nvPicPr>
          <p:cNvPr id="3" name="Imagem 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2646496" y="2576374"/>
            <a:ext cx="580840" cy="597125"/>
          </a:xfrm>
          <a:prstGeom prst="rect">
            <a:avLst/>
          </a:prstGeom>
        </p:spPr>
      </p:pic>
      <p:sp>
        <p:nvSpPr>
          <p:cNvPr id="64" name="CaixaDeTexto 63" hidden="0"/>
          <p:cNvSpPr txBox="1"/>
          <p:nvPr isPhoto="0" userDrawn="0"/>
        </p:nvSpPr>
        <p:spPr bwMode="auto">
          <a:xfrm>
            <a:off x="1827319" y="3262818"/>
            <a:ext cx="2070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Modelo binário de normalização dos dados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Agrupamento/cálculo da capacidade  </a:t>
            </a:r>
            <a:endParaRPr/>
          </a:p>
        </p:txBody>
      </p:sp>
      <p:cxnSp>
        <p:nvCxnSpPr>
          <p:cNvPr id="65" name="Conector de Seta Reta 64" hidden="0"/>
          <p:cNvCxnSpPr>
            <a:cxnSpLocks/>
            <a:stCxn id="3" idx="3"/>
          </p:cNvCxnSpPr>
          <p:nvPr isPhoto="0" userDrawn="0"/>
        </p:nvCxnSpPr>
        <p:spPr bwMode="auto">
          <a:xfrm flipV="1">
            <a:off x="3227336" y="2848835"/>
            <a:ext cx="562184" cy="261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 hidden="0"/>
          <p:cNvGrpSpPr/>
          <p:nvPr isPhoto="0" userDrawn="0"/>
        </p:nvGrpSpPr>
        <p:grpSpPr bwMode="auto">
          <a:xfrm>
            <a:off x="3805478" y="2509696"/>
            <a:ext cx="678278" cy="678278"/>
            <a:chOff x="3660004" y="2509696"/>
            <a:chExt cx="678278" cy="678278"/>
          </a:xfrm>
        </p:grpSpPr>
        <p:grpSp>
          <p:nvGrpSpPr>
            <p:cNvPr id="73" name="Agrupar 72" hidden="0"/>
            <p:cNvGrpSpPr/>
            <p:nvPr isPhoto="0" userDrawn="0"/>
          </p:nvGrpSpPr>
          <p:grpSpPr bwMode="auto">
            <a:xfrm>
              <a:off x="3660004" y="2509696"/>
              <a:ext cx="678278" cy="678278"/>
              <a:chOff x="4457704" y="1691918"/>
              <a:chExt cx="1070263" cy="1070263"/>
            </a:xfrm>
          </p:grpSpPr>
          <p:sp>
            <p:nvSpPr>
              <p:cNvPr id="75" name="Retângulo 74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6" name="Retângulo 75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13" name="Imagem 12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3752830" y="2607144"/>
              <a:ext cx="469358" cy="469358"/>
            </a:xfrm>
            <a:prstGeom prst="rect">
              <a:avLst/>
            </a:prstGeom>
          </p:spPr>
        </p:pic>
      </p:grpSp>
      <p:sp>
        <p:nvSpPr>
          <p:cNvPr id="84" name="CaixaDeTexto 83" hidden="0"/>
          <p:cNvSpPr txBox="1"/>
          <p:nvPr isPhoto="0" userDrawn="0"/>
        </p:nvSpPr>
        <p:spPr bwMode="auto">
          <a:xfrm>
            <a:off x="4511745" y="2503881"/>
            <a:ext cx="2071092" cy="10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Capacidade do município para de desenvolver: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Maior capacidade = maior infraestrutura Politico </a:t>
            </a: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Adm.</a:t>
            </a: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 e menor presença de problemas ambientais</a:t>
            </a:r>
            <a:endParaRPr/>
          </a:p>
        </p:txBody>
      </p:sp>
      <p:sp>
        <p:nvSpPr>
          <p:cNvPr id="88" name="CaixaDeTexto 87" hidden="0"/>
          <p:cNvSpPr txBox="1"/>
          <p:nvPr isPhoto="0" userDrawn="0"/>
        </p:nvSpPr>
        <p:spPr bwMode="auto">
          <a:xfrm>
            <a:off x="310163" y="4052211"/>
            <a:ext cx="5711400" cy="42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Politico </a:t>
            </a: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Adm.</a:t>
            </a: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 -&gt; Infraestrutura de prefeituras: presença de computadores 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pt-BR" sz="1100">
                <a:solidFill>
                  <a:schemeClr val="accent3">
                    <a:lumMod val="75000"/>
                  </a:schemeClr>
                </a:solidFill>
              </a:rPr>
              <a:t>Ambiental -&gt; Existência de problemas ambientais: queimadas, desmatamento</a:t>
            </a:r>
            <a:endParaRPr/>
          </a:p>
        </p:txBody>
      </p:sp>
      <p:cxnSp>
        <p:nvCxnSpPr>
          <p:cNvPr id="19" name="Conector reto 18" hidden="0"/>
          <p:cNvCxnSpPr>
            <a:cxnSpLocks/>
          </p:cNvCxnSpPr>
          <p:nvPr isPhoto="0" userDrawn="0"/>
        </p:nvCxnSpPr>
        <p:spPr bwMode="auto">
          <a:xfrm>
            <a:off x="2309640" y="5122718"/>
            <a:ext cx="0" cy="154142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 hidden="0"/>
          <p:cNvCxnSpPr>
            <a:cxnSpLocks/>
          </p:cNvCxnSpPr>
          <p:nvPr isPhoto="0" userDrawn="0"/>
        </p:nvCxnSpPr>
        <p:spPr bwMode="auto">
          <a:xfrm>
            <a:off x="5265037" y="5122718"/>
            <a:ext cx="0" cy="154142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 hidden="0"/>
          <p:cNvSpPr/>
          <p:nvPr isPhoto="0" userDrawn="0"/>
        </p:nvSpPr>
        <p:spPr bwMode="auto">
          <a:xfrm>
            <a:off x="67212" y="4795556"/>
            <a:ext cx="12570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1600" b="0" cap="none" spc="0">
                <a:ln w="0"/>
                <a:solidFill>
                  <a:schemeClr val="accent1"/>
                </a:solidFill>
              </a:rPr>
              <a:t>Quadrantes</a:t>
            </a:r>
            <a:endParaRPr/>
          </a:p>
        </p:txBody>
      </p:sp>
      <p:pic>
        <p:nvPicPr>
          <p:cNvPr id="94" name="Imagem 93" descr="Forma&#10;&#10;Descrição gerada automaticamente com confiança baixa" hidden="0"/>
          <p:cNvPicPr>
            <a:picLocks noChangeAspect="1"/>
          </p:cNvPicPr>
          <p:nvPr isPhoto="0" userDrawn="0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2400494" y="5112658"/>
            <a:ext cx="469358" cy="469358"/>
          </a:xfrm>
          <a:prstGeom prst="rect">
            <a:avLst/>
          </a:prstGeom>
        </p:spPr>
      </p:pic>
      <p:pic>
        <p:nvPicPr>
          <p:cNvPr id="95" name="Imagem 94" descr="Forma&#10;&#10;Descrição gerada automaticamente com confiança baixa" hidden="0"/>
          <p:cNvPicPr>
            <a:picLocks noChangeAspect="1"/>
          </p:cNvPicPr>
          <p:nvPr isPhoto="0" userDrawn="0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5386940" y="5170534"/>
            <a:ext cx="425145" cy="425145"/>
          </a:xfrm>
          <a:prstGeom prst="rect">
            <a:avLst/>
          </a:prstGeom>
        </p:spPr>
      </p:pic>
      <p:sp>
        <p:nvSpPr>
          <p:cNvPr id="21" name="Retângulo 20" hidden="0"/>
          <p:cNvSpPr/>
          <p:nvPr isPhoto="0" userDrawn="0"/>
        </p:nvSpPr>
        <p:spPr bwMode="auto">
          <a:xfrm>
            <a:off x="81229" y="4997335"/>
            <a:ext cx="312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3600" b="0" cap="none" spc="0">
                <a:ln w="0"/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/>
          </a:p>
        </p:txBody>
      </p:sp>
      <p:sp>
        <p:nvSpPr>
          <p:cNvPr id="97" name="CaixaDeTexto 96" hidden="0"/>
          <p:cNvSpPr txBox="1"/>
          <p:nvPr isPhoto="0" userDrawn="0"/>
        </p:nvSpPr>
        <p:spPr bwMode="auto">
          <a:xfrm>
            <a:off x="302445" y="5192341"/>
            <a:ext cx="183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100"/>
              <a:t>Quadrante 3 : </a:t>
            </a:r>
            <a:r>
              <a:rPr lang="pt-BR" sz="1100"/>
              <a:t>Quick</a:t>
            </a:r>
            <a:r>
              <a:rPr lang="pt-BR" sz="1100"/>
              <a:t> </a:t>
            </a:r>
            <a:r>
              <a:rPr lang="pt-BR" sz="1100"/>
              <a:t>Wins</a:t>
            </a:r>
            <a:r>
              <a:rPr lang="pt-BR" sz="1100"/>
              <a:t> </a:t>
            </a:r>
            <a:endParaRPr/>
          </a:p>
        </p:txBody>
      </p:sp>
      <p:sp>
        <p:nvSpPr>
          <p:cNvPr id="98" name="CaixaDeTexto 97" hidden="0"/>
          <p:cNvSpPr txBox="1"/>
          <p:nvPr isPhoto="0" userDrawn="0"/>
        </p:nvSpPr>
        <p:spPr bwMode="auto">
          <a:xfrm>
            <a:off x="142183" y="5606865"/>
            <a:ext cx="2095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100"/>
              <a:t>Alta capacidade</a:t>
            </a:r>
            <a:endParaRPr/>
          </a:p>
          <a:p>
            <a:pPr>
              <a:defRPr/>
            </a:pPr>
            <a:r>
              <a:rPr lang="pt-BR" sz="1100">
                <a:solidFill>
                  <a:schemeClr val="accent6">
                    <a:lumMod val="75000"/>
                  </a:schemeClr>
                </a:solidFill>
              </a:rPr>
              <a:t>Baixo desenvolvimento</a:t>
            </a:r>
            <a:endParaRPr/>
          </a:p>
        </p:txBody>
      </p:sp>
      <p:sp>
        <p:nvSpPr>
          <p:cNvPr id="99" name="Google Shape;278;p29" hidden="0"/>
          <p:cNvSpPr/>
          <p:nvPr isPhoto="0" userDrawn="0"/>
        </p:nvSpPr>
        <p:spPr bwMode="auto">
          <a:xfrm>
            <a:off x="223161" y="6127661"/>
            <a:ext cx="1894609" cy="5788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Prioritários: impacto rápido e necessário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0" name="CaixaDeTexto 99" hidden="0"/>
          <p:cNvSpPr txBox="1"/>
          <p:nvPr isPhoto="0" userDrawn="0"/>
        </p:nvSpPr>
        <p:spPr bwMode="auto">
          <a:xfrm>
            <a:off x="2960164" y="5178950"/>
            <a:ext cx="1838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100"/>
              <a:t>Quadrante 2 : Importante esforço</a:t>
            </a:r>
            <a:endParaRPr/>
          </a:p>
        </p:txBody>
      </p:sp>
      <p:sp>
        <p:nvSpPr>
          <p:cNvPr id="101" name="CaixaDeTexto 100" hidden="0"/>
          <p:cNvSpPr txBox="1"/>
          <p:nvPr isPhoto="0" userDrawn="0"/>
        </p:nvSpPr>
        <p:spPr bwMode="auto">
          <a:xfrm>
            <a:off x="2341521" y="5606865"/>
            <a:ext cx="2095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100"/>
              <a:t>Baixa capacidade</a:t>
            </a:r>
            <a:endParaRPr/>
          </a:p>
          <a:p>
            <a:pPr>
              <a:defRPr/>
            </a:pPr>
            <a:r>
              <a:rPr lang="pt-BR" sz="1100">
                <a:solidFill>
                  <a:schemeClr val="accent2">
                    <a:lumMod val="75000"/>
                  </a:schemeClr>
                </a:solidFill>
              </a:rPr>
              <a:t>Baixo desenvolvimento</a:t>
            </a:r>
            <a:endParaRPr/>
          </a:p>
        </p:txBody>
      </p:sp>
      <p:sp>
        <p:nvSpPr>
          <p:cNvPr id="102" name="Google Shape;278;p29" hidden="0"/>
          <p:cNvSpPr/>
          <p:nvPr isPhoto="0" userDrawn="0"/>
        </p:nvSpPr>
        <p:spPr bwMode="auto">
          <a:xfrm>
            <a:off x="2445432" y="6112605"/>
            <a:ext cx="2697703" cy="578837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Desafio baixo IDS indica a urgência de desenvolvimento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CaixaDeTexto 102" hidden="0"/>
          <p:cNvSpPr txBox="1"/>
          <p:nvPr isPhoto="0" userDrawn="0"/>
        </p:nvSpPr>
        <p:spPr bwMode="auto">
          <a:xfrm>
            <a:off x="5761200" y="5175976"/>
            <a:ext cx="1470466" cy="42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100"/>
              <a:t>Quadrante 4 e 3 : Alto IDS</a:t>
            </a:r>
            <a:endParaRPr/>
          </a:p>
        </p:txBody>
      </p:sp>
      <p:sp>
        <p:nvSpPr>
          <p:cNvPr id="104" name="Google Shape;278;p29" hidden="0"/>
          <p:cNvSpPr/>
          <p:nvPr isPhoto="0" userDrawn="0"/>
        </p:nvSpPr>
        <p:spPr bwMode="auto">
          <a:xfrm>
            <a:off x="5361863" y="6112605"/>
            <a:ext cx="1942358" cy="57883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 mais ou menos capacidade, IDS alto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2" name="Retângulo 111" hidden="0"/>
          <p:cNvSpPr/>
          <p:nvPr isPhoto="0" userDrawn="0"/>
        </p:nvSpPr>
        <p:spPr bwMode="auto">
          <a:xfrm>
            <a:off x="7354792" y="1704184"/>
            <a:ext cx="44021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1600" b="0" cap="none" spc="0">
                <a:ln w="0"/>
                <a:solidFill>
                  <a:schemeClr val="accent1"/>
                </a:solidFill>
              </a:rPr>
              <a:t>Capacidade para se desenvolver  x Índice IDS</a:t>
            </a:r>
            <a:endParaRPr/>
          </a:p>
        </p:txBody>
      </p:sp>
      <p:grpSp>
        <p:nvGrpSpPr>
          <p:cNvPr id="4" name="Groupe 3" hidden="0"/>
          <p:cNvGrpSpPr/>
          <p:nvPr isPhoto="0" userDrawn="0"/>
        </p:nvGrpSpPr>
        <p:grpSpPr bwMode="auto">
          <a:xfrm>
            <a:off x="7526596" y="2165808"/>
            <a:ext cx="3979838" cy="3828636"/>
            <a:chOff x="7526596" y="2165808"/>
            <a:chExt cx="3979838" cy="3828636"/>
          </a:xfrm>
        </p:grpSpPr>
        <p:grpSp>
          <p:nvGrpSpPr>
            <p:cNvPr id="62" name="Agrupar 61" hidden="0"/>
            <p:cNvGrpSpPr/>
            <p:nvPr isPhoto="0" userDrawn="0"/>
          </p:nvGrpSpPr>
          <p:grpSpPr bwMode="auto">
            <a:xfrm>
              <a:off x="7526596" y="2165808"/>
              <a:ext cx="3979838" cy="3828636"/>
              <a:chOff x="7547913" y="1990117"/>
              <a:chExt cx="3979838" cy="3828636"/>
            </a:xfrm>
          </p:grpSpPr>
          <p:pic>
            <p:nvPicPr>
              <p:cNvPr id="28" name="Imagem 27" descr="Gráfico, Gráfico de dispersão&#10;&#10;Descrição gerada automaticamente" hidden="0"/>
              <p:cNvPicPr>
                <a:picLocks noChangeAspect="1"/>
              </p:cNvPicPr>
              <p:nvPr isPhoto="0" userDrawn="0"/>
            </p:nvPicPr>
            <p:blipFill>
              <a:blip r:embed="rId8"/>
              <a:stretch/>
            </p:blipFill>
            <p:spPr bwMode="auto">
              <a:xfrm>
                <a:off x="7547913" y="1990117"/>
                <a:ext cx="3979838" cy="3828636"/>
              </a:xfrm>
              <a:prstGeom prst="rect">
                <a:avLst/>
              </a:prstGeom>
            </p:spPr>
          </p:pic>
          <p:cxnSp>
            <p:nvCxnSpPr>
              <p:cNvPr id="30" name="Conector reto 29" hidden="0"/>
              <p:cNvCxnSpPr>
                <a:cxnSpLocks/>
              </p:cNvCxnSpPr>
              <p:nvPr isPhoto="0" userDrawn="0"/>
            </p:nvCxnSpPr>
            <p:spPr bwMode="auto">
              <a:xfrm flipV="1">
                <a:off x="9677400" y="2049780"/>
                <a:ext cx="0" cy="353223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 hidden="0"/>
              <p:cNvCxnSpPr>
                <a:cxnSpLocks/>
              </p:cNvCxnSpPr>
              <p:nvPr isPhoto="0" userDrawn="0"/>
            </p:nvCxnSpPr>
            <p:spPr bwMode="auto">
              <a:xfrm>
                <a:off x="7835811" y="3319779"/>
                <a:ext cx="369194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tângulo 60" hidden="0"/>
              <p:cNvSpPr/>
              <p:nvPr isPhoto="0" userDrawn="0"/>
            </p:nvSpPr>
            <p:spPr bwMode="auto">
              <a:xfrm>
                <a:off x="7891749" y="2049781"/>
                <a:ext cx="1772557" cy="1270000"/>
              </a:xfrm>
              <a:prstGeom prst="rect">
                <a:avLst/>
              </a:prstGeom>
              <a:solidFill>
                <a:srgbClr val="F2DBCB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0" name="Retângulo 129" hidden="0"/>
              <p:cNvSpPr/>
              <p:nvPr isPhoto="0" userDrawn="0"/>
            </p:nvSpPr>
            <p:spPr bwMode="auto">
              <a:xfrm>
                <a:off x="7898933" y="3319779"/>
                <a:ext cx="1772557" cy="2262235"/>
              </a:xfrm>
              <a:prstGeom prst="rect">
                <a:avLst/>
              </a:prstGeom>
              <a:solidFill>
                <a:srgbClr val="DDF1E3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1" name="Retângulo 130" hidden="0"/>
              <p:cNvSpPr/>
              <p:nvPr isPhoto="0" userDrawn="0"/>
            </p:nvSpPr>
            <p:spPr bwMode="auto">
              <a:xfrm>
                <a:off x="9685577" y="2043824"/>
                <a:ext cx="1827221" cy="3532235"/>
              </a:xfrm>
              <a:prstGeom prst="rect">
                <a:avLst/>
              </a:prstGeom>
              <a:solidFill>
                <a:srgbClr val="FFF2CC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" name="Groupe 1" hidden="0"/>
            <p:cNvGrpSpPr/>
            <p:nvPr isPhoto="0" userDrawn="0"/>
          </p:nvGrpSpPr>
          <p:grpSpPr bwMode="auto">
            <a:xfrm>
              <a:off x="7779938" y="2530597"/>
              <a:ext cx="3449540" cy="2341359"/>
              <a:chOff x="7779938" y="2530597"/>
              <a:chExt cx="3449540" cy="2341359"/>
            </a:xfrm>
          </p:grpSpPr>
          <p:sp>
            <p:nvSpPr>
              <p:cNvPr id="71" name="Google Shape;344;p32" hidden="0"/>
              <p:cNvSpPr txBox="1"/>
              <p:nvPr isPhoto="0" userDrawn="0"/>
            </p:nvSpPr>
            <p:spPr bwMode="auto">
              <a:xfrm>
                <a:off x="9843900" y="3540551"/>
                <a:ext cx="874229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Rondônia</a:t>
                </a:r>
                <a:endParaRPr sz="1100"/>
              </a:p>
            </p:txBody>
          </p:sp>
          <p:sp>
            <p:nvSpPr>
              <p:cNvPr id="72" name="Google Shape;345;p32" hidden="0"/>
              <p:cNvSpPr txBox="1"/>
              <p:nvPr isPhoto="0" userDrawn="0"/>
            </p:nvSpPr>
            <p:spPr bwMode="auto">
              <a:xfrm>
                <a:off x="9341676" y="3318759"/>
                <a:ext cx="850860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Tocantins </a:t>
                </a:r>
                <a:endParaRPr sz="1100"/>
              </a:p>
            </p:txBody>
          </p:sp>
          <p:sp>
            <p:nvSpPr>
              <p:cNvPr id="74" name="Google Shape;346;p32" hidden="0"/>
              <p:cNvSpPr txBox="1"/>
              <p:nvPr isPhoto="0" userDrawn="0"/>
            </p:nvSpPr>
            <p:spPr bwMode="auto">
              <a:xfrm>
                <a:off x="8894157" y="4276929"/>
                <a:ext cx="1030560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Mato Grosso </a:t>
                </a:r>
                <a:endParaRPr sz="1100"/>
              </a:p>
            </p:txBody>
          </p:sp>
          <p:sp>
            <p:nvSpPr>
              <p:cNvPr id="77" name="Google Shape;347;p32" hidden="0"/>
              <p:cNvSpPr txBox="1"/>
              <p:nvPr isPhoto="0" userDrawn="0"/>
            </p:nvSpPr>
            <p:spPr bwMode="auto">
              <a:xfrm>
                <a:off x="10489985" y="2530597"/>
                <a:ext cx="739493" cy="204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(Nomeados)</a:t>
                </a:r>
                <a:endParaRPr sz="700"/>
              </a:p>
            </p:txBody>
          </p:sp>
          <p:sp>
            <p:nvSpPr>
              <p:cNvPr id="78" name="Google Shape;348;p32" hidden="0"/>
              <p:cNvSpPr txBox="1"/>
              <p:nvPr isPhoto="0" userDrawn="0"/>
            </p:nvSpPr>
            <p:spPr bwMode="auto">
              <a:xfrm>
                <a:off x="8312351" y="4610386"/>
                <a:ext cx="521929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Acre</a:t>
                </a:r>
                <a:endParaRPr sz="1100"/>
              </a:p>
            </p:txBody>
          </p:sp>
          <p:sp>
            <p:nvSpPr>
              <p:cNvPr id="79" name="Google Shape;349;p32" hidden="0"/>
              <p:cNvSpPr txBox="1"/>
              <p:nvPr isPhoto="0" userDrawn="0"/>
            </p:nvSpPr>
            <p:spPr bwMode="auto">
              <a:xfrm>
                <a:off x="7779938" y="4179673"/>
                <a:ext cx="877068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Amazonas</a:t>
                </a:r>
                <a:endParaRPr sz="1100"/>
              </a:p>
            </p:txBody>
          </p:sp>
          <p:sp>
            <p:nvSpPr>
              <p:cNvPr id="80" name="Google Shape;350;p32" hidden="0"/>
              <p:cNvSpPr txBox="1"/>
              <p:nvPr isPhoto="0" userDrawn="0"/>
            </p:nvSpPr>
            <p:spPr bwMode="auto">
              <a:xfrm>
                <a:off x="7888839" y="3376364"/>
                <a:ext cx="502225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Pará</a:t>
                </a:r>
                <a:endParaRPr sz="1100"/>
              </a:p>
            </p:txBody>
          </p:sp>
          <p:sp>
            <p:nvSpPr>
              <p:cNvPr id="81" name="Google Shape;351;p32" hidden="0"/>
              <p:cNvSpPr txBox="1"/>
              <p:nvPr isPhoto="0" userDrawn="0"/>
            </p:nvSpPr>
            <p:spPr bwMode="auto">
              <a:xfrm>
                <a:off x="8389140" y="2735524"/>
                <a:ext cx="751360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Roraima</a:t>
                </a:r>
                <a:endParaRPr sz="1100"/>
              </a:p>
            </p:txBody>
          </p:sp>
          <p:sp>
            <p:nvSpPr>
              <p:cNvPr id="82" name="Google Shape;352;p32" hidden="0"/>
              <p:cNvSpPr txBox="1"/>
              <p:nvPr isPhoto="0" userDrawn="0"/>
            </p:nvSpPr>
            <p:spPr bwMode="auto">
              <a:xfrm>
                <a:off x="7804185" y="3112846"/>
                <a:ext cx="642825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pt-BR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Amapá</a:t>
                </a:r>
                <a:endParaRPr sz="1100"/>
              </a:p>
            </p:txBody>
          </p:sp>
        </p:grpSp>
      </p:grpSp>
      <p:sp>
        <p:nvSpPr>
          <p:cNvPr id="123" name="Google Shape;347;p32" hidden="0"/>
          <p:cNvSpPr txBox="1"/>
          <p:nvPr isPhoto="0" userDrawn="0"/>
        </p:nvSpPr>
        <p:spPr bwMode="auto">
          <a:xfrm>
            <a:off x="8430939" y="3931044"/>
            <a:ext cx="87706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Maranhão</a:t>
            </a:r>
            <a:endParaRPr sz="1100"/>
          </a:p>
        </p:txBody>
      </p:sp>
      <p:sp>
        <p:nvSpPr>
          <p:cNvPr id="5" name="Ellipse 4" hidden="0"/>
          <p:cNvSpPr/>
          <p:nvPr isPhoto="0" userDrawn="0"/>
        </p:nvSpPr>
        <p:spPr bwMode="auto">
          <a:xfrm rot="21039908">
            <a:off x="7945427" y="2853067"/>
            <a:ext cx="592427" cy="32613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Retângulo 25" hidden="0"/>
          <p:cNvSpPr/>
          <p:nvPr isPhoto="0" userDrawn="0"/>
        </p:nvSpPr>
        <p:spPr bwMode="auto">
          <a:xfrm>
            <a:off x="312966" y="2049680"/>
            <a:ext cx="6397783" cy="466036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8" name="Google Shape;37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/>
              <a:t>As 3 realidades da Amazônia Legal para melhor endereçar cada necessidade</a:t>
            </a:r>
            <a:endParaRPr b="0"/>
          </a:p>
        </p:txBody>
      </p:sp>
      <p:pic>
        <p:nvPicPr>
          <p:cNvPr id="3" name="Imagem 2" descr="Gráfico, Gráfico de linhas&#10;&#10;Descrição gerada automaticamente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435870" y="2335264"/>
            <a:ext cx="3390017" cy="2742332"/>
          </a:xfrm>
          <a:prstGeom prst="rect">
            <a:avLst/>
          </a:prstGeom>
        </p:spPr>
      </p:pic>
      <p:sp>
        <p:nvSpPr>
          <p:cNvPr id="44" name="Google Shape;339;p32" hidden="0"/>
          <p:cNvSpPr txBox="1"/>
          <p:nvPr isPhoto="0" userDrawn="0"/>
        </p:nvSpPr>
        <p:spPr bwMode="auto">
          <a:xfrm>
            <a:off x="312965" y="1570834"/>
            <a:ext cx="6397783" cy="4616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FFFFFF"/>
                </a:solidFill>
              </a:rPr>
              <a:t>Clusterização</a:t>
            </a:r>
            <a:endParaRPr sz="1100"/>
          </a:p>
        </p:txBody>
      </p:sp>
      <p:grpSp>
        <p:nvGrpSpPr>
          <p:cNvPr id="25" name="Agrupar 24" hidden="0"/>
          <p:cNvGrpSpPr/>
          <p:nvPr isPhoto="0" userDrawn="0"/>
        </p:nvGrpSpPr>
        <p:grpSpPr bwMode="auto">
          <a:xfrm>
            <a:off x="312966" y="2366429"/>
            <a:ext cx="6397783" cy="2404044"/>
            <a:chOff x="0" y="2470625"/>
            <a:chExt cx="6397783" cy="2404044"/>
          </a:xfrm>
        </p:grpSpPr>
        <p:grpSp>
          <p:nvGrpSpPr>
            <p:cNvPr id="4" name="Agrupar 3" hidden="0"/>
            <p:cNvGrpSpPr/>
            <p:nvPr isPhoto="0" userDrawn="0"/>
          </p:nvGrpSpPr>
          <p:grpSpPr bwMode="auto">
            <a:xfrm>
              <a:off x="681646" y="2947284"/>
              <a:ext cx="697924" cy="697924"/>
              <a:chOff x="406976" y="2575981"/>
              <a:chExt cx="1070263" cy="1070263"/>
            </a:xfrm>
          </p:grpSpPr>
          <p:grpSp>
            <p:nvGrpSpPr>
              <p:cNvPr id="52" name="Agrupar 51" hidden="0"/>
              <p:cNvGrpSpPr/>
              <p:nvPr isPhoto="0" userDrawn="0"/>
            </p:nvGrpSpPr>
            <p:grpSpPr bwMode="auto">
              <a:xfrm>
                <a:off x="406976" y="2575981"/>
                <a:ext cx="1070263" cy="1070263"/>
                <a:chOff x="1267691" y="2036618"/>
                <a:chExt cx="1433945" cy="1433945"/>
              </a:xfrm>
            </p:grpSpPr>
            <p:sp>
              <p:nvSpPr>
                <p:cNvPr id="54" name="Elipse 53" hidden="0"/>
                <p:cNvSpPr/>
                <p:nvPr isPhoto="0" userDrawn="0"/>
              </p:nvSpPr>
              <p:spPr bwMode="auto">
                <a:xfrm>
                  <a:off x="1267691" y="2036618"/>
                  <a:ext cx="1433945" cy="1433945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5" name="Elipse 54" hidden="0"/>
                <p:cNvSpPr/>
                <p:nvPr isPhoto="0" userDrawn="0"/>
              </p:nvSpPr>
              <p:spPr bwMode="auto">
                <a:xfrm>
                  <a:off x="1305791" y="2074718"/>
                  <a:ext cx="1357745" cy="13577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56" name="Google Shape;465;p35" descr="Ícone&#10;&#10;Descrição gerada automaticamente" hidden="0"/>
              <p:cNvPicPr/>
              <p:nvPr isPhoto="0" userDrawn="0"/>
            </p:nvPicPr>
            <p:blipFill>
              <a:blip r:embed="rId4">
                <a:alphaModFix/>
              </a:blip>
              <a:stretch/>
            </p:blipFill>
            <p:spPr bwMode="auto">
              <a:xfrm>
                <a:off x="623020" y="2792025"/>
                <a:ext cx="638175" cy="638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" name="Agrupar 13" hidden="0"/>
            <p:cNvGrpSpPr/>
            <p:nvPr isPhoto="0" userDrawn="0"/>
          </p:nvGrpSpPr>
          <p:grpSpPr bwMode="auto">
            <a:xfrm>
              <a:off x="2429453" y="2575981"/>
              <a:ext cx="555048" cy="1459532"/>
              <a:chOff x="1854029" y="2793040"/>
              <a:chExt cx="555048" cy="1459532"/>
            </a:xfrm>
          </p:grpSpPr>
          <p:grpSp>
            <p:nvGrpSpPr>
              <p:cNvPr id="5" name="Agrupar 4" hidden="0"/>
              <p:cNvGrpSpPr/>
              <p:nvPr isPhoto="0" userDrawn="0"/>
            </p:nvGrpSpPr>
            <p:grpSpPr bwMode="auto">
              <a:xfrm>
                <a:off x="1854029" y="2793040"/>
                <a:ext cx="555048" cy="555048"/>
                <a:chOff x="1807152" y="2604203"/>
                <a:chExt cx="697924" cy="697924"/>
              </a:xfrm>
            </p:grpSpPr>
            <p:grpSp>
              <p:nvGrpSpPr>
                <p:cNvPr id="59" name="Agrupar 58" hidden="0"/>
                <p:cNvGrpSpPr/>
                <p:nvPr isPhoto="0" userDrawn="0"/>
              </p:nvGrpSpPr>
              <p:grpSpPr bwMode="auto">
                <a:xfrm>
                  <a:off x="1807152" y="2604203"/>
                  <a:ext cx="697924" cy="697924"/>
                  <a:chOff x="1267691" y="2036618"/>
                  <a:chExt cx="1433945" cy="1433945"/>
                </a:xfrm>
              </p:grpSpPr>
              <p:sp>
                <p:nvSpPr>
                  <p:cNvPr id="61" name="Elipse 60" hidden="0"/>
                  <p:cNvSpPr/>
                  <p:nvPr isPhoto="0" userDrawn="0"/>
                </p:nvSpPr>
                <p:spPr bwMode="auto">
                  <a:xfrm>
                    <a:off x="1267691" y="2036618"/>
                    <a:ext cx="1433945" cy="1433945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50800" dist="38100" dir="2700000" rotWithShape="0" algn="tl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62" name="Elipse 61" hidden="0"/>
                  <p:cNvSpPr/>
                  <p:nvPr isPhoto="0" userDrawn="0"/>
                </p:nvSpPr>
                <p:spPr bwMode="auto">
                  <a:xfrm>
                    <a:off x="1305791" y="2074718"/>
                    <a:ext cx="1357745" cy="13577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pic>
              <p:nvPicPr>
                <p:cNvPr id="63" name="Imagem 62" descr="Forma&#10;&#10;Descrição gerada automaticamente com confiança baixa" hidden="0"/>
                <p:cNvPicPr>
                  <a:picLocks noChangeAspect="1"/>
                </p:cNvPicPr>
                <p:nvPr isPhoto="0" userDrawn="0"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/>
              </p:blipFill>
              <p:spPr bwMode="auto">
                <a:xfrm>
                  <a:off x="1940035" y="2761979"/>
                  <a:ext cx="382372" cy="382372"/>
                </a:xfrm>
                <a:prstGeom prst="rect">
                  <a:avLst/>
                </a:prstGeom>
              </p:spPr>
            </p:pic>
          </p:grpSp>
          <p:grpSp>
            <p:nvGrpSpPr>
              <p:cNvPr id="65" name="Agrupar 64" hidden="0"/>
              <p:cNvGrpSpPr/>
              <p:nvPr isPhoto="0" userDrawn="0"/>
            </p:nvGrpSpPr>
            <p:grpSpPr bwMode="auto">
              <a:xfrm>
                <a:off x="1854029" y="3245282"/>
                <a:ext cx="555048" cy="555048"/>
                <a:chOff x="1807152" y="2604203"/>
                <a:chExt cx="697924" cy="697924"/>
              </a:xfrm>
            </p:grpSpPr>
            <p:grpSp>
              <p:nvGrpSpPr>
                <p:cNvPr id="66" name="Agrupar 65" hidden="0"/>
                <p:cNvGrpSpPr/>
                <p:nvPr isPhoto="0" userDrawn="0"/>
              </p:nvGrpSpPr>
              <p:grpSpPr bwMode="auto">
                <a:xfrm>
                  <a:off x="1807152" y="2604203"/>
                  <a:ext cx="697924" cy="697924"/>
                  <a:chOff x="1267691" y="2036618"/>
                  <a:chExt cx="1433945" cy="1433945"/>
                </a:xfrm>
              </p:grpSpPr>
              <p:sp>
                <p:nvSpPr>
                  <p:cNvPr id="68" name="Elipse 67" hidden="0"/>
                  <p:cNvSpPr/>
                  <p:nvPr isPhoto="0" userDrawn="0"/>
                </p:nvSpPr>
                <p:spPr bwMode="auto">
                  <a:xfrm>
                    <a:off x="1267691" y="2036618"/>
                    <a:ext cx="1433945" cy="1433945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50800" dist="38100" dir="2700000" rotWithShape="0" algn="tl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69" name="Elipse 68" hidden="0"/>
                  <p:cNvSpPr/>
                  <p:nvPr isPhoto="0" userDrawn="0"/>
                </p:nvSpPr>
                <p:spPr bwMode="auto">
                  <a:xfrm>
                    <a:off x="1305791" y="2074718"/>
                    <a:ext cx="1357745" cy="13577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pic>
              <p:nvPicPr>
                <p:cNvPr id="67" name="Imagem 66" descr="Forma&#10;&#10;Descrição gerada automaticamente com confiança baixa" hidden="0"/>
                <p:cNvPicPr>
                  <a:picLocks noChangeAspect="1"/>
                </p:cNvPicPr>
                <p:nvPr isPhoto="0" userDrawn="0"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/>
              </p:blipFill>
              <p:spPr bwMode="auto">
                <a:xfrm>
                  <a:off x="1940035" y="2761979"/>
                  <a:ext cx="382372" cy="382372"/>
                </a:xfrm>
                <a:prstGeom prst="rect">
                  <a:avLst/>
                </a:prstGeom>
              </p:spPr>
            </p:pic>
          </p:grpSp>
          <p:grpSp>
            <p:nvGrpSpPr>
              <p:cNvPr id="70" name="Agrupar 69" hidden="0"/>
              <p:cNvGrpSpPr/>
              <p:nvPr isPhoto="0" userDrawn="0"/>
            </p:nvGrpSpPr>
            <p:grpSpPr bwMode="auto">
              <a:xfrm>
                <a:off x="1854029" y="3697523"/>
                <a:ext cx="555048" cy="555049"/>
                <a:chOff x="1807152" y="2604203"/>
                <a:chExt cx="697924" cy="697924"/>
              </a:xfrm>
            </p:grpSpPr>
            <p:grpSp>
              <p:nvGrpSpPr>
                <p:cNvPr id="71" name="Agrupar 70" hidden="0"/>
                <p:cNvGrpSpPr/>
                <p:nvPr isPhoto="0" userDrawn="0"/>
              </p:nvGrpSpPr>
              <p:grpSpPr bwMode="auto">
                <a:xfrm>
                  <a:off x="1807152" y="2604203"/>
                  <a:ext cx="697924" cy="697924"/>
                  <a:chOff x="1267691" y="2036618"/>
                  <a:chExt cx="1433945" cy="1433945"/>
                </a:xfrm>
              </p:grpSpPr>
              <p:sp>
                <p:nvSpPr>
                  <p:cNvPr id="73" name="Elipse 72" hidden="0"/>
                  <p:cNvSpPr/>
                  <p:nvPr isPhoto="0" userDrawn="0"/>
                </p:nvSpPr>
                <p:spPr bwMode="auto">
                  <a:xfrm>
                    <a:off x="1267691" y="2036618"/>
                    <a:ext cx="1433945" cy="1433945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50800" dist="38100" dir="2700000" rotWithShape="0" algn="tl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74" name="Elipse 73" hidden="0"/>
                  <p:cNvSpPr/>
                  <p:nvPr isPhoto="0" userDrawn="0"/>
                </p:nvSpPr>
                <p:spPr bwMode="auto">
                  <a:xfrm>
                    <a:off x="1305792" y="2074708"/>
                    <a:ext cx="1357746" cy="135774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pic>
              <p:nvPicPr>
                <p:cNvPr id="72" name="Imagem 71" descr="Forma&#10;&#10;Descrição gerada automaticamente com confiança baixa" hidden="0"/>
                <p:cNvPicPr>
                  <a:picLocks noChangeAspect="1"/>
                </p:cNvPicPr>
                <p:nvPr isPhoto="0" userDrawn="0"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/>
              </p:blipFill>
              <p:spPr bwMode="auto">
                <a:xfrm>
                  <a:off x="1940035" y="2761979"/>
                  <a:ext cx="382372" cy="382372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Conector de Seta Reta 7" hidden="0"/>
            <p:cNvCxnSpPr>
              <a:cxnSpLocks/>
              <a:stCxn id="54" idx="6"/>
              <a:endCxn id="61" idx="2"/>
            </p:cNvCxnSpPr>
            <p:nvPr isPhoto="0" userDrawn="0"/>
          </p:nvCxnSpPr>
          <p:spPr bwMode="auto">
            <a:xfrm flipV="1">
              <a:off x="1379570" y="2853505"/>
              <a:ext cx="1049883" cy="44274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 hidden="0"/>
            <p:cNvCxnSpPr>
              <a:cxnSpLocks/>
              <a:stCxn id="54" idx="6"/>
              <a:endCxn id="69" idx="2"/>
            </p:cNvCxnSpPr>
            <p:nvPr isPhoto="0" userDrawn="0"/>
          </p:nvCxnSpPr>
          <p:spPr bwMode="auto">
            <a:xfrm>
              <a:off x="1379570" y="3296246"/>
              <a:ext cx="1064631" cy="950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 hidden="0"/>
            <p:cNvCxnSpPr>
              <a:cxnSpLocks/>
              <a:stCxn id="54" idx="6"/>
              <a:endCxn id="74" idx="2"/>
            </p:cNvCxnSpPr>
            <p:nvPr isPhoto="0" userDrawn="0"/>
          </p:nvCxnSpPr>
          <p:spPr bwMode="auto">
            <a:xfrm>
              <a:off x="1379570" y="3296246"/>
              <a:ext cx="1064631" cy="46173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 hidden="0"/>
            <p:cNvSpPr txBox="1"/>
            <p:nvPr isPhoto="0" userDrawn="0"/>
          </p:nvSpPr>
          <p:spPr bwMode="auto">
            <a:xfrm>
              <a:off x="0" y="3753476"/>
              <a:ext cx="2069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1200"/>
                <a:t>Os municípios tem realidades muito diferentes</a:t>
              </a:r>
              <a:endParaRPr/>
            </a:p>
          </p:txBody>
        </p:sp>
        <p:sp>
          <p:nvSpPr>
            <p:cNvPr id="87" name="CaixaDeTexto 86" hidden="0"/>
            <p:cNvSpPr txBox="1"/>
            <p:nvPr isPhoto="0" userDrawn="0"/>
          </p:nvSpPr>
          <p:spPr bwMode="auto">
            <a:xfrm>
              <a:off x="1652447" y="4228338"/>
              <a:ext cx="206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1200"/>
                <a:t>Agrupa-los por similaridade nos permite analisa-los mais precisamente </a:t>
              </a:r>
              <a:endParaRPr/>
            </a:p>
          </p:txBody>
        </p:sp>
        <p:grpSp>
          <p:nvGrpSpPr>
            <p:cNvPr id="16" name="Agrupar 15" hidden="0"/>
            <p:cNvGrpSpPr/>
            <p:nvPr isPhoto="0" userDrawn="0"/>
          </p:nvGrpSpPr>
          <p:grpSpPr bwMode="auto">
            <a:xfrm>
              <a:off x="3709622" y="2470724"/>
              <a:ext cx="649524" cy="649524"/>
              <a:chOff x="3863143" y="3005552"/>
              <a:chExt cx="789705" cy="789705"/>
            </a:xfrm>
          </p:grpSpPr>
          <p:grpSp>
            <p:nvGrpSpPr>
              <p:cNvPr id="89" name="Agrupar 88" hidden="0"/>
              <p:cNvGrpSpPr/>
              <p:nvPr isPhoto="0" userDrawn="0"/>
            </p:nvGrpSpPr>
            <p:grpSpPr bwMode="auto">
              <a:xfrm>
                <a:off x="3863143" y="3005552"/>
                <a:ext cx="789705" cy="789705"/>
                <a:chOff x="4457704" y="1691918"/>
                <a:chExt cx="1070263" cy="1070263"/>
              </a:xfrm>
            </p:grpSpPr>
            <p:sp>
              <p:nvSpPr>
                <p:cNvPr id="91" name="Retângulo 90" hidden="0"/>
                <p:cNvSpPr/>
                <p:nvPr isPhoto="0" userDrawn="0"/>
              </p:nvSpPr>
              <p:spPr bwMode="auto">
                <a:xfrm>
                  <a:off x="4457704" y="1691918"/>
                  <a:ext cx="1070263" cy="1070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92" name="Retângulo 91" hidden="0"/>
                <p:cNvSpPr/>
                <p:nvPr isPhoto="0" userDrawn="0"/>
              </p:nvSpPr>
              <p:spPr bwMode="auto">
                <a:xfrm>
                  <a:off x="4500997" y="1735211"/>
                  <a:ext cx="983677" cy="983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93" name="Imagem 92" descr="Forma&#10;&#10;Descrição gerada automaticamente com confiança baixa" hidden="0"/>
              <p:cNvPicPr>
                <a:picLocks noChangeAspect="1"/>
              </p:cNvPicPr>
              <p:nvPr isPhoto="0" userDrawn="0"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 bwMode="auto">
              <a:xfrm>
                <a:off x="4020417" y="3162826"/>
                <a:ext cx="475157" cy="475157"/>
              </a:xfrm>
              <a:prstGeom prst="rect">
                <a:avLst/>
              </a:prstGeom>
            </p:spPr>
          </p:pic>
        </p:grpSp>
        <p:sp>
          <p:nvSpPr>
            <p:cNvPr id="17" name="CaixaDeTexto 16" hidden="0"/>
            <p:cNvSpPr txBox="1"/>
            <p:nvPr isPhoto="0" userDrawn="0"/>
          </p:nvSpPr>
          <p:spPr bwMode="auto">
            <a:xfrm>
              <a:off x="4358430" y="2470625"/>
              <a:ext cx="20393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  <a:defRPr/>
              </a:pPr>
              <a:r>
                <a:rPr lang="pt-BR" sz="1200"/>
                <a:t>Pontos fortes e fracos de cada cluster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r>
                <a:rPr lang="pt-BR" sz="1200"/>
                <a:t>Comparação de indicadores entre cluster</a:t>
              </a:r>
              <a:endParaRPr/>
            </a:p>
          </p:txBody>
        </p:sp>
        <p:grpSp>
          <p:nvGrpSpPr>
            <p:cNvPr id="18" name="Agrupar 17" hidden="0"/>
            <p:cNvGrpSpPr/>
            <p:nvPr isPhoto="0" userDrawn="0"/>
          </p:nvGrpSpPr>
          <p:grpSpPr bwMode="auto">
            <a:xfrm>
              <a:off x="3709622" y="3565617"/>
              <a:ext cx="649524" cy="649524"/>
              <a:chOff x="3709622" y="3565617"/>
              <a:chExt cx="649524" cy="649524"/>
            </a:xfrm>
          </p:grpSpPr>
          <p:grpSp>
            <p:nvGrpSpPr>
              <p:cNvPr id="97" name="Agrupar 96" hidden="0"/>
              <p:cNvGrpSpPr/>
              <p:nvPr isPhoto="0" userDrawn="0"/>
            </p:nvGrpSpPr>
            <p:grpSpPr bwMode="auto">
              <a:xfrm>
                <a:off x="3709622" y="3565617"/>
                <a:ext cx="649524" cy="649524"/>
                <a:chOff x="4457704" y="1691918"/>
                <a:chExt cx="1070263" cy="1070263"/>
              </a:xfrm>
            </p:grpSpPr>
            <p:sp>
              <p:nvSpPr>
                <p:cNvPr id="99" name="Retângulo 98" hidden="0"/>
                <p:cNvSpPr/>
                <p:nvPr isPhoto="0" userDrawn="0"/>
              </p:nvSpPr>
              <p:spPr bwMode="auto">
                <a:xfrm>
                  <a:off x="4457704" y="1691918"/>
                  <a:ext cx="1070263" cy="1070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0" name="Retângulo 99" hidden="0"/>
                <p:cNvSpPr/>
                <p:nvPr isPhoto="0" userDrawn="0"/>
              </p:nvSpPr>
              <p:spPr bwMode="auto">
                <a:xfrm>
                  <a:off x="4500997" y="1735211"/>
                  <a:ext cx="983677" cy="983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101" name="Imagem 100" descr="Forma&#10;&#10;Descrição gerada automaticamente com confiança baixa" hidden="0"/>
              <p:cNvPicPr>
                <a:picLocks noChangeAspect="1"/>
              </p:cNvPicPr>
              <p:nvPr isPhoto="0" userDrawn="0"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 bwMode="auto">
              <a:xfrm>
                <a:off x="3778553" y="3634548"/>
                <a:ext cx="511662" cy="511662"/>
              </a:xfrm>
              <a:prstGeom prst="rect">
                <a:avLst/>
              </a:prstGeom>
            </p:spPr>
          </p:pic>
        </p:grpSp>
        <p:sp>
          <p:nvSpPr>
            <p:cNvPr id="103" name="CaixaDeTexto 102" hidden="0"/>
            <p:cNvSpPr txBox="1"/>
            <p:nvPr isPhoto="0" userDrawn="0"/>
          </p:nvSpPr>
          <p:spPr bwMode="auto">
            <a:xfrm>
              <a:off x="4358430" y="3527681"/>
              <a:ext cx="2039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  <a:defRPr/>
              </a:pPr>
              <a:r>
                <a:rPr lang="pt-BR" sz="1200"/>
                <a:t>Ações direcionadas para cada cluster (priorizações)</a:t>
              </a:r>
              <a:endParaRPr/>
            </a:p>
          </p:txBody>
        </p:sp>
        <p:cxnSp>
          <p:nvCxnSpPr>
            <p:cNvPr id="104" name="Conector de Seta Reta 103" hidden="0"/>
            <p:cNvCxnSpPr>
              <a:cxnSpLocks/>
              <a:stCxn id="68" idx="6"/>
              <a:endCxn id="91" idx="1"/>
            </p:cNvCxnSpPr>
            <p:nvPr isPhoto="0" userDrawn="0"/>
          </p:nvCxnSpPr>
          <p:spPr bwMode="auto">
            <a:xfrm flipV="1">
              <a:off x="2984501" y="2795486"/>
              <a:ext cx="725121" cy="51026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 hidden="0"/>
            <p:cNvCxnSpPr>
              <a:cxnSpLocks/>
              <a:stCxn id="69" idx="6"/>
              <a:endCxn id="99" idx="1"/>
            </p:cNvCxnSpPr>
            <p:nvPr isPhoto="0" userDrawn="0"/>
          </p:nvCxnSpPr>
          <p:spPr bwMode="auto">
            <a:xfrm>
              <a:off x="2969754" y="3305748"/>
              <a:ext cx="739868" cy="58463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339;p32" hidden="0"/>
          <p:cNvSpPr txBox="1"/>
          <p:nvPr isPhoto="0" userDrawn="0"/>
        </p:nvSpPr>
        <p:spPr bwMode="auto">
          <a:xfrm>
            <a:off x="6904266" y="1570834"/>
            <a:ext cx="4514850" cy="4616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FFFFFF"/>
                </a:solidFill>
              </a:rPr>
              <a:t>Mas quantos clusters criar?</a:t>
            </a:r>
            <a:endParaRPr sz="1100"/>
          </a:p>
        </p:txBody>
      </p:sp>
      <p:grpSp>
        <p:nvGrpSpPr>
          <p:cNvPr id="118" name="Agrupar 117" hidden="0"/>
          <p:cNvGrpSpPr/>
          <p:nvPr isPhoto="0" userDrawn="0"/>
        </p:nvGrpSpPr>
        <p:grpSpPr bwMode="auto">
          <a:xfrm rot="5400000">
            <a:off x="3289413" y="4830551"/>
            <a:ext cx="444888" cy="444888"/>
            <a:chOff x="4249883" y="3066490"/>
            <a:chExt cx="444888" cy="444888"/>
          </a:xfrm>
        </p:grpSpPr>
        <p:sp>
          <p:nvSpPr>
            <p:cNvPr id="119" name="Elipse 118" hidden="0"/>
            <p:cNvSpPr/>
            <p:nvPr isPhoto="0" userDrawn="0"/>
          </p:nvSpPr>
          <p:spPr bwMode="auto">
            <a:xfrm>
              <a:off x="4249883" y="3066490"/>
              <a:ext cx="444888" cy="44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0" name="Seta: para a Direita 119" hidden="0"/>
            <p:cNvSpPr/>
            <p:nvPr isPhoto="0" userDrawn="0"/>
          </p:nvSpPr>
          <p:spPr bwMode="auto">
            <a:xfrm>
              <a:off x="4342953" y="3185652"/>
              <a:ext cx="258749" cy="206564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21" name="Conector reto 120" hidden="0"/>
          <p:cNvCxnSpPr>
            <a:cxnSpLocks/>
          </p:cNvCxnSpPr>
          <p:nvPr isPhoto="0" userDrawn="0"/>
        </p:nvCxnSpPr>
        <p:spPr bwMode="auto">
          <a:xfrm>
            <a:off x="2488672" y="5396274"/>
            <a:ext cx="0" cy="123089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 hidden="0"/>
          <p:cNvGrpSpPr/>
          <p:nvPr isPhoto="0" userDrawn="0"/>
        </p:nvGrpSpPr>
        <p:grpSpPr bwMode="auto">
          <a:xfrm>
            <a:off x="4591445" y="5339973"/>
            <a:ext cx="556909" cy="556909"/>
            <a:chOff x="652876" y="5479153"/>
            <a:chExt cx="556909" cy="556909"/>
          </a:xfrm>
        </p:grpSpPr>
        <p:grpSp>
          <p:nvGrpSpPr>
            <p:cNvPr id="124" name="Agrupar 123" hidden="0"/>
            <p:cNvGrpSpPr/>
            <p:nvPr isPhoto="0" userDrawn="0"/>
          </p:nvGrpSpPr>
          <p:grpSpPr bwMode="auto">
            <a:xfrm>
              <a:off x="652876" y="5479153"/>
              <a:ext cx="556909" cy="556909"/>
              <a:chOff x="1267691" y="2036618"/>
              <a:chExt cx="1433945" cy="1433945"/>
            </a:xfrm>
          </p:grpSpPr>
          <p:sp>
            <p:nvSpPr>
              <p:cNvPr id="126" name="Elipse 125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7" name="Elipse 126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125" name="Retângulo 124" hidden="0"/>
            <p:cNvSpPr/>
            <p:nvPr isPhoto="0" userDrawn="0"/>
          </p:nvSpPr>
          <p:spPr bwMode="auto">
            <a:xfrm>
              <a:off x="734001" y="5495136"/>
              <a:ext cx="39466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pt-BR" sz="2800" b="0" cap="none" spc="0">
                  <a:ln w="0"/>
                  <a:solidFill>
                    <a:schemeClr val="accent1"/>
                  </a:solidFill>
                </a:rPr>
                <a:t>+</a:t>
              </a:r>
              <a:endParaRPr/>
            </a:p>
          </p:txBody>
        </p:sp>
      </p:grpSp>
      <p:sp>
        <p:nvSpPr>
          <p:cNvPr id="135" name="Google Shape;311;p31" hidden="0"/>
          <p:cNvSpPr/>
          <p:nvPr isPhoto="0" userDrawn="0"/>
        </p:nvSpPr>
        <p:spPr bwMode="auto">
          <a:xfrm>
            <a:off x="7131475" y="5327581"/>
            <a:ext cx="4444157" cy="810656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Cada um dos 3 clusters apresenta diferentes realidades e saber como analisar cada um é chave para optimizar o impacto na região </a:t>
            </a:r>
            <a:endParaRPr/>
          </a:p>
        </p:txBody>
      </p:sp>
      <p:grpSp>
        <p:nvGrpSpPr>
          <p:cNvPr id="136" name="Agrupar 135" hidden="0"/>
          <p:cNvGrpSpPr/>
          <p:nvPr isPhoto="0" userDrawn="0"/>
        </p:nvGrpSpPr>
        <p:grpSpPr bwMode="auto">
          <a:xfrm>
            <a:off x="559503" y="5328914"/>
            <a:ext cx="556909" cy="579026"/>
            <a:chOff x="652876" y="5457035"/>
            <a:chExt cx="556909" cy="579026"/>
          </a:xfrm>
        </p:grpSpPr>
        <p:grpSp>
          <p:nvGrpSpPr>
            <p:cNvPr id="137" name="Agrupar 136" hidden="0"/>
            <p:cNvGrpSpPr/>
            <p:nvPr isPhoto="0" userDrawn="0"/>
          </p:nvGrpSpPr>
          <p:grpSpPr bwMode="auto">
            <a:xfrm>
              <a:off x="652876" y="5479153"/>
              <a:ext cx="556909" cy="556909"/>
              <a:chOff x="1267691" y="2036618"/>
              <a:chExt cx="1433945" cy="1433945"/>
            </a:xfrm>
          </p:grpSpPr>
          <p:sp>
            <p:nvSpPr>
              <p:cNvPr id="139" name="Elipse 138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0" name="Elipse 139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138" name="Retângulo 137" hidden="0"/>
            <p:cNvSpPr/>
            <p:nvPr isPhoto="0" userDrawn="0"/>
          </p:nvSpPr>
          <p:spPr bwMode="auto">
            <a:xfrm>
              <a:off x="778885" y="5457035"/>
              <a:ext cx="30489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pt-BR" sz="2800" b="0" cap="none" spc="0">
                  <a:ln w="0"/>
                  <a:solidFill>
                    <a:schemeClr val="accent1"/>
                  </a:solidFill>
                </a:rPr>
                <a:t>-</a:t>
              </a:r>
              <a:endParaRPr/>
            </a:p>
          </p:txBody>
        </p:sp>
      </p:grpSp>
      <p:sp>
        <p:nvSpPr>
          <p:cNvPr id="32" name="CaixaDeTexto 31" hidden="0"/>
          <p:cNvSpPr txBox="1"/>
          <p:nvPr isPhoto="0" userDrawn="0"/>
        </p:nvSpPr>
        <p:spPr bwMode="auto">
          <a:xfrm>
            <a:off x="1135496" y="5449150"/>
            <a:ext cx="1328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/>
              <a:t>Vulneráveis</a:t>
            </a:r>
            <a:endParaRPr/>
          </a:p>
        </p:txBody>
      </p:sp>
      <p:grpSp>
        <p:nvGrpSpPr>
          <p:cNvPr id="142" name="Agrupar 141" hidden="0"/>
          <p:cNvGrpSpPr/>
          <p:nvPr isPhoto="0" userDrawn="0"/>
        </p:nvGrpSpPr>
        <p:grpSpPr bwMode="auto">
          <a:xfrm>
            <a:off x="2600108" y="5328914"/>
            <a:ext cx="556909" cy="579026"/>
            <a:chOff x="652876" y="5457035"/>
            <a:chExt cx="556909" cy="579026"/>
          </a:xfrm>
        </p:grpSpPr>
        <p:grpSp>
          <p:nvGrpSpPr>
            <p:cNvPr id="143" name="Agrupar 142" hidden="0"/>
            <p:cNvGrpSpPr/>
            <p:nvPr isPhoto="0" userDrawn="0"/>
          </p:nvGrpSpPr>
          <p:grpSpPr bwMode="auto">
            <a:xfrm>
              <a:off x="652876" y="5479153"/>
              <a:ext cx="556909" cy="556909"/>
              <a:chOff x="1267691" y="2036618"/>
              <a:chExt cx="1433945" cy="1433945"/>
            </a:xfrm>
          </p:grpSpPr>
          <p:sp>
            <p:nvSpPr>
              <p:cNvPr id="145" name="Elipse 144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6" name="Elipse 145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144" name="Retângulo 143" hidden="0"/>
            <p:cNvSpPr/>
            <p:nvPr isPhoto="0" userDrawn="0"/>
          </p:nvSpPr>
          <p:spPr bwMode="auto">
            <a:xfrm>
              <a:off x="789304" y="5457035"/>
              <a:ext cx="28405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pt-BR" sz="2800" b="0" cap="none" spc="0">
                  <a:ln w="0"/>
                  <a:solidFill>
                    <a:schemeClr val="accent1"/>
                  </a:solidFill>
                </a:rPr>
                <a:t>/</a:t>
              </a:r>
              <a:endParaRPr/>
            </a:p>
          </p:txBody>
        </p:sp>
      </p:grpSp>
      <p:sp>
        <p:nvSpPr>
          <p:cNvPr id="147" name="CaixaDeTexto 146" hidden="0"/>
          <p:cNvSpPr txBox="1"/>
          <p:nvPr isPhoto="0" userDrawn="0"/>
        </p:nvSpPr>
        <p:spPr bwMode="auto">
          <a:xfrm>
            <a:off x="3225676" y="5449150"/>
            <a:ext cx="1328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/>
              <a:t>Transitórios</a:t>
            </a:r>
            <a:endParaRPr/>
          </a:p>
        </p:txBody>
      </p:sp>
      <p:cxnSp>
        <p:nvCxnSpPr>
          <p:cNvPr id="148" name="Conector reto 147" hidden="0"/>
          <p:cNvCxnSpPr>
            <a:cxnSpLocks/>
          </p:cNvCxnSpPr>
          <p:nvPr isPhoto="0" userDrawn="0"/>
        </p:nvCxnSpPr>
        <p:spPr bwMode="auto">
          <a:xfrm>
            <a:off x="4477660" y="5396274"/>
            <a:ext cx="0" cy="123089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 hidden="0"/>
          <p:cNvSpPr txBox="1"/>
          <p:nvPr isPhoto="0" userDrawn="0"/>
        </p:nvSpPr>
        <p:spPr bwMode="auto">
          <a:xfrm>
            <a:off x="5200321" y="5326040"/>
            <a:ext cx="184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/>
              <a:t>Mais Desenvolvidos</a:t>
            </a:r>
            <a:endParaRPr/>
          </a:p>
        </p:txBody>
      </p:sp>
      <p:sp>
        <p:nvSpPr>
          <p:cNvPr id="150" name="CaixaDeTexto 149" hidden="0"/>
          <p:cNvSpPr txBox="1"/>
          <p:nvPr isPhoto="0" userDrawn="0"/>
        </p:nvSpPr>
        <p:spPr bwMode="auto">
          <a:xfrm>
            <a:off x="621902" y="6132004"/>
            <a:ext cx="1328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/>
              <a:t>Baixos IDS</a:t>
            </a:r>
            <a:endParaRPr/>
          </a:p>
        </p:txBody>
      </p:sp>
      <p:sp>
        <p:nvSpPr>
          <p:cNvPr id="151" name="CaixaDeTexto 150" hidden="0"/>
          <p:cNvSpPr txBox="1"/>
          <p:nvPr isPhoto="0" userDrawn="0"/>
        </p:nvSpPr>
        <p:spPr bwMode="auto">
          <a:xfrm>
            <a:off x="2578204" y="6132004"/>
            <a:ext cx="1328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/>
              <a:t>Médios IDS</a:t>
            </a:r>
            <a:endParaRPr/>
          </a:p>
        </p:txBody>
      </p:sp>
      <p:sp>
        <p:nvSpPr>
          <p:cNvPr id="152" name="CaixaDeTexto 151" hidden="0"/>
          <p:cNvSpPr txBox="1"/>
          <p:nvPr isPhoto="0" userDrawn="0"/>
        </p:nvSpPr>
        <p:spPr bwMode="auto">
          <a:xfrm>
            <a:off x="4571101" y="6123107"/>
            <a:ext cx="1328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/>
              <a:t>Altos IDS</a:t>
            </a:r>
            <a:endParaRPr/>
          </a:p>
        </p:txBody>
      </p:sp>
      <p:sp>
        <p:nvSpPr>
          <p:cNvPr id="153" name="Google Shape;379;p3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2" name="ZoneTexte 1" hidden="0"/>
          <p:cNvSpPr txBox="1"/>
          <p:nvPr isPhoto="0" userDrawn="0"/>
        </p:nvSpPr>
        <p:spPr bwMode="auto">
          <a:xfrm>
            <a:off x="6904266" y="2027487"/>
            <a:ext cx="207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Elbow</a:t>
            </a:r>
            <a:r>
              <a:rPr lang="fr-FR"/>
              <a:t> Method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riângulo isósceles 13" hidden="0"/>
          <p:cNvSpPr/>
          <p:nvPr isPhoto="0" userDrawn="0"/>
        </p:nvSpPr>
        <p:spPr bwMode="auto">
          <a:xfrm rot="5400000">
            <a:off x="1433089" y="5466091"/>
            <a:ext cx="1596661" cy="337151"/>
          </a:xfrm>
          <a:prstGeom prst="triangle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8" name="Google Shape;37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As 3 prioridades de foco </a:t>
            </a:r>
            <a:r>
              <a:rPr lang="pt-BR" b="0">
                <a:solidFill>
                  <a:schemeClr val="accent1"/>
                </a:solidFill>
              </a:rPr>
              <a:t>para cada cluster de municípios da Amazônia Legal</a:t>
            </a:r>
            <a:endParaRPr b="0">
              <a:solidFill>
                <a:schemeClr val="accent1"/>
              </a:solidFill>
            </a:endParaRPr>
          </a:p>
        </p:txBody>
      </p:sp>
      <p:grpSp>
        <p:nvGrpSpPr>
          <p:cNvPr id="13" name="Agrupar 12" hidden="0"/>
          <p:cNvGrpSpPr/>
          <p:nvPr isPhoto="0" userDrawn="0"/>
        </p:nvGrpSpPr>
        <p:grpSpPr bwMode="auto">
          <a:xfrm>
            <a:off x="1030732" y="2187041"/>
            <a:ext cx="10008837" cy="2454683"/>
            <a:chOff x="0" y="0"/>
            <a:chExt cx="10008837" cy="2454683"/>
          </a:xfrm>
        </p:grpSpPr>
        <p:grpSp>
          <p:nvGrpSpPr>
            <p:cNvPr id="9" name="Agrupar 8" hidden="0"/>
            <p:cNvGrpSpPr/>
            <p:nvPr isPhoto="0" userDrawn="0"/>
          </p:nvGrpSpPr>
          <p:grpSpPr bwMode="auto">
            <a:xfrm>
              <a:off x="0" y="52050"/>
              <a:ext cx="2788184" cy="2383702"/>
              <a:chOff x="0" y="0"/>
              <a:chExt cx="2788184" cy="2383702"/>
            </a:xfrm>
          </p:grpSpPr>
          <p:pic>
            <p:nvPicPr>
              <p:cNvPr id="5" name="Imagem 4" descr="Gráfico, Gráfico de dispersão&#10;&#10;Descrição gerada automaticamente" hidden="0"/>
              <p:cNvPicPr>
                <a:picLocks noChangeAspect="1"/>
              </p:cNvPicPr>
              <p:nvPr isPhoto="0" userDrawn="0"/>
            </p:nvPicPr>
            <p:blipFill>
              <a:blip r:embed="rId3"/>
              <a:stretch/>
            </p:blipFill>
            <p:spPr bwMode="auto">
              <a:xfrm>
                <a:off x="106697" y="65131"/>
                <a:ext cx="2681487" cy="2195950"/>
              </a:xfrm>
              <a:prstGeom prst="rect">
                <a:avLst/>
              </a:prstGeom>
            </p:spPr>
          </p:pic>
          <p:sp>
            <p:nvSpPr>
              <p:cNvPr id="8" name="CaixaDeTexto 7" hidden="0"/>
              <p:cNvSpPr txBox="1"/>
              <p:nvPr isPhoto="0" userDrawn="0"/>
            </p:nvSpPr>
            <p:spPr bwMode="auto">
              <a:xfrm rot="16199998">
                <a:off x="-992212" y="992212"/>
                <a:ext cx="2197821" cy="21339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800"/>
                  <a:t>Taxa de pessoas escolar entre 14 e 18 anos </a:t>
                </a:r>
                <a:endParaRPr/>
              </a:p>
            </p:txBody>
          </p:sp>
          <p:sp>
            <p:nvSpPr>
              <p:cNvPr id="49" name="CaixaDeTexto 48" hidden="0"/>
              <p:cNvSpPr txBox="1"/>
              <p:nvPr isPhoto="0" userDrawn="0"/>
            </p:nvSpPr>
            <p:spPr bwMode="auto">
              <a:xfrm>
                <a:off x="391027" y="2168258"/>
                <a:ext cx="2195950" cy="2154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800"/>
                  <a:t>IDS</a:t>
                </a:r>
                <a:endParaRPr/>
              </a:p>
            </p:txBody>
          </p:sp>
        </p:grpSp>
        <p:grpSp>
          <p:nvGrpSpPr>
            <p:cNvPr id="10" name="Agrupar 9" hidden="0"/>
            <p:cNvGrpSpPr/>
            <p:nvPr isPhoto="0" userDrawn="0"/>
          </p:nvGrpSpPr>
          <p:grpSpPr bwMode="auto">
            <a:xfrm>
              <a:off x="3543223" y="46752"/>
              <a:ext cx="2859540" cy="2361177"/>
              <a:chOff x="0" y="0"/>
              <a:chExt cx="2859540" cy="2361177"/>
            </a:xfrm>
          </p:grpSpPr>
          <p:pic>
            <p:nvPicPr>
              <p:cNvPr id="7" name="Imagem 6" descr="Gráfico, Gráfico de dispersão&#10;&#10;Descrição gerada automaticamente" hidden="0"/>
              <p:cNvPicPr>
                <a:picLocks noChangeAspect="1"/>
              </p:cNvPicPr>
              <p:nvPr isPhoto="0" userDrawn="0"/>
            </p:nvPicPr>
            <p:blipFill>
              <a:blip r:embed="rId4"/>
              <a:stretch/>
            </p:blipFill>
            <p:spPr bwMode="auto">
              <a:xfrm>
                <a:off x="128502" y="13853"/>
                <a:ext cx="2731038" cy="2239602"/>
              </a:xfrm>
              <a:prstGeom prst="rect">
                <a:avLst/>
              </a:prstGeom>
            </p:spPr>
          </p:pic>
          <p:sp>
            <p:nvSpPr>
              <p:cNvPr id="50" name="CaixaDeTexto 49" hidden="0"/>
              <p:cNvSpPr txBox="1"/>
              <p:nvPr isPhoto="0" userDrawn="0"/>
            </p:nvSpPr>
            <p:spPr bwMode="auto">
              <a:xfrm rot="16199998">
                <a:off x="-990252" y="990252"/>
                <a:ext cx="2195950" cy="2154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800"/>
                  <a:t>Vulnerabilidade à pobreza</a:t>
                </a:r>
                <a:endParaRPr/>
              </a:p>
            </p:txBody>
          </p:sp>
          <p:sp>
            <p:nvSpPr>
              <p:cNvPr id="51" name="CaixaDeTexto 50" hidden="0"/>
              <p:cNvSpPr txBox="1"/>
              <p:nvPr isPhoto="0" userDrawn="0"/>
            </p:nvSpPr>
            <p:spPr bwMode="auto">
              <a:xfrm>
                <a:off x="439516" y="2145733"/>
                <a:ext cx="2195950" cy="2154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800"/>
                  <a:t>IDS</a:t>
                </a:r>
                <a:endParaRPr/>
              </a:p>
            </p:txBody>
          </p:sp>
        </p:grpSp>
        <p:grpSp>
          <p:nvGrpSpPr>
            <p:cNvPr id="11" name="Agrupar 10" hidden="0"/>
            <p:cNvGrpSpPr/>
            <p:nvPr isPhoto="0" userDrawn="0"/>
          </p:nvGrpSpPr>
          <p:grpSpPr bwMode="auto">
            <a:xfrm>
              <a:off x="7157803" y="0"/>
              <a:ext cx="2851032" cy="2454683"/>
              <a:chOff x="0" y="0"/>
              <a:chExt cx="2851032" cy="2454683"/>
            </a:xfrm>
          </p:grpSpPr>
          <p:pic>
            <p:nvPicPr>
              <p:cNvPr id="3" name="Imagem 2" descr="Gráfico&#10;&#10;Descrição gerada automaticamente" hidden="0"/>
              <p:cNvPicPr>
                <a:picLocks noChangeAspect="1"/>
              </p:cNvPicPr>
              <p:nvPr isPhoto="0" userDrawn="0"/>
            </p:nvPicPr>
            <p:blipFill>
              <a:blip r:embed="rId5"/>
              <a:stretch/>
            </p:blipFill>
            <p:spPr bwMode="auto">
              <a:xfrm>
                <a:off x="119994" y="91090"/>
                <a:ext cx="2731038" cy="2239601"/>
              </a:xfrm>
              <a:prstGeom prst="rect">
                <a:avLst/>
              </a:prstGeom>
            </p:spPr>
          </p:pic>
          <p:sp>
            <p:nvSpPr>
              <p:cNvPr id="52" name="CaixaDeTexto 51" hidden="0"/>
              <p:cNvSpPr txBox="1"/>
              <p:nvPr isPhoto="0" userDrawn="0"/>
            </p:nvSpPr>
            <p:spPr bwMode="auto">
              <a:xfrm rot="16199998">
                <a:off x="-990252" y="990252"/>
                <a:ext cx="2195950" cy="2154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800"/>
                  <a:t>Índice de desmatamento</a:t>
                </a:r>
                <a:endParaRPr/>
              </a:p>
            </p:txBody>
          </p:sp>
          <p:sp>
            <p:nvSpPr>
              <p:cNvPr id="53" name="CaixaDeTexto 52" hidden="0"/>
              <p:cNvSpPr txBox="1"/>
              <p:nvPr isPhoto="0" userDrawn="0"/>
            </p:nvSpPr>
            <p:spPr bwMode="auto">
              <a:xfrm>
                <a:off x="521853" y="2239239"/>
                <a:ext cx="2195950" cy="2154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800"/>
                  <a:t>IDS</a:t>
                </a:r>
                <a:endParaRPr/>
              </a:p>
            </p:txBody>
          </p:sp>
        </p:grpSp>
      </p:grpSp>
      <p:sp>
        <p:nvSpPr>
          <p:cNvPr id="12" name="Retângulo 11" hidden="0"/>
          <p:cNvSpPr/>
          <p:nvPr isPhoto="0" userDrawn="0"/>
        </p:nvSpPr>
        <p:spPr bwMode="auto">
          <a:xfrm>
            <a:off x="707570" y="2002973"/>
            <a:ext cx="10654139" cy="2638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9" name="Google Shape;383;p33" descr="Logotipo&#10;&#10;Descrição gerada automaticamente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928650" y="1663911"/>
            <a:ext cx="658192" cy="65819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387;p33" hidden="0"/>
          <p:cNvSpPr txBox="1"/>
          <p:nvPr isPhoto="0" userDrawn="0"/>
        </p:nvSpPr>
        <p:spPr bwMode="auto">
          <a:xfrm>
            <a:off x="1602838" y="1720936"/>
            <a:ext cx="2816282" cy="51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 frequência escolar de crianças de 6 a 14 anos é baixa</a:t>
            </a:r>
            <a:endParaRPr/>
          </a:p>
        </p:txBody>
      </p:sp>
      <p:pic>
        <p:nvPicPr>
          <p:cNvPr id="61" name="Google Shape;384;p33" descr="Ícone&#10;&#10;Descrição gerada automaticamente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4325148" y="1688279"/>
            <a:ext cx="658192" cy="65819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390;p33" hidden="0"/>
          <p:cNvSpPr txBox="1"/>
          <p:nvPr isPhoto="0" userDrawn="0"/>
        </p:nvSpPr>
        <p:spPr bwMode="auto">
          <a:xfrm>
            <a:off x="4983339" y="1735173"/>
            <a:ext cx="2816246" cy="51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Proporção de vulneráveis à pobreza</a:t>
            </a:r>
            <a:endParaRPr/>
          </a:p>
        </p:txBody>
      </p:sp>
      <p:pic>
        <p:nvPicPr>
          <p:cNvPr id="63" name="Google Shape;389;p33" descr="Logotipo, Ícone&#10;&#10;Descrição gerada automaticamente" hidden="0"/>
          <p:cNvPicPr/>
          <p:nvPr isPhoto="0" userDrawn="0"/>
        </p:nvPicPr>
        <p:blipFill>
          <a:blip r:embed="rId8">
            <a:alphaModFix/>
          </a:blip>
          <a:stretch/>
        </p:blipFill>
        <p:spPr bwMode="auto">
          <a:xfrm>
            <a:off x="7813183" y="1619941"/>
            <a:ext cx="658192" cy="65819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391;p33" hidden="0"/>
          <p:cNvSpPr txBox="1"/>
          <p:nvPr isPhoto="0" userDrawn="0"/>
        </p:nvSpPr>
        <p:spPr bwMode="auto">
          <a:xfrm>
            <a:off x="8531866" y="1718029"/>
            <a:ext cx="28161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Desmatamento</a:t>
            </a:r>
            <a:endParaRPr/>
          </a:p>
        </p:txBody>
      </p:sp>
      <p:sp>
        <p:nvSpPr>
          <p:cNvPr id="87" name="Google Shape;379;p3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88" name="Google Shape;375;p33" hidden="0"/>
          <p:cNvSpPr txBox="1"/>
          <p:nvPr isPhoto="0" userDrawn="0"/>
        </p:nvSpPr>
        <p:spPr bwMode="auto">
          <a:xfrm flipH="0" flipV="0">
            <a:off x="2176836" y="4894767"/>
            <a:ext cx="7709836" cy="30479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 0: IDS fraco – Vulneráveis </a:t>
            </a:r>
            <a:endParaRPr/>
          </a:p>
        </p:txBody>
      </p:sp>
      <p:cxnSp>
        <p:nvCxnSpPr>
          <p:cNvPr id="89" name="Google Shape;376;p33" hidden="0"/>
          <p:cNvCxnSpPr>
            <a:cxnSpLocks/>
          </p:cNvCxnSpPr>
          <p:nvPr isPhoto="0" userDrawn="0"/>
        </p:nvCxnSpPr>
        <p:spPr bwMode="auto">
          <a:xfrm rot="10800000">
            <a:off x="5634398" y="5047457"/>
            <a:ext cx="3433444" cy="0"/>
          </a:xfrm>
          <a:prstGeom prst="straightConnector1">
            <a:avLst/>
          </a:prstGeom>
          <a:noFill/>
          <a:ln w="9525" cap="flat" cmpd="sng">
            <a:solidFill>
              <a:srgbClr val="171A1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385;p33" hidden="0"/>
          <p:cNvSpPr txBox="1"/>
          <p:nvPr isPhoto="0" userDrawn="0"/>
        </p:nvSpPr>
        <p:spPr bwMode="auto">
          <a:xfrm flipH="0" flipV="0">
            <a:off x="2176836" y="5435791"/>
            <a:ext cx="7709908" cy="304795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 1: IDS médio – Transitórios</a:t>
            </a:r>
            <a:endParaRPr/>
          </a:p>
        </p:txBody>
      </p:sp>
      <p:sp>
        <p:nvSpPr>
          <p:cNvPr id="91" name="Google Shape;386;p33" hidden="0"/>
          <p:cNvSpPr txBox="1"/>
          <p:nvPr isPhoto="0" userDrawn="0"/>
        </p:nvSpPr>
        <p:spPr bwMode="auto">
          <a:xfrm flipH="0" flipV="0">
            <a:off x="2176836" y="5967921"/>
            <a:ext cx="7709980" cy="304795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 2: IDS alto – Mais desenvolvidos </a:t>
            </a:r>
            <a:endParaRPr/>
          </a:p>
        </p:txBody>
      </p:sp>
      <p:pic>
        <p:nvPicPr>
          <p:cNvPr id="92" name="Google Shape;392;p33" descr="Logotipo&#10;&#10;Descrição gerada automaticamente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6835389" y="4701794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393;p33" descr="Ícone&#10;&#10;Descrição gerada automaticamente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5981900" y="4701794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394;p33" descr="Logotipo, Ícone&#10;&#10;Descrição gerada automaticamente" hidden="0"/>
          <p:cNvPicPr/>
          <p:nvPr isPhoto="0" userDrawn="0"/>
        </p:nvPicPr>
        <p:blipFill>
          <a:blip r:embed="rId8">
            <a:alphaModFix/>
          </a:blip>
          <a:stretch/>
        </p:blipFill>
        <p:spPr bwMode="auto">
          <a:xfrm>
            <a:off x="7629218" y="4701794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395;p33" descr="Logotipo&#10;&#10;Descrição gerada automaticamente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5981900" y="5293623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396;p33" descr="Logotipo, Ícone&#10;&#10;Descrição gerada automaticamente" hidden="0"/>
          <p:cNvPicPr/>
          <p:nvPr isPhoto="0" userDrawn="0"/>
        </p:nvPicPr>
        <p:blipFill>
          <a:blip r:embed="rId8">
            <a:alphaModFix/>
          </a:blip>
          <a:stretch/>
        </p:blipFill>
        <p:spPr bwMode="auto">
          <a:xfrm>
            <a:off x="6835389" y="5908977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397;p33" descr="Logotipo, Ícone&#10;&#10;Descrição gerada automaticamente" hidden="0"/>
          <p:cNvPicPr/>
          <p:nvPr isPhoto="0" userDrawn="0"/>
        </p:nvPicPr>
        <p:blipFill>
          <a:blip r:embed="rId8">
            <a:alphaModFix/>
          </a:blip>
          <a:stretch/>
        </p:blipFill>
        <p:spPr bwMode="auto">
          <a:xfrm>
            <a:off x="7629218" y="5343348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398;p33" descr="Ícone&#10;&#10;Descrição gerada automaticamente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6835389" y="5283929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99;p33" descr="Logotipo&#10;&#10;Descrição gerada automaticamente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5981900" y="5885452"/>
            <a:ext cx="565155" cy="5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400;p33" descr="Ícone&#10;&#10;Descrição gerada automaticamente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7629218" y="5897949"/>
            <a:ext cx="565155" cy="565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401;p33" hidden="0"/>
          <p:cNvSpPr txBox="1"/>
          <p:nvPr isPhoto="0" userDrawn="0"/>
        </p:nvSpPr>
        <p:spPr bwMode="auto">
          <a:xfrm>
            <a:off x="9025690" y="4912631"/>
            <a:ext cx="121986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Priorização</a:t>
            </a:r>
            <a:endParaRPr/>
          </a:p>
        </p:txBody>
      </p:sp>
      <p:sp>
        <p:nvSpPr>
          <p:cNvPr id="102" name="Google Shape;402;p33" hidden="0"/>
          <p:cNvSpPr txBox="1"/>
          <p:nvPr isPhoto="0" userDrawn="0"/>
        </p:nvSpPr>
        <p:spPr bwMode="auto">
          <a:xfrm>
            <a:off x="5407736" y="4888989"/>
            <a:ext cx="34334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5" name="Retângulo 14" hidden="0"/>
          <p:cNvSpPr/>
          <p:nvPr isPhoto="0" userDrawn="0"/>
        </p:nvSpPr>
        <p:spPr bwMode="auto">
          <a:xfrm>
            <a:off x="3486151" y="1148554"/>
            <a:ext cx="5219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2400">
                <a:ln w="0"/>
                <a:solidFill>
                  <a:schemeClr val="bg1">
                    <a:lumMod val="75000"/>
                  </a:schemeClr>
                </a:solidFill>
              </a:rPr>
              <a:t>Indicadores com maior diferenciação</a:t>
            </a:r>
            <a:endParaRPr lang="pt-BR" sz="2400" b="0" cap="none" spc="0">
              <a:ln w="0"/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" name="Imagem 104" descr="Forma&#10;&#10;Descrição gerada automaticamente com confiança baixa" hidden="0"/>
          <p:cNvPicPr>
            <a:picLocks noChangeAspect="1"/>
          </p:cNvPicPr>
          <p:nvPr isPhoto="0" userDrawn="0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801194" y="4894768"/>
            <a:ext cx="511662" cy="511662"/>
          </a:xfrm>
          <a:prstGeom prst="rect">
            <a:avLst/>
          </a:prstGeom>
        </p:spPr>
      </p:pic>
      <p:sp>
        <p:nvSpPr>
          <p:cNvPr id="16" name="CaixaDeTexto 15" hidden="0"/>
          <p:cNvSpPr txBox="1"/>
          <p:nvPr isPhoto="0" userDrawn="0"/>
        </p:nvSpPr>
        <p:spPr bwMode="auto">
          <a:xfrm>
            <a:off x="346016" y="5112707"/>
            <a:ext cx="170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800"/>
              <a:t>Ações prioritárias por cluster</a:t>
            </a:r>
            <a:endParaRPr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2128695" y="3379260"/>
            <a:ext cx="1570228" cy="955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8" name="Connecteur droit avec flèche 17" hidden="0"/>
          <p:cNvCxnSpPr>
            <a:cxnSpLocks/>
          </p:cNvCxnSpPr>
          <p:nvPr isPhoto="0" userDrawn="0"/>
        </p:nvCxnSpPr>
        <p:spPr bwMode="auto">
          <a:xfrm>
            <a:off x="5191922" y="2972228"/>
            <a:ext cx="1139317" cy="11778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2" name="Google Shape;452;p3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453" name="Google Shape;453;p3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3 políticos </a:t>
            </a:r>
            <a:r>
              <a:rPr lang="pt-BR" b="0">
                <a:solidFill>
                  <a:schemeClr val="accent1"/>
                </a:solidFill>
              </a:rPr>
              <a:t>representam um importante contato para o desenvolvimento da rede na Amazônia Legal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1" name="Google Shape;461;p35" hidden="0"/>
          <p:cNvSpPr txBox="1"/>
          <p:nvPr isPhoto="0" userDrawn="0"/>
        </p:nvSpPr>
        <p:spPr bwMode="auto">
          <a:xfrm>
            <a:off x="0" y="6578511"/>
            <a:ext cx="56489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*Dados de projetos do portal de transparência da união </a:t>
            </a:r>
            <a:endParaRPr/>
          </a:p>
        </p:txBody>
      </p:sp>
      <p:sp>
        <p:nvSpPr>
          <p:cNvPr id="462" name="Google Shape;462;p35" hidden="0"/>
          <p:cNvSpPr txBox="1"/>
          <p:nvPr isPhoto="0" userDrawn="0"/>
        </p:nvSpPr>
        <p:spPr bwMode="auto">
          <a:xfrm>
            <a:off x="283028" y="1599610"/>
            <a:ext cx="11819963" cy="457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Matriz Multi critérios: Contatos prioritários </a:t>
            </a:r>
            <a:endParaRPr/>
          </a:p>
        </p:txBody>
      </p:sp>
      <p:grpSp>
        <p:nvGrpSpPr>
          <p:cNvPr id="463" name="Google Shape;463;p35" hidden="0"/>
          <p:cNvGrpSpPr/>
          <p:nvPr isPhoto="0" userDrawn="0"/>
        </p:nvGrpSpPr>
        <p:grpSpPr bwMode="auto">
          <a:xfrm>
            <a:off x="6848346" y="2553734"/>
            <a:ext cx="523220" cy="523220"/>
            <a:chOff x="6237503" y="2173524"/>
            <a:chExt cx="688849" cy="688849"/>
          </a:xfrm>
        </p:grpSpPr>
        <p:sp>
          <p:nvSpPr>
            <p:cNvPr id="464" name="Google Shape;464;p35" hidden="0"/>
            <p:cNvSpPr/>
            <p:nvPr isPhoto="0" userDrawn="0"/>
          </p:nvSpPr>
          <p:spPr bwMode="auto">
            <a:xfrm>
              <a:off x="6237503" y="2173524"/>
              <a:ext cx="688849" cy="688849"/>
            </a:xfrm>
            <a:prstGeom prst="ellipse">
              <a:avLst/>
            </a:prstGeom>
            <a:solidFill>
              <a:srgbClr val="DCE0DC"/>
            </a:solidFill>
            <a:ln w="25400" cap="flat" cmpd="sng">
              <a:solidFill>
                <a:srgbClr val="C4E0B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rotWithShape="0" algn="tl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  <p:pic>
          <p:nvPicPr>
            <p:cNvPr id="465" name="Google Shape;465;p35" descr="Ícone&#10;&#10;Descrição gerada automaticamente" hidden="0"/>
            <p:cNvPicPr/>
            <p:nvPr isPhoto="0" userDrawn="0"/>
          </p:nvPicPr>
          <p:blipFill>
            <a:blip r:embed="rId2">
              <a:alphaModFix/>
            </a:blip>
            <a:stretch/>
          </p:blipFill>
          <p:spPr bwMode="auto">
            <a:xfrm>
              <a:off x="6385102" y="2332933"/>
              <a:ext cx="417192" cy="4171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6" name="Google Shape;466;p35" hidden="0"/>
          <p:cNvSpPr txBox="1"/>
          <p:nvPr isPhoto="0" userDrawn="0"/>
        </p:nvSpPr>
        <p:spPr bwMode="auto">
          <a:xfrm>
            <a:off x="6384985" y="3167293"/>
            <a:ext cx="15138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Atua em estados prioritários</a:t>
            </a:r>
            <a:endParaRPr/>
          </a:p>
        </p:txBody>
      </p:sp>
      <p:sp>
        <p:nvSpPr>
          <p:cNvPr id="471" name="Google Shape;471;p35" hidden="0"/>
          <p:cNvSpPr txBox="1"/>
          <p:nvPr isPhoto="0" userDrawn="0"/>
        </p:nvSpPr>
        <p:spPr bwMode="auto">
          <a:xfrm>
            <a:off x="8145625" y="3167293"/>
            <a:ext cx="204612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Alto desempenho em regiões com baixa atuação</a:t>
            </a:r>
            <a:endParaRPr/>
          </a:p>
        </p:txBody>
      </p:sp>
      <p:cxnSp>
        <p:nvCxnSpPr>
          <p:cNvPr id="472" name="Google Shape;472;p35" hidden="0"/>
          <p:cNvCxnSpPr>
            <a:cxnSpLocks/>
          </p:cNvCxnSpPr>
          <p:nvPr isPhoto="0" userDrawn="0"/>
        </p:nvCxnSpPr>
        <p:spPr bwMode="auto">
          <a:xfrm flipV="1">
            <a:off x="8158078" y="3262544"/>
            <a:ext cx="0" cy="644411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" name="Agrupar 9" hidden="0"/>
          <p:cNvGrpSpPr/>
          <p:nvPr isPhoto="0" userDrawn="0"/>
        </p:nvGrpSpPr>
        <p:grpSpPr bwMode="auto">
          <a:xfrm>
            <a:off x="10745390" y="2553734"/>
            <a:ext cx="523220" cy="523220"/>
            <a:chOff x="10857636" y="2287113"/>
            <a:chExt cx="688849" cy="688849"/>
          </a:xfrm>
        </p:grpSpPr>
        <p:sp>
          <p:nvSpPr>
            <p:cNvPr id="473" name="Google Shape;473;p35" hidden="0"/>
            <p:cNvSpPr/>
            <p:nvPr isPhoto="0" userDrawn="0"/>
          </p:nvSpPr>
          <p:spPr bwMode="auto">
            <a:xfrm>
              <a:off x="10857636" y="2287113"/>
              <a:ext cx="688849" cy="688849"/>
            </a:xfrm>
            <a:prstGeom prst="ellipse">
              <a:avLst/>
            </a:prstGeom>
            <a:solidFill>
              <a:srgbClr val="DCE0DC"/>
            </a:solidFill>
            <a:ln w="25400" cap="flat" cmpd="sng">
              <a:solidFill>
                <a:srgbClr val="C4E0B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rotWithShape="0" algn="tl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  <p:pic>
          <p:nvPicPr>
            <p:cNvPr id="474" name="Google Shape;474;p35" descr="Forma&#10;&#10;Descrição gerada automaticamente com confiança baixa" hidden="0"/>
            <p:cNvPicPr/>
            <p:nvPr isPhoto="0" userDrawn="0"/>
          </p:nvPicPr>
          <p:blipFill>
            <a:blip r:embed="rId3">
              <a:alphaModFix/>
            </a:blip>
            <a:stretch/>
          </p:blipFill>
          <p:spPr bwMode="auto">
            <a:xfrm>
              <a:off x="11015121" y="2366876"/>
              <a:ext cx="425394" cy="425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" name="Google Shape;475;p35" hidden="0"/>
          <p:cNvSpPr txBox="1"/>
          <p:nvPr isPhoto="0" userDrawn="0"/>
        </p:nvSpPr>
        <p:spPr bwMode="auto">
          <a:xfrm>
            <a:off x="10317232" y="3167293"/>
            <a:ext cx="16881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Endereçam temas prioritários </a:t>
            </a:r>
            <a:endParaRPr/>
          </a:p>
        </p:txBody>
      </p:sp>
      <p:pic>
        <p:nvPicPr>
          <p:cNvPr id="477" name="Google Shape;477;p35" descr="Forma&#10;&#10;Descrição gerada automaticamente com confiança baixa" hidden="0"/>
          <p:cNvPicPr/>
          <p:nvPr isPhoto="0" userDrawn="0"/>
        </p:nvPicPr>
        <p:blipFill>
          <a:blip r:embed="rId4">
            <a:alphaModFix/>
            <a:biLevel thresh="25000"/>
          </a:blip>
          <a:stretch/>
        </p:blipFill>
        <p:spPr bwMode="auto">
          <a:xfrm>
            <a:off x="9040684" y="1704930"/>
            <a:ext cx="275325" cy="27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to 4" hidden="0"/>
          <p:cNvCxnSpPr>
            <a:cxnSpLocks/>
          </p:cNvCxnSpPr>
          <p:nvPr isPhoto="0" userDrawn="0"/>
        </p:nvCxnSpPr>
        <p:spPr bwMode="auto">
          <a:xfrm>
            <a:off x="6215160" y="2792270"/>
            <a:ext cx="0" cy="359900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 hidden="0"/>
          <p:cNvCxnSpPr>
            <a:cxnSpLocks/>
          </p:cNvCxnSpPr>
          <p:nvPr isPhoto="0" userDrawn="0"/>
        </p:nvCxnSpPr>
        <p:spPr bwMode="auto">
          <a:xfrm>
            <a:off x="7912424" y="2792270"/>
            <a:ext cx="0" cy="359900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 hidden="0"/>
          <p:cNvGrpSpPr/>
          <p:nvPr isPhoto="0" userDrawn="0"/>
        </p:nvGrpSpPr>
        <p:grpSpPr bwMode="auto">
          <a:xfrm>
            <a:off x="8736619" y="2353679"/>
            <a:ext cx="523220" cy="923330"/>
            <a:chOff x="5387359" y="1989227"/>
            <a:chExt cx="523220" cy="923330"/>
          </a:xfrm>
        </p:grpSpPr>
        <p:sp>
          <p:nvSpPr>
            <p:cNvPr id="62" name="Google Shape;464;p35" hidden="0"/>
            <p:cNvSpPr/>
            <p:nvPr isPhoto="0" userDrawn="0"/>
          </p:nvSpPr>
          <p:spPr bwMode="auto">
            <a:xfrm>
              <a:off x="5387359" y="2220316"/>
              <a:ext cx="523220" cy="523220"/>
            </a:xfrm>
            <a:prstGeom prst="ellipse">
              <a:avLst/>
            </a:prstGeom>
            <a:solidFill>
              <a:srgbClr val="DCE0DC"/>
            </a:solidFill>
            <a:ln w="25400" cap="flat" cmpd="sng">
              <a:solidFill>
                <a:srgbClr val="C4E0B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rotWithShape="0" algn="tl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CaixaDeTexto 5" hidden="0"/>
            <p:cNvSpPr txBox="1"/>
            <p:nvPr isPhoto="0" userDrawn="0"/>
          </p:nvSpPr>
          <p:spPr bwMode="auto">
            <a:xfrm>
              <a:off x="5442085" y="1989227"/>
              <a:ext cx="413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5400" b="1">
                  <a:solidFill>
                    <a:schemeClr val="accent6"/>
                  </a:solidFill>
                  <a:latin typeface="Aharoni"/>
                  <a:cs typeface="Aharoni"/>
                </a:rPr>
                <a:t>-</a:t>
              </a:r>
              <a:endParaRPr/>
            </a:p>
          </p:txBody>
        </p:sp>
      </p:grpSp>
      <p:cxnSp>
        <p:nvCxnSpPr>
          <p:cNvPr id="68" name="Conector reto 67" hidden="0"/>
          <p:cNvCxnSpPr>
            <a:cxnSpLocks/>
          </p:cNvCxnSpPr>
          <p:nvPr isPhoto="0" userDrawn="0"/>
        </p:nvCxnSpPr>
        <p:spPr bwMode="auto">
          <a:xfrm>
            <a:off x="10094103" y="2778887"/>
            <a:ext cx="0" cy="359900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oogle Shape;472;p35" hidden="0"/>
          <p:cNvCxnSpPr>
            <a:cxnSpLocks/>
          </p:cNvCxnSpPr>
          <p:nvPr isPhoto="0" userDrawn="0"/>
        </p:nvCxnSpPr>
        <p:spPr bwMode="auto">
          <a:xfrm flipV="1">
            <a:off x="10329053" y="3262544"/>
            <a:ext cx="0" cy="429097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54;p35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221266" y="3227978"/>
            <a:ext cx="3763954" cy="270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ccolade fermante 2" hidden="0"/>
          <p:cNvSpPr/>
          <p:nvPr isPhoto="0" userDrawn="0"/>
        </p:nvSpPr>
        <p:spPr bwMode="auto">
          <a:xfrm>
            <a:off x="3987436" y="2270177"/>
            <a:ext cx="166304" cy="439396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4" name="Google Shape;466;p35" hidden="0"/>
          <p:cNvSpPr txBox="1"/>
          <p:nvPr isPhoto="0" userDrawn="0"/>
        </p:nvSpPr>
        <p:spPr bwMode="auto">
          <a:xfrm>
            <a:off x="4919695" y="3167293"/>
            <a:ext cx="1272633" cy="51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# Emendas aprovadas</a:t>
            </a:r>
            <a:endParaRPr/>
          </a:p>
        </p:txBody>
      </p:sp>
      <p:cxnSp>
        <p:nvCxnSpPr>
          <p:cNvPr id="45" name="Google Shape;472;p35" hidden="0"/>
          <p:cNvCxnSpPr>
            <a:cxnSpLocks/>
          </p:cNvCxnSpPr>
          <p:nvPr isPhoto="0" userDrawn="0"/>
        </p:nvCxnSpPr>
        <p:spPr bwMode="auto">
          <a:xfrm flipV="1">
            <a:off x="4907874" y="3262544"/>
            <a:ext cx="0" cy="429097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472;p35" hidden="0"/>
          <p:cNvCxnSpPr>
            <a:cxnSpLocks/>
          </p:cNvCxnSpPr>
          <p:nvPr isPhoto="0" userDrawn="0"/>
        </p:nvCxnSpPr>
        <p:spPr bwMode="auto">
          <a:xfrm flipV="1">
            <a:off x="6405596" y="3262544"/>
            <a:ext cx="0" cy="341049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464;p35" hidden="0"/>
          <p:cNvSpPr/>
          <p:nvPr isPhoto="0" userDrawn="0"/>
        </p:nvSpPr>
        <p:spPr bwMode="auto">
          <a:xfrm>
            <a:off x="5189613" y="2553734"/>
            <a:ext cx="523220" cy="523220"/>
          </a:xfrm>
          <a:prstGeom prst="ellipse">
            <a:avLst/>
          </a:prstGeom>
          <a:solidFill>
            <a:srgbClr val="DCE0DC"/>
          </a:solidFill>
          <a:ln w="25400" cap="flat" cmpd="sng">
            <a:solidFill>
              <a:srgbClr val="C4E0B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4" name="Connecteur droit 13" hidden="0"/>
          <p:cNvCxnSpPr>
            <a:cxnSpLocks/>
          </p:cNvCxnSpPr>
          <p:nvPr isPhoto="0" userDrawn="0"/>
        </p:nvCxnSpPr>
        <p:spPr bwMode="auto">
          <a:xfrm>
            <a:off x="4284921" y="3923781"/>
            <a:ext cx="772042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 hidden="0"/>
          <p:cNvSpPr/>
          <p:nvPr isPhoto="0" userDrawn="0"/>
        </p:nvSpPr>
        <p:spPr bwMode="auto">
          <a:xfrm>
            <a:off x="4418587" y="4246608"/>
            <a:ext cx="1383098" cy="210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1" name="Rectangle 70" hidden="0"/>
          <p:cNvSpPr/>
          <p:nvPr isPhoto="0" userDrawn="0"/>
        </p:nvSpPr>
        <p:spPr bwMode="auto">
          <a:xfrm>
            <a:off x="4418587" y="4640530"/>
            <a:ext cx="557556" cy="210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2" name="Rectangle 71" hidden="0"/>
          <p:cNvSpPr/>
          <p:nvPr isPhoto="0" userDrawn="0"/>
        </p:nvSpPr>
        <p:spPr bwMode="auto">
          <a:xfrm>
            <a:off x="4418587" y="5034452"/>
            <a:ext cx="502333" cy="210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3" name="Rectangle 72" hidden="0"/>
          <p:cNvSpPr/>
          <p:nvPr isPhoto="0" userDrawn="0"/>
        </p:nvSpPr>
        <p:spPr bwMode="auto">
          <a:xfrm>
            <a:off x="4418587" y="5428374"/>
            <a:ext cx="387688" cy="210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4" name="Rectangle 73" hidden="0"/>
          <p:cNvSpPr/>
          <p:nvPr isPhoto="0" userDrawn="0"/>
        </p:nvSpPr>
        <p:spPr bwMode="auto">
          <a:xfrm>
            <a:off x="4418587" y="5822296"/>
            <a:ext cx="164090" cy="210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6" name="Rectangle 75" hidden="0"/>
          <p:cNvSpPr/>
          <p:nvPr isPhoto="0" userDrawn="0"/>
        </p:nvSpPr>
        <p:spPr bwMode="auto">
          <a:xfrm>
            <a:off x="4418587" y="6216219"/>
            <a:ext cx="978573" cy="243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77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6766928" y="4201402"/>
            <a:ext cx="275325" cy="2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466;p35" hidden="0"/>
          <p:cNvSpPr txBox="1"/>
          <p:nvPr isPhoto="0" userDrawn="0"/>
        </p:nvSpPr>
        <p:spPr bwMode="auto">
          <a:xfrm>
            <a:off x="6040755" y="2101733"/>
            <a:ext cx="40106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Critérios considerados </a:t>
            </a:r>
            <a:endParaRPr sz="1600"/>
          </a:p>
        </p:txBody>
      </p:sp>
      <p:cxnSp>
        <p:nvCxnSpPr>
          <p:cNvPr id="16" name="Connecteur droit 15" hidden="0"/>
          <p:cNvCxnSpPr>
            <a:cxnSpLocks/>
          </p:cNvCxnSpPr>
          <p:nvPr isPhoto="0" userDrawn="0"/>
        </p:nvCxnSpPr>
        <p:spPr bwMode="auto">
          <a:xfrm>
            <a:off x="4284921" y="2270990"/>
            <a:ext cx="257499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 hidden="0"/>
          <p:cNvCxnSpPr>
            <a:cxnSpLocks/>
          </p:cNvCxnSpPr>
          <p:nvPr isPhoto="0" userDrawn="0"/>
        </p:nvCxnSpPr>
        <p:spPr bwMode="auto">
          <a:xfrm>
            <a:off x="9181967" y="2270990"/>
            <a:ext cx="292099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466;p35" hidden="0"/>
          <p:cNvSpPr txBox="1"/>
          <p:nvPr isPhoto="0" userDrawn="0"/>
        </p:nvSpPr>
        <p:spPr bwMode="auto">
          <a:xfrm>
            <a:off x="365449" y="2383037"/>
            <a:ext cx="27026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Número de emendas por estado da Amazônia Legal</a:t>
            </a:r>
            <a:endParaRPr/>
          </a:p>
        </p:txBody>
      </p:sp>
      <p:cxnSp>
        <p:nvCxnSpPr>
          <p:cNvPr id="83" name="Google Shape;472;p35" hidden="0"/>
          <p:cNvCxnSpPr>
            <a:cxnSpLocks/>
          </p:cNvCxnSpPr>
          <p:nvPr isPhoto="0" userDrawn="0"/>
        </p:nvCxnSpPr>
        <p:spPr bwMode="auto">
          <a:xfrm flipV="1">
            <a:off x="396523" y="2430079"/>
            <a:ext cx="0" cy="429097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Image 19" hidden="0"/>
          <p:cNvPicPr>
            <a:picLocks noChangeAspect="1"/>
          </p:cNvPicPr>
          <p:nvPr isPhoto="0" userDrawn="0"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5279527" y="2665757"/>
            <a:ext cx="336906" cy="336906"/>
          </a:xfrm>
          <a:prstGeom prst="rect">
            <a:avLst/>
          </a:prstGeom>
        </p:spPr>
      </p:pic>
      <p:sp>
        <p:nvSpPr>
          <p:cNvPr id="22" name="ZoneTexte 21" hidden="0"/>
          <p:cNvSpPr txBox="1"/>
          <p:nvPr isPhoto="0" userDrawn="0"/>
        </p:nvSpPr>
        <p:spPr bwMode="auto">
          <a:xfrm>
            <a:off x="4351180" y="3997250"/>
            <a:ext cx="1383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/>
              <a:t>André Abdon</a:t>
            </a:r>
            <a:endParaRPr/>
          </a:p>
        </p:txBody>
      </p:sp>
      <p:pic>
        <p:nvPicPr>
          <p:cNvPr id="84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8816972" y="4201402"/>
            <a:ext cx="275325" cy="2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0833944" y="4201402"/>
            <a:ext cx="275325" cy="2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5905194" y="4201402"/>
            <a:ext cx="275325" cy="2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 hidden="0"/>
          <p:cNvSpPr/>
          <p:nvPr isPhoto="0" userDrawn="0"/>
        </p:nvSpPr>
        <p:spPr bwMode="auto">
          <a:xfrm>
            <a:off x="4351180" y="4024470"/>
            <a:ext cx="7720428" cy="47747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8" name="ZoneTexte 87" hidden="0"/>
          <p:cNvSpPr txBox="1"/>
          <p:nvPr isPhoto="0" userDrawn="0"/>
        </p:nvSpPr>
        <p:spPr bwMode="auto">
          <a:xfrm>
            <a:off x="4340060" y="6028553"/>
            <a:ext cx="1383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/>
              <a:t>Angela Portela</a:t>
            </a:r>
            <a:endParaRPr/>
          </a:p>
        </p:txBody>
      </p:sp>
      <p:pic>
        <p:nvPicPr>
          <p:cNvPr id="89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6766928" y="6128667"/>
            <a:ext cx="275325" cy="2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8816972" y="6128667"/>
            <a:ext cx="275325" cy="2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Rectangle 90" hidden="0"/>
          <p:cNvSpPr/>
          <p:nvPr isPhoto="0" userDrawn="0"/>
        </p:nvSpPr>
        <p:spPr bwMode="auto">
          <a:xfrm>
            <a:off x="4340060" y="5998089"/>
            <a:ext cx="7720428" cy="47747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2" name="ZoneTexte 91" hidden="0"/>
          <p:cNvSpPr txBox="1"/>
          <p:nvPr isPhoto="0" userDrawn="0"/>
        </p:nvSpPr>
        <p:spPr bwMode="auto">
          <a:xfrm>
            <a:off x="4310822" y="5212460"/>
            <a:ext cx="1383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/>
              <a:t>Atila</a:t>
            </a:r>
            <a:r>
              <a:rPr lang="fr-FR" sz="1100"/>
              <a:t> Lins</a:t>
            </a:r>
            <a:endParaRPr/>
          </a:p>
        </p:txBody>
      </p:sp>
      <p:pic>
        <p:nvPicPr>
          <p:cNvPr id="93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8816972" y="5320388"/>
            <a:ext cx="275325" cy="2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0833944" y="5320388"/>
            <a:ext cx="275325" cy="2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94" hidden="0"/>
          <p:cNvSpPr/>
          <p:nvPr isPhoto="0" userDrawn="0"/>
        </p:nvSpPr>
        <p:spPr bwMode="auto">
          <a:xfrm>
            <a:off x="4337712" y="5236833"/>
            <a:ext cx="7720428" cy="47747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96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5905194" y="6128667"/>
            <a:ext cx="275325" cy="2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6766928" y="4575238"/>
            <a:ext cx="275325" cy="2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477;p35" descr="Forma&#10;&#10;Descrição gerada automaticamente com confiança baixa" hidden="0"/>
          <p:cNvPicPr/>
          <p:nvPr isPhoto="0" userDrawn="0"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0833944" y="5001805"/>
            <a:ext cx="275325" cy="2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2252999" name="" hidden="0"/>
          <p:cNvSpPr txBox="1"/>
          <p:nvPr isPhoto="0" userDrawn="0"/>
        </p:nvSpPr>
        <p:spPr bwMode="auto">
          <a:xfrm flipH="0" flipV="0">
            <a:off x="283028" y="6190632"/>
            <a:ext cx="330105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>
                <a:solidFill>
                  <a:schemeClr val="accent6"/>
                </a:solidFill>
              </a:rPr>
              <a:t>Estados prioritários : Amapá, Roraima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" name="Google Shape;453;p3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rgbClr val="54AF71"/>
                </a:solidFill>
              </a:rPr>
              <a:t>Atualização de dados e atenção para os eventos da atualidade 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462" name="Google Shape;462;p35" hidden="0"/>
          <p:cNvSpPr txBox="1"/>
          <p:nvPr isPhoto="0" userDrawn="0"/>
        </p:nvSpPr>
        <p:spPr bwMode="auto">
          <a:xfrm>
            <a:off x="456281" y="1599611"/>
            <a:ext cx="4895363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Próximos Passos</a:t>
            </a:r>
            <a:endParaRPr/>
          </a:p>
        </p:txBody>
      </p:sp>
      <p:sp>
        <p:nvSpPr>
          <p:cNvPr id="53" name="Google Shape;462;p35" hidden="0"/>
          <p:cNvSpPr txBox="1"/>
          <p:nvPr isPhoto="0" userDrawn="0"/>
        </p:nvSpPr>
        <p:spPr bwMode="auto">
          <a:xfrm>
            <a:off x="6095999" y="1599610"/>
            <a:ext cx="4895506" cy="457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Pontos de Atenção</a:t>
            </a:r>
            <a:endParaRPr/>
          </a:p>
        </p:txBody>
      </p:sp>
      <p:sp>
        <p:nvSpPr>
          <p:cNvPr id="2" name="Rectangle 1" hidden="0"/>
          <p:cNvSpPr/>
          <p:nvPr isPhoto="0" userDrawn="0"/>
        </p:nvSpPr>
        <p:spPr bwMode="auto">
          <a:xfrm>
            <a:off x="680166" y="2155875"/>
            <a:ext cx="1883149" cy="3048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fr-FR" b="0" cap="none" spc="0">
                <a:ln w="0"/>
                <a:solidFill>
                  <a:schemeClr val="accent1"/>
                </a:solidFill>
              </a:rPr>
              <a:t>Atualização</a:t>
            </a:r>
            <a:r>
              <a:rPr lang="fr-FR" b="0" cap="none" spc="0">
                <a:ln w="0"/>
                <a:solidFill>
                  <a:schemeClr val="accent1"/>
                </a:solidFill>
              </a:rPr>
              <a:t> de </a:t>
            </a:r>
            <a:r>
              <a:rPr lang="fr-FR" b="0" cap="none" spc="0">
                <a:ln w="0"/>
                <a:solidFill>
                  <a:schemeClr val="accent1"/>
                </a:solidFill>
              </a:rPr>
              <a:t>dados</a:t>
            </a:r>
            <a:endParaRPr lang="fr-FR" b="0" cap="none" spc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 hidden="0"/>
          <p:cNvSpPr/>
          <p:nvPr isPhoto="0" userDrawn="0"/>
        </p:nvSpPr>
        <p:spPr bwMode="auto">
          <a:xfrm>
            <a:off x="456281" y="2061276"/>
            <a:ext cx="4895363" cy="42961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" name="Ellipse 17" hidden="0"/>
          <p:cNvSpPr/>
          <p:nvPr isPhoto="0" userDrawn="0"/>
        </p:nvSpPr>
        <p:spPr bwMode="auto">
          <a:xfrm>
            <a:off x="500424" y="2201810"/>
            <a:ext cx="237509" cy="237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3" name="Rectangle 92" hidden="0"/>
          <p:cNvSpPr/>
          <p:nvPr isPhoto="0" userDrawn="0"/>
        </p:nvSpPr>
        <p:spPr bwMode="auto">
          <a:xfrm>
            <a:off x="2813440" y="2171147"/>
            <a:ext cx="1892958" cy="3048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fr-FR" b="0" cap="none" spc="0">
                <a:ln w="0"/>
                <a:solidFill>
                  <a:schemeClr val="accent5">
                    <a:lumMod val="75000"/>
                  </a:schemeClr>
                </a:solidFill>
              </a:rPr>
              <a:t>Nova </a:t>
            </a:r>
            <a:r>
              <a:rPr lang="fr-FR" b="0" cap="none" spc="0">
                <a:ln w="0"/>
                <a:solidFill>
                  <a:schemeClr val="accent5">
                    <a:lumMod val="75000"/>
                  </a:schemeClr>
                </a:solidFill>
              </a:rPr>
              <a:t>análise</a:t>
            </a:r>
            <a:r>
              <a:rPr lang="fr-FR" b="0" cap="none" spc="0">
                <a:ln w="0"/>
                <a:solidFill>
                  <a:schemeClr val="accent5">
                    <a:lumMod val="75000"/>
                  </a:schemeClr>
                </a:solidFill>
              </a:rPr>
              <a:t> ou </a:t>
            </a:r>
            <a:r>
              <a:rPr lang="fr-FR" b="0" cap="none" spc="0">
                <a:ln w="0"/>
                <a:solidFill>
                  <a:schemeClr val="accent5">
                    <a:lumMod val="75000"/>
                  </a:schemeClr>
                </a:solidFill>
              </a:rPr>
              <a:t>ação</a:t>
            </a:r>
            <a:endParaRPr lang="fr-FR" b="0" cap="none" spc="0">
              <a:ln w="0"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4" name="Ellipse 93" hidden="0"/>
          <p:cNvSpPr/>
          <p:nvPr isPhoto="0" userDrawn="0"/>
        </p:nvSpPr>
        <p:spPr bwMode="auto">
          <a:xfrm>
            <a:off x="2638560" y="2217081"/>
            <a:ext cx="237509" cy="2375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28" name="Groupe 27" hidden="0"/>
          <p:cNvGrpSpPr/>
          <p:nvPr isPhoto="0" userDrawn="0"/>
        </p:nvGrpSpPr>
        <p:grpSpPr bwMode="auto">
          <a:xfrm>
            <a:off x="619179" y="2602375"/>
            <a:ext cx="4703878" cy="3358333"/>
            <a:chOff x="0" y="0"/>
            <a:chExt cx="4703878" cy="3358333"/>
          </a:xfrm>
        </p:grpSpPr>
        <p:grpSp>
          <p:nvGrpSpPr>
            <p:cNvPr id="54" name="Agrupar 3" hidden="0"/>
            <p:cNvGrpSpPr/>
            <p:nvPr isPhoto="0" userDrawn="0"/>
          </p:nvGrpSpPr>
          <p:grpSpPr bwMode="auto">
            <a:xfrm>
              <a:off x="0" y="976"/>
              <a:ext cx="851514" cy="720558"/>
              <a:chOff x="0" y="0"/>
              <a:chExt cx="851514" cy="720558"/>
            </a:xfrm>
          </p:grpSpPr>
          <p:grpSp>
            <p:nvGrpSpPr>
              <p:cNvPr id="55" name="Agrupar 22" hidden="0"/>
              <p:cNvGrpSpPr/>
              <p:nvPr isPhoto="0" userDrawn="0"/>
            </p:nvGrpSpPr>
            <p:grpSpPr bwMode="auto">
              <a:xfrm>
                <a:off x="75549" y="0"/>
                <a:ext cx="720558" cy="720558"/>
                <a:chOff x="0" y="0"/>
                <a:chExt cx="720558" cy="720558"/>
              </a:xfrm>
            </p:grpSpPr>
            <p:sp>
              <p:nvSpPr>
                <p:cNvPr id="58" name="Elipse 24" hidden="0"/>
                <p:cNvSpPr/>
                <p:nvPr isPhoto="0" userDrawn="0"/>
              </p:nvSpPr>
              <p:spPr bwMode="auto">
                <a:xfrm>
                  <a:off x="0" y="0"/>
                  <a:ext cx="720558" cy="72055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9" name="Elipse 25" hidden="0"/>
                <p:cNvSpPr/>
                <p:nvPr isPhoto="0" userDrawn="0"/>
              </p:nvSpPr>
              <p:spPr bwMode="auto">
                <a:xfrm>
                  <a:off x="19145" y="19145"/>
                  <a:ext cx="682268" cy="6822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56" name="Retângulo 2" hidden="0"/>
              <p:cNvSpPr/>
              <p:nvPr isPhoto="0" userDrawn="0"/>
            </p:nvSpPr>
            <p:spPr bwMode="auto">
              <a:xfrm>
                <a:off x="0" y="165222"/>
                <a:ext cx="85151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pt-BR" sz="1800" b="0" cap="none" spc="0">
                    <a:ln w="0"/>
                    <a:solidFill>
                      <a:schemeClr val="accent1"/>
                    </a:solidFill>
                  </a:rPr>
                  <a:t>Censo</a:t>
                </a:r>
                <a:endParaRPr/>
              </a:p>
            </p:txBody>
          </p:sp>
        </p:grpSp>
        <p:sp>
          <p:nvSpPr>
            <p:cNvPr id="7" name="ZoneTexte 6" hidden="0"/>
            <p:cNvSpPr txBox="1"/>
            <p:nvPr isPhoto="0" userDrawn="0"/>
          </p:nvSpPr>
          <p:spPr bwMode="auto">
            <a:xfrm>
              <a:off x="879997" y="227753"/>
              <a:ext cx="2572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Censo</a:t>
              </a:r>
              <a:r>
                <a:rPr lang="fr-FR"/>
                <a:t> 2010 X </a:t>
              </a:r>
              <a:r>
                <a:rPr lang="fr-FR"/>
                <a:t>Censo</a:t>
              </a:r>
              <a:r>
                <a:rPr lang="fr-FR"/>
                <a:t> 2022</a:t>
              </a:r>
              <a:endParaRPr/>
            </a:p>
          </p:txBody>
        </p:sp>
        <p:sp>
          <p:nvSpPr>
            <p:cNvPr id="8" name="ZoneTexte 7" hidden="0"/>
            <p:cNvSpPr txBox="1"/>
            <p:nvPr isPhoto="0" userDrawn="0"/>
          </p:nvSpPr>
          <p:spPr bwMode="auto">
            <a:xfrm flipH="0" flipV="0">
              <a:off x="943081" y="0"/>
              <a:ext cx="100109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>
                  <a:solidFill>
                    <a:schemeClr val="accent6">
                      <a:lumMod val="75000"/>
                    </a:schemeClr>
                  </a:solidFill>
                </a:rPr>
                <a:t>Utilizado</a:t>
              </a:r>
              <a:endParaRPr lang="fr-FR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ZoneTexte 62" hidden="0"/>
            <p:cNvSpPr txBox="1"/>
            <p:nvPr isPhoto="0" userDrawn="0"/>
          </p:nvSpPr>
          <p:spPr bwMode="auto">
            <a:xfrm>
              <a:off x="2030889" y="1"/>
              <a:ext cx="1103926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>
                  <a:solidFill>
                    <a:schemeClr val="accent6">
                      <a:lumMod val="75000"/>
                    </a:schemeClr>
                  </a:solidFill>
                </a:rPr>
                <a:t>Atualizacão</a:t>
              </a:r>
              <a:endParaRPr lang="fr-FR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2" name="Connecteur droit 11" hidden="0"/>
            <p:cNvCxnSpPr>
              <a:cxnSpLocks/>
              <a:stCxn id="58" idx="4"/>
            </p:cNvCxnSpPr>
            <p:nvPr isPhoto="0" userDrawn="0"/>
          </p:nvCxnSpPr>
          <p:spPr bwMode="auto">
            <a:xfrm>
              <a:off x="435829" y="721535"/>
              <a:ext cx="196274" cy="206347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e 16" hidden="0"/>
            <p:cNvGrpSpPr/>
            <p:nvPr isPhoto="0" userDrawn="0"/>
          </p:nvGrpSpPr>
          <p:grpSpPr bwMode="auto">
            <a:xfrm>
              <a:off x="281895" y="847575"/>
              <a:ext cx="720558" cy="720558"/>
              <a:chOff x="0" y="0"/>
              <a:chExt cx="720558" cy="720558"/>
            </a:xfrm>
          </p:grpSpPr>
          <p:grpSp>
            <p:nvGrpSpPr>
              <p:cNvPr id="67" name="Agrupar 22" hidden="0"/>
              <p:cNvGrpSpPr/>
              <p:nvPr isPhoto="0" userDrawn="0"/>
            </p:nvGrpSpPr>
            <p:grpSpPr bwMode="auto">
              <a:xfrm>
                <a:off x="0" y="0"/>
                <a:ext cx="720558" cy="720558"/>
                <a:chOff x="0" y="0"/>
                <a:chExt cx="720558" cy="720558"/>
              </a:xfrm>
            </p:grpSpPr>
            <p:sp>
              <p:nvSpPr>
                <p:cNvPr id="85" name="Elipse 24" hidden="0"/>
                <p:cNvSpPr/>
                <p:nvPr isPhoto="0" userDrawn="0"/>
              </p:nvSpPr>
              <p:spPr bwMode="auto">
                <a:xfrm>
                  <a:off x="0" y="0"/>
                  <a:ext cx="720558" cy="72055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86" name="Elipse 25" hidden="0"/>
                <p:cNvSpPr/>
                <p:nvPr isPhoto="0" userDrawn="0"/>
              </p:nvSpPr>
              <p:spPr bwMode="auto">
                <a:xfrm>
                  <a:off x="19145" y="19145"/>
                  <a:ext cx="682268" cy="6822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15" name="Image 14" hidden="0"/>
              <p:cNvPicPr>
                <a:picLocks noChangeAspect="1"/>
              </p:cNvPicPr>
              <p:nvPr isPhoto="0" userDrawn="0"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 bwMode="auto">
              <a:xfrm>
                <a:off x="163295" y="128792"/>
                <a:ext cx="405931" cy="405931"/>
              </a:xfrm>
              <a:prstGeom prst="rect">
                <a:avLst/>
              </a:prstGeom>
            </p:spPr>
          </p:pic>
        </p:grpSp>
        <p:sp>
          <p:nvSpPr>
            <p:cNvPr id="87" name="ZoneTexte 86" hidden="0"/>
            <p:cNvSpPr txBox="1"/>
            <p:nvPr isPhoto="0" userDrawn="0"/>
          </p:nvSpPr>
          <p:spPr bwMode="auto">
            <a:xfrm>
              <a:off x="1089581" y="938820"/>
              <a:ext cx="3614296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Eleições</a:t>
              </a:r>
              <a:r>
                <a:rPr lang="fr-FR"/>
                <a:t> 2022: </a:t>
              </a:r>
              <a:r>
                <a:rPr lang="fr-FR"/>
                <a:t>Renovacão</a:t>
              </a:r>
              <a:r>
                <a:rPr lang="fr-FR"/>
                <a:t> dos </a:t>
              </a:r>
              <a:r>
                <a:rPr lang="fr-FR"/>
                <a:t>parlamentares</a:t>
              </a:r>
              <a:endParaRPr lang="fr-FR"/>
            </a:p>
          </p:txBody>
        </p:sp>
        <p:grpSp>
          <p:nvGrpSpPr>
            <p:cNvPr id="22" name="Groupe 21" hidden="0"/>
            <p:cNvGrpSpPr/>
            <p:nvPr isPhoto="0" userDrawn="0"/>
          </p:nvGrpSpPr>
          <p:grpSpPr bwMode="auto">
            <a:xfrm>
              <a:off x="56403" y="1744818"/>
              <a:ext cx="720558" cy="720558"/>
              <a:chOff x="0" y="0"/>
              <a:chExt cx="720558" cy="720558"/>
            </a:xfrm>
          </p:grpSpPr>
          <p:grpSp>
            <p:nvGrpSpPr>
              <p:cNvPr id="89" name="Agrupar 22" hidden="0"/>
              <p:cNvGrpSpPr/>
              <p:nvPr isPhoto="0" userDrawn="0"/>
            </p:nvGrpSpPr>
            <p:grpSpPr bwMode="auto">
              <a:xfrm>
                <a:off x="0" y="0"/>
                <a:ext cx="720558" cy="720558"/>
                <a:chOff x="0" y="0"/>
                <a:chExt cx="720558" cy="720558"/>
              </a:xfrm>
            </p:grpSpPr>
            <p:sp>
              <p:nvSpPr>
                <p:cNvPr id="91" name="Elipse 24" hidden="0"/>
                <p:cNvSpPr/>
                <p:nvPr isPhoto="0" userDrawn="0"/>
              </p:nvSpPr>
              <p:spPr bwMode="auto">
                <a:xfrm>
                  <a:off x="0" y="0"/>
                  <a:ext cx="720558" cy="72055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92" name="Elipse 25" hidden="0"/>
                <p:cNvSpPr/>
                <p:nvPr isPhoto="0" userDrawn="0"/>
              </p:nvSpPr>
              <p:spPr bwMode="auto">
                <a:xfrm>
                  <a:off x="19145" y="19145"/>
                  <a:ext cx="682268" cy="6822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95" name="Imagem 62" descr="Forma&#10;&#10;Descrição gerada automaticamente com confiança baixa" hidden="0"/>
              <p:cNvPicPr>
                <a:picLocks noChangeAspect="1"/>
              </p:cNvPicPr>
              <p:nvPr isPhoto="0" userDrawn="0"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 bwMode="auto">
              <a:xfrm>
                <a:off x="183393" y="157401"/>
                <a:ext cx="410787" cy="410787"/>
              </a:xfrm>
              <a:prstGeom prst="rect">
                <a:avLst/>
              </a:prstGeom>
            </p:spPr>
          </p:pic>
        </p:grpSp>
        <p:cxnSp>
          <p:nvCxnSpPr>
            <p:cNvPr id="96" name="Connecteur droit 95" hidden="0"/>
            <p:cNvCxnSpPr>
              <a:cxnSpLocks/>
              <a:stCxn id="92" idx="0"/>
              <a:endCxn id="85" idx="4"/>
            </p:cNvCxnSpPr>
            <p:nvPr isPhoto="0" userDrawn="0"/>
          </p:nvCxnSpPr>
          <p:spPr bwMode="auto">
            <a:xfrm flipV="1">
              <a:off x="416682" y="1568134"/>
              <a:ext cx="225492" cy="19582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ZoneTexte 96" hidden="0"/>
            <p:cNvSpPr txBox="1"/>
            <p:nvPr isPhoto="0" userDrawn="0"/>
          </p:nvSpPr>
          <p:spPr bwMode="auto">
            <a:xfrm>
              <a:off x="776960" y="1841477"/>
              <a:ext cx="3614188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/>
                <a:t>Analisar</a:t>
              </a:r>
              <a:r>
                <a:rPr lang="pt-BR"/>
                <a:t> </a:t>
              </a:r>
              <a:r>
                <a:rPr lang="fr-FR"/>
                <a:t>contatos</a:t>
              </a:r>
              <a:r>
                <a:rPr lang="fr-FR"/>
                <a:t> da </a:t>
              </a:r>
              <a:r>
                <a:rPr lang="fr-FR"/>
                <a:t>iniciativa</a:t>
              </a:r>
              <a:r>
                <a:rPr lang="fr-FR"/>
                <a:t> </a:t>
              </a:r>
              <a:r>
                <a:rPr lang="fr-FR"/>
                <a:t>privada</a:t>
              </a:r>
              <a:r>
                <a:rPr lang="fr-FR"/>
                <a:t> para </a:t>
              </a:r>
              <a:r>
                <a:rPr lang="fr-FR"/>
                <a:t>complementar</a:t>
              </a:r>
              <a:r>
                <a:rPr lang="fr-FR"/>
                <a:t> os </a:t>
              </a:r>
              <a:r>
                <a:rPr lang="fr-FR"/>
                <a:t>contatos</a:t>
              </a:r>
              <a:r>
                <a:rPr lang="fr-FR"/>
                <a:t> </a:t>
              </a:r>
              <a:r>
                <a:rPr lang="fr-FR"/>
                <a:t>prioritários</a:t>
              </a:r>
              <a:endParaRPr lang="fr-FR"/>
            </a:p>
          </p:txBody>
        </p:sp>
        <p:cxnSp>
          <p:nvCxnSpPr>
            <p:cNvPr id="103" name="Connecteur droit 102" hidden="0"/>
            <p:cNvCxnSpPr>
              <a:cxnSpLocks/>
              <a:stCxn id="102" idx="0"/>
              <a:endCxn id="92" idx="4"/>
            </p:cNvCxnSpPr>
            <p:nvPr isPhoto="0" userDrawn="0"/>
          </p:nvCxnSpPr>
          <p:spPr bwMode="auto">
            <a:xfrm flipH="1" flipV="1">
              <a:off x="416682" y="2446231"/>
              <a:ext cx="206346" cy="19491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e 26" hidden="0"/>
            <p:cNvGrpSpPr/>
            <p:nvPr isPhoto="0" userDrawn="0"/>
          </p:nvGrpSpPr>
          <p:grpSpPr bwMode="auto">
            <a:xfrm>
              <a:off x="262749" y="2621999"/>
              <a:ext cx="720558" cy="720558"/>
              <a:chOff x="0" y="0"/>
              <a:chExt cx="720558" cy="720558"/>
            </a:xfrm>
          </p:grpSpPr>
          <p:grpSp>
            <p:nvGrpSpPr>
              <p:cNvPr id="99" name="Agrupar 22" hidden="0"/>
              <p:cNvGrpSpPr/>
              <p:nvPr isPhoto="0" userDrawn="0"/>
            </p:nvGrpSpPr>
            <p:grpSpPr bwMode="auto">
              <a:xfrm>
                <a:off x="0" y="0"/>
                <a:ext cx="720558" cy="720558"/>
                <a:chOff x="0" y="0"/>
                <a:chExt cx="720558" cy="720558"/>
              </a:xfrm>
            </p:grpSpPr>
            <p:sp>
              <p:nvSpPr>
                <p:cNvPr id="101" name="Elipse 24" hidden="0"/>
                <p:cNvSpPr/>
                <p:nvPr isPhoto="0" userDrawn="0"/>
              </p:nvSpPr>
              <p:spPr bwMode="auto">
                <a:xfrm>
                  <a:off x="0" y="0"/>
                  <a:ext cx="720558" cy="72055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2700000" rotWithShape="0" algn="tl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2" name="Elipse 25" hidden="0"/>
                <p:cNvSpPr/>
                <p:nvPr isPhoto="0" userDrawn="0"/>
              </p:nvSpPr>
              <p:spPr bwMode="auto">
                <a:xfrm>
                  <a:off x="19145" y="19145"/>
                  <a:ext cx="682268" cy="6822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pic>
            <p:nvPicPr>
              <p:cNvPr id="26" name="Image 25" hidden="0"/>
              <p:cNvPicPr>
                <a:picLocks noChangeAspect="1"/>
              </p:cNvPicPr>
              <p:nvPr isPhoto="0" userDrawn="0"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 bwMode="auto">
              <a:xfrm>
                <a:off x="162072" y="145989"/>
                <a:ext cx="414562" cy="414562"/>
              </a:xfrm>
              <a:prstGeom prst="rect">
                <a:avLst/>
              </a:prstGeom>
            </p:spPr>
          </p:pic>
        </p:grpSp>
        <p:sp>
          <p:nvSpPr>
            <p:cNvPr id="104" name="ZoneTexte 103" hidden="0"/>
            <p:cNvSpPr txBox="1"/>
            <p:nvPr isPhoto="0" userDrawn="0"/>
          </p:nvSpPr>
          <p:spPr bwMode="auto">
            <a:xfrm>
              <a:off x="982312" y="2626777"/>
              <a:ext cx="3614224" cy="73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Brasil de volta ao mapa da </a:t>
              </a:r>
              <a:r>
                <a:rPr lang="fr-FR"/>
                <a:t>fome</a:t>
              </a:r>
              <a:r>
                <a:rPr lang="fr-FR"/>
                <a:t> no </a:t>
              </a:r>
              <a:r>
                <a:rPr lang="fr-FR"/>
                <a:t>mundo</a:t>
              </a:r>
              <a:r>
                <a:rPr lang="fr-FR"/>
                <a:t>, </a:t>
              </a:r>
              <a:r>
                <a:rPr lang="fr-FR"/>
                <a:t>inflaçao</a:t>
              </a:r>
              <a:r>
                <a:rPr lang="fr-FR"/>
                <a:t> e </a:t>
              </a:r>
              <a:r>
                <a:rPr lang="fr-FR"/>
                <a:t>demais</a:t>
              </a:r>
              <a:r>
                <a:rPr lang="fr-FR"/>
                <a:t> </a:t>
              </a:r>
              <a:r>
                <a:rPr lang="fr-FR"/>
                <a:t>atualidades</a:t>
              </a:r>
              <a:r>
                <a:rPr lang="fr-FR"/>
                <a:t> a </a:t>
              </a:r>
              <a:r>
                <a:rPr lang="fr-FR"/>
                <a:t>serem</a:t>
              </a:r>
              <a:r>
                <a:rPr lang="fr-FR"/>
                <a:t> </a:t>
              </a:r>
              <a:r>
                <a:rPr lang="fr-FR"/>
                <a:t>consideradas</a:t>
              </a:r>
              <a:r>
                <a:rPr lang="fr-FR"/>
                <a:t> </a:t>
              </a:r>
              <a:r>
                <a:rPr lang="fr-FR"/>
                <a:t>em</a:t>
              </a:r>
              <a:r>
                <a:rPr lang="fr-FR"/>
                <a:t> </a:t>
              </a:r>
              <a:r>
                <a:rPr lang="fr-FR"/>
                <a:t>uma</a:t>
              </a:r>
              <a:r>
                <a:rPr lang="fr-FR"/>
                <a:t> </a:t>
              </a:r>
              <a:r>
                <a:rPr lang="fr-FR"/>
                <a:t>análise</a:t>
              </a:r>
              <a:r>
                <a:rPr lang="fr-FR"/>
                <a:t> da AL</a:t>
              </a:r>
              <a:endParaRPr/>
            </a:p>
          </p:txBody>
        </p:sp>
      </p:grpSp>
      <p:sp>
        <p:nvSpPr>
          <p:cNvPr id="105" name="Rectangle 104" hidden="0"/>
          <p:cNvSpPr/>
          <p:nvPr isPhoto="0" userDrawn="0"/>
        </p:nvSpPr>
        <p:spPr bwMode="auto">
          <a:xfrm>
            <a:off x="6116132" y="2061276"/>
            <a:ext cx="4875231" cy="42961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ZoneTexte 2" hidden="0"/>
          <p:cNvSpPr txBox="1"/>
          <p:nvPr isPhoto="0" userDrawn="0"/>
        </p:nvSpPr>
        <p:spPr bwMode="auto">
          <a:xfrm>
            <a:off x="6379533" y="2553130"/>
            <a:ext cx="4106079" cy="115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fr-FR"/>
              <a:t>Tratamento</a:t>
            </a:r>
            <a:r>
              <a:rPr lang="fr-FR"/>
              <a:t> de </a:t>
            </a:r>
            <a:r>
              <a:rPr lang="fr-FR"/>
              <a:t>dados</a:t>
            </a:r>
            <a:r>
              <a:rPr lang="fr-FR"/>
              <a:t>: </a:t>
            </a:r>
            <a:endParaRPr/>
          </a:p>
          <a:p>
            <a:pPr>
              <a:defRPr/>
            </a:pPr>
            <a:r>
              <a:rPr lang="fr-FR"/>
              <a:t>Dados</a:t>
            </a:r>
            <a:r>
              <a:rPr lang="fr-FR"/>
              <a:t> Ausentes</a:t>
            </a:r>
            <a:endParaRPr lang="fr-FR"/>
          </a:p>
          <a:p>
            <a:pPr>
              <a:defRPr/>
            </a:pPr>
            <a:r>
              <a:rPr lang="fr-FR"/>
              <a:t>Sem especificação de unidade utilizada</a:t>
            </a:r>
            <a:endParaRPr/>
          </a:p>
          <a:p>
            <a:pPr>
              <a:defRPr/>
            </a:pPr>
            <a:r>
              <a:rPr lang="fr-FR"/>
              <a:t>Organizacão</a:t>
            </a:r>
            <a:r>
              <a:rPr lang="fr-FR"/>
              <a:t> para </a:t>
            </a:r>
            <a:r>
              <a:rPr lang="fr-FR"/>
              <a:t>geracão</a:t>
            </a:r>
            <a:r>
              <a:rPr lang="fr-FR"/>
              <a:t> de </a:t>
            </a:r>
            <a:r>
              <a:rPr lang="fr-FR"/>
              <a:t>gráficos</a:t>
            </a:r>
            <a:endParaRPr lang="fr-FR"/>
          </a:p>
          <a:p>
            <a:pPr marL="285750" indent="-285750">
              <a:buFont typeface="Arial"/>
              <a:buChar char="•"/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" name="Google Shape;492;p3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6000"/>
              <a:buFont typeface="Arial"/>
              <a:buNone/>
              <a:defRPr/>
            </a:pPr>
            <a:r>
              <a:rPr lang="pt-BR"/>
              <a:t>Obrigado</a:t>
            </a:r>
            <a:endParaRPr/>
          </a:p>
        </p:txBody>
      </p:sp>
      <p:sp>
        <p:nvSpPr>
          <p:cNvPr id="494" name="Google Shape;494;p3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" name="Google Shape;72;p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870663" y="1426124"/>
            <a:ext cx="2063548" cy="2142684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3" name="Google Shape;73;p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pic>
        <p:nvPicPr>
          <p:cNvPr id="74" name="Google Shape;74;p4" descr="Foto do perfil de Carlos Henrique Campos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 flipH="1">
            <a:off x="881105" y="1407094"/>
            <a:ext cx="2023473" cy="2023473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5" name="Google Shape;75;p4" hidden="0"/>
          <p:cNvSpPr txBox="1"/>
          <p:nvPr isPhoto="0" userDrawn="0"/>
        </p:nvSpPr>
        <p:spPr bwMode="auto">
          <a:xfrm>
            <a:off x="707201" y="3632256"/>
            <a:ext cx="250574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r>
              <a:rPr lang="pt-BR" sz="1500" b="1" i="0" u="none" strike="noStrike" cap="none">
                <a:solidFill>
                  <a:srgbClr val="54BB75"/>
                </a:solidFill>
                <a:latin typeface="Arial"/>
                <a:ea typeface="Arial"/>
                <a:cs typeface="Arial"/>
              </a:rPr>
              <a:t>Carlos Campos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" name="Google Shape;76;p4" hidden="0"/>
          <p:cNvSpPr txBox="1"/>
          <p:nvPr isPhoto="0" userDrawn="0"/>
        </p:nvSpPr>
        <p:spPr bwMode="auto">
          <a:xfrm>
            <a:off x="1092200" y="480052"/>
            <a:ext cx="86347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pt-BR" sz="2800" b="1" i="0" u="none" strike="noStrike" cap="none">
                <a:solidFill>
                  <a:srgbClr val="54BB75"/>
                </a:solidFill>
                <a:latin typeface="Arial"/>
                <a:ea typeface="Arial"/>
                <a:cs typeface="Arial"/>
              </a:rPr>
              <a:t>Nossa Equipe: Grupo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7" name="Google Shape;77;p4" descr="Ícone&#10;&#10;Descrição gerada automaticamente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378596" y="4110589"/>
            <a:ext cx="502509" cy="50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 descr="Ícone&#10;&#10;Descrição gerada automaticamente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378596" y="5109789"/>
            <a:ext cx="502509" cy="50250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 hidden="0"/>
          <p:cNvSpPr txBox="1"/>
          <p:nvPr isPhoto="0" userDrawn="0"/>
        </p:nvSpPr>
        <p:spPr bwMode="auto">
          <a:xfrm>
            <a:off x="997368" y="4192566"/>
            <a:ext cx="1804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Grenoble, França</a:t>
            </a:r>
            <a:endParaRPr/>
          </a:p>
        </p:txBody>
      </p:sp>
      <p:sp>
        <p:nvSpPr>
          <p:cNvPr id="80" name="Google Shape;80;p4" hidden="0"/>
          <p:cNvSpPr txBox="1"/>
          <p:nvPr isPhoto="0" userDrawn="0"/>
        </p:nvSpPr>
        <p:spPr bwMode="auto">
          <a:xfrm>
            <a:off x="997366" y="5143129"/>
            <a:ext cx="16872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São Paulo, Brasil</a:t>
            </a:r>
            <a:endParaRPr/>
          </a:p>
        </p:txBody>
      </p:sp>
      <p:sp>
        <p:nvSpPr>
          <p:cNvPr id="81" name="Google Shape;81;p4" hidden="0"/>
          <p:cNvSpPr txBox="1"/>
          <p:nvPr isPhoto="0" userDrawn="0"/>
        </p:nvSpPr>
        <p:spPr bwMode="auto">
          <a:xfrm>
            <a:off x="8649564" y="3632256"/>
            <a:ext cx="250574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r>
              <a:rPr lang="pt-BR" sz="1500" b="1" i="0" u="none" strike="noStrike" cap="none">
                <a:solidFill>
                  <a:srgbClr val="54BB75"/>
                </a:solidFill>
                <a:latin typeface="Arial"/>
                <a:ea typeface="Arial"/>
                <a:cs typeface="Arial"/>
              </a:rPr>
              <a:t>Marcelo Cueto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2" name="Google Shape;82;p4" descr="Profile photo of Leonel Maia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6180760" y="1441813"/>
            <a:ext cx="2063546" cy="2063546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83" name="Google Shape;83;p4" descr="Profile photo of João Paulo Brum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3530933" y="1405527"/>
            <a:ext cx="2023473" cy="2023473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84" name="Google Shape;84;p4" hidden="0"/>
          <p:cNvSpPr txBox="1"/>
          <p:nvPr isPhoto="0" userDrawn="0"/>
        </p:nvSpPr>
        <p:spPr bwMode="auto">
          <a:xfrm>
            <a:off x="5959661" y="3632256"/>
            <a:ext cx="250574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r>
              <a:rPr lang="pt-BR" sz="1500" b="1" i="0" u="none" strike="noStrike" cap="none">
                <a:solidFill>
                  <a:srgbClr val="54BB75"/>
                </a:solidFill>
                <a:latin typeface="Arial"/>
                <a:ea typeface="Arial"/>
                <a:cs typeface="Arial"/>
              </a:rPr>
              <a:t>Leonel Maia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5" name="Google Shape;85;p4" hidden="0"/>
          <p:cNvSpPr txBox="1"/>
          <p:nvPr isPhoto="0" userDrawn="0"/>
        </p:nvSpPr>
        <p:spPr bwMode="auto">
          <a:xfrm>
            <a:off x="3269758" y="3632255"/>
            <a:ext cx="250574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r>
              <a:rPr lang="pt-BR" sz="1500" b="1" i="0" u="none" strike="noStrike" cap="none">
                <a:solidFill>
                  <a:srgbClr val="54BB75"/>
                </a:solidFill>
                <a:latin typeface="Arial"/>
                <a:ea typeface="Arial"/>
                <a:cs typeface="Arial"/>
              </a:rPr>
              <a:t>João Brum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6" name="Google Shape;86;p4" hidden="0"/>
          <p:cNvSpPr txBox="1"/>
          <p:nvPr isPhoto="0" userDrawn="0"/>
        </p:nvSpPr>
        <p:spPr bwMode="auto">
          <a:xfrm>
            <a:off x="3749958" y="4192566"/>
            <a:ext cx="1804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Grenoble, França</a:t>
            </a:r>
            <a:endParaRPr/>
          </a:p>
        </p:txBody>
      </p:sp>
      <p:sp>
        <p:nvSpPr>
          <p:cNvPr id="87" name="Google Shape;87;p4" hidden="0"/>
          <p:cNvSpPr txBox="1"/>
          <p:nvPr isPhoto="0" userDrawn="0"/>
        </p:nvSpPr>
        <p:spPr bwMode="auto">
          <a:xfrm>
            <a:off x="6439860" y="4192565"/>
            <a:ext cx="1804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Grenoble, França</a:t>
            </a:r>
            <a:endParaRPr/>
          </a:p>
        </p:txBody>
      </p:sp>
      <p:sp>
        <p:nvSpPr>
          <p:cNvPr id="88" name="Google Shape;88;p4" hidden="0"/>
          <p:cNvSpPr txBox="1"/>
          <p:nvPr isPhoto="0" userDrawn="0"/>
        </p:nvSpPr>
        <p:spPr bwMode="auto">
          <a:xfrm>
            <a:off x="9129762" y="4192565"/>
            <a:ext cx="1804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Grenoble, França</a:t>
            </a:r>
            <a:endParaRPr/>
          </a:p>
        </p:txBody>
      </p:sp>
      <p:sp>
        <p:nvSpPr>
          <p:cNvPr id="89" name="Google Shape;89;p4" hidden="0"/>
          <p:cNvSpPr txBox="1"/>
          <p:nvPr isPhoto="0" userDrawn="0"/>
        </p:nvSpPr>
        <p:spPr bwMode="auto">
          <a:xfrm>
            <a:off x="3722346" y="5109789"/>
            <a:ext cx="16872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Santa Maria, Brasil</a:t>
            </a:r>
            <a:endParaRPr/>
          </a:p>
        </p:txBody>
      </p:sp>
      <p:sp>
        <p:nvSpPr>
          <p:cNvPr id="90" name="Google Shape;90;p4" hidden="0"/>
          <p:cNvSpPr txBox="1"/>
          <p:nvPr isPhoto="0" userDrawn="0"/>
        </p:nvSpPr>
        <p:spPr bwMode="auto">
          <a:xfrm>
            <a:off x="6368924" y="5108410"/>
            <a:ext cx="16872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Fortaleza, Brasil</a:t>
            </a:r>
            <a:endParaRPr/>
          </a:p>
        </p:txBody>
      </p:sp>
      <p:sp>
        <p:nvSpPr>
          <p:cNvPr id="91" name="Google Shape;91;p4" hidden="0"/>
          <p:cNvSpPr txBox="1"/>
          <p:nvPr isPhoto="0" userDrawn="0"/>
        </p:nvSpPr>
        <p:spPr bwMode="auto">
          <a:xfrm>
            <a:off x="9015502" y="5108410"/>
            <a:ext cx="16872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Santa Maria, Brasil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Google Shape;96;p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0" y="-2679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/>
              <a:t>Sumário Executivo</a:t>
            </a:r>
            <a:endParaRPr/>
          </a:p>
        </p:txBody>
      </p:sp>
      <p:sp>
        <p:nvSpPr>
          <p:cNvPr id="97" name="Google Shape;97;p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98" name="Google Shape;98;p3" hidden="0"/>
          <p:cNvSpPr txBox="1"/>
          <p:nvPr isPhoto="0" userDrawn="0"/>
        </p:nvSpPr>
        <p:spPr bwMode="auto">
          <a:xfrm>
            <a:off x="226696" y="1009273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sz="1800" b="0" i="0" u="none" strike="noStrike" cap="none">
                <a:solidFill>
                  <a:srgbClr val="738373"/>
                </a:solidFill>
                <a:latin typeface="Arial"/>
                <a:ea typeface="Arial"/>
                <a:cs typeface="Arial"/>
              </a:rPr>
              <a:t>Como promover o desenvolvimento sustentável da Amazônia Legal olhando as diferenças </a:t>
            </a:r>
            <a:endParaRPr/>
          </a:p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sz="1800" b="0" i="0" u="none" strike="noStrike" cap="none">
                <a:solidFill>
                  <a:srgbClr val="738373"/>
                </a:solidFill>
                <a:latin typeface="Arial"/>
                <a:ea typeface="Arial"/>
                <a:cs typeface="Arial"/>
              </a:rPr>
              <a:t>de cada região (estado, município)</a:t>
            </a:r>
            <a:endParaRPr sz="1800" b="1" i="0" u="none" strike="noStrike" cap="none">
              <a:solidFill>
                <a:srgbClr val="738373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1" name="Groupe 10" hidden="0"/>
          <p:cNvGrpSpPr/>
          <p:nvPr isPhoto="0" userDrawn="0"/>
        </p:nvGrpSpPr>
        <p:grpSpPr bwMode="auto">
          <a:xfrm>
            <a:off x="574597" y="2313900"/>
            <a:ext cx="10969974" cy="3053941"/>
            <a:chOff x="0" y="0"/>
            <a:chExt cx="10969974" cy="3053941"/>
          </a:xfrm>
        </p:grpSpPr>
        <p:grpSp>
          <p:nvGrpSpPr>
            <p:cNvPr id="4" name="Groupe 3" hidden="0"/>
            <p:cNvGrpSpPr/>
            <p:nvPr isPhoto="0" userDrawn="0"/>
          </p:nvGrpSpPr>
          <p:grpSpPr bwMode="auto">
            <a:xfrm>
              <a:off x="6735978" y="0"/>
              <a:ext cx="4233996" cy="2181584"/>
              <a:chOff x="0" y="0"/>
              <a:chExt cx="4233996" cy="2181584"/>
            </a:xfrm>
          </p:grpSpPr>
          <p:grpSp>
            <p:nvGrpSpPr>
              <p:cNvPr id="3" name="Groupe 2" hidden="0"/>
              <p:cNvGrpSpPr/>
              <p:nvPr isPhoto="0" userDrawn="0"/>
            </p:nvGrpSpPr>
            <p:grpSpPr bwMode="auto">
              <a:xfrm>
                <a:off x="1368690" y="0"/>
                <a:ext cx="1496287" cy="1496287"/>
                <a:chOff x="0" y="0"/>
                <a:chExt cx="1496287" cy="1496287"/>
              </a:xfrm>
            </p:grpSpPr>
            <p:grpSp>
              <p:nvGrpSpPr>
                <p:cNvPr id="28" name="Agrupar 2" hidden="0"/>
                <p:cNvGrpSpPr/>
                <p:nvPr isPhoto="0" userDrawn="0"/>
              </p:nvGrpSpPr>
              <p:grpSpPr bwMode="auto">
                <a:xfrm>
                  <a:off x="0" y="0"/>
                  <a:ext cx="1496287" cy="1496287"/>
                  <a:chOff x="0" y="0"/>
                  <a:chExt cx="1496287" cy="1496287"/>
                </a:xfrm>
              </p:grpSpPr>
              <p:sp>
                <p:nvSpPr>
                  <p:cNvPr id="30" name="Elipse 1" hidden="0"/>
                  <p:cNvSpPr/>
                  <p:nvPr isPhoto="0" userDrawn="0"/>
                </p:nvSpPr>
                <p:spPr bwMode="auto">
                  <a:xfrm>
                    <a:off x="0" y="0"/>
                    <a:ext cx="1496288" cy="1496288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50800" dist="38100" dir="2700000" rotWithShape="0" algn="tl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31" name="Elipse 22" hidden="0"/>
                  <p:cNvSpPr/>
                  <p:nvPr isPhoto="0" userDrawn="0"/>
                </p:nvSpPr>
                <p:spPr bwMode="auto">
                  <a:xfrm>
                    <a:off x="39755" y="39755"/>
                    <a:ext cx="1416775" cy="1416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pic>
              <p:nvPicPr>
                <p:cNvPr id="37" name="Google Shape;465;p35" descr="Ícone&#10;&#10;Descrição gerada automaticamente" hidden="0"/>
                <p:cNvPicPr/>
                <p:nvPr isPhoto="0" userDrawn="0"/>
              </p:nvPicPr>
              <p:blipFill>
                <a:blip r:embed="rId2">
                  <a:alphaModFix/>
                </a:blip>
                <a:stretch/>
              </p:blipFill>
              <p:spPr bwMode="auto">
                <a:xfrm>
                  <a:off x="347220" y="360745"/>
                  <a:ext cx="801844" cy="8018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" name="ZoneTexte 1" hidden="0"/>
              <p:cNvSpPr txBox="1"/>
              <p:nvPr isPhoto="0" userDrawn="0"/>
            </p:nvSpPr>
            <p:spPr bwMode="auto">
              <a:xfrm>
                <a:off x="0" y="1663389"/>
                <a:ext cx="4233996" cy="51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>
                    <a:solidFill>
                      <a:schemeClr val="tx2">
                        <a:lumMod val="50000"/>
                      </a:schemeClr>
                    </a:solidFill>
                  </a:rPr>
                  <a:t>Amapá</a:t>
                </a:r>
                <a:r>
                  <a:rPr lang="pt-BR"/>
                  <a:t> </a:t>
                </a:r>
                <a:r>
                  <a:rPr lang="fr-FR"/>
                  <a:t>e </a:t>
                </a:r>
                <a:r>
                  <a:rPr lang="fr-FR">
                    <a:solidFill>
                      <a:schemeClr val="tx2">
                        <a:lumMod val="50000"/>
                      </a:schemeClr>
                    </a:solidFill>
                  </a:rPr>
                  <a:t>Roraima</a:t>
                </a:r>
                <a:r>
                  <a:rPr lang="fr-FR"/>
                  <a:t> </a:t>
                </a:r>
                <a:r>
                  <a:rPr lang="fr-FR"/>
                  <a:t>são</a:t>
                </a:r>
                <a:r>
                  <a:rPr lang="fr-FR"/>
                  <a:t> os </a:t>
                </a:r>
                <a:r>
                  <a:rPr lang="fr-FR"/>
                  <a:t>estados</a:t>
                </a:r>
                <a:r>
                  <a:rPr lang="fr-FR"/>
                  <a:t> que </a:t>
                </a:r>
                <a:endParaRPr/>
              </a:p>
              <a:p>
                <a:pPr algn="ctr">
                  <a:defRPr/>
                </a:pPr>
                <a:r>
                  <a:rPr lang="fr-FR"/>
                  <a:t>devem</a:t>
                </a:r>
                <a:r>
                  <a:rPr lang="fr-FR"/>
                  <a:t> </a:t>
                </a:r>
                <a:r>
                  <a:rPr lang="fr-FR"/>
                  <a:t>ser</a:t>
                </a:r>
                <a:r>
                  <a:rPr lang="fr-FR"/>
                  <a:t> </a:t>
                </a:r>
                <a:r>
                  <a:rPr lang="fr-FR"/>
                  <a:t>priorizados</a:t>
                </a:r>
                <a:endParaRPr lang="fr-FR"/>
              </a:p>
            </p:txBody>
          </p:sp>
        </p:grpSp>
        <p:grpSp>
          <p:nvGrpSpPr>
            <p:cNvPr id="7" name="Groupe 6" hidden="0"/>
            <p:cNvGrpSpPr/>
            <p:nvPr isPhoto="0" userDrawn="0"/>
          </p:nvGrpSpPr>
          <p:grpSpPr bwMode="auto">
            <a:xfrm>
              <a:off x="3384219" y="0"/>
              <a:ext cx="3642508" cy="3053941"/>
              <a:chOff x="0" y="0"/>
              <a:chExt cx="3642508" cy="3053941"/>
            </a:xfrm>
          </p:grpSpPr>
          <p:grpSp>
            <p:nvGrpSpPr>
              <p:cNvPr id="6" name="Groupe 5" hidden="0"/>
              <p:cNvGrpSpPr/>
              <p:nvPr isPhoto="0" userDrawn="0"/>
            </p:nvGrpSpPr>
            <p:grpSpPr bwMode="auto">
              <a:xfrm>
                <a:off x="1072874" y="0"/>
                <a:ext cx="1496287" cy="1496287"/>
                <a:chOff x="0" y="0"/>
                <a:chExt cx="1496287" cy="1496287"/>
              </a:xfrm>
            </p:grpSpPr>
            <p:grpSp>
              <p:nvGrpSpPr>
                <p:cNvPr id="33" name="Agrupar 2" hidden="0"/>
                <p:cNvGrpSpPr/>
                <p:nvPr isPhoto="0" userDrawn="0"/>
              </p:nvGrpSpPr>
              <p:grpSpPr bwMode="auto">
                <a:xfrm>
                  <a:off x="0" y="0"/>
                  <a:ext cx="1496287" cy="1496287"/>
                  <a:chOff x="0" y="0"/>
                  <a:chExt cx="1496287" cy="1496287"/>
                </a:xfrm>
              </p:grpSpPr>
              <p:sp>
                <p:nvSpPr>
                  <p:cNvPr id="35" name="Elipse 1" hidden="0"/>
                  <p:cNvSpPr/>
                  <p:nvPr isPhoto="0" userDrawn="0"/>
                </p:nvSpPr>
                <p:spPr bwMode="auto">
                  <a:xfrm>
                    <a:off x="0" y="0"/>
                    <a:ext cx="1496288" cy="1496288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50800" dist="38100" dir="2700000" rotWithShape="0" algn="tl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36" name="Elipse 22" hidden="0"/>
                  <p:cNvSpPr/>
                  <p:nvPr isPhoto="0" userDrawn="0"/>
                </p:nvSpPr>
                <p:spPr bwMode="auto">
                  <a:xfrm>
                    <a:off x="39755" y="39755"/>
                    <a:ext cx="1416775" cy="1416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grpSp>
              <p:nvGrpSpPr>
                <p:cNvPr id="5" name="Groupe 4" hidden="0"/>
                <p:cNvGrpSpPr/>
                <p:nvPr isPhoto="0" userDrawn="0"/>
              </p:nvGrpSpPr>
              <p:grpSpPr bwMode="auto">
                <a:xfrm>
                  <a:off x="281277" y="197889"/>
                  <a:ext cx="933729" cy="1115685"/>
                  <a:chOff x="0" y="0"/>
                  <a:chExt cx="933729" cy="1115685"/>
                </a:xfrm>
              </p:grpSpPr>
              <p:pic>
                <p:nvPicPr>
                  <p:cNvPr id="41" name="Google Shape;383;p33" descr="Logotipo&#10;&#10;Descrição gerada automaticamente" hidden="0"/>
                  <p:cNvPicPr/>
                  <p:nvPr isPhoto="0" userDrawn="0"/>
                </p:nvPicPr>
                <p:blipFill>
                  <a:blip r:embed="rId3">
                    <a:alphaModFix/>
                  </a:blip>
                  <a:stretch/>
                </p:blipFill>
                <p:spPr bwMode="auto">
                  <a:xfrm>
                    <a:off x="0" y="0"/>
                    <a:ext cx="563778" cy="563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2" name="Google Shape;384;p33" descr="Ícone&#10;&#10;Descrição gerada automaticamente" hidden="0"/>
                  <p:cNvPicPr/>
                  <p:nvPr isPhoto="0" userDrawn="0"/>
                </p:nvPicPr>
                <p:blipFill>
                  <a:blip r:embed="rId4">
                    <a:alphaModFix/>
                  </a:blip>
                  <a:stretch/>
                </p:blipFill>
                <p:spPr bwMode="auto">
                  <a:xfrm>
                    <a:off x="369951" y="253010"/>
                    <a:ext cx="563778" cy="5637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3" name="Google Shape;389;p33" descr="Logotipo, Ícone&#10;&#10;Descrição gerada automaticamente" hidden="0"/>
                  <p:cNvPicPr/>
                  <p:nvPr isPhoto="0" userDrawn="0"/>
                </p:nvPicPr>
                <p:blipFill>
                  <a:blip r:embed="rId5">
                    <a:alphaModFix/>
                  </a:blip>
                  <a:stretch/>
                </p:blipFill>
                <p:spPr bwMode="auto">
                  <a:xfrm>
                    <a:off x="0" y="497250"/>
                    <a:ext cx="618435" cy="6184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46" name="Google Shape;387;p33" hidden="0"/>
              <p:cNvSpPr txBox="1"/>
              <p:nvPr isPhoto="0" userDrawn="0"/>
            </p:nvSpPr>
            <p:spPr bwMode="auto">
              <a:xfrm>
                <a:off x="0" y="1682345"/>
                <a:ext cx="3642508" cy="1371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defRPr/>
                </a:pPr>
                <a:r>
                  <a:rPr lang="pt-BR"/>
                  <a:t>Ações a se priorizar: combater a baixa </a:t>
                </a:r>
                <a:r>
                  <a:rPr lang="pt-BR">
                    <a:solidFill>
                      <a:schemeClr val="tx2">
                        <a:lumMod val="50000"/>
                      </a:schemeClr>
                    </a:solidFill>
                  </a:rPr>
                  <a:t>f</a:t>
                </a:r>
                <a:r>
                  <a:rPr lang="pt-BR" sz="1400" b="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Arial"/>
                    <a:cs typeface="Arial"/>
                  </a:rPr>
                  <a:t>requência escolar</a:t>
                </a:r>
                <a:r>
                  <a:rPr lang="pt-BR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, </a:t>
                </a:r>
                <a:r>
                  <a:rPr lang="pt-BR" sz="1400" b="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Arial"/>
                    <a:cs typeface="Arial"/>
                  </a:rPr>
                  <a:t>desmatamento</a:t>
                </a:r>
                <a:r>
                  <a:rPr lang="pt-BR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, </a:t>
                </a:r>
                <a:r>
                  <a:rPr lang="pt-BR" sz="1400" b="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Arial"/>
                    <a:cs typeface="Arial"/>
                  </a:rPr>
                  <a:t>vulneráveis a pobreza</a:t>
                </a:r>
                <a:endParaRPr/>
              </a:p>
              <a:p>
                <a:pPr algn="ctr">
                  <a:defRPr/>
                </a:pPr>
                <a:r>
                  <a:rPr lang="pt-BR"/>
                  <a:t>(priorizado por região) </a:t>
                </a:r>
                <a:endParaRPr/>
              </a:p>
              <a:p>
                <a:pPr algn="ctr">
                  <a:defRPr/>
                </a:pPr>
                <a:endParaRPr lang="pt-BR"/>
              </a:p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" name="Groupe 8" hidden="0"/>
            <p:cNvGrpSpPr/>
            <p:nvPr isPhoto="0" userDrawn="0"/>
          </p:nvGrpSpPr>
          <p:grpSpPr bwMode="auto">
            <a:xfrm>
              <a:off x="0" y="0"/>
              <a:ext cx="3034424" cy="2696968"/>
              <a:chOff x="0" y="0"/>
              <a:chExt cx="3034424" cy="2696968"/>
            </a:xfrm>
          </p:grpSpPr>
          <p:grpSp>
            <p:nvGrpSpPr>
              <p:cNvPr id="8" name="Groupe 7" hidden="0"/>
              <p:cNvGrpSpPr/>
              <p:nvPr isPhoto="0" userDrawn="0"/>
            </p:nvGrpSpPr>
            <p:grpSpPr bwMode="auto">
              <a:xfrm>
                <a:off x="769068" y="0"/>
                <a:ext cx="1496287" cy="1496287"/>
                <a:chOff x="0" y="0"/>
                <a:chExt cx="1496287" cy="1496287"/>
              </a:xfrm>
            </p:grpSpPr>
            <p:grpSp>
              <p:nvGrpSpPr>
                <p:cNvPr id="23" name="Agrupar 2" hidden="0"/>
                <p:cNvGrpSpPr/>
                <p:nvPr isPhoto="0" userDrawn="0"/>
              </p:nvGrpSpPr>
              <p:grpSpPr bwMode="auto">
                <a:xfrm>
                  <a:off x="0" y="0"/>
                  <a:ext cx="1496287" cy="1496287"/>
                  <a:chOff x="0" y="0"/>
                  <a:chExt cx="1496287" cy="1496287"/>
                </a:xfrm>
              </p:grpSpPr>
              <p:sp>
                <p:nvSpPr>
                  <p:cNvPr id="25" name="Elipse 1" hidden="0"/>
                  <p:cNvSpPr/>
                  <p:nvPr isPhoto="0" userDrawn="0"/>
                </p:nvSpPr>
                <p:spPr bwMode="auto">
                  <a:xfrm>
                    <a:off x="0" y="0"/>
                    <a:ext cx="1496288" cy="1496288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50800" dist="38100" dir="2700000" rotWithShape="0" algn="tl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26" name="Elipse 22" hidden="0"/>
                  <p:cNvSpPr/>
                  <p:nvPr isPhoto="0" userDrawn="0"/>
                </p:nvSpPr>
                <p:spPr bwMode="auto">
                  <a:xfrm>
                    <a:off x="39755" y="39755"/>
                    <a:ext cx="1416775" cy="1416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pic>
              <p:nvPicPr>
                <p:cNvPr id="50" name="Google Shape;258;p28" descr="Forma&#10;&#10;Descrição gerada automaticamente com confiança baixa" hidden="0"/>
                <p:cNvPicPr/>
                <p:nvPr isPhoto="0" userDrawn="0"/>
              </p:nvPicPr>
              <p:blipFill>
                <a:blip r:embed="rId6">
                  <a:alphaModFix/>
                </a:blip>
                <a:stretch/>
              </p:blipFill>
              <p:spPr bwMode="auto">
                <a:xfrm>
                  <a:off x="387863" y="363312"/>
                  <a:ext cx="720558" cy="7205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2" name="Google Shape;387;p33" hidden="0"/>
              <p:cNvSpPr txBox="1"/>
              <p:nvPr isPhoto="0" userDrawn="0"/>
            </p:nvSpPr>
            <p:spPr bwMode="auto">
              <a:xfrm>
                <a:off x="0" y="1742901"/>
                <a:ext cx="3034425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defRPr/>
                </a:pPr>
                <a:r>
                  <a:rPr lang="pt-BR"/>
                  <a:t>É possível otimizar o usa da terra na atividade agrícola de cada região</a:t>
                </a:r>
                <a:endParaRPr/>
              </a:p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cxnSp>
        <p:nvCxnSpPr>
          <p:cNvPr id="13" name="Connecteur droit 12" hidden="0"/>
          <p:cNvCxnSpPr>
            <a:cxnSpLocks/>
          </p:cNvCxnSpPr>
          <p:nvPr isPhoto="0" userDrawn="0"/>
        </p:nvCxnSpPr>
        <p:spPr bwMode="auto">
          <a:xfrm>
            <a:off x="535712" y="5184606"/>
            <a:ext cx="1112057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947536" y="5489250"/>
            <a:ext cx="2081983" cy="768351"/>
          </a:xfrm>
          <a:prstGeom prst="rect">
            <a:avLst/>
          </a:prstGeom>
        </p:spPr>
      </p:pic>
      <p:grpSp>
        <p:nvGrpSpPr>
          <p:cNvPr id="60" name="Agrupar 42" hidden="0"/>
          <p:cNvGrpSpPr/>
          <p:nvPr isPhoto="0" userDrawn="0"/>
        </p:nvGrpSpPr>
        <p:grpSpPr bwMode="auto">
          <a:xfrm rot="5400000">
            <a:off x="1869366" y="5035041"/>
            <a:ext cx="444888" cy="444888"/>
            <a:chOff x="4249883" y="3066490"/>
            <a:chExt cx="444888" cy="444888"/>
          </a:xfrm>
        </p:grpSpPr>
        <p:sp>
          <p:nvSpPr>
            <p:cNvPr id="61" name="Elipse 27" hidden="0"/>
            <p:cNvSpPr/>
            <p:nvPr isPhoto="0" userDrawn="0"/>
          </p:nvSpPr>
          <p:spPr bwMode="auto">
            <a:xfrm>
              <a:off x="4249883" y="3066490"/>
              <a:ext cx="444888" cy="44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2" name="Seta: para a Direita 28" hidden="0"/>
            <p:cNvSpPr/>
            <p:nvPr isPhoto="0" userDrawn="0"/>
          </p:nvSpPr>
          <p:spPr bwMode="auto">
            <a:xfrm>
              <a:off x="4342953" y="3185652"/>
              <a:ext cx="258749" cy="206564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6" name="ZoneTexte 15" hidden="0"/>
          <p:cNvSpPr txBox="1"/>
          <p:nvPr isPhoto="0" userDrawn="0"/>
        </p:nvSpPr>
        <p:spPr bwMode="auto">
          <a:xfrm>
            <a:off x="410713" y="4907608"/>
            <a:ext cx="2917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/>
              <a:t>Hipoteses</a:t>
            </a:r>
            <a:endParaRPr lang="fr-FR" sz="1200"/>
          </a:p>
        </p:txBody>
      </p:sp>
      <p:grpSp>
        <p:nvGrpSpPr>
          <p:cNvPr id="64" name="Agrupar 42" hidden="0"/>
          <p:cNvGrpSpPr/>
          <p:nvPr isPhoto="0" userDrawn="0"/>
        </p:nvGrpSpPr>
        <p:grpSpPr bwMode="auto">
          <a:xfrm rot="5400000">
            <a:off x="5520050" y="5046107"/>
            <a:ext cx="444888" cy="444888"/>
            <a:chOff x="4249883" y="3066490"/>
            <a:chExt cx="444888" cy="444888"/>
          </a:xfrm>
        </p:grpSpPr>
        <p:sp>
          <p:nvSpPr>
            <p:cNvPr id="65" name="Elipse 27" hidden="0"/>
            <p:cNvSpPr/>
            <p:nvPr isPhoto="0" userDrawn="0"/>
          </p:nvSpPr>
          <p:spPr bwMode="auto">
            <a:xfrm>
              <a:off x="4249883" y="3066490"/>
              <a:ext cx="444888" cy="44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6" name="Seta: para a Direita 28" hidden="0"/>
            <p:cNvSpPr/>
            <p:nvPr isPhoto="0" userDrawn="0"/>
          </p:nvSpPr>
          <p:spPr bwMode="auto">
            <a:xfrm>
              <a:off x="4342953" y="3185652"/>
              <a:ext cx="258749" cy="206564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67" name="Agrupar 42" hidden="0"/>
          <p:cNvGrpSpPr/>
          <p:nvPr isPhoto="0" userDrawn="0"/>
        </p:nvGrpSpPr>
        <p:grpSpPr bwMode="auto">
          <a:xfrm rot="5400000">
            <a:off x="9406131" y="5007952"/>
            <a:ext cx="444888" cy="444888"/>
            <a:chOff x="4249883" y="3066490"/>
            <a:chExt cx="444888" cy="444888"/>
          </a:xfrm>
        </p:grpSpPr>
        <p:sp>
          <p:nvSpPr>
            <p:cNvPr id="68" name="Elipse 27" hidden="0"/>
            <p:cNvSpPr/>
            <p:nvPr isPhoto="0" userDrawn="0"/>
          </p:nvSpPr>
          <p:spPr bwMode="auto">
            <a:xfrm>
              <a:off x="4249883" y="3066490"/>
              <a:ext cx="444888" cy="44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9" name="Seta: para a Direita 28" hidden="0"/>
            <p:cNvSpPr/>
            <p:nvPr isPhoto="0" userDrawn="0"/>
          </p:nvSpPr>
          <p:spPr bwMode="auto">
            <a:xfrm>
              <a:off x="4342953" y="3185652"/>
              <a:ext cx="258749" cy="206564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70" name="Google Shape;387;p33" hidden="0"/>
          <p:cNvSpPr txBox="1"/>
          <p:nvPr isPhoto="0" userDrawn="0"/>
        </p:nvSpPr>
        <p:spPr bwMode="auto">
          <a:xfrm>
            <a:off x="4262627" y="5719557"/>
            <a:ext cx="30344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Modelo</a:t>
            </a:r>
            <a:r>
              <a:rPr lang="fr-FR"/>
              <a:t> de clusters</a:t>
            </a:r>
            <a:endParaRPr/>
          </a:p>
        </p:txBody>
      </p:sp>
      <p:sp>
        <p:nvSpPr>
          <p:cNvPr id="71" name="Google Shape;387;p33" hidden="0"/>
          <p:cNvSpPr txBox="1"/>
          <p:nvPr isPhoto="0" userDrawn="0"/>
        </p:nvSpPr>
        <p:spPr bwMode="auto">
          <a:xfrm>
            <a:off x="7849981" y="5682682"/>
            <a:ext cx="3557470" cy="51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Índice de </a:t>
            </a:r>
            <a:r>
              <a:rPr lang="pt-BR"/>
              <a:t>desenvolvimento</a:t>
            </a:r>
            <a:r>
              <a:rPr lang="pt-BR"/>
              <a:t> </a:t>
            </a:r>
            <a:r>
              <a:rPr lang="pt-BR"/>
              <a:t>sustentável</a:t>
            </a:r>
            <a:r>
              <a:rPr lang="pt-BR"/>
              <a:t> </a:t>
            </a:r>
            <a:r>
              <a:rPr lang="fr-FR"/>
              <a:t>e </a:t>
            </a:r>
            <a:r>
              <a:rPr lang="pt-BR"/>
              <a:t>capacidade</a:t>
            </a:r>
            <a:r>
              <a:rPr lang="pt-BR"/>
              <a:t> </a:t>
            </a:r>
            <a:r>
              <a:rPr lang="fr-FR"/>
              <a:t>de </a:t>
            </a:r>
            <a:r>
              <a:rPr lang="pt-BR"/>
              <a:t>desenvolvimento</a:t>
            </a:r>
            <a:endParaRPr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1480562" y="5862961"/>
            <a:ext cx="1359393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7" name="Agrupar 196" hidden="0"/>
          <p:cNvGrpSpPr/>
          <p:nvPr isPhoto="0" userDrawn="0"/>
        </p:nvGrpSpPr>
        <p:grpSpPr bwMode="auto">
          <a:xfrm>
            <a:off x="8439341" y="246164"/>
            <a:ext cx="319349" cy="319349"/>
            <a:chOff x="4457704" y="1691918"/>
            <a:chExt cx="1070263" cy="1070263"/>
          </a:xfrm>
        </p:grpSpPr>
        <p:sp>
          <p:nvSpPr>
            <p:cNvPr id="199" name="Retângulo 198" hidden="0"/>
            <p:cNvSpPr/>
            <p:nvPr isPhoto="0" userDrawn="0"/>
          </p:nvSpPr>
          <p:spPr bwMode="auto">
            <a:xfrm>
              <a:off x="4457704" y="1691918"/>
              <a:ext cx="1070263" cy="10702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rotWithShape="0" algn="tl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0" name="Retângulo 199" hidden="0"/>
            <p:cNvSpPr/>
            <p:nvPr isPhoto="0" userDrawn="0"/>
          </p:nvSpPr>
          <p:spPr bwMode="auto">
            <a:xfrm>
              <a:off x="4500997" y="1735211"/>
              <a:ext cx="983677" cy="983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192" name="Agrupar 191" hidden="0"/>
          <p:cNvGrpSpPr/>
          <p:nvPr isPhoto="0" userDrawn="0"/>
        </p:nvGrpSpPr>
        <p:grpSpPr bwMode="auto">
          <a:xfrm>
            <a:off x="6353180" y="266132"/>
            <a:ext cx="307552" cy="307552"/>
            <a:chOff x="1267691" y="2036618"/>
            <a:chExt cx="1433945" cy="1433945"/>
          </a:xfrm>
        </p:grpSpPr>
        <p:sp>
          <p:nvSpPr>
            <p:cNvPr id="194" name="Elipse 193" hidden="0"/>
            <p:cNvSpPr/>
            <p:nvPr isPhoto="0" userDrawn="0"/>
          </p:nvSpPr>
          <p:spPr bwMode="auto">
            <a:xfrm>
              <a:off x="1267691" y="2036618"/>
              <a:ext cx="1433945" cy="1433945"/>
            </a:xfrm>
            <a:prstGeom prst="ellipse">
              <a:avLst/>
            </a:prstGeom>
            <a:ln>
              <a:noFill/>
            </a:ln>
            <a:effectLst>
              <a:outerShdw blurRad="50800" dist="38100" dir="2700000" rotWithShape="0" algn="tl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5" name="Elipse 194" hidden="0"/>
            <p:cNvSpPr/>
            <p:nvPr isPhoto="0" userDrawn="0"/>
          </p:nvSpPr>
          <p:spPr bwMode="auto">
            <a:xfrm>
              <a:off x="1305791" y="2074718"/>
              <a:ext cx="1357745" cy="1357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28" name="Conector reto 27" hidden="0"/>
          <p:cNvCxnSpPr>
            <a:cxnSpLocks/>
          </p:cNvCxnSpPr>
          <p:nvPr isPhoto="0" userDrawn="0"/>
        </p:nvCxnSpPr>
        <p:spPr bwMode="auto">
          <a:xfrm>
            <a:off x="3760456" y="1020558"/>
            <a:ext cx="0" cy="25395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Google Shape;96;p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0" y="-2679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/>
              <a:t>Sumário Técnico – </a:t>
            </a: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</a:rPr>
              <a:t>Mapa de </a:t>
            </a:r>
            <a:r>
              <a:rPr lang="pt-BR">
                <a:solidFill>
                  <a:srgbClr val="369655"/>
                </a:solidFill>
              </a:rPr>
              <a:t>perguntas</a:t>
            </a: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</a:rPr>
              <a:t> e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respostas </a:t>
            </a:r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7" name="Google Shape;97;p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98" name="Google Shape;98;p3" hidden="0"/>
          <p:cNvSpPr txBox="1"/>
          <p:nvPr isPhoto="0" userDrawn="0"/>
        </p:nvSpPr>
        <p:spPr bwMode="auto">
          <a:xfrm>
            <a:off x="226696" y="572851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 i="0" u="none" strike="noStrike" cap="none">
                <a:solidFill>
                  <a:srgbClr val="738373"/>
                </a:solidFill>
                <a:latin typeface="Arial"/>
                <a:ea typeface="Arial"/>
                <a:cs typeface="Arial"/>
              </a:rPr>
              <a:t>Como promover o desenvolvimento sustentável da Amazônia Legal olhando as diferenças próprias de cada região (estado, município)?</a:t>
            </a:r>
            <a:endParaRPr/>
          </a:p>
        </p:txBody>
      </p:sp>
      <p:grpSp>
        <p:nvGrpSpPr>
          <p:cNvPr id="6" name="Agrupar 5" hidden="0"/>
          <p:cNvGrpSpPr/>
          <p:nvPr isPhoto="0" userDrawn="0"/>
        </p:nvGrpSpPr>
        <p:grpSpPr bwMode="auto">
          <a:xfrm>
            <a:off x="2483426" y="1745017"/>
            <a:ext cx="1070263" cy="1070263"/>
            <a:chOff x="1059873" y="1797627"/>
            <a:chExt cx="1070263" cy="1070263"/>
          </a:xfrm>
        </p:grpSpPr>
        <p:grpSp>
          <p:nvGrpSpPr>
            <p:cNvPr id="3" name="Agrupar 2" hidden="0"/>
            <p:cNvGrpSpPr/>
            <p:nvPr isPhoto="0" userDrawn="0"/>
          </p:nvGrpSpPr>
          <p:grpSpPr bwMode="auto">
            <a:xfrm>
              <a:off x="1059873" y="1797627"/>
              <a:ext cx="1070263" cy="1070263"/>
              <a:chOff x="1267691" y="2036618"/>
              <a:chExt cx="1433945" cy="1433945"/>
            </a:xfrm>
          </p:grpSpPr>
          <p:sp>
            <p:nvSpPr>
              <p:cNvPr id="2" name="Elipse 1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3" name="Elipse 22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5" name="Imagem 4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1254778" y="1990011"/>
              <a:ext cx="680453" cy="680453"/>
            </a:xfrm>
            <a:prstGeom prst="rect">
              <a:avLst/>
            </a:prstGeom>
          </p:spPr>
        </p:pic>
      </p:grpSp>
      <p:sp>
        <p:nvSpPr>
          <p:cNvPr id="7" name="CaixaDeTexto 6" hidden="0"/>
          <p:cNvSpPr txBox="1"/>
          <p:nvPr isPhoto="0" userDrawn="0"/>
        </p:nvSpPr>
        <p:spPr bwMode="auto">
          <a:xfrm>
            <a:off x="514796" y="1809298"/>
            <a:ext cx="1885826" cy="10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Quais indicadores mais influenciam no desenvolvimento sustentável de uma região?</a:t>
            </a:r>
            <a:endParaRPr/>
          </a:p>
        </p:txBody>
      </p:sp>
      <p:sp>
        <p:nvSpPr>
          <p:cNvPr id="29" name="CaixaDeTexto 28" hidden="0"/>
          <p:cNvSpPr txBox="1"/>
          <p:nvPr isPhoto="0" userDrawn="0"/>
        </p:nvSpPr>
        <p:spPr bwMode="auto">
          <a:xfrm>
            <a:off x="2075859" y="2897961"/>
            <a:ext cx="188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Análise multi setorial </a:t>
            </a:r>
            <a:endParaRPr/>
          </a:p>
        </p:txBody>
      </p:sp>
      <p:cxnSp>
        <p:nvCxnSpPr>
          <p:cNvPr id="9" name="Conector de Seta Reta 8" hidden="0"/>
          <p:cNvCxnSpPr>
            <a:cxnSpLocks/>
            <a:stCxn id="2" idx="6"/>
            <a:endCxn id="15" idx="1"/>
          </p:cNvCxnSpPr>
          <p:nvPr isPhoto="0" userDrawn="0"/>
        </p:nvCxnSpPr>
        <p:spPr bwMode="auto">
          <a:xfrm flipV="1">
            <a:off x="3553689" y="1975328"/>
            <a:ext cx="942837" cy="30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 hidden="0"/>
          <p:cNvGrpSpPr/>
          <p:nvPr isPhoto="0" userDrawn="0"/>
        </p:nvGrpSpPr>
        <p:grpSpPr bwMode="auto">
          <a:xfrm>
            <a:off x="6499123" y="1745017"/>
            <a:ext cx="1070263" cy="1070263"/>
            <a:chOff x="1267691" y="2036618"/>
            <a:chExt cx="1433945" cy="1433945"/>
          </a:xfrm>
        </p:grpSpPr>
        <p:sp>
          <p:nvSpPr>
            <p:cNvPr id="39" name="Elipse 38" hidden="0"/>
            <p:cNvSpPr/>
            <p:nvPr isPhoto="0" userDrawn="0"/>
          </p:nvSpPr>
          <p:spPr bwMode="auto">
            <a:xfrm>
              <a:off x="1267691" y="2036618"/>
              <a:ext cx="1433945" cy="1433945"/>
            </a:xfrm>
            <a:prstGeom prst="ellipse">
              <a:avLst/>
            </a:prstGeom>
            <a:ln>
              <a:noFill/>
            </a:ln>
            <a:effectLst>
              <a:outerShdw blurRad="50800" dist="38100" dir="2700000" rotWithShape="0" algn="tl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0" name="Elipse 39" hidden="0"/>
            <p:cNvSpPr/>
            <p:nvPr isPhoto="0" userDrawn="0"/>
          </p:nvSpPr>
          <p:spPr bwMode="auto">
            <a:xfrm>
              <a:off x="1305791" y="2074718"/>
              <a:ext cx="1357745" cy="1357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1" name="Agrupar 20" hidden="0"/>
          <p:cNvGrpSpPr/>
          <p:nvPr isPhoto="0" userDrawn="0"/>
        </p:nvGrpSpPr>
        <p:grpSpPr bwMode="auto">
          <a:xfrm>
            <a:off x="4496526" y="1580474"/>
            <a:ext cx="789705" cy="789705"/>
            <a:chOff x="4153628" y="1763543"/>
            <a:chExt cx="789705" cy="789705"/>
          </a:xfrm>
        </p:grpSpPr>
        <p:grpSp>
          <p:nvGrpSpPr>
            <p:cNvPr id="16" name="Agrupar 15" hidden="0"/>
            <p:cNvGrpSpPr/>
            <p:nvPr isPhoto="0" userDrawn="0"/>
          </p:nvGrpSpPr>
          <p:grpSpPr bwMode="auto">
            <a:xfrm>
              <a:off x="4153628" y="1763543"/>
              <a:ext cx="789705" cy="789705"/>
              <a:chOff x="4457704" y="1691918"/>
              <a:chExt cx="1070263" cy="1070263"/>
            </a:xfrm>
          </p:grpSpPr>
          <p:sp>
            <p:nvSpPr>
              <p:cNvPr id="15" name="Retângulo 14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3" name="Retângulo 42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20" name="Imagem 19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4274644" y="2080742"/>
              <a:ext cx="373715" cy="373715"/>
            </a:xfrm>
            <a:prstGeom prst="rect">
              <a:avLst/>
            </a:prstGeom>
          </p:spPr>
        </p:pic>
        <p:pic>
          <p:nvPicPr>
            <p:cNvPr id="18" name="Imagem 17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4500947" y="1883270"/>
              <a:ext cx="363001" cy="363001"/>
            </a:xfrm>
            <a:prstGeom prst="rect">
              <a:avLst/>
            </a:prstGeom>
          </p:spPr>
        </p:pic>
      </p:grpSp>
      <p:sp>
        <p:nvSpPr>
          <p:cNvPr id="50" name="CaixaDeTexto 49" hidden="0"/>
          <p:cNvSpPr txBox="1"/>
          <p:nvPr isPhoto="0" userDrawn="0"/>
        </p:nvSpPr>
        <p:spPr bwMode="auto">
          <a:xfrm>
            <a:off x="3844776" y="2410571"/>
            <a:ext cx="2293103" cy="640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Indicadores além dos relacionados ao meio ambiente</a:t>
            </a:r>
            <a:endParaRPr/>
          </a:p>
        </p:txBody>
      </p:sp>
      <p:sp>
        <p:nvSpPr>
          <p:cNvPr id="51" name="CaixaDeTexto 50" hidden="0"/>
          <p:cNvSpPr txBox="1"/>
          <p:nvPr isPhoto="0" userDrawn="0"/>
        </p:nvSpPr>
        <p:spPr bwMode="auto">
          <a:xfrm>
            <a:off x="3830875" y="3012497"/>
            <a:ext cx="22929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6">
                    <a:lumMod val="75000"/>
                  </a:schemeClr>
                </a:solidFill>
              </a:rPr>
              <a:t>Destaque indicador acionável: Participação Agropecuária  </a:t>
            </a:r>
            <a:endParaRPr/>
          </a:p>
        </p:txBody>
      </p:sp>
      <p:cxnSp>
        <p:nvCxnSpPr>
          <p:cNvPr id="53" name="Conector de Seta Reta 52" hidden="0"/>
          <p:cNvCxnSpPr>
            <a:cxnSpLocks/>
            <a:stCxn id="15" idx="3"/>
            <a:endCxn id="39" idx="2"/>
          </p:cNvCxnSpPr>
          <p:nvPr isPhoto="0" userDrawn="0"/>
        </p:nvCxnSpPr>
        <p:spPr bwMode="auto">
          <a:xfrm>
            <a:off x="5286231" y="1975328"/>
            <a:ext cx="1212892" cy="30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 hidden="0"/>
          <p:cNvCxnSpPr>
            <a:cxnSpLocks/>
          </p:cNvCxnSpPr>
          <p:nvPr isPhoto="0" userDrawn="0"/>
        </p:nvCxnSpPr>
        <p:spPr bwMode="auto">
          <a:xfrm>
            <a:off x="6216344" y="1020558"/>
            <a:ext cx="0" cy="25395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 hidden="0"/>
          <p:cNvSpPr/>
          <p:nvPr isPhoto="0" userDrawn="0"/>
        </p:nvSpPr>
        <p:spPr bwMode="auto">
          <a:xfrm>
            <a:off x="2321455" y="1457025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3200" b="0" cap="none" spc="0">
                <a:ln w="0"/>
                <a:solidFill>
                  <a:schemeClr val="accent1"/>
                </a:solidFill>
              </a:rPr>
              <a:t>1</a:t>
            </a:r>
            <a:endParaRPr/>
          </a:p>
        </p:txBody>
      </p:sp>
      <p:sp>
        <p:nvSpPr>
          <p:cNvPr id="62" name="Retângulo 61" hidden="0"/>
          <p:cNvSpPr/>
          <p:nvPr isPhoto="0" userDrawn="0"/>
        </p:nvSpPr>
        <p:spPr bwMode="auto">
          <a:xfrm>
            <a:off x="6307196" y="1457025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3200" b="0" cap="none" spc="0">
                <a:ln w="0"/>
                <a:solidFill>
                  <a:schemeClr val="accent1"/>
                </a:solidFill>
              </a:rPr>
              <a:t>2</a:t>
            </a:r>
            <a:endParaRPr/>
          </a:p>
        </p:txBody>
      </p:sp>
      <p:pic>
        <p:nvPicPr>
          <p:cNvPr id="63" name="Imagem 62" descr="Forma&#10;&#10;Descrição gerada automaticamente com confiança baixa" hidden="0"/>
          <p:cNvPicPr>
            <a:picLocks noChangeAspect="1"/>
          </p:cNvPicPr>
          <p:nvPr isPhoto="0" userDrawn="0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6774009" y="1971357"/>
            <a:ext cx="558657" cy="558657"/>
          </a:xfrm>
          <a:prstGeom prst="rect">
            <a:avLst/>
          </a:prstGeom>
        </p:spPr>
      </p:pic>
      <p:sp>
        <p:nvSpPr>
          <p:cNvPr id="64" name="CaixaDeTexto 63" hidden="0"/>
          <p:cNvSpPr txBox="1"/>
          <p:nvPr isPhoto="0" userDrawn="0"/>
        </p:nvSpPr>
        <p:spPr bwMode="auto">
          <a:xfrm>
            <a:off x="3744898" y="1136108"/>
            <a:ext cx="229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Aspectos socioeconômicos </a:t>
            </a:r>
            <a:endParaRPr/>
          </a:p>
        </p:txBody>
      </p:sp>
      <p:sp>
        <p:nvSpPr>
          <p:cNvPr id="71" name="CaixaDeTexto 70" hidden="0"/>
          <p:cNvSpPr txBox="1"/>
          <p:nvPr isPhoto="0" userDrawn="0"/>
        </p:nvSpPr>
        <p:spPr bwMode="auto">
          <a:xfrm>
            <a:off x="5882284" y="1164544"/>
            <a:ext cx="2293103" cy="27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Aspectos econômico</a:t>
            </a: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pt-BR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CaixaDeTexto 71" hidden="0"/>
          <p:cNvSpPr txBox="1"/>
          <p:nvPr isPhoto="0" userDrawn="0"/>
        </p:nvSpPr>
        <p:spPr bwMode="auto">
          <a:xfrm>
            <a:off x="6110639" y="2846356"/>
            <a:ext cx="188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Como otimizar a agricultura?</a:t>
            </a:r>
            <a:endParaRPr/>
          </a:p>
        </p:txBody>
      </p:sp>
      <p:grpSp>
        <p:nvGrpSpPr>
          <p:cNvPr id="34" name="Agrupar 33" hidden="0"/>
          <p:cNvGrpSpPr/>
          <p:nvPr isPhoto="0" userDrawn="0"/>
        </p:nvGrpSpPr>
        <p:grpSpPr bwMode="auto">
          <a:xfrm>
            <a:off x="8572848" y="1580474"/>
            <a:ext cx="789705" cy="789705"/>
            <a:chOff x="7325934" y="1777904"/>
            <a:chExt cx="789705" cy="789705"/>
          </a:xfrm>
        </p:grpSpPr>
        <p:grpSp>
          <p:nvGrpSpPr>
            <p:cNvPr id="66" name="Agrupar 65" hidden="0"/>
            <p:cNvGrpSpPr/>
            <p:nvPr isPhoto="0" userDrawn="0"/>
          </p:nvGrpSpPr>
          <p:grpSpPr bwMode="auto">
            <a:xfrm>
              <a:off x="7325934" y="1777904"/>
              <a:ext cx="789705" cy="789705"/>
              <a:chOff x="4457704" y="1691918"/>
              <a:chExt cx="1070263" cy="1070263"/>
            </a:xfrm>
          </p:grpSpPr>
          <p:sp>
            <p:nvSpPr>
              <p:cNvPr id="69" name="Retângulo 68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0" name="Retângulo 69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33" name="Imagem 32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479927" y="1927926"/>
              <a:ext cx="481719" cy="481719"/>
            </a:xfrm>
            <a:prstGeom prst="rect">
              <a:avLst/>
            </a:prstGeom>
          </p:spPr>
        </p:pic>
      </p:grpSp>
      <p:sp>
        <p:nvSpPr>
          <p:cNvPr id="77" name="CaixaDeTexto 76" hidden="0"/>
          <p:cNvSpPr txBox="1"/>
          <p:nvPr isPhoto="0" userDrawn="0"/>
        </p:nvSpPr>
        <p:spPr bwMode="auto">
          <a:xfrm>
            <a:off x="9484603" y="2148382"/>
            <a:ext cx="22929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6">
                    <a:lumMod val="75000"/>
                  </a:schemeClr>
                </a:solidFill>
              </a:rPr>
              <a:t>Ferramenta de escolha e otimização de atividade agropecuária por município/estado</a:t>
            </a:r>
            <a:endParaRPr/>
          </a:p>
        </p:txBody>
      </p:sp>
      <p:cxnSp>
        <p:nvCxnSpPr>
          <p:cNvPr id="78" name="Conector de Seta Reta 77" hidden="0"/>
          <p:cNvCxnSpPr>
            <a:cxnSpLocks/>
            <a:stCxn id="40" idx="6"/>
            <a:endCxn id="69" idx="1"/>
          </p:cNvCxnSpPr>
          <p:nvPr isPhoto="0" userDrawn="0"/>
        </p:nvCxnSpPr>
        <p:spPr bwMode="auto">
          <a:xfrm flipV="1">
            <a:off x="7540949" y="1975328"/>
            <a:ext cx="1031899" cy="30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 hidden="0"/>
          <p:cNvSpPr txBox="1"/>
          <p:nvPr isPhoto="0" userDrawn="0"/>
        </p:nvSpPr>
        <p:spPr bwMode="auto">
          <a:xfrm>
            <a:off x="9484603" y="1648143"/>
            <a:ext cx="24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Otimização = Produzir mais, desmatando menos</a:t>
            </a:r>
            <a:endParaRPr/>
          </a:p>
        </p:txBody>
      </p:sp>
      <p:cxnSp>
        <p:nvCxnSpPr>
          <p:cNvPr id="82" name="Conector de Seta Reta 81" hidden="0"/>
          <p:cNvCxnSpPr>
            <a:cxnSpLocks/>
            <a:stCxn id="69" idx="2"/>
            <a:endCxn id="88" idx="0"/>
          </p:cNvCxnSpPr>
          <p:nvPr isPhoto="0" userDrawn="0"/>
        </p:nvCxnSpPr>
        <p:spPr bwMode="auto">
          <a:xfrm>
            <a:off x="8967701" y="2370180"/>
            <a:ext cx="0" cy="22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 hidden="0"/>
          <p:cNvGrpSpPr/>
          <p:nvPr isPhoto="0" userDrawn="0"/>
        </p:nvGrpSpPr>
        <p:grpSpPr bwMode="auto">
          <a:xfrm>
            <a:off x="8432569" y="4649020"/>
            <a:ext cx="1070263" cy="1070263"/>
            <a:chOff x="8432569" y="4481883"/>
            <a:chExt cx="1070263" cy="1070263"/>
          </a:xfrm>
        </p:grpSpPr>
        <p:grpSp>
          <p:nvGrpSpPr>
            <p:cNvPr id="87" name="Agrupar 86" hidden="0"/>
            <p:cNvGrpSpPr/>
            <p:nvPr isPhoto="0" userDrawn="0"/>
          </p:nvGrpSpPr>
          <p:grpSpPr bwMode="auto">
            <a:xfrm>
              <a:off x="8432569" y="4481883"/>
              <a:ext cx="1070263" cy="1070263"/>
              <a:chOff x="1267691" y="2036618"/>
              <a:chExt cx="1433945" cy="1433945"/>
            </a:xfrm>
          </p:grpSpPr>
          <p:sp>
            <p:nvSpPr>
              <p:cNvPr id="88" name="Elipse 87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9" name="Elipse 88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91" name="Imagem 90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8664576" y="4956573"/>
              <a:ext cx="373715" cy="373715"/>
            </a:xfrm>
            <a:prstGeom prst="rect">
              <a:avLst/>
            </a:prstGeom>
          </p:spPr>
        </p:pic>
        <p:pic>
          <p:nvPicPr>
            <p:cNvPr id="49" name="Imagem 48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8778696" y="4663055"/>
              <a:ext cx="521939" cy="521939"/>
            </a:xfrm>
            <a:prstGeom prst="rect">
              <a:avLst/>
            </a:prstGeom>
          </p:spPr>
        </p:pic>
      </p:grpSp>
      <p:sp>
        <p:nvSpPr>
          <p:cNvPr id="94" name="CaixaDeTexto 93" hidden="0"/>
          <p:cNvSpPr txBox="1"/>
          <p:nvPr isPhoto="0" userDrawn="0"/>
        </p:nvSpPr>
        <p:spPr bwMode="auto">
          <a:xfrm>
            <a:off x="8853168" y="3697217"/>
            <a:ext cx="229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Aspectos socio ambientais </a:t>
            </a:r>
            <a:endParaRPr/>
          </a:p>
        </p:txBody>
      </p:sp>
      <p:sp>
        <p:nvSpPr>
          <p:cNvPr id="118" name="Retângulo 117" hidden="0"/>
          <p:cNvSpPr/>
          <p:nvPr isPhoto="0" userDrawn="0"/>
        </p:nvSpPr>
        <p:spPr bwMode="auto">
          <a:xfrm>
            <a:off x="8444257" y="4217547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3200" b="0" cap="none" spc="0">
                <a:ln w="0"/>
                <a:solidFill>
                  <a:schemeClr val="accent1"/>
                </a:solidFill>
              </a:rPr>
              <a:t>3</a:t>
            </a:r>
            <a:endParaRPr/>
          </a:p>
        </p:txBody>
      </p:sp>
      <p:cxnSp>
        <p:nvCxnSpPr>
          <p:cNvPr id="119" name="Conector de Seta Reta 118" hidden="0"/>
          <p:cNvCxnSpPr>
            <a:cxnSpLocks/>
            <a:stCxn id="88" idx="2"/>
            <a:endCxn id="123" idx="3"/>
          </p:cNvCxnSpPr>
          <p:nvPr isPhoto="0" userDrawn="0"/>
        </p:nvCxnSpPr>
        <p:spPr bwMode="auto">
          <a:xfrm flipH="1">
            <a:off x="6283548" y="5184152"/>
            <a:ext cx="2149021" cy="7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 hidden="0"/>
          <p:cNvSpPr txBox="1"/>
          <p:nvPr isPhoto="0" userDrawn="0"/>
        </p:nvSpPr>
        <p:spPr bwMode="auto">
          <a:xfrm>
            <a:off x="9509415" y="4734627"/>
            <a:ext cx="2564892" cy="82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Co</a:t>
            </a: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mo as diferentes realidades sócio</a:t>
            </a: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 sustentáveis das regiões/municípios da AL se desenvolvem?</a:t>
            </a:r>
            <a:endParaRPr/>
          </a:p>
        </p:txBody>
      </p:sp>
      <p:sp>
        <p:nvSpPr>
          <p:cNvPr id="126" name="CaixaDeTexto 125" hidden="0"/>
          <p:cNvSpPr txBox="1"/>
          <p:nvPr isPhoto="0" userDrawn="0"/>
        </p:nvSpPr>
        <p:spPr bwMode="auto">
          <a:xfrm>
            <a:off x="9509416" y="5604198"/>
            <a:ext cx="2159330" cy="45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Índice de Desenvolvimento sustentável (IDS)</a:t>
            </a:r>
            <a:endParaRPr/>
          </a:p>
        </p:txBody>
      </p:sp>
      <p:grpSp>
        <p:nvGrpSpPr>
          <p:cNvPr id="59" name="Agrupar 58" hidden="0"/>
          <p:cNvGrpSpPr/>
          <p:nvPr isPhoto="0" userDrawn="0"/>
        </p:nvGrpSpPr>
        <p:grpSpPr bwMode="auto">
          <a:xfrm>
            <a:off x="5493843" y="5511399"/>
            <a:ext cx="789705" cy="822879"/>
            <a:chOff x="5685224" y="5505937"/>
            <a:chExt cx="789705" cy="822879"/>
          </a:xfrm>
        </p:grpSpPr>
        <p:grpSp>
          <p:nvGrpSpPr>
            <p:cNvPr id="121" name="Agrupar 120" hidden="0"/>
            <p:cNvGrpSpPr/>
            <p:nvPr isPhoto="0" userDrawn="0"/>
          </p:nvGrpSpPr>
          <p:grpSpPr bwMode="auto">
            <a:xfrm>
              <a:off x="5685224" y="5522524"/>
              <a:ext cx="789705" cy="789705"/>
              <a:chOff x="4457704" y="1691918"/>
              <a:chExt cx="1070263" cy="1070263"/>
            </a:xfrm>
          </p:grpSpPr>
          <p:sp>
            <p:nvSpPr>
              <p:cNvPr id="123" name="Retângulo 122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4" name="Retângulo 123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58" name="Agrupar 57" hidden="0"/>
            <p:cNvGrpSpPr/>
            <p:nvPr isPhoto="0" userDrawn="0"/>
          </p:nvGrpSpPr>
          <p:grpSpPr bwMode="auto">
            <a:xfrm>
              <a:off x="5765904" y="5505937"/>
              <a:ext cx="628344" cy="822879"/>
              <a:chOff x="5371052" y="5021654"/>
              <a:chExt cx="628344" cy="822879"/>
            </a:xfrm>
          </p:grpSpPr>
          <p:sp>
            <p:nvSpPr>
              <p:cNvPr id="127" name="Retângulo 126" hidden="0"/>
              <p:cNvSpPr/>
              <p:nvPr isPhoto="0" userDrawn="0"/>
            </p:nvSpPr>
            <p:spPr bwMode="auto">
              <a:xfrm>
                <a:off x="5371052" y="5021654"/>
                <a:ext cx="41229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pt-BR" sz="3200" b="0" cap="none" spc="0">
                    <a:ln w="0"/>
                    <a:solidFill>
                      <a:schemeClr val="accent3">
                        <a:lumMod val="75000"/>
                      </a:schemeClr>
                    </a:solidFill>
                  </a:rPr>
                  <a:t>1</a:t>
                </a:r>
                <a:endParaRPr/>
              </a:p>
            </p:txBody>
          </p:sp>
          <p:sp>
            <p:nvSpPr>
              <p:cNvPr id="128" name="Retângulo 127" hidden="0"/>
              <p:cNvSpPr/>
              <p:nvPr isPhoto="0" userDrawn="0"/>
            </p:nvSpPr>
            <p:spPr bwMode="auto">
              <a:xfrm>
                <a:off x="5398225" y="5231321"/>
                <a:ext cx="41229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pt-BR" sz="3200" b="0" cap="none" spc="0">
                    <a:ln w="0"/>
                    <a:solidFill>
                      <a:schemeClr val="accent3">
                        <a:lumMod val="75000"/>
                      </a:schemeClr>
                    </a:solidFill>
                  </a:rPr>
                  <a:t>2</a:t>
                </a:r>
                <a:endParaRPr/>
              </a:p>
            </p:txBody>
          </p:sp>
          <p:sp>
            <p:nvSpPr>
              <p:cNvPr id="129" name="Retângulo 128" hidden="0"/>
              <p:cNvSpPr/>
              <p:nvPr isPhoto="0" userDrawn="0"/>
            </p:nvSpPr>
            <p:spPr bwMode="auto">
              <a:xfrm>
                <a:off x="5587104" y="5037900"/>
                <a:ext cx="41229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pt-BR" sz="3200" b="0" cap="none" spc="0">
                    <a:ln w="0"/>
                    <a:solidFill>
                      <a:schemeClr val="accent3">
                        <a:lumMod val="75000"/>
                      </a:schemeClr>
                    </a:solidFill>
                  </a:rPr>
                  <a:t>3</a:t>
                </a:r>
                <a:endParaRPr/>
              </a:p>
            </p:txBody>
          </p:sp>
          <p:sp>
            <p:nvSpPr>
              <p:cNvPr id="130" name="Retângulo 129" hidden="0"/>
              <p:cNvSpPr/>
              <p:nvPr isPhoto="0" userDrawn="0"/>
            </p:nvSpPr>
            <p:spPr bwMode="auto">
              <a:xfrm>
                <a:off x="5578802" y="5259758"/>
                <a:ext cx="41229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pt-BR" sz="3200" b="0" cap="none" spc="0">
                    <a:ln w="0"/>
                    <a:solidFill>
                      <a:schemeClr val="accent3">
                        <a:lumMod val="75000"/>
                      </a:schemeClr>
                    </a:solidFill>
                  </a:rPr>
                  <a:t>4</a:t>
                </a:r>
                <a:endParaRPr/>
              </a:p>
            </p:txBody>
          </p:sp>
        </p:grpSp>
      </p:grpSp>
      <p:cxnSp>
        <p:nvCxnSpPr>
          <p:cNvPr id="140" name="Conector de Seta Reta 139" hidden="0"/>
          <p:cNvCxnSpPr>
            <a:cxnSpLocks/>
            <a:stCxn id="89" idx="2"/>
            <a:endCxn id="138" idx="3"/>
          </p:cNvCxnSpPr>
          <p:nvPr isPhoto="0" userDrawn="0"/>
        </p:nvCxnSpPr>
        <p:spPr bwMode="auto">
          <a:xfrm flipH="1" flipV="1">
            <a:off x="6283548" y="4297375"/>
            <a:ext cx="2177458" cy="88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 hidden="0"/>
          <p:cNvCxnSpPr>
            <a:cxnSpLocks/>
            <a:stCxn id="138" idx="1"/>
            <a:endCxn id="142" idx="6"/>
          </p:cNvCxnSpPr>
          <p:nvPr isPhoto="0" userDrawn="0"/>
        </p:nvCxnSpPr>
        <p:spPr bwMode="auto">
          <a:xfrm flipH="1">
            <a:off x="4432376" y="4297375"/>
            <a:ext cx="1061467" cy="88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 hidden="0"/>
          <p:cNvCxnSpPr>
            <a:cxnSpLocks/>
          </p:cNvCxnSpPr>
          <p:nvPr isPhoto="0" userDrawn="0"/>
        </p:nvCxnSpPr>
        <p:spPr bwMode="auto">
          <a:xfrm>
            <a:off x="4918700" y="3778113"/>
            <a:ext cx="0" cy="299189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 hidden="0"/>
          <p:cNvGrpSpPr/>
          <p:nvPr isPhoto="0" userDrawn="0"/>
        </p:nvGrpSpPr>
        <p:grpSpPr bwMode="auto">
          <a:xfrm>
            <a:off x="5493843" y="3902522"/>
            <a:ext cx="789705" cy="789705"/>
            <a:chOff x="6096519" y="4479866"/>
            <a:chExt cx="789705" cy="789705"/>
          </a:xfrm>
        </p:grpSpPr>
        <p:grpSp>
          <p:nvGrpSpPr>
            <p:cNvPr id="132" name="Agrupar 131" hidden="0"/>
            <p:cNvGrpSpPr/>
            <p:nvPr isPhoto="0" userDrawn="0"/>
          </p:nvGrpSpPr>
          <p:grpSpPr bwMode="auto">
            <a:xfrm>
              <a:off x="6096519" y="4479866"/>
              <a:ext cx="789705" cy="789705"/>
              <a:chOff x="4457704" y="1691918"/>
              <a:chExt cx="1070263" cy="1070263"/>
            </a:xfrm>
          </p:grpSpPr>
          <p:sp>
            <p:nvSpPr>
              <p:cNvPr id="138" name="Retângulo 137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9" name="Retângulo 138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80" name="Imagem 79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6224293" y="4639577"/>
              <a:ext cx="479823" cy="479823"/>
            </a:xfrm>
            <a:prstGeom prst="rect">
              <a:avLst/>
            </a:prstGeom>
          </p:spPr>
        </p:pic>
      </p:grpSp>
      <p:sp>
        <p:nvSpPr>
          <p:cNvPr id="146" name="CaixaDeTexto 145" hidden="0"/>
          <p:cNvSpPr txBox="1"/>
          <p:nvPr isPhoto="0" userDrawn="0"/>
        </p:nvSpPr>
        <p:spPr bwMode="auto">
          <a:xfrm>
            <a:off x="5131534" y="4767428"/>
            <a:ext cx="22011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6">
                    <a:lumMod val="75000"/>
                  </a:schemeClr>
                </a:solidFill>
              </a:rPr>
              <a:t>Clusterização</a:t>
            </a:r>
            <a:r>
              <a:rPr lang="pt-BR" sz="1200">
                <a:solidFill>
                  <a:schemeClr val="accent6">
                    <a:lumMod val="75000"/>
                  </a:schemeClr>
                </a:solidFill>
              </a:rPr>
              <a:t> dos municípios da AL pelos indicadores sócio ambientais </a:t>
            </a:r>
            <a:endParaRPr/>
          </a:p>
        </p:txBody>
      </p:sp>
      <p:sp>
        <p:nvSpPr>
          <p:cNvPr id="147" name="CaixaDeTexto 146" hidden="0"/>
          <p:cNvSpPr txBox="1"/>
          <p:nvPr isPhoto="0" userDrawn="0"/>
        </p:nvSpPr>
        <p:spPr bwMode="auto">
          <a:xfrm>
            <a:off x="5131534" y="6335284"/>
            <a:ext cx="2201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>
                <a:solidFill>
                  <a:schemeClr val="accent6">
                    <a:lumMod val="75000"/>
                  </a:schemeClr>
                </a:solidFill>
              </a:rPr>
              <a:t>Priorização de regiões de atuação</a:t>
            </a:r>
            <a:endParaRPr/>
          </a:p>
        </p:txBody>
      </p:sp>
      <p:cxnSp>
        <p:nvCxnSpPr>
          <p:cNvPr id="95" name="Conector reto 94" hidden="0"/>
          <p:cNvCxnSpPr>
            <a:cxnSpLocks/>
          </p:cNvCxnSpPr>
          <p:nvPr isPhoto="0" userDrawn="0"/>
        </p:nvCxnSpPr>
        <p:spPr bwMode="auto">
          <a:xfrm>
            <a:off x="557821" y="3589289"/>
            <a:ext cx="1107635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Agrupar 168" hidden="0"/>
          <p:cNvGrpSpPr/>
          <p:nvPr isPhoto="0" userDrawn="0"/>
        </p:nvGrpSpPr>
        <p:grpSpPr bwMode="auto">
          <a:xfrm>
            <a:off x="3362113" y="4649020"/>
            <a:ext cx="1070263" cy="1070263"/>
            <a:chOff x="3362113" y="4649020"/>
            <a:chExt cx="1070263" cy="1070263"/>
          </a:xfrm>
        </p:grpSpPr>
        <p:grpSp>
          <p:nvGrpSpPr>
            <p:cNvPr id="141" name="Agrupar 140" hidden="0"/>
            <p:cNvGrpSpPr/>
            <p:nvPr isPhoto="0" userDrawn="0"/>
          </p:nvGrpSpPr>
          <p:grpSpPr bwMode="auto">
            <a:xfrm>
              <a:off x="3362113" y="4649020"/>
              <a:ext cx="1070263" cy="1070263"/>
              <a:chOff x="1267691" y="2036618"/>
              <a:chExt cx="1433945" cy="1433945"/>
            </a:xfrm>
          </p:grpSpPr>
          <p:sp>
            <p:nvSpPr>
              <p:cNvPr id="142" name="Elipse 141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3" name="Elipse 142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150" name="Imagem 149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3573710" y="4890700"/>
              <a:ext cx="662938" cy="662938"/>
            </a:xfrm>
            <a:prstGeom prst="rect">
              <a:avLst/>
            </a:prstGeom>
          </p:spPr>
        </p:pic>
      </p:grpSp>
      <p:grpSp>
        <p:nvGrpSpPr>
          <p:cNvPr id="166" name="Agrupar 165" hidden="0"/>
          <p:cNvGrpSpPr/>
          <p:nvPr isPhoto="0" userDrawn="0"/>
        </p:nvGrpSpPr>
        <p:grpSpPr bwMode="auto">
          <a:xfrm>
            <a:off x="1886355" y="5527986"/>
            <a:ext cx="789705" cy="789705"/>
            <a:chOff x="1886355" y="5572004"/>
            <a:chExt cx="789705" cy="789705"/>
          </a:xfrm>
        </p:grpSpPr>
        <p:grpSp>
          <p:nvGrpSpPr>
            <p:cNvPr id="152" name="Agrupar 151" hidden="0"/>
            <p:cNvGrpSpPr/>
            <p:nvPr isPhoto="0" userDrawn="0"/>
          </p:nvGrpSpPr>
          <p:grpSpPr bwMode="auto">
            <a:xfrm>
              <a:off x="1886355" y="5572004"/>
              <a:ext cx="789705" cy="789705"/>
              <a:chOff x="4457704" y="1691918"/>
              <a:chExt cx="1070263" cy="1070263"/>
            </a:xfrm>
          </p:grpSpPr>
          <p:sp>
            <p:nvSpPr>
              <p:cNvPr id="158" name="Retângulo 157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59" name="Retângulo 158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165" name="Imagem 164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2075859" y="5776355"/>
              <a:ext cx="373715" cy="373715"/>
            </a:xfrm>
            <a:prstGeom prst="rect">
              <a:avLst/>
            </a:prstGeom>
          </p:spPr>
        </p:pic>
      </p:grpSp>
      <p:grpSp>
        <p:nvGrpSpPr>
          <p:cNvPr id="170" name="Agrupar 169" hidden="0"/>
          <p:cNvGrpSpPr/>
          <p:nvPr isPhoto="0" userDrawn="0"/>
        </p:nvGrpSpPr>
        <p:grpSpPr bwMode="auto">
          <a:xfrm>
            <a:off x="1886355" y="3902522"/>
            <a:ext cx="789705" cy="789705"/>
            <a:chOff x="1886355" y="3902522"/>
            <a:chExt cx="789705" cy="789705"/>
          </a:xfrm>
        </p:grpSpPr>
        <p:grpSp>
          <p:nvGrpSpPr>
            <p:cNvPr id="161" name="Agrupar 160" hidden="0"/>
            <p:cNvGrpSpPr/>
            <p:nvPr isPhoto="0" userDrawn="0"/>
          </p:nvGrpSpPr>
          <p:grpSpPr bwMode="auto">
            <a:xfrm>
              <a:off x="1886355" y="3902522"/>
              <a:ext cx="789705" cy="789705"/>
              <a:chOff x="4457704" y="1691918"/>
              <a:chExt cx="1070263" cy="1070263"/>
            </a:xfrm>
          </p:grpSpPr>
          <p:sp>
            <p:nvSpPr>
              <p:cNvPr id="163" name="Retângulo 162" hidden="0"/>
              <p:cNvSpPr/>
              <p:nvPr isPhoto="0" userDrawn="0"/>
            </p:nvSpPr>
            <p:spPr bwMode="auto">
              <a:xfrm>
                <a:off x="4457704" y="1691918"/>
                <a:ext cx="1070263" cy="1070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64" name="Retângulo 163" hidden="0"/>
              <p:cNvSpPr/>
              <p:nvPr isPhoto="0" userDrawn="0"/>
            </p:nvSpPr>
            <p:spPr bwMode="auto">
              <a:xfrm>
                <a:off x="4500997" y="1735211"/>
                <a:ext cx="983677" cy="983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168" name="Imagem 167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2015836" y="4014921"/>
              <a:ext cx="511662" cy="511662"/>
            </a:xfrm>
            <a:prstGeom prst="rect">
              <a:avLst/>
            </a:prstGeom>
          </p:spPr>
        </p:pic>
      </p:grpSp>
      <p:cxnSp>
        <p:nvCxnSpPr>
          <p:cNvPr id="171" name="Conector de Seta Reta 170" hidden="0"/>
          <p:cNvCxnSpPr>
            <a:cxnSpLocks/>
            <a:stCxn id="123" idx="1"/>
            <a:endCxn id="142" idx="6"/>
          </p:cNvCxnSpPr>
          <p:nvPr isPhoto="0" userDrawn="0"/>
        </p:nvCxnSpPr>
        <p:spPr bwMode="auto">
          <a:xfrm flipH="1" flipV="1">
            <a:off x="4432376" y="5184152"/>
            <a:ext cx="1061467" cy="7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 hidden="0"/>
          <p:cNvCxnSpPr>
            <a:cxnSpLocks/>
            <a:stCxn id="142" idx="2"/>
            <a:endCxn id="163" idx="3"/>
          </p:cNvCxnSpPr>
          <p:nvPr isPhoto="0" userDrawn="0"/>
        </p:nvCxnSpPr>
        <p:spPr bwMode="auto">
          <a:xfrm flipH="1" flipV="1">
            <a:off x="2676060" y="4297375"/>
            <a:ext cx="686052" cy="88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 hidden="0"/>
          <p:cNvCxnSpPr>
            <a:cxnSpLocks/>
            <a:stCxn id="142" idx="2"/>
            <a:endCxn id="158" idx="3"/>
          </p:cNvCxnSpPr>
          <p:nvPr isPhoto="0" userDrawn="0"/>
        </p:nvCxnSpPr>
        <p:spPr bwMode="auto">
          <a:xfrm flipH="1">
            <a:off x="2676060" y="5184152"/>
            <a:ext cx="686052" cy="7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 hidden="0"/>
          <p:cNvSpPr txBox="1"/>
          <p:nvPr isPhoto="0" userDrawn="0"/>
        </p:nvSpPr>
        <p:spPr bwMode="auto">
          <a:xfrm>
            <a:off x="2596476" y="3962722"/>
            <a:ext cx="229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200">
                <a:solidFill>
                  <a:schemeClr val="accent3">
                    <a:lumMod val="75000"/>
                  </a:schemeClr>
                </a:solidFill>
              </a:rPr>
              <a:t>Mão na obra</a:t>
            </a:r>
            <a:endParaRPr/>
          </a:p>
        </p:txBody>
      </p:sp>
      <p:sp>
        <p:nvSpPr>
          <p:cNvPr id="181" name="CaixaDeTexto 180" hidden="0"/>
          <p:cNvSpPr txBox="1"/>
          <p:nvPr isPhoto="0" userDrawn="0"/>
        </p:nvSpPr>
        <p:spPr bwMode="auto">
          <a:xfrm>
            <a:off x="2951127" y="5838799"/>
            <a:ext cx="1972291" cy="82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A AL é muito grande, quais atividades por cluster e com quem se conectar?</a:t>
            </a:r>
            <a:endParaRPr/>
          </a:p>
        </p:txBody>
      </p:sp>
      <p:sp>
        <p:nvSpPr>
          <p:cNvPr id="182" name="CaixaDeTexto 181" hidden="0"/>
          <p:cNvSpPr txBox="1"/>
          <p:nvPr isPhoto="0" userDrawn="0"/>
        </p:nvSpPr>
        <p:spPr bwMode="auto">
          <a:xfrm>
            <a:off x="1317873" y="5232604"/>
            <a:ext cx="188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Quem</a:t>
            </a:r>
            <a:endParaRPr/>
          </a:p>
        </p:txBody>
      </p:sp>
      <p:sp>
        <p:nvSpPr>
          <p:cNvPr id="183" name="CaixaDeTexto 182" hidden="0"/>
          <p:cNvSpPr txBox="1"/>
          <p:nvPr isPhoto="0" userDrawn="0"/>
        </p:nvSpPr>
        <p:spPr bwMode="auto">
          <a:xfrm>
            <a:off x="1290655" y="3639614"/>
            <a:ext cx="188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chemeClr val="accent6">
                    <a:lumMod val="50000"/>
                  </a:schemeClr>
                </a:solidFill>
              </a:rPr>
              <a:t>O que</a:t>
            </a:r>
            <a:endParaRPr/>
          </a:p>
        </p:txBody>
      </p:sp>
      <p:sp>
        <p:nvSpPr>
          <p:cNvPr id="186" name="CaixaDeTexto 185" hidden="0"/>
          <p:cNvSpPr txBox="1"/>
          <p:nvPr isPhoto="0" userDrawn="0"/>
        </p:nvSpPr>
        <p:spPr bwMode="auto">
          <a:xfrm>
            <a:off x="177543" y="3921752"/>
            <a:ext cx="1658225" cy="4572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200">
                <a:solidFill>
                  <a:schemeClr val="accent6">
                    <a:lumMod val="75000"/>
                  </a:schemeClr>
                </a:solidFill>
              </a:rPr>
              <a:t>Ações prioritárias por cluster</a:t>
            </a:r>
            <a:endParaRPr/>
          </a:p>
        </p:txBody>
      </p:sp>
      <p:sp>
        <p:nvSpPr>
          <p:cNvPr id="187" name="CaixaDeTexto 186" hidden="0"/>
          <p:cNvSpPr txBox="1"/>
          <p:nvPr isPhoto="0" userDrawn="0"/>
        </p:nvSpPr>
        <p:spPr bwMode="auto">
          <a:xfrm>
            <a:off x="174239" y="5569064"/>
            <a:ext cx="16581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BR" sz="1200">
                <a:solidFill>
                  <a:schemeClr val="accent6">
                    <a:lumMod val="75000"/>
                  </a:schemeClr>
                </a:solidFill>
              </a:rPr>
              <a:t>Pessoas politicas para se conectar</a:t>
            </a:r>
            <a:endParaRPr/>
          </a:p>
        </p:txBody>
      </p:sp>
      <p:sp>
        <p:nvSpPr>
          <p:cNvPr id="189" name="Retângulo 188" hidden="0"/>
          <p:cNvSpPr/>
          <p:nvPr isPhoto="0" userDrawn="0"/>
        </p:nvSpPr>
        <p:spPr bwMode="auto">
          <a:xfrm>
            <a:off x="3328105" y="4226280"/>
            <a:ext cx="4122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pt-BR" sz="3200" b="0" cap="none" spc="0">
                <a:ln w="0"/>
                <a:solidFill>
                  <a:schemeClr val="accent1"/>
                </a:solidFill>
              </a:rPr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 hidden="0"/>
          <p:cNvSpPr/>
          <p:nvPr isPhoto="0" userDrawn="0"/>
        </p:nvSpPr>
        <p:spPr bwMode="auto">
          <a:xfrm>
            <a:off x="3671483" y="1519204"/>
            <a:ext cx="8240005" cy="4836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1" name="Google Shape;121;p2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129" name="Google Shape;129;p25" hidden="0"/>
          <p:cNvSpPr txBox="1"/>
          <p:nvPr isPhoto="0" userDrawn="0"/>
        </p:nvSpPr>
        <p:spPr bwMode="auto">
          <a:xfrm>
            <a:off x="248816" y="1509798"/>
            <a:ext cx="42065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solidFill>
                  <a:schemeClr val="accent3">
                    <a:lumMod val="50000"/>
                  </a:schemeClr>
                </a:solidFill>
                <a:latin typeface="Arial"/>
                <a:ea typeface="Arial"/>
                <a:cs typeface="Arial"/>
              </a:rPr>
              <a:t>Extensão da Amazônia Legal (AL)</a:t>
            </a:r>
            <a:endParaRPr sz="1600" b="0" i="0" u="none" strike="noStrike" cap="none">
              <a:solidFill>
                <a:schemeClr val="accent3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1" name="Google Shape;131;p2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Na Amazônia Legal, a desigualdade não apresenta melhora nos últimos anos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2" name="Google Shape;132;p25" hidden="0"/>
          <p:cNvCxnSpPr>
            <a:cxnSpLocks/>
          </p:cNvCxnSpPr>
          <p:nvPr isPhoto="0" userDrawn="0"/>
        </p:nvCxnSpPr>
        <p:spPr bwMode="auto">
          <a:xfrm rot="10800000" flipH="1">
            <a:off x="248816" y="1555421"/>
            <a:ext cx="12454" cy="280113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Image 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48816" y="1966630"/>
            <a:ext cx="3260697" cy="3253115"/>
          </a:xfrm>
          <a:prstGeom prst="rect">
            <a:avLst/>
          </a:prstGeom>
        </p:spPr>
      </p:pic>
      <p:sp>
        <p:nvSpPr>
          <p:cNvPr id="23" name="Google Shape;155;p6" hidden="0"/>
          <p:cNvSpPr/>
          <p:nvPr isPhoto="0" userDrawn="0"/>
        </p:nvSpPr>
        <p:spPr bwMode="auto">
          <a:xfrm>
            <a:off x="240864" y="5316264"/>
            <a:ext cx="3260698" cy="1055561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Compreende 9 estados brasileiros;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Representa 61% do território;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Representa 12,32% do total de habitantes do Brasil</a:t>
            </a:r>
            <a:endParaRPr lang="pt-BR"/>
          </a:p>
        </p:txBody>
      </p:sp>
      <p:sp>
        <p:nvSpPr>
          <p:cNvPr id="38" name="Google Shape;339;p32" hidden="0"/>
          <p:cNvSpPr txBox="1"/>
          <p:nvPr isPhoto="0" userDrawn="0"/>
        </p:nvSpPr>
        <p:spPr bwMode="auto">
          <a:xfrm>
            <a:off x="3670055" y="1519205"/>
            <a:ext cx="8240004" cy="4000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FFFFFF"/>
                </a:solidFill>
              </a:rPr>
              <a:t>Quais indicadores afetam diretamente o PIB da Amazônia Legal?</a:t>
            </a:r>
            <a:endParaRPr/>
          </a:p>
        </p:txBody>
      </p:sp>
      <p:sp>
        <p:nvSpPr>
          <p:cNvPr id="133" name="Google Shape;133;p25" hidden="0"/>
          <p:cNvSpPr/>
          <p:nvPr isPhoto="0" userDrawn="0"/>
        </p:nvSpPr>
        <p:spPr bwMode="auto">
          <a:xfrm rot="5400000">
            <a:off x="1639425" y="3936094"/>
            <a:ext cx="4450855" cy="3867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5" name="Groupe 4" hidden="0"/>
          <p:cNvGrpSpPr/>
          <p:nvPr isPhoto="0" userDrawn="0"/>
        </p:nvGrpSpPr>
        <p:grpSpPr bwMode="auto">
          <a:xfrm>
            <a:off x="4338874" y="2906942"/>
            <a:ext cx="2970392" cy="2938135"/>
            <a:chOff x="0" y="0"/>
            <a:chExt cx="2970392" cy="2938135"/>
          </a:xfrm>
        </p:grpSpPr>
        <p:sp>
          <p:nvSpPr>
            <p:cNvPr id="2" name="Ellipse 1" hidden="0"/>
            <p:cNvSpPr/>
            <p:nvPr isPhoto="0" userDrawn="0"/>
          </p:nvSpPr>
          <p:spPr bwMode="auto">
            <a:xfrm>
              <a:off x="0" y="0"/>
              <a:ext cx="1898847" cy="1898847"/>
            </a:xfrm>
            <a:prstGeom prst="ellipse">
              <a:avLst/>
            </a:prstGeom>
            <a:solidFill>
              <a:srgbClr val="548235">
                <a:alpha val="6117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7" name="Ellipse 26" hidden="0"/>
            <p:cNvSpPr/>
            <p:nvPr isPhoto="0" userDrawn="0"/>
          </p:nvSpPr>
          <p:spPr bwMode="auto">
            <a:xfrm>
              <a:off x="1002855" y="89865"/>
              <a:ext cx="1898847" cy="18988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9" name="Ellipse 28" hidden="0"/>
            <p:cNvSpPr/>
            <p:nvPr isPhoto="0" userDrawn="0"/>
          </p:nvSpPr>
          <p:spPr bwMode="auto">
            <a:xfrm>
              <a:off x="442947" y="1039288"/>
              <a:ext cx="1898847" cy="189884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4" name="ZoneTexte 3" hidden="0"/>
            <p:cNvSpPr txBox="1"/>
            <p:nvPr isPhoto="0" userDrawn="0"/>
          </p:nvSpPr>
          <p:spPr bwMode="auto">
            <a:xfrm>
              <a:off x="28169" y="548082"/>
              <a:ext cx="1075380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Econômico</a:t>
              </a:r>
              <a:endParaRPr/>
            </a:p>
          </p:txBody>
        </p:sp>
        <p:sp>
          <p:nvSpPr>
            <p:cNvPr id="30" name="ZoneTexte 29" hidden="0"/>
            <p:cNvSpPr txBox="1"/>
            <p:nvPr isPhoto="0" userDrawn="0"/>
          </p:nvSpPr>
          <p:spPr bwMode="auto">
            <a:xfrm>
              <a:off x="2038679" y="893650"/>
              <a:ext cx="931713" cy="31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Social</a:t>
              </a:r>
              <a:endParaRPr/>
            </a:p>
          </p:txBody>
        </p:sp>
        <p:sp>
          <p:nvSpPr>
            <p:cNvPr id="31" name="ZoneTexte 30" hidden="0"/>
            <p:cNvSpPr txBox="1"/>
            <p:nvPr isPhoto="0" userDrawn="0"/>
          </p:nvSpPr>
          <p:spPr bwMode="auto">
            <a:xfrm>
              <a:off x="877925" y="2106528"/>
              <a:ext cx="1020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Ambiental</a:t>
              </a:r>
              <a:endParaRPr lang="fr-FR"/>
            </a:p>
          </p:txBody>
        </p:sp>
        <p:sp>
          <p:nvSpPr>
            <p:cNvPr id="32" name="ZoneTexte 31" hidden="0"/>
            <p:cNvSpPr txBox="1"/>
            <p:nvPr isPhoto="0" userDrawn="0"/>
          </p:nvSpPr>
          <p:spPr bwMode="auto">
            <a:xfrm>
              <a:off x="515279" y="1428809"/>
              <a:ext cx="805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Viavel</a:t>
              </a:r>
              <a:endParaRPr lang="fr-FR"/>
            </a:p>
          </p:txBody>
        </p:sp>
        <p:sp>
          <p:nvSpPr>
            <p:cNvPr id="33" name="ZoneTexte 32" hidden="0"/>
            <p:cNvSpPr txBox="1"/>
            <p:nvPr isPhoto="0" userDrawn="0"/>
          </p:nvSpPr>
          <p:spPr bwMode="auto">
            <a:xfrm>
              <a:off x="963027" y="1157104"/>
              <a:ext cx="1182543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/>
                <a:t>Sustentável</a:t>
              </a:r>
              <a:endParaRPr lang="fr-FR" sz="1200"/>
            </a:p>
          </p:txBody>
        </p:sp>
        <p:sp>
          <p:nvSpPr>
            <p:cNvPr id="34" name="ZoneTexte 33" hidden="0"/>
            <p:cNvSpPr txBox="1"/>
            <p:nvPr isPhoto="0" userDrawn="0"/>
          </p:nvSpPr>
          <p:spPr bwMode="auto">
            <a:xfrm>
              <a:off x="990666" y="721388"/>
              <a:ext cx="1020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Equitativa</a:t>
              </a:r>
              <a:endParaRPr lang="fr-FR"/>
            </a:p>
          </p:txBody>
        </p:sp>
        <p:sp>
          <p:nvSpPr>
            <p:cNvPr id="35" name="ZoneTexte 34" hidden="0"/>
            <p:cNvSpPr txBox="1"/>
            <p:nvPr isPhoto="0" userDrawn="0"/>
          </p:nvSpPr>
          <p:spPr bwMode="auto">
            <a:xfrm>
              <a:off x="1408824" y="1579741"/>
              <a:ext cx="1307615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/>
                <a:t>Suportável</a:t>
              </a:r>
              <a:endParaRPr lang="fr-FR" sz="1200"/>
            </a:p>
          </p:txBody>
        </p:sp>
      </p:grpSp>
      <p:sp>
        <p:nvSpPr>
          <p:cNvPr id="7" name="ZoneTexte 6" hidden="0"/>
          <p:cNvSpPr txBox="1"/>
          <p:nvPr isPhoto="0" userDrawn="0"/>
        </p:nvSpPr>
        <p:spPr bwMode="auto">
          <a:xfrm>
            <a:off x="4174011" y="2305833"/>
            <a:ext cx="3268922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800"/>
              <a:t>Definição</a:t>
            </a:r>
            <a:r>
              <a:rPr lang="fr-FR" sz="1800"/>
              <a:t> de </a:t>
            </a:r>
            <a:r>
              <a:rPr lang="fr-FR" sz="1800"/>
              <a:t>sustentabilidade</a:t>
            </a:r>
            <a:endParaRPr lang="fr-FR" sz="1800"/>
          </a:p>
        </p:txBody>
      </p:sp>
      <p:cxnSp>
        <p:nvCxnSpPr>
          <p:cNvPr id="42" name="Google Shape;132;p25" hidden="0"/>
          <p:cNvCxnSpPr>
            <a:cxnSpLocks/>
          </p:cNvCxnSpPr>
          <p:nvPr isPhoto="0" userDrawn="0"/>
        </p:nvCxnSpPr>
        <p:spPr bwMode="auto">
          <a:xfrm rot="10800000" flipH="1">
            <a:off x="4177337" y="2327298"/>
            <a:ext cx="12454" cy="280113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139;p25" hidden="0"/>
          <p:cNvSpPr/>
          <p:nvPr isPhoto="0" userDrawn="0"/>
        </p:nvSpPr>
        <p:spPr bwMode="auto">
          <a:xfrm>
            <a:off x="7961350" y="3067176"/>
            <a:ext cx="3307929" cy="715045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/>
              <a:t>É preciso olhar para mais fatores do que apenas fatores ambientais ou econômicos separadamente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 hidden="0"/>
          <p:cNvSpPr/>
          <p:nvPr isPhoto="0" userDrawn="0"/>
        </p:nvSpPr>
        <p:spPr bwMode="auto">
          <a:xfrm>
            <a:off x="3670054" y="1519205"/>
            <a:ext cx="8240005" cy="4836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1" name="Google Shape;121;p2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129" name="Google Shape;129;p25" hidden="0"/>
          <p:cNvSpPr txBox="1"/>
          <p:nvPr isPhoto="0" userDrawn="0"/>
        </p:nvSpPr>
        <p:spPr bwMode="auto">
          <a:xfrm>
            <a:off x="248816" y="1509798"/>
            <a:ext cx="42065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solidFill>
                  <a:schemeClr val="accent3">
                    <a:lumMod val="50000"/>
                  </a:schemeClr>
                </a:solidFill>
                <a:latin typeface="Arial"/>
                <a:ea typeface="Arial"/>
                <a:cs typeface="Arial"/>
              </a:rPr>
              <a:t>Extensão da Amazônia Legal (AL)</a:t>
            </a:r>
            <a:endParaRPr sz="1600" b="0" i="0" u="none" strike="noStrike" cap="none">
              <a:solidFill>
                <a:schemeClr val="accent3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1" name="Google Shape;131;p2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17386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rgbClr val="54AF71"/>
                </a:solidFill>
              </a:rPr>
              <a:t>Na Amazônia Legal, a </a:t>
            </a:r>
            <a:r>
              <a:rPr lang="pt-BR" b="0">
                <a:solidFill>
                  <a:srgbClr val="B5BEB5"/>
                </a:solidFill>
              </a:rPr>
              <a:t>desigualdade</a:t>
            </a:r>
            <a:r>
              <a:rPr lang="pt-BR" b="0">
                <a:solidFill>
                  <a:srgbClr val="54AF71"/>
                </a:solidFill>
              </a:rPr>
              <a:t> </a:t>
            </a:r>
            <a:r>
              <a:rPr lang="pt-BR" b="0">
                <a:solidFill>
                  <a:srgbClr val="B5BEB5"/>
                </a:solidFill>
              </a:rPr>
              <a:t>não </a:t>
            </a:r>
            <a:r>
              <a:rPr lang="pt-BR" b="0">
                <a:solidFill>
                  <a:srgbClr val="54AF71"/>
                </a:solidFill>
              </a:rPr>
              <a:t>apresenta </a:t>
            </a:r>
            <a:r>
              <a:rPr lang="pt-BR" b="0">
                <a:solidFill>
                  <a:srgbClr val="B5BEB5"/>
                </a:solidFill>
              </a:rPr>
              <a:t>melhora</a:t>
            </a:r>
            <a:r>
              <a:rPr lang="pt-BR" b="0">
                <a:solidFill>
                  <a:srgbClr val="54AF71"/>
                </a:solidFill>
              </a:rPr>
              <a:t> nos últimos anos</a:t>
            </a:r>
            <a:endParaRPr>
              <a:solidFill>
                <a:srgbClr val="92D050"/>
              </a:solidFill>
            </a:endParaRPr>
          </a:p>
        </p:txBody>
      </p:sp>
      <p:cxnSp>
        <p:nvCxnSpPr>
          <p:cNvPr id="132" name="Google Shape;132;p25" hidden="0"/>
          <p:cNvCxnSpPr>
            <a:cxnSpLocks/>
          </p:cNvCxnSpPr>
          <p:nvPr isPhoto="0" userDrawn="0"/>
        </p:nvCxnSpPr>
        <p:spPr bwMode="auto">
          <a:xfrm rot="10800000" flipH="1">
            <a:off x="248816" y="1555421"/>
            <a:ext cx="12454" cy="280113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Image 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48816" y="1966630"/>
            <a:ext cx="3260697" cy="3253115"/>
          </a:xfrm>
          <a:prstGeom prst="rect">
            <a:avLst/>
          </a:prstGeom>
        </p:spPr>
      </p:pic>
      <p:sp>
        <p:nvSpPr>
          <p:cNvPr id="23" name="Google Shape;155;p6" hidden="0"/>
          <p:cNvSpPr/>
          <p:nvPr isPhoto="0" userDrawn="0"/>
        </p:nvSpPr>
        <p:spPr bwMode="auto">
          <a:xfrm>
            <a:off x="240864" y="5316264"/>
            <a:ext cx="3260698" cy="1055561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Compreende 9 estados brasileiros;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Representa 61% do território;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Representa 12,32% do total de habitantes do Brasil</a:t>
            </a:r>
            <a:endParaRPr lang="pt-BR"/>
          </a:p>
        </p:txBody>
      </p:sp>
      <p:sp>
        <p:nvSpPr>
          <p:cNvPr id="38" name="Google Shape;339;p32" hidden="0"/>
          <p:cNvSpPr txBox="1"/>
          <p:nvPr isPhoto="0" userDrawn="0"/>
        </p:nvSpPr>
        <p:spPr bwMode="auto">
          <a:xfrm>
            <a:off x="3670055" y="1519205"/>
            <a:ext cx="8240004" cy="4000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FFFFFF"/>
                </a:solidFill>
              </a:rPr>
              <a:t>Quais indicadores afetam diretamente o PIB da Amazônia Legal?</a:t>
            </a:r>
            <a:endParaRPr/>
          </a:p>
        </p:txBody>
      </p:sp>
      <p:sp>
        <p:nvSpPr>
          <p:cNvPr id="133" name="Google Shape;133;p25" hidden="0"/>
          <p:cNvSpPr/>
          <p:nvPr isPhoto="0" userDrawn="0"/>
        </p:nvSpPr>
        <p:spPr bwMode="auto">
          <a:xfrm rot="5400000">
            <a:off x="1639425" y="3936094"/>
            <a:ext cx="4450855" cy="3867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3" name="Imagem 5" descr="Gráfico&#10;&#10;Descrição gerada automaticamente" hidden="0"/>
          <p:cNvPicPr>
            <a:picLocks noChangeAspect="1"/>
          </p:cNvPicPr>
          <p:nvPr isPhoto="0" userDrawn="0"/>
        </p:nvPicPr>
        <p:blipFill>
          <a:blip r:embed="rId3"/>
          <a:srcRect l="6498" t="2186" r="36798" b="7670"/>
          <a:stretch/>
        </p:blipFill>
        <p:spPr bwMode="auto">
          <a:xfrm>
            <a:off x="4896992" y="2762711"/>
            <a:ext cx="2030818" cy="1634689"/>
          </a:xfrm>
          <a:prstGeom prst="rect">
            <a:avLst/>
          </a:prstGeom>
        </p:spPr>
      </p:pic>
      <p:sp>
        <p:nvSpPr>
          <p:cNvPr id="45" name="ZoneTexte 44" hidden="0"/>
          <p:cNvSpPr txBox="1"/>
          <p:nvPr isPhoto="0" userDrawn="0"/>
        </p:nvSpPr>
        <p:spPr bwMode="auto">
          <a:xfrm>
            <a:off x="5260323" y="4381095"/>
            <a:ext cx="14876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/>
              <a:t>Trabalho</a:t>
            </a:r>
            <a:r>
              <a:rPr lang="fr-FR" sz="1000"/>
              <a:t> </a:t>
            </a:r>
            <a:r>
              <a:rPr lang="fr-FR" sz="1000"/>
              <a:t>Formal</a:t>
            </a:r>
            <a:r>
              <a:rPr lang="fr-FR" sz="1000"/>
              <a:t> (%)</a:t>
            </a:r>
            <a:endParaRPr/>
          </a:p>
        </p:txBody>
      </p:sp>
      <p:sp>
        <p:nvSpPr>
          <p:cNvPr id="46" name="ZoneTexte 45" hidden="0"/>
          <p:cNvSpPr txBox="1"/>
          <p:nvPr isPhoto="0" userDrawn="0"/>
        </p:nvSpPr>
        <p:spPr bwMode="auto">
          <a:xfrm rot="16199998">
            <a:off x="4103717" y="3382819"/>
            <a:ext cx="1258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/>
              <a:t>PIB per capita</a:t>
            </a:r>
            <a:endParaRPr/>
          </a:p>
        </p:txBody>
      </p:sp>
      <p:pic>
        <p:nvPicPr>
          <p:cNvPr id="47" name="Imagem 4" descr="Gráfico, Gráfico de dispersão&#10;&#10;Descrição gerada automaticamente" hidden="0"/>
          <p:cNvPicPr>
            <a:picLocks noChangeAspect="1"/>
          </p:cNvPicPr>
          <p:nvPr isPhoto="0" userDrawn="0"/>
        </p:nvPicPr>
        <p:blipFill>
          <a:blip r:embed="rId4"/>
          <a:srcRect l="6678" t="1044" r="31646" b="7649"/>
          <a:stretch/>
        </p:blipFill>
        <p:spPr bwMode="auto">
          <a:xfrm>
            <a:off x="7130407" y="2744140"/>
            <a:ext cx="2014651" cy="1649730"/>
          </a:xfrm>
          <a:prstGeom prst="rect">
            <a:avLst/>
          </a:prstGeom>
        </p:spPr>
      </p:pic>
      <p:pic>
        <p:nvPicPr>
          <p:cNvPr id="48" name="Google Shape;158;p6" descr="Uma imagem contendo Logotipo&#10;&#10;Descrição gerada automaticamente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7084009" y="4297701"/>
            <a:ext cx="386693" cy="38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 48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844886" y="4307334"/>
            <a:ext cx="401438" cy="401438"/>
          </a:xfrm>
          <a:prstGeom prst="rect">
            <a:avLst/>
          </a:prstGeom>
        </p:spPr>
      </p:pic>
      <p:sp>
        <p:nvSpPr>
          <p:cNvPr id="51" name="ZoneTexte 50" hidden="0"/>
          <p:cNvSpPr txBox="1"/>
          <p:nvPr isPhoto="0" userDrawn="0"/>
        </p:nvSpPr>
        <p:spPr bwMode="auto">
          <a:xfrm>
            <a:off x="7111318" y="4384943"/>
            <a:ext cx="203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/>
              <a:t>Valor</a:t>
            </a:r>
            <a:r>
              <a:rPr lang="fr-FR" sz="1000"/>
              <a:t> </a:t>
            </a:r>
            <a:r>
              <a:rPr lang="fr-FR" sz="1000"/>
              <a:t>Adicionado</a:t>
            </a:r>
            <a:r>
              <a:rPr lang="fr-FR" sz="1000"/>
              <a:t> R$</a:t>
            </a:r>
            <a:endParaRPr/>
          </a:p>
        </p:txBody>
      </p:sp>
      <p:pic>
        <p:nvPicPr>
          <p:cNvPr id="52" name="Image 51" hidden="0"/>
          <p:cNvPicPr>
            <a:picLocks noChangeAspect="1"/>
          </p:cNvPicPr>
          <p:nvPr isPhoto="0" userDrawn="0"/>
        </p:nvPicPr>
        <p:blipFill>
          <a:blip r:embed="rId7"/>
          <a:srcRect l="7091" t="1633" r="37465" b="7423"/>
          <a:stretch/>
        </p:blipFill>
        <p:spPr bwMode="auto">
          <a:xfrm>
            <a:off x="9347655" y="2777021"/>
            <a:ext cx="1993037" cy="1635931"/>
          </a:xfrm>
          <a:prstGeom prst="rect">
            <a:avLst/>
          </a:prstGeom>
        </p:spPr>
      </p:pic>
      <p:pic>
        <p:nvPicPr>
          <p:cNvPr id="53" name="Google Shape;190;p26" hidden="0"/>
          <p:cNvPicPr/>
          <p:nvPr isPhoto="0" userDrawn="0"/>
        </p:nvPicPr>
        <p:blipFill>
          <a:blip r:embed="rId8">
            <a:alphaModFix/>
          </a:blip>
          <a:stretch/>
        </p:blipFill>
        <p:spPr bwMode="auto">
          <a:xfrm>
            <a:off x="9400718" y="4308019"/>
            <a:ext cx="400069" cy="4000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ZoneTexte 53" hidden="0"/>
          <p:cNvSpPr txBox="1"/>
          <p:nvPr isPhoto="0" userDrawn="0"/>
        </p:nvSpPr>
        <p:spPr bwMode="auto">
          <a:xfrm>
            <a:off x="9523136" y="4384943"/>
            <a:ext cx="1651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/>
              <a:t>Coef. GINI</a:t>
            </a:r>
            <a:endParaRPr/>
          </a:p>
        </p:txBody>
      </p:sp>
      <p:sp>
        <p:nvSpPr>
          <p:cNvPr id="55" name="Google Shape;155;p6" hidden="0"/>
          <p:cNvSpPr/>
          <p:nvPr isPhoto="0" userDrawn="0"/>
        </p:nvSpPr>
        <p:spPr bwMode="auto">
          <a:xfrm>
            <a:off x="4733144" y="5020144"/>
            <a:ext cx="6635495" cy="578835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A Amazônia Legal possui mais desigualdade e menos trabalho formal quando observado fatores sociais, a qual tem uma relação linear com o PIB per capita.</a:t>
            </a:r>
            <a:endParaRPr/>
          </a:p>
        </p:txBody>
      </p:sp>
      <p:sp>
        <p:nvSpPr>
          <p:cNvPr id="56" name="Google Shape;155;p6" hidden="0"/>
          <p:cNvSpPr/>
          <p:nvPr isPhoto="0" userDrawn="0"/>
        </p:nvSpPr>
        <p:spPr bwMode="auto">
          <a:xfrm>
            <a:off x="4733143" y="5696157"/>
            <a:ext cx="6635495" cy="574213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O setor agropecuário lidera entre as atividades que mais geram um impacto no PIB per capita.</a:t>
            </a:r>
            <a:endParaRPr/>
          </a:p>
        </p:txBody>
      </p:sp>
      <p:sp>
        <p:nvSpPr>
          <p:cNvPr id="3" name="ZoneTexte 2" hidden="0"/>
          <p:cNvSpPr txBox="1"/>
          <p:nvPr isPhoto="0" userDrawn="0"/>
        </p:nvSpPr>
        <p:spPr bwMode="auto">
          <a:xfrm>
            <a:off x="4049077" y="1995517"/>
            <a:ext cx="7758435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>
                <a:solidFill>
                  <a:srgbClr val="FFFFFF"/>
                </a:solidFill>
              </a:rPr>
              <a:t>As alavancas de atividades e participação demonstram uma forte relação linear com o PIB da Amazônia Legal</a:t>
            </a:r>
            <a:endParaRPr lang="fr-FR" sz="1200">
              <a:solidFill>
                <a:srgbClr val="FFFFFF"/>
              </a:solidFill>
            </a:endParaRPr>
          </a:p>
        </p:txBody>
      </p:sp>
      <p:pic>
        <p:nvPicPr>
          <p:cNvPr id="57" name="Image 56" hidden="0"/>
          <p:cNvPicPr>
            <a:picLocks noChangeAspect="1"/>
          </p:cNvPicPr>
          <p:nvPr isPhoto="0" userDrawn="0"/>
        </p:nvPicPr>
        <p:blipFill>
          <a:blip r:embed="rId7"/>
          <a:srcRect l="66124" t="3414" r="790" b="80831"/>
          <a:stretch/>
        </p:blipFill>
        <p:spPr bwMode="auto">
          <a:xfrm>
            <a:off x="9765846" y="2326767"/>
            <a:ext cx="2071805" cy="49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2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177" name="Google Shape;177;p26" hidden="0"/>
          <p:cNvSpPr txBox="1"/>
          <p:nvPr isPhoto="0" userDrawn="0"/>
        </p:nvSpPr>
        <p:spPr bwMode="auto">
          <a:xfrm>
            <a:off x="392853" y="75429"/>
            <a:ext cx="8885963" cy="30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B5BEB5"/>
                </a:solidFill>
                <a:latin typeface="Roboto"/>
                <a:ea typeface="Roboto"/>
                <a:cs typeface="Roboto"/>
              </a:rPr>
              <a:t>Quais indicadores devem ser priorizados para melhorar o PIB da Amazônia Legal?</a:t>
            </a:r>
            <a:endParaRPr/>
          </a:p>
        </p:txBody>
      </p:sp>
      <p:sp>
        <p:nvSpPr>
          <p:cNvPr id="178" name="Google Shape;178;p26" hidden="0"/>
          <p:cNvSpPr/>
          <p:nvPr isPhoto="0" userDrawn="0"/>
        </p:nvSpPr>
        <p:spPr bwMode="auto">
          <a:xfrm rot="5400000">
            <a:off x="218631" y="218642"/>
            <a:ext cx="293979" cy="54466"/>
          </a:xfrm>
          <a:prstGeom prst="triangle">
            <a:avLst>
              <a:gd name="adj" fmla="val 50000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5" name="Google Shape;185;p2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202054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5 indicadores sociais mostram a importância de priorizar além de fatores ambientais para o desenvolvimento da Amazônia Legal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7" name="Google Shape;187;p26" hidden="0"/>
          <p:cNvCxnSpPr>
            <a:cxnSpLocks/>
          </p:cNvCxnSpPr>
          <p:nvPr isPhoto="0" userDrawn="0"/>
        </p:nvCxnSpPr>
        <p:spPr bwMode="auto">
          <a:xfrm>
            <a:off x="2595546" y="1793257"/>
            <a:ext cx="9238491" cy="0"/>
          </a:xfrm>
          <a:prstGeom prst="straightConnector1">
            <a:avLst/>
          </a:prstGeom>
          <a:noFill/>
          <a:ln w="28575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204;p26" hidden="0"/>
          <p:cNvSpPr txBox="1"/>
          <p:nvPr isPhoto="0" userDrawn="0"/>
        </p:nvSpPr>
        <p:spPr bwMode="auto">
          <a:xfrm>
            <a:off x="69363" y="1401730"/>
            <a:ext cx="3630921" cy="78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pt-BR" sz="1800" b="0" i="0" u="none" strike="noStrike" cap="none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Principais Indicadores</a:t>
            </a:r>
            <a:endParaRPr sz="1800" b="0" i="0" u="none" strike="noStrike" cap="none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0" name="Connecteur droit 19" hidden="0"/>
          <p:cNvCxnSpPr>
            <a:cxnSpLocks/>
          </p:cNvCxnSpPr>
          <p:nvPr isPhoto="0" userDrawn="0"/>
        </p:nvCxnSpPr>
        <p:spPr bwMode="auto">
          <a:xfrm>
            <a:off x="171451" y="1929901"/>
            <a:ext cx="0" cy="4520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 hidden="0"/>
          <p:cNvCxnSpPr>
            <a:cxnSpLocks/>
          </p:cNvCxnSpPr>
          <p:nvPr isPhoto="0" userDrawn="0"/>
        </p:nvCxnSpPr>
        <p:spPr bwMode="auto">
          <a:xfrm>
            <a:off x="11834037" y="1929901"/>
            <a:ext cx="0" cy="49168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 hidden="0"/>
          <p:cNvSpPr txBox="1"/>
          <p:nvPr isPhoto="0" userDrawn="0"/>
        </p:nvSpPr>
        <p:spPr bwMode="auto">
          <a:xfrm>
            <a:off x="548846" y="3739086"/>
            <a:ext cx="1585682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/>
              <a:t>Dados </a:t>
            </a:r>
            <a:r>
              <a:rPr/>
              <a:t>Político</a:t>
            </a:r>
            <a:r>
              <a:rPr/>
              <a:t> </a:t>
            </a:r>
            <a:r>
              <a:rPr/>
              <a:t>Administrativos</a:t>
            </a:r>
            <a:endParaRPr/>
          </a:p>
        </p:txBody>
      </p:sp>
      <p:sp>
        <p:nvSpPr>
          <p:cNvPr id="93" name="ZoneTexte 92" hidden="0"/>
          <p:cNvSpPr txBox="1"/>
          <p:nvPr isPhoto="0" userDrawn="0"/>
        </p:nvSpPr>
        <p:spPr bwMode="auto">
          <a:xfrm>
            <a:off x="532765" y="4668118"/>
            <a:ext cx="1586221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/>
              <a:t>Dados do CENSO</a:t>
            </a:r>
            <a:endParaRPr/>
          </a:p>
        </p:txBody>
      </p:sp>
      <p:sp>
        <p:nvSpPr>
          <p:cNvPr id="94" name="Rectangle 93" hidden="0"/>
          <p:cNvSpPr/>
          <p:nvPr isPhoto="0" userDrawn="0"/>
        </p:nvSpPr>
        <p:spPr bwMode="auto">
          <a:xfrm>
            <a:off x="4319429" y="4066322"/>
            <a:ext cx="3042451" cy="4531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Log(Y</a:t>
            </a:r>
            <a:r>
              <a:rPr sz="2000" baseline="-25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it</a:t>
            </a:r>
            <a:r>
              <a:rPr sz="2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 ) = B</a:t>
            </a:r>
            <a:r>
              <a:rPr sz="2000" baseline="-25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0</a:t>
            </a:r>
            <a:r>
              <a:rPr sz="2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 + B</a:t>
            </a:r>
            <a:r>
              <a:rPr sz="2000" baseline="-25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1</a:t>
            </a:r>
            <a:r>
              <a:rPr sz="2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 X</a:t>
            </a:r>
            <a:r>
              <a:rPr sz="2000" baseline="-25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it</a:t>
            </a:r>
            <a:r>
              <a:rPr sz="200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 + </a:t>
            </a:r>
            <a:r>
              <a:rPr sz="2000" b="0" i="0" u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</a:rPr>
              <a:t>ε</a:t>
            </a:r>
            <a:endParaRPr sz="2000">
              <a:solidFill>
                <a:schemeClr val="bg1">
                  <a:lumMod val="10000"/>
                </a:schemeClr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95" name="Connecteur droit 94" hidden="0"/>
          <p:cNvCxnSpPr>
            <a:cxnSpLocks/>
          </p:cNvCxnSpPr>
          <p:nvPr isPhoto="0" userDrawn="0"/>
        </p:nvCxnSpPr>
        <p:spPr bwMode="auto">
          <a:xfrm>
            <a:off x="3218968" y="3881370"/>
            <a:ext cx="1063470" cy="36990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 hidden="0"/>
          <p:cNvCxnSpPr>
            <a:cxnSpLocks/>
          </p:cNvCxnSpPr>
          <p:nvPr isPhoto="0" userDrawn="0"/>
        </p:nvCxnSpPr>
        <p:spPr bwMode="auto">
          <a:xfrm flipV="1">
            <a:off x="3200473" y="4362244"/>
            <a:ext cx="1091213" cy="65657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 hidden="0"/>
          <p:cNvSpPr txBox="1"/>
          <p:nvPr isPhoto="0" userDrawn="0"/>
        </p:nvSpPr>
        <p:spPr bwMode="auto">
          <a:xfrm>
            <a:off x="5025580" y="3728952"/>
            <a:ext cx="2142281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Modelo log-linear</a:t>
            </a:r>
            <a:endParaRPr/>
          </a:p>
        </p:txBody>
      </p:sp>
      <p:sp>
        <p:nvSpPr>
          <p:cNvPr id="98" name="ZoneTexte 97" hidden="0"/>
          <p:cNvSpPr txBox="1"/>
          <p:nvPr isPhoto="0" userDrawn="0"/>
        </p:nvSpPr>
        <p:spPr bwMode="auto">
          <a:xfrm>
            <a:off x="4023507" y="4846285"/>
            <a:ext cx="4281698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/>
              <a:t>Os</a:t>
            </a:r>
            <a:r>
              <a:rPr/>
              <a:t> </a:t>
            </a:r>
            <a:r>
              <a:rPr/>
              <a:t>coeficientes</a:t>
            </a:r>
            <a:r>
              <a:rPr/>
              <a:t> do </a:t>
            </a:r>
            <a:r>
              <a:rPr/>
              <a:t>modelo</a:t>
            </a:r>
            <a:r>
              <a:rPr/>
              <a:t> </a:t>
            </a:r>
            <a:r>
              <a:rPr/>
              <a:t>representam</a:t>
            </a:r>
            <a:r>
              <a:rPr/>
              <a:t> </a:t>
            </a:r>
            <a:r>
              <a:rPr/>
              <a:t>uma</a:t>
            </a:r>
            <a:r>
              <a:rPr/>
              <a:t> </a:t>
            </a:r>
            <a:r>
              <a:rPr/>
              <a:t>variação</a:t>
            </a:r>
            <a:r>
              <a:rPr/>
              <a:t> de </a:t>
            </a:r>
            <a:r>
              <a:rPr/>
              <a:t>unidade</a:t>
            </a:r>
            <a:r>
              <a:rPr/>
              <a:t> da </a:t>
            </a:r>
            <a:r>
              <a:rPr/>
              <a:t>variável</a:t>
            </a:r>
            <a:r>
              <a:rPr/>
              <a:t> </a:t>
            </a:r>
            <a:r>
              <a:rPr/>
              <a:t>resposta</a:t>
            </a:r>
            <a:r>
              <a:rPr/>
              <a:t> para </a:t>
            </a:r>
            <a:r>
              <a:rPr/>
              <a:t>uma</a:t>
            </a:r>
            <a:r>
              <a:rPr/>
              <a:t> </a:t>
            </a:r>
            <a:r>
              <a:rPr/>
              <a:t>variação</a:t>
            </a:r>
            <a:r>
              <a:rPr/>
              <a:t> percentual da </a:t>
            </a:r>
            <a:r>
              <a:rPr/>
              <a:t>variável</a:t>
            </a:r>
            <a:r>
              <a:rPr/>
              <a:t> </a:t>
            </a:r>
            <a:r>
              <a:rPr/>
              <a:t>independente</a:t>
            </a:r>
            <a:endParaRPr/>
          </a:p>
        </p:txBody>
      </p:sp>
      <p:cxnSp>
        <p:nvCxnSpPr>
          <p:cNvPr id="100" name="Connecteur droit 99" hidden="0"/>
          <p:cNvCxnSpPr>
            <a:cxnSpLocks/>
          </p:cNvCxnSpPr>
          <p:nvPr isPhoto="0" userDrawn="0"/>
        </p:nvCxnSpPr>
        <p:spPr bwMode="auto">
          <a:xfrm>
            <a:off x="7482099" y="4269768"/>
            <a:ext cx="1451868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54" hidden="0"/>
          <p:cNvGrpSpPr/>
          <p:nvPr isPhoto="0" userDrawn="0"/>
        </p:nvGrpSpPr>
        <p:grpSpPr bwMode="auto">
          <a:xfrm>
            <a:off x="2107303" y="4462220"/>
            <a:ext cx="879452" cy="879452"/>
            <a:chOff x="1267691" y="2036618"/>
            <a:chExt cx="1433945" cy="1433945"/>
          </a:xfrm>
        </p:grpSpPr>
        <p:sp>
          <p:nvSpPr>
            <p:cNvPr id="104" name="Elipse 56" hidden="0"/>
            <p:cNvSpPr/>
            <p:nvPr isPhoto="0" userDrawn="0"/>
          </p:nvSpPr>
          <p:spPr bwMode="auto">
            <a:xfrm>
              <a:off x="1267691" y="2036618"/>
              <a:ext cx="1433945" cy="143394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rotWithShape="0" algn="tl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5" name="Elipse 57" hidden="0"/>
            <p:cNvSpPr/>
            <p:nvPr isPhoto="0" userDrawn="0"/>
          </p:nvSpPr>
          <p:spPr bwMode="auto">
            <a:xfrm>
              <a:off x="1305791" y="2074718"/>
              <a:ext cx="1357745" cy="1357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106" name="Agrupar 37" hidden="0"/>
          <p:cNvGrpSpPr/>
          <p:nvPr isPhoto="0" userDrawn="0"/>
        </p:nvGrpSpPr>
        <p:grpSpPr bwMode="auto">
          <a:xfrm>
            <a:off x="2159177" y="3612363"/>
            <a:ext cx="879452" cy="879452"/>
            <a:chOff x="1297896" y="4347890"/>
            <a:chExt cx="720559" cy="720559"/>
          </a:xfrm>
        </p:grpSpPr>
        <p:grpSp>
          <p:nvGrpSpPr>
            <p:cNvPr id="107" name="Agrupar 50" hidden="0"/>
            <p:cNvGrpSpPr/>
            <p:nvPr isPhoto="0" userDrawn="0"/>
          </p:nvGrpSpPr>
          <p:grpSpPr bwMode="auto">
            <a:xfrm>
              <a:off x="1297896" y="4347890"/>
              <a:ext cx="720559" cy="720559"/>
              <a:chOff x="1267691" y="2036618"/>
              <a:chExt cx="1433945" cy="1433945"/>
            </a:xfrm>
          </p:grpSpPr>
          <p:sp>
            <p:nvSpPr>
              <p:cNvPr id="109" name="Elipse 52" hidden="0"/>
              <p:cNvSpPr/>
              <p:nvPr isPhoto="0" userDrawn="0"/>
            </p:nvSpPr>
            <p:spPr bwMode="auto">
              <a:xfrm>
                <a:off x="1267691" y="2036618"/>
                <a:ext cx="1433945" cy="14339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2700000" rotWithShape="0" algn="tl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10" name="Elipse 53" hidden="0"/>
              <p:cNvSpPr/>
              <p:nvPr isPhoto="0" userDrawn="0"/>
            </p:nvSpPr>
            <p:spPr bwMode="auto">
              <a:xfrm>
                <a:off x="1305791" y="2074718"/>
                <a:ext cx="1357745" cy="1357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pic>
          <p:nvPicPr>
            <p:cNvPr id="108" name="Imagem 51" descr="Forma&#10;&#10;Descrição gerada automaticamente com confiança baixa" hidden="0"/>
            <p:cNvPicPr>
              <a:picLocks noChangeAspect="1"/>
            </p:cNvPicPr>
            <p:nvPr isPhoto="0" userDrawn="0"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1471318" y="4521312"/>
              <a:ext cx="373715" cy="373715"/>
            </a:xfrm>
            <a:prstGeom prst="rect">
              <a:avLst/>
            </a:prstGeom>
          </p:spPr>
        </p:pic>
      </p:grpSp>
      <p:pic>
        <p:nvPicPr>
          <p:cNvPr id="113" name="Image 112" hidden="0"/>
          <p:cNvPicPr>
            <a:picLocks noChangeAspect="1"/>
          </p:cNvPicPr>
          <p:nvPr isPhoto="0" userDrawn="0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2283114" y="4634684"/>
            <a:ext cx="546648" cy="546648"/>
          </a:xfrm>
          <a:prstGeom prst="rect">
            <a:avLst/>
          </a:prstGeom>
        </p:spPr>
      </p:pic>
      <p:sp>
        <p:nvSpPr>
          <p:cNvPr id="24" name="ZoneTexte 23" hidden="0"/>
          <p:cNvSpPr txBox="1"/>
          <p:nvPr isPhoto="0" userDrawn="0"/>
        </p:nvSpPr>
        <p:spPr bwMode="auto">
          <a:xfrm>
            <a:off x="548846" y="2273858"/>
            <a:ext cx="10773071" cy="70788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>
                <a:solidFill>
                  <a:srgbClr val="FFFFFF"/>
                </a:solidFill>
              </a:rPr>
              <a:t>Criação de um modelo econométrico para análise dos indicadores que mais impactam o PIB per capita</a:t>
            </a:r>
            <a:endParaRPr lang="fr-FR" sz="2000">
              <a:solidFill>
                <a:srgbClr val="FFFFFF"/>
              </a:solidFill>
            </a:endParaRPr>
          </a:p>
        </p:txBody>
      </p:sp>
      <p:grpSp>
        <p:nvGrpSpPr>
          <p:cNvPr id="118" name="Agrupar 151" hidden="0"/>
          <p:cNvGrpSpPr/>
          <p:nvPr isPhoto="0" userDrawn="0"/>
        </p:nvGrpSpPr>
        <p:grpSpPr bwMode="auto">
          <a:xfrm>
            <a:off x="9059874" y="3584681"/>
            <a:ext cx="1954247" cy="1455735"/>
            <a:chOff x="4457704" y="1691918"/>
            <a:chExt cx="1070263" cy="1070263"/>
          </a:xfrm>
        </p:grpSpPr>
        <p:sp>
          <p:nvSpPr>
            <p:cNvPr id="120" name="Retângulo 157" hidden="0"/>
            <p:cNvSpPr/>
            <p:nvPr isPhoto="0" userDrawn="0"/>
          </p:nvSpPr>
          <p:spPr bwMode="auto">
            <a:xfrm>
              <a:off x="4457704" y="1691918"/>
              <a:ext cx="1070263" cy="10702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rotWithShape="0" algn="tl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1" name="Retângulo 158" hidden="0"/>
            <p:cNvSpPr/>
            <p:nvPr isPhoto="0" userDrawn="0"/>
          </p:nvSpPr>
          <p:spPr bwMode="auto">
            <a:xfrm>
              <a:off x="4500997" y="1735211"/>
              <a:ext cx="983677" cy="983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99" name="Rectangle 98" hidden="0"/>
          <p:cNvSpPr/>
          <p:nvPr isPhoto="0" userDrawn="0"/>
        </p:nvSpPr>
        <p:spPr bwMode="auto">
          <a:xfrm>
            <a:off x="9242920" y="3790568"/>
            <a:ext cx="1636819" cy="1174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>
                <a:solidFill>
                  <a:schemeClr val="tx2">
                    <a:lumMod val="25000"/>
                  </a:schemeClr>
                </a:solidFill>
              </a:rPr>
              <a:t>Reflexo</a:t>
            </a:r>
            <a:r>
              <a:rPr>
                <a:solidFill>
                  <a:schemeClr val="tx2">
                    <a:lumMod val="25000"/>
                  </a:schemeClr>
                </a:solidFill>
              </a:rPr>
              <a:t> das </a:t>
            </a:r>
            <a:r>
              <a:rPr>
                <a:solidFill>
                  <a:schemeClr val="tx2">
                    <a:lumMod val="25000"/>
                  </a:schemeClr>
                </a:solidFill>
              </a:rPr>
              <a:t>variáveis</a:t>
            </a:r>
            <a:r>
              <a:rPr>
                <a:solidFill>
                  <a:schemeClr val="tx2">
                    <a:lumMod val="25000"/>
                  </a:schemeClr>
                </a:solidFill>
              </a:rPr>
              <a:t> no PIB per capita dos </a:t>
            </a:r>
            <a:r>
              <a:rPr>
                <a:solidFill>
                  <a:schemeClr val="tx2">
                    <a:lumMod val="25000"/>
                  </a:schemeClr>
                </a:solidFill>
              </a:rPr>
              <a:t>estados</a:t>
            </a:r>
            <a:endParaRPr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" name="Connecteur droit 2" hidden="0"/>
          <p:cNvCxnSpPr>
            <a:cxnSpLocks/>
          </p:cNvCxnSpPr>
          <p:nvPr isPhoto="0" userDrawn="0"/>
        </p:nvCxnSpPr>
        <p:spPr bwMode="auto">
          <a:xfrm flipV="1">
            <a:off x="4894011" y="1961063"/>
            <a:ext cx="2059476" cy="441848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Google Shape;175;p2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177" name="Google Shape;177;p26" hidden="0"/>
          <p:cNvSpPr txBox="1"/>
          <p:nvPr isPhoto="0" userDrawn="0"/>
        </p:nvSpPr>
        <p:spPr bwMode="auto">
          <a:xfrm>
            <a:off x="392853" y="75429"/>
            <a:ext cx="8886143" cy="30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B5BEB5"/>
                </a:solidFill>
                <a:latin typeface="Roboto"/>
                <a:ea typeface="Roboto"/>
                <a:cs typeface="Roboto"/>
              </a:rPr>
              <a:t>Quais indicadores devem ser priorizados para melhorar o PIB da Amazônia Legal?</a:t>
            </a:r>
            <a:endParaRPr/>
          </a:p>
        </p:txBody>
      </p:sp>
      <p:sp>
        <p:nvSpPr>
          <p:cNvPr id="178" name="Google Shape;178;p26" hidden="0"/>
          <p:cNvSpPr/>
          <p:nvPr isPhoto="0" userDrawn="0"/>
        </p:nvSpPr>
        <p:spPr bwMode="auto">
          <a:xfrm rot="5400000">
            <a:off x="218631" y="218642"/>
            <a:ext cx="293979" cy="54466"/>
          </a:xfrm>
          <a:prstGeom prst="triangle">
            <a:avLst>
              <a:gd name="adj" fmla="val 50000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5" name="Google Shape;185;p2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202054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5 indicadores sociais mostram a importância de priorizar além de fatores ambientais para o desenvolvimento da Amazônia Legal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7" name="Google Shape;187;p26" hidden="0"/>
          <p:cNvCxnSpPr>
            <a:cxnSpLocks/>
          </p:cNvCxnSpPr>
          <p:nvPr isPhoto="0" userDrawn="0"/>
        </p:nvCxnSpPr>
        <p:spPr bwMode="auto">
          <a:xfrm>
            <a:off x="2595546" y="1793257"/>
            <a:ext cx="9238491" cy="0"/>
          </a:xfrm>
          <a:prstGeom prst="straightConnector1">
            <a:avLst/>
          </a:prstGeom>
          <a:noFill/>
          <a:ln w="28575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8" name="Google Shape;188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137219" y="3070215"/>
            <a:ext cx="1917563" cy="1886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 hidden="0"/>
          <p:cNvGrpSpPr/>
          <p:nvPr isPhoto="0" userDrawn="0"/>
        </p:nvGrpSpPr>
        <p:grpSpPr bwMode="auto">
          <a:xfrm>
            <a:off x="5531427" y="5214866"/>
            <a:ext cx="4620425" cy="1243464"/>
            <a:chOff x="5451750" y="4449767"/>
            <a:chExt cx="4620425" cy="1243464"/>
          </a:xfrm>
        </p:grpSpPr>
        <p:cxnSp>
          <p:nvCxnSpPr>
            <p:cNvPr id="173" name="Google Shape;173;p26" hidden="0"/>
            <p:cNvCxnSpPr>
              <a:cxnSpLocks/>
              <a:endCxn id="174" idx="6"/>
            </p:cNvCxnSpPr>
            <p:nvPr isPhoto="0" userDrawn="0"/>
          </p:nvCxnSpPr>
          <p:spPr bwMode="auto">
            <a:xfrm flipH="1" flipV="1">
              <a:off x="7001106" y="4977571"/>
              <a:ext cx="1216506" cy="8330"/>
            </a:xfrm>
            <a:prstGeom prst="straightConnector1">
              <a:avLst/>
            </a:prstGeom>
            <a:noFill/>
            <a:ln w="9525" cap="flat" cmpd="sng">
              <a:solidFill>
                <a:srgbClr val="C4E0B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9" name="Google Shape;189;p26" hidden="0"/>
            <p:cNvGrpSpPr/>
            <p:nvPr isPhoto="0" userDrawn="0"/>
          </p:nvGrpSpPr>
          <p:grpSpPr bwMode="auto">
            <a:xfrm>
              <a:off x="6312257" y="4633146"/>
              <a:ext cx="688849" cy="688849"/>
              <a:chOff x="4244921" y="2256601"/>
              <a:chExt cx="688849" cy="688849"/>
            </a:xfrm>
          </p:grpSpPr>
          <p:sp>
            <p:nvSpPr>
              <p:cNvPr id="174" name="Google Shape;174;p26" hidden="0"/>
              <p:cNvSpPr/>
              <p:nvPr isPhoto="0" userDrawn="0"/>
            </p:nvSpPr>
            <p:spPr bwMode="auto">
              <a:xfrm>
                <a:off x="4244921" y="2256601"/>
                <a:ext cx="688849" cy="688849"/>
              </a:xfrm>
              <a:prstGeom prst="ellipse">
                <a:avLst/>
              </a:prstGeom>
              <a:solidFill>
                <a:srgbClr val="DCE0DC"/>
              </a:solidFill>
              <a:ln w="25400" cap="flat" cmpd="sng">
                <a:solidFill>
                  <a:srgbClr val="C4E0B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</a:endParaRPr>
              </a:p>
            </p:txBody>
          </p:sp>
          <p:pic>
            <p:nvPicPr>
              <p:cNvPr id="190" name="Google Shape;190;p26" hidden="0"/>
              <p:cNvPicPr/>
              <p:nvPr isPhoto="0" userDrawn="0"/>
            </p:nvPicPr>
            <p:blipFill>
              <a:blip r:embed="rId3">
                <a:alphaModFix/>
              </a:blip>
              <a:stretch/>
            </p:blipFill>
            <p:spPr bwMode="auto">
              <a:xfrm>
                <a:off x="4342764" y="2362775"/>
                <a:ext cx="493162" cy="493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0" name="Google Shape;200;p26" hidden="0"/>
            <p:cNvSpPr/>
            <p:nvPr isPhoto="0" userDrawn="0"/>
          </p:nvSpPr>
          <p:spPr bwMode="auto">
            <a:xfrm>
              <a:off x="7345031" y="4449767"/>
              <a:ext cx="2727144" cy="1055608"/>
            </a:xfrm>
            <a:prstGeom prst="roundRect">
              <a:avLst>
                <a:gd name="adj" fmla="val 16667"/>
              </a:avLst>
            </a:prstGeom>
            <a:solidFill>
              <a:srgbClr val="D0CECE"/>
            </a:solidFill>
            <a:ln>
              <a:noFill/>
            </a:ln>
            <a:effectLst>
              <a:outerShdw blurRad="50800" dist="38100" dir="2700000" rotWithShape="0" algn="tl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Com a redução da desigualdade em 1%, é possível aumentar o PIB per capita em quase 1%.</a:t>
              </a:r>
              <a:endParaRPr/>
            </a:p>
          </p:txBody>
        </p:sp>
        <p:sp>
          <p:nvSpPr>
            <p:cNvPr id="204" name="Google Shape;204;p26" hidden="0"/>
            <p:cNvSpPr txBox="1"/>
            <p:nvPr isPhoto="0" userDrawn="0"/>
          </p:nvSpPr>
          <p:spPr bwMode="auto">
            <a:xfrm>
              <a:off x="5451750" y="5364731"/>
              <a:ext cx="23958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defRPr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rPr>
                <a:t>Desigualdade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5" name="Groupe 4" hidden="0"/>
          <p:cNvGrpSpPr/>
          <p:nvPr isPhoto="0" userDrawn="0"/>
        </p:nvGrpSpPr>
        <p:grpSpPr bwMode="auto">
          <a:xfrm>
            <a:off x="6628621" y="2114577"/>
            <a:ext cx="4882293" cy="1264973"/>
            <a:chOff x="6049414" y="1770968"/>
            <a:chExt cx="4882293" cy="1264973"/>
          </a:xfrm>
        </p:grpSpPr>
        <p:cxnSp>
          <p:nvCxnSpPr>
            <p:cNvPr id="171" name="Google Shape;171;p26" hidden="0"/>
            <p:cNvCxnSpPr>
              <a:cxnSpLocks/>
            </p:cNvCxnSpPr>
            <p:nvPr isPhoto="0" userDrawn="0"/>
          </p:nvCxnSpPr>
          <p:spPr bwMode="auto">
            <a:xfrm rot="10800000" flipH="1">
              <a:off x="7681519" y="2521493"/>
              <a:ext cx="658574" cy="8330"/>
            </a:xfrm>
            <a:prstGeom prst="straightConnector1">
              <a:avLst/>
            </a:prstGeom>
            <a:noFill/>
            <a:ln w="9525" cap="flat" cmpd="sng">
              <a:solidFill>
                <a:srgbClr val="C4E0B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1" name="Google Shape;191;p26" hidden="0"/>
            <p:cNvGrpSpPr/>
            <p:nvPr isPhoto="0" userDrawn="0"/>
          </p:nvGrpSpPr>
          <p:grpSpPr bwMode="auto">
            <a:xfrm>
              <a:off x="7015346" y="2163713"/>
              <a:ext cx="688849" cy="688849"/>
              <a:chOff x="7444469" y="2835401"/>
              <a:chExt cx="688849" cy="688849"/>
            </a:xfrm>
          </p:grpSpPr>
          <p:sp>
            <p:nvSpPr>
              <p:cNvPr id="192" name="Google Shape;192;p26" hidden="0"/>
              <p:cNvSpPr/>
              <p:nvPr isPhoto="0" userDrawn="0"/>
            </p:nvSpPr>
            <p:spPr bwMode="auto">
              <a:xfrm>
                <a:off x="7444469" y="2835401"/>
                <a:ext cx="688849" cy="688849"/>
              </a:xfrm>
              <a:prstGeom prst="ellipse">
                <a:avLst/>
              </a:prstGeom>
              <a:solidFill>
                <a:srgbClr val="DCE0DC"/>
              </a:solidFill>
              <a:ln w="25400" cap="flat" cmpd="sng">
                <a:solidFill>
                  <a:srgbClr val="C4E0B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</a:endParaRPr>
              </a:p>
            </p:txBody>
          </p:sp>
          <p:pic>
            <p:nvPicPr>
              <p:cNvPr id="193" name="Google Shape;193;p26" hidden="0"/>
              <p:cNvPicPr/>
              <p:nvPr isPhoto="0" userDrawn="0"/>
            </p:nvPicPr>
            <p:blipFill>
              <a:blip r:embed="rId4">
                <a:alphaModFix/>
              </a:blip>
              <a:stretch/>
            </p:blipFill>
            <p:spPr bwMode="auto">
              <a:xfrm>
                <a:off x="7565619" y="2965693"/>
                <a:ext cx="463307" cy="4633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" name="Google Shape;202;p26" hidden="0"/>
            <p:cNvSpPr/>
            <p:nvPr isPhoto="0" userDrawn="0"/>
          </p:nvSpPr>
          <p:spPr bwMode="auto">
            <a:xfrm>
              <a:off x="8204563" y="1980333"/>
              <a:ext cx="2727144" cy="1055608"/>
            </a:xfrm>
            <a:prstGeom prst="roundRect">
              <a:avLst>
                <a:gd name="adj" fmla="val 16667"/>
              </a:avLst>
            </a:prstGeom>
            <a:solidFill>
              <a:srgbClr val="D0CECE"/>
            </a:solidFill>
            <a:ln>
              <a:noFill/>
            </a:ln>
            <a:effectLst>
              <a:outerShdw blurRad="50800" dist="38100" dir="2700000" rotWithShape="0" algn="tl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Aumentar a esperança de vida em pelo menos 1 ano, garante um aumento de cerca de 2% do PIB per capita.</a:t>
              </a:r>
              <a:endParaRPr/>
            </a:p>
          </p:txBody>
        </p:sp>
        <p:sp>
          <p:nvSpPr>
            <p:cNvPr id="205" name="Google Shape;205;p26" hidden="0"/>
            <p:cNvSpPr txBox="1"/>
            <p:nvPr isPhoto="0" userDrawn="0"/>
          </p:nvSpPr>
          <p:spPr bwMode="auto">
            <a:xfrm>
              <a:off x="6049414" y="1770968"/>
              <a:ext cx="23958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defRPr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rPr>
                <a:t>Esperança de Vida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4" name="Groupe 3" hidden="0"/>
          <p:cNvGrpSpPr/>
          <p:nvPr isPhoto="0" userDrawn="0"/>
        </p:nvGrpSpPr>
        <p:grpSpPr bwMode="auto">
          <a:xfrm>
            <a:off x="365620" y="4105181"/>
            <a:ext cx="4672942" cy="1392277"/>
            <a:chOff x="1120956" y="4277348"/>
            <a:chExt cx="4672942" cy="1392277"/>
          </a:xfrm>
        </p:grpSpPr>
        <p:cxnSp>
          <p:nvCxnSpPr>
            <p:cNvPr id="172" name="Google Shape;172;p26" hidden="0"/>
            <p:cNvCxnSpPr>
              <a:cxnSpLocks/>
            </p:cNvCxnSpPr>
            <p:nvPr isPhoto="0" userDrawn="0"/>
          </p:nvCxnSpPr>
          <p:spPr bwMode="auto">
            <a:xfrm rot="10800000" flipH="1">
              <a:off x="3722192" y="4815698"/>
              <a:ext cx="658574" cy="8330"/>
            </a:xfrm>
            <a:prstGeom prst="straightConnector1">
              <a:avLst/>
            </a:prstGeom>
            <a:noFill/>
            <a:ln w="9525" cap="flat" cmpd="sng">
              <a:solidFill>
                <a:srgbClr val="C4E0B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4" name="Google Shape;194;p26" hidden="0"/>
            <p:cNvGrpSpPr/>
            <p:nvPr isPhoto="0" userDrawn="0"/>
          </p:nvGrpSpPr>
          <p:grpSpPr bwMode="auto">
            <a:xfrm>
              <a:off x="4408830" y="4460728"/>
              <a:ext cx="688849" cy="688849"/>
              <a:chOff x="4261938" y="4162952"/>
              <a:chExt cx="688849" cy="688849"/>
            </a:xfrm>
          </p:grpSpPr>
          <p:sp>
            <p:nvSpPr>
              <p:cNvPr id="195" name="Google Shape;195;p26" hidden="0"/>
              <p:cNvSpPr/>
              <p:nvPr isPhoto="0" userDrawn="0"/>
            </p:nvSpPr>
            <p:spPr bwMode="auto">
              <a:xfrm>
                <a:off x="4261938" y="4162952"/>
                <a:ext cx="688849" cy="688849"/>
              </a:xfrm>
              <a:prstGeom prst="ellipse">
                <a:avLst/>
              </a:prstGeom>
              <a:solidFill>
                <a:srgbClr val="DCE0DC"/>
              </a:solidFill>
              <a:ln w="25400" cap="flat" cmpd="sng">
                <a:solidFill>
                  <a:srgbClr val="C4E0B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</a:endParaRPr>
              </a:p>
            </p:txBody>
          </p:sp>
          <p:pic>
            <p:nvPicPr>
              <p:cNvPr id="196" name="Google Shape;196;p26" hidden="0"/>
              <p:cNvPicPr/>
              <p:nvPr isPhoto="0" userDrawn="0"/>
            </p:nvPicPr>
            <p:blipFill>
              <a:blip r:embed="rId5">
                <a:alphaModFix/>
              </a:blip>
              <a:stretch/>
            </p:blipFill>
            <p:spPr bwMode="auto">
              <a:xfrm>
                <a:off x="4342764" y="4232336"/>
                <a:ext cx="510103" cy="5101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" name="Google Shape;201;p26" hidden="0"/>
            <p:cNvSpPr/>
            <p:nvPr isPhoto="0" userDrawn="0"/>
          </p:nvSpPr>
          <p:spPr bwMode="auto">
            <a:xfrm>
              <a:off x="1120956" y="4277348"/>
              <a:ext cx="2727144" cy="1055608"/>
            </a:xfrm>
            <a:prstGeom prst="roundRect">
              <a:avLst>
                <a:gd name="adj" fmla="val 16667"/>
              </a:avLst>
            </a:prstGeom>
            <a:solidFill>
              <a:srgbClr val="D0CECE"/>
            </a:solidFill>
            <a:ln>
              <a:noFill/>
            </a:ln>
            <a:effectLst>
              <a:outerShdw blurRad="50800" dist="38100" dir="2700000" rotWithShape="0" algn="tl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Aumento de 100 milhões de reais no valor adicionado, gera um aumento de 10% no PIB per capita.</a:t>
              </a:r>
              <a:endParaRPr/>
            </a:p>
          </p:txBody>
        </p:sp>
        <p:sp>
          <p:nvSpPr>
            <p:cNvPr id="206" name="Google Shape;206;p26" hidden="0"/>
            <p:cNvSpPr txBox="1"/>
            <p:nvPr isPhoto="0" userDrawn="0"/>
          </p:nvSpPr>
          <p:spPr bwMode="auto">
            <a:xfrm>
              <a:off x="3729937" y="5341125"/>
              <a:ext cx="2063961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defRPr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rPr>
                <a:t>Participação Agropecuária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8" name="Groupe 7" hidden="0"/>
          <p:cNvGrpSpPr/>
          <p:nvPr isPhoto="0" userDrawn="0"/>
        </p:nvGrpSpPr>
        <p:grpSpPr bwMode="auto">
          <a:xfrm>
            <a:off x="843045" y="2258266"/>
            <a:ext cx="4542417" cy="1281207"/>
            <a:chOff x="939994" y="1565215"/>
            <a:chExt cx="4542417" cy="1281207"/>
          </a:xfrm>
        </p:grpSpPr>
        <p:cxnSp>
          <p:nvCxnSpPr>
            <p:cNvPr id="170" name="Google Shape;170;p26" hidden="0"/>
            <p:cNvCxnSpPr>
              <a:cxnSpLocks/>
            </p:cNvCxnSpPr>
            <p:nvPr isPhoto="0" userDrawn="0"/>
          </p:nvCxnSpPr>
          <p:spPr bwMode="auto">
            <a:xfrm rot="10800000" flipH="1">
              <a:off x="3521843" y="2071143"/>
              <a:ext cx="658574" cy="8330"/>
            </a:xfrm>
            <a:prstGeom prst="straightConnector1">
              <a:avLst/>
            </a:prstGeom>
            <a:noFill/>
            <a:ln w="9525" cap="flat" cmpd="sng">
              <a:solidFill>
                <a:srgbClr val="C4E0B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7" name="Google Shape;197;p26" hidden="0"/>
            <p:cNvGrpSpPr/>
            <p:nvPr isPhoto="0" userDrawn="0"/>
          </p:nvGrpSpPr>
          <p:grpSpPr bwMode="auto">
            <a:xfrm>
              <a:off x="4162631" y="1727493"/>
              <a:ext cx="688849" cy="688849"/>
              <a:chOff x="7269608" y="4397327"/>
              <a:chExt cx="688849" cy="688849"/>
            </a:xfrm>
          </p:grpSpPr>
          <p:sp>
            <p:nvSpPr>
              <p:cNvPr id="198" name="Google Shape;198;p26" hidden="0"/>
              <p:cNvSpPr/>
              <p:nvPr isPhoto="0" userDrawn="0"/>
            </p:nvSpPr>
            <p:spPr bwMode="auto">
              <a:xfrm>
                <a:off x="7269608" y="4397327"/>
                <a:ext cx="688849" cy="688849"/>
              </a:xfrm>
              <a:prstGeom prst="ellipse">
                <a:avLst/>
              </a:prstGeom>
              <a:solidFill>
                <a:srgbClr val="DCE0DC"/>
              </a:solidFill>
              <a:ln w="25400" cap="flat" cmpd="sng">
                <a:solidFill>
                  <a:srgbClr val="C4E0B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</a:endParaRPr>
              </a:p>
            </p:txBody>
          </p:sp>
          <p:pic>
            <p:nvPicPr>
              <p:cNvPr id="199" name="Google Shape;199;p26" hidden="0"/>
              <p:cNvPicPr/>
              <p:nvPr isPhoto="0" userDrawn="0"/>
            </p:nvPicPr>
            <p:blipFill>
              <a:blip r:embed="rId6">
                <a:alphaModFix/>
              </a:blip>
              <a:stretch/>
            </p:blipFill>
            <p:spPr bwMode="auto">
              <a:xfrm>
                <a:off x="7401937" y="4515890"/>
                <a:ext cx="424190" cy="4241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3" name="Google Shape;203;p26" hidden="0"/>
            <p:cNvSpPr/>
            <p:nvPr isPhoto="0" userDrawn="0"/>
          </p:nvSpPr>
          <p:spPr bwMode="auto">
            <a:xfrm>
              <a:off x="939994" y="1565215"/>
              <a:ext cx="2727144" cy="1055608"/>
            </a:xfrm>
            <a:prstGeom prst="roundRect">
              <a:avLst>
                <a:gd name="adj" fmla="val 16667"/>
              </a:avLst>
            </a:prstGeom>
            <a:solidFill>
              <a:srgbClr val="D0CECE"/>
            </a:solidFill>
            <a:ln>
              <a:noFill/>
            </a:ln>
            <a:effectLst>
              <a:outerShdw blurRad="50800" dist="38100" dir="2700000" rotWithShape="0" algn="tl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Aumentar a esperança de vida em pelo menos 1 ano, garante um aumento de cerca de 2% do PIB per capita.</a:t>
              </a:r>
              <a:endParaRPr/>
            </a:p>
          </p:txBody>
        </p:sp>
        <p:sp>
          <p:nvSpPr>
            <p:cNvPr id="207" name="Google Shape;207;p26" hidden="0"/>
            <p:cNvSpPr txBox="1"/>
            <p:nvPr isPhoto="0" userDrawn="0"/>
          </p:nvSpPr>
          <p:spPr bwMode="auto">
            <a:xfrm>
              <a:off x="3564848" y="2517922"/>
              <a:ext cx="1917563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defRPr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rPr>
                <a:t>Participação Industrial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58" name="Imagem 19" descr="Forma&#10;&#10;Descrição gerada automaticamente com confiança baixa" hidden="0"/>
          <p:cNvPicPr>
            <a:picLocks noChangeAspect="1"/>
          </p:cNvPicPr>
          <p:nvPr isPhoto="0" userDrawn="0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5245693" y="5612042"/>
            <a:ext cx="373715" cy="373715"/>
          </a:xfrm>
          <a:prstGeom prst="rect">
            <a:avLst/>
          </a:prstGeom>
        </p:spPr>
      </p:pic>
      <p:pic>
        <p:nvPicPr>
          <p:cNvPr id="59" name="Imagem 17" descr="Forma&#10;&#10;Descrição gerada automaticamente com confiança baixa" hidden="0"/>
          <p:cNvPicPr>
            <a:picLocks noChangeAspect="1"/>
          </p:cNvPicPr>
          <p:nvPr isPhoto="0" userDrawn="0"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6169354" y="2067082"/>
            <a:ext cx="363001" cy="363001"/>
          </a:xfrm>
          <a:prstGeom prst="rect">
            <a:avLst/>
          </a:prstGeom>
        </p:spPr>
      </p:pic>
      <p:sp>
        <p:nvSpPr>
          <p:cNvPr id="60" name="Google Shape;204;p26" hidden="0"/>
          <p:cNvSpPr txBox="1"/>
          <p:nvPr isPhoto="0" userDrawn="0"/>
        </p:nvSpPr>
        <p:spPr bwMode="auto">
          <a:xfrm>
            <a:off x="5100829" y="2312191"/>
            <a:ext cx="1481337" cy="78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Aspectos econômicos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2" name="Google Shape;204;p26" hidden="0"/>
          <p:cNvSpPr txBox="1"/>
          <p:nvPr isPhoto="0" userDrawn="0"/>
        </p:nvSpPr>
        <p:spPr bwMode="auto">
          <a:xfrm>
            <a:off x="5178494" y="5765295"/>
            <a:ext cx="1481337" cy="78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Aspectos sociais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" name="Flèche : droite 13" hidden="0"/>
          <p:cNvSpPr/>
          <p:nvPr isPhoto="0" userDrawn="0"/>
        </p:nvSpPr>
        <p:spPr bwMode="auto">
          <a:xfrm>
            <a:off x="6803499" y="2280596"/>
            <a:ext cx="214912" cy="3094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4" name="Flèche : droite 63" hidden="0"/>
          <p:cNvSpPr/>
          <p:nvPr isPhoto="0" userDrawn="0"/>
        </p:nvSpPr>
        <p:spPr bwMode="auto">
          <a:xfrm rot="11038661">
            <a:off x="4695549" y="5906612"/>
            <a:ext cx="214912" cy="3094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65" name="Imagem 149" descr="Forma&#10;&#10;Descrição gerada automaticamente com confiança baixa" hidden="0"/>
          <p:cNvPicPr>
            <a:picLocks noChangeAspect="1"/>
          </p:cNvPicPr>
          <p:nvPr isPhoto="0" userDrawn="0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459430" y="5350606"/>
            <a:ext cx="448293" cy="448293"/>
          </a:xfrm>
          <a:prstGeom prst="rect">
            <a:avLst/>
          </a:prstGeom>
        </p:spPr>
      </p:pic>
      <p:sp>
        <p:nvSpPr>
          <p:cNvPr id="15" name="Rectangle 14" hidden="0"/>
          <p:cNvSpPr/>
          <p:nvPr isPhoto="0" userDrawn="0"/>
        </p:nvSpPr>
        <p:spPr bwMode="auto">
          <a:xfrm>
            <a:off x="273163" y="3888336"/>
            <a:ext cx="4349038" cy="20974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ZoneTexte 15" hidden="0"/>
          <p:cNvSpPr txBox="1"/>
          <p:nvPr isPhoto="0" userDrawn="0"/>
        </p:nvSpPr>
        <p:spPr bwMode="auto">
          <a:xfrm>
            <a:off x="918405" y="5206708"/>
            <a:ext cx="2377953" cy="73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Indicador </a:t>
            </a:r>
            <a:r>
              <a:rPr lang="pt-BR">
                <a:solidFill>
                  <a:schemeClr val="accent6">
                    <a:lumMod val="75000"/>
                  </a:schemeClr>
                </a:solidFill>
              </a:rPr>
              <a:t>acionável</a:t>
            </a:r>
            <a:r>
              <a:rPr lang="pt-BR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com grande </a:t>
            </a:r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impacto</a:t>
            </a:r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 na Amazônia Legal</a:t>
            </a:r>
            <a:endParaRPr/>
          </a:p>
        </p:txBody>
      </p:sp>
      <p:sp>
        <p:nvSpPr>
          <p:cNvPr id="68" name="Google Shape;204;p26" hidden="0"/>
          <p:cNvSpPr txBox="1"/>
          <p:nvPr isPhoto="0" userDrawn="0"/>
        </p:nvSpPr>
        <p:spPr bwMode="auto">
          <a:xfrm>
            <a:off x="69363" y="1401730"/>
            <a:ext cx="3630921" cy="78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pt-BR" sz="1800" b="0" i="0" u="none" strike="noStrike" cap="none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Principais Indicadores</a:t>
            </a:r>
            <a:endParaRPr sz="1800" b="0" i="0" u="none" strike="noStrike" cap="none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0" name="Connecteur droit 19" hidden="0"/>
          <p:cNvCxnSpPr>
            <a:cxnSpLocks/>
          </p:cNvCxnSpPr>
          <p:nvPr isPhoto="0" userDrawn="0"/>
        </p:nvCxnSpPr>
        <p:spPr bwMode="auto">
          <a:xfrm>
            <a:off x="171451" y="1929901"/>
            <a:ext cx="0" cy="452051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 hidden="0"/>
          <p:cNvCxnSpPr>
            <a:cxnSpLocks/>
          </p:cNvCxnSpPr>
          <p:nvPr isPhoto="0" userDrawn="0"/>
        </p:nvCxnSpPr>
        <p:spPr bwMode="auto">
          <a:xfrm>
            <a:off x="11834037" y="1929901"/>
            <a:ext cx="0" cy="49168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 hidden="0"/>
          <p:cNvSpPr/>
          <p:nvPr isPhoto="0" userDrawn="0"/>
        </p:nvSpPr>
        <p:spPr bwMode="auto">
          <a:xfrm>
            <a:off x="3770860" y="2075861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fr-FR" sz="2400" b="0" cap="none" spc="0">
                <a:ln w="0"/>
                <a:solidFill>
                  <a:schemeClr val="accent1"/>
                </a:solidFill>
              </a:rPr>
              <a:t>1</a:t>
            </a:r>
            <a:endParaRPr/>
          </a:p>
        </p:txBody>
      </p:sp>
      <p:sp>
        <p:nvSpPr>
          <p:cNvPr id="76" name="Rectangle 75" hidden="0"/>
          <p:cNvSpPr/>
          <p:nvPr isPhoto="0" userDrawn="0"/>
        </p:nvSpPr>
        <p:spPr bwMode="auto">
          <a:xfrm>
            <a:off x="3414672" y="394034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2</a:t>
            </a:r>
            <a:endParaRPr lang="fr-FR" sz="2400" b="0" cap="none" spc="0">
              <a:ln w="0"/>
              <a:solidFill>
                <a:schemeClr val="accent1"/>
              </a:solidFill>
            </a:endParaRPr>
          </a:p>
        </p:txBody>
      </p:sp>
      <p:sp>
        <p:nvSpPr>
          <p:cNvPr id="78" name="Rectangle 77" hidden="0"/>
          <p:cNvSpPr/>
          <p:nvPr isPhoto="0" userDrawn="0"/>
        </p:nvSpPr>
        <p:spPr bwMode="auto">
          <a:xfrm>
            <a:off x="8329858" y="2390081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3</a:t>
            </a:r>
            <a:endParaRPr lang="fr-FR" sz="2400" b="0" cap="none" spc="0">
              <a:ln w="0"/>
              <a:solidFill>
                <a:schemeClr val="accent1"/>
              </a:solidFill>
            </a:endParaRPr>
          </a:p>
        </p:txBody>
      </p:sp>
      <p:sp>
        <p:nvSpPr>
          <p:cNvPr id="79" name="Rectangle 78" hidden="0"/>
          <p:cNvSpPr/>
          <p:nvPr isPhoto="0" userDrawn="0"/>
        </p:nvSpPr>
        <p:spPr bwMode="auto">
          <a:xfrm>
            <a:off x="7018411" y="514604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5</a:t>
            </a:r>
            <a:endParaRPr lang="fr-FR" sz="2400" b="0" cap="none" spc="0">
              <a:ln w="0"/>
              <a:solidFill>
                <a:schemeClr val="accent1"/>
              </a:solidFill>
            </a:endParaRPr>
          </a:p>
        </p:txBody>
      </p:sp>
      <p:grpSp>
        <p:nvGrpSpPr>
          <p:cNvPr id="23" name="Groupe 22" hidden="0"/>
          <p:cNvGrpSpPr/>
          <p:nvPr isPhoto="0" userDrawn="0"/>
        </p:nvGrpSpPr>
        <p:grpSpPr bwMode="auto">
          <a:xfrm>
            <a:off x="6439626" y="3508602"/>
            <a:ext cx="5120857" cy="1492911"/>
            <a:chOff x="0" y="0"/>
            <a:chExt cx="5120857" cy="1492911"/>
          </a:xfrm>
        </p:grpSpPr>
        <p:grpSp>
          <p:nvGrpSpPr>
            <p:cNvPr id="80" name="Groupe 79" hidden="0"/>
            <p:cNvGrpSpPr/>
            <p:nvPr isPhoto="0" userDrawn="0"/>
          </p:nvGrpSpPr>
          <p:grpSpPr bwMode="auto">
            <a:xfrm>
              <a:off x="0" y="0"/>
              <a:ext cx="5120857" cy="1492911"/>
              <a:chOff x="0" y="0"/>
              <a:chExt cx="5120857" cy="1492911"/>
            </a:xfrm>
          </p:grpSpPr>
          <p:cxnSp>
            <p:nvCxnSpPr>
              <p:cNvPr id="81" name="Google Shape;171;p26" hidden="0"/>
              <p:cNvCxnSpPr>
                <a:cxnSpLocks/>
              </p:cNvCxnSpPr>
              <p:nvPr isPhoto="0" userDrawn="0"/>
            </p:nvCxnSpPr>
            <p:spPr bwMode="auto">
              <a:xfrm rot="10800000" flipH="1">
                <a:off x="1632105" y="750524"/>
                <a:ext cx="658574" cy="833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4E0B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5" name="Google Shape;192;p26" hidden="0"/>
              <p:cNvSpPr/>
              <p:nvPr isPhoto="0" userDrawn="0"/>
            </p:nvSpPr>
            <p:spPr bwMode="auto">
              <a:xfrm>
                <a:off x="965932" y="392744"/>
                <a:ext cx="688849" cy="688849"/>
              </a:xfrm>
              <a:prstGeom prst="ellipse">
                <a:avLst/>
              </a:prstGeom>
              <a:solidFill>
                <a:srgbClr val="DCE0DC"/>
              </a:solidFill>
              <a:ln w="25400" cap="flat" cmpd="sng">
                <a:solidFill>
                  <a:srgbClr val="C4E0B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3" name="Google Shape;202;p26" hidden="0"/>
              <p:cNvSpPr/>
              <p:nvPr isPhoto="0" userDrawn="0"/>
            </p:nvSpPr>
            <p:spPr bwMode="auto">
              <a:xfrm flipH="0" flipV="0">
                <a:off x="2155149" y="209364"/>
                <a:ext cx="2965708" cy="1283546"/>
              </a:xfrm>
              <a:prstGeom prst="roundRect">
                <a:avLst>
                  <a:gd name="adj" fmla="val 16667"/>
                </a:avLst>
              </a:prstGeom>
              <a:solidFill>
                <a:srgbClr val="D0CECE"/>
              </a:solidFill>
              <a:ln>
                <a:noFill/>
              </a:ln>
              <a:effectLst>
                <a:outerShdw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3" tIns="45699" rIns="91423" bIns="45699" anchor="t" anchorCtr="0">
                <a:spAutoFit/>
              </a:bodyPr>
              <a:lstStyle/>
              <a:p>
                <a:pPr>
                  <a:defRPr/>
                </a:pPr>
                <a:r>
                  <a:rPr lang="pt-BR"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Constate-se que um aumento de pelo menos  100 reais mensais na media de rendimento pode aumentar em torno de 7% o  PIB per capita municipal.</a:t>
                </a:r>
                <a:endParaRPr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" name="Google Shape;205;p26" hidden="0"/>
              <p:cNvSpPr txBox="1"/>
              <p:nvPr isPhoto="0" userDrawn="0"/>
            </p:nvSpPr>
            <p:spPr bwMode="auto">
              <a:xfrm>
                <a:off x="0" y="0"/>
                <a:ext cx="2395800" cy="3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0" tIns="91400" rIns="91400" bIns="91400" anchor="ctr" anchorCtr="0">
                <a:noAutofit/>
              </a:bodyPr>
              <a:lstStyle/>
              <a:p>
                <a:pPr marL="0" marR="0" lvl="0" indent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  <a:defRPr/>
                </a:pPr>
                <a:r>
                  <a:rPr lang="pt-BR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</a:rPr>
                  <a:t>Trabalho Formal</a:t>
                </a:r>
                <a:endParaRPr/>
              </a:p>
            </p:txBody>
          </p:sp>
        </p:grpSp>
        <p:pic>
          <p:nvPicPr>
            <p:cNvPr id="87" name="Image 86" hidden="0"/>
            <p:cNvPicPr>
              <a:picLocks noChangeAspect="1"/>
            </p:cNvPicPr>
            <p:nvPr isPhoto="0" userDrawn="0"/>
          </p:nvPicPr>
          <p:blipFill>
            <a:blip r:embed="rId10"/>
            <a:stretch/>
          </p:blipFill>
          <p:spPr bwMode="auto">
            <a:xfrm>
              <a:off x="1092992" y="501491"/>
              <a:ext cx="462179" cy="462179"/>
            </a:xfrm>
            <a:prstGeom prst="rect">
              <a:avLst/>
            </a:prstGeom>
          </p:spPr>
        </p:pic>
      </p:grpSp>
      <p:sp>
        <p:nvSpPr>
          <p:cNvPr id="89" name="Rectangle 88" hidden="0"/>
          <p:cNvSpPr/>
          <p:nvPr isPhoto="0" userDrawn="0"/>
        </p:nvSpPr>
        <p:spPr bwMode="auto">
          <a:xfrm>
            <a:off x="8119934" y="3710733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fr-FR" sz="2400" b="0" cap="none" spc="0">
                <a:ln w="0"/>
                <a:solidFill>
                  <a:schemeClr val="accent1"/>
                </a:solidFill>
              </a:rPr>
              <a:t>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" name="Google Shape;213;p2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1321920" y="6481576"/>
            <a:ext cx="8700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  <p:sp>
        <p:nvSpPr>
          <p:cNvPr id="214" name="Google Shape;214;p27" hidden="0"/>
          <p:cNvSpPr txBox="1"/>
          <p:nvPr isPhoto="0" userDrawn="0"/>
        </p:nvSpPr>
        <p:spPr bwMode="auto">
          <a:xfrm>
            <a:off x="392854" y="75431"/>
            <a:ext cx="88858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B5BEB5"/>
                </a:solidFill>
                <a:latin typeface="Roboto"/>
                <a:ea typeface="Roboto"/>
                <a:cs typeface="Roboto"/>
              </a:rPr>
              <a:t>Quais atividades devem ser priorizados para melhorar o PIB da Amazônia legal?</a:t>
            </a:r>
            <a:endParaRPr/>
          </a:p>
        </p:txBody>
      </p:sp>
      <p:sp>
        <p:nvSpPr>
          <p:cNvPr id="215" name="Google Shape;215;p27" hidden="0"/>
          <p:cNvSpPr/>
          <p:nvPr isPhoto="0" userDrawn="0"/>
        </p:nvSpPr>
        <p:spPr bwMode="auto">
          <a:xfrm rot="5400000">
            <a:off x="218631" y="218642"/>
            <a:ext cx="293979" cy="54466"/>
          </a:xfrm>
          <a:prstGeom prst="triangle">
            <a:avLst>
              <a:gd name="adj" fmla="val 50000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6" name="Google Shape;216;p2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1451" y="631229"/>
            <a:ext cx="1202054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B75"/>
              </a:buClr>
              <a:buSzPts val="2800"/>
              <a:buFont typeface="Arial"/>
              <a:buNone/>
              <a:defRPr/>
            </a:pPr>
            <a:r>
              <a:rPr lang="pt-BR" b="0">
                <a:solidFill>
                  <a:schemeClr val="accent1"/>
                </a:solidFill>
              </a:rPr>
              <a:t>A Otimização da agricultura é chave para se proteger a cobertura verde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7" hidden="0"/>
          <p:cNvSpPr/>
          <p:nvPr isPhoto="0" userDrawn="0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5" name="Google Shape;225;p27" hidden="0"/>
          <p:cNvSpPr txBox="1"/>
          <p:nvPr isPhoto="0" userDrawn="0"/>
        </p:nvSpPr>
        <p:spPr bwMode="auto">
          <a:xfrm>
            <a:off x="319068" y="1446424"/>
            <a:ext cx="50564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</a:rPr>
              <a:t>Otimização do valor gerado pelo uso da terra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26" name="Google Shape;226;p27" hidden="0"/>
          <p:cNvCxnSpPr>
            <a:cxnSpLocks/>
          </p:cNvCxnSpPr>
          <p:nvPr isPhoto="0" userDrawn="0"/>
        </p:nvCxnSpPr>
        <p:spPr bwMode="auto">
          <a:xfrm rot="10800000" flipH="1">
            <a:off x="319068" y="1489910"/>
            <a:ext cx="6865" cy="295068"/>
          </a:xfrm>
          <a:prstGeom prst="straightConnector1">
            <a:avLst/>
          </a:prstGeom>
          <a:noFill/>
          <a:ln w="38100" cap="flat" cmpd="sng">
            <a:solidFill>
              <a:srgbClr val="4FB7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27" hidden="0"/>
          <p:cNvSpPr/>
          <p:nvPr isPhoto="0" userDrawn="0"/>
        </p:nvSpPr>
        <p:spPr bwMode="auto">
          <a:xfrm>
            <a:off x="1669473" y="2306783"/>
            <a:ext cx="3138054" cy="2315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1" name="Google Shape;231;p27" hidden="0"/>
          <p:cNvSpPr/>
          <p:nvPr isPhoto="0" userDrawn="0"/>
        </p:nvSpPr>
        <p:spPr bwMode="auto">
          <a:xfrm>
            <a:off x="6248399" y="4557305"/>
            <a:ext cx="5130507" cy="574213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Hipótese: Cada município tem uma atividade e produto ótima em razão da presença de diferentes biomas</a:t>
            </a:r>
            <a:endParaRPr/>
          </a:p>
        </p:txBody>
      </p:sp>
      <p:sp>
        <p:nvSpPr>
          <p:cNvPr id="232" name="Google Shape;232;p27" hidden="0"/>
          <p:cNvSpPr txBox="1"/>
          <p:nvPr isPhoto="0" userDrawn="0"/>
        </p:nvSpPr>
        <p:spPr bwMode="auto">
          <a:xfrm>
            <a:off x="5755380" y="2248202"/>
            <a:ext cx="5989452" cy="584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Modelo de escolha de atividade</a:t>
            </a:r>
            <a:endParaRPr/>
          </a:p>
        </p:txBody>
      </p:sp>
      <p:pic>
        <p:nvPicPr>
          <p:cNvPr id="3" name="Imag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83904" y="2013490"/>
            <a:ext cx="5258772" cy="3089038"/>
          </a:xfrm>
          <a:prstGeom prst="rect">
            <a:avLst/>
          </a:prstGeom>
        </p:spPr>
      </p:pic>
      <p:sp>
        <p:nvSpPr>
          <p:cNvPr id="27" name="Google Shape;231;p27" hidden="0"/>
          <p:cNvSpPr/>
          <p:nvPr isPhoto="0" userDrawn="0"/>
        </p:nvSpPr>
        <p:spPr bwMode="auto">
          <a:xfrm>
            <a:off x="251850" y="5364651"/>
            <a:ext cx="5351996" cy="1047102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  <a:effectLst>
            <a:outerShdw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/>
              <a:t>Disparidade</a:t>
            </a:r>
            <a:r>
              <a:rPr lang="fr-FR"/>
              <a:t> entre a </a:t>
            </a:r>
            <a:r>
              <a:rPr lang="fr-FR"/>
              <a:t>eficiência</a:t>
            </a:r>
            <a:r>
              <a:rPr lang="fr-FR"/>
              <a:t> do </a:t>
            </a:r>
            <a:r>
              <a:rPr lang="fr-FR"/>
              <a:t>uso</a:t>
            </a:r>
            <a:r>
              <a:rPr lang="fr-FR"/>
              <a:t> da terra entre os </a:t>
            </a:r>
            <a:r>
              <a:rPr lang="fr-FR"/>
              <a:t>estados</a:t>
            </a:r>
            <a:endParaRPr lang="fr-FR"/>
          </a:p>
          <a:p>
            <a:pPr marL="285750" marR="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/>
              <a:t>É </a:t>
            </a:r>
            <a:r>
              <a:rPr lang="fr-FR"/>
              <a:t>possivel</a:t>
            </a:r>
            <a:r>
              <a:rPr lang="fr-FR"/>
              <a:t> </a:t>
            </a:r>
            <a:r>
              <a:rPr lang="fr-FR"/>
              <a:t>aumentar</a:t>
            </a:r>
            <a:r>
              <a:rPr lang="fr-FR"/>
              <a:t> a </a:t>
            </a:r>
            <a:r>
              <a:rPr lang="fr-FR"/>
              <a:t>eficiência</a:t>
            </a:r>
            <a:r>
              <a:rPr lang="fr-FR"/>
              <a:t>, </a:t>
            </a:r>
            <a:r>
              <a:rPr lang="fr-FR"/>
              <a:t>reduzindo</a:t>
            </a:r>
            <a:r>
              <a:rPr lang="fr-FR"/>
              <a:t> o </a:t>
            </a:r>
            <a:r>
              <a:rPr lang="fr-FR"/>
              <a:t>impacto</a:t>
            </a:r>
            <a:r>
              <a:rPr lang="fr-FR"/>
              <a:t> </a:t>
            </a:r>
            <a:r>
              <a:rPr lang="fr-FR"/>
              <a:t>negativo</a:t>
            </a:r>
            <a:r>
              <a:rPr lang="fr-FR"/>
              <a:t> e a </a:t>
            </a:r>
            <a:r>
              <a:rPr lang="fr-FR"/>
              <a:t>necessidade</a:t>
            </a:r>
            <a:r>
              <a:rPr lang="fr-FR"/>
              <a:t> de </a:t>
            </a:r>
            <a:r>
              <a:rPr lang="fr-FR"/>
              <a:t>expansão</a:t>
            </a:r>
            <a:r>
              <a:rPr lang="fr-FR"/>
              <a:t> </a:t>
            </a:r>
            <a:r>
              <a:rPr lang="fr-FR"/>
              <a:t>agrícola</a:t>
            </a:r>
            <a:r>
              <a:rPr lang="fr-FR"/>
              <a:t> </a:t>
            </a:r>
            <a:endParaRPr/>
          </a:p>
        </p:txBody>
      </p:sp>
      <p:grpSp>
        <p:nvGrpSpPr>
          <p:cNvPr id="6" name="Groupe 5" hidden="0"/>
          <p:cNvGrpSpPr/>
          <p:nvPr isPhoto="0" userDrawn="0"/>
        </p:nvGrpSpPr>
        <p:grpSpPr bwMode="auto">
          <a:xfrm>
            <a:off x="616689" y="4935851"/>
            <a:ext cx="4621749" cy="307777"/>
            <a:chOff x="616689" y="4935851"/>
            <a:chExt cx="4621749" cy="307777"/>
          </a:xfrm>
        </p:grpSpPr>
        <p:sp>
          <p:nvSpPr>
            <p:cNvPr id="5" name="ZoneTexte 4" hidden="0"/>
            <p:cNvSpPr txBox="1"/>
            <p:nvPr isPhoto="0" userDrawn="0"/>
          </p:nvSpPr>
          <p:spPr bwMode="auto">
            <a:xfrm>
              <a:off x="616689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Amazonas</a:t>
              </a:r>
              <a:endParaRPr/>
            </a:p>
          </p:txBody>
        </p:sp>
        <p:sp>
          <p:nvSpPr>
            <p:cNvPr id="28" name="ZoneTexte 27" hidden="0"/>
            <p:cNvSpPr txBox="1"/>
            <p:nvPr isPhoto="0" userDrawn="0"/>
          </p:nvSpPr>
          <p:spPr bwMode="auto">
            <a:xfrm>
              <a:off x="1118630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Para</a:t>
              </a:r>
              <a:endParaRPr/>
            </a:p>
          </p:txBody>
        </p:sp>
        <p:sp>
          <p:nvSpPr>
            <p:cNvPr id="29" name="ZoneTexte 28" hidden="0"/>
            <p:cNvSpPr txBox="1"/>
            <p:nvPr isPhoto="0" userDrawn="0"/>
          </p:nvSpPr>
          <p:spPr bwMode="auto">
            <a:xfrm>
              <a:off x="1620571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Roraima</a:t>
              </a:r>
              <a:endParaRPr/>
            </a:p>
          </p:txBody>
        </p:sp>
        <p:sp>
          <p:nvSpPr>
            <p:cNvPr id="30" name="ZoneTexte 29" hidden="0"/>
            <p:cNvSpPr txBox="1"/>
            <p:nvPr isPhoto="0" userDrawn="0"/>
          </p:nvSpPr>
          <p:spPr bwMode="auto">
            <a:xfrm>
              <a:off x="2122512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Acre</a:t>
              </a:r>
              <a:endParaRPr/>
            </a:p>
          </p:txBody>
        </p:sp>
        <p:sp>
          <p:nvSpPr>
            <p:cNvPr id="31" name="ZoneTexte 30" hidden="0"/>
            <p:cNvSpPr txBox="1"/>
            <p:nvPr isPhoto="0" userDrawn="0"/>
          </p:nvSpPr>
          <p:spPr bwMode="auto">
            <a:xfrm>
              <a:off x="2624453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Rondônia</a:t>
              </a:r>
              <a:endParaRPr/>
            </a:p>
          </p:txBody>
        </p:sp>
        <p:sp>
          <p:nvSpPr>
            <p:cNvPr id="32" name="ZoneTexte 31" hidden="0"/>
            <p:cNvSpPr txBox="1"/>
            <p:nvPr isPhoto="0" userDrawn="0"/>
          </p:nvSpPr>
          <p:spPr bwMode="auto">
            <a:xfrm>
              <a:off x="3126394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Amapa</a:t>
              </a:r>
              <a:endParaRPr/>
            </a:p>
          </p:txBody>
        </p:sp>
        <p:sp>
          <p:nvSpPr>
            <p:cNvPr id="34" name="ZoneTexte 33" hidden="0"/>
            <p:cNvSpPr txBox="1"/>
            <p:nvPr isPhoto="0" userDrawn="0"/>
          </p:nvSpPr>
          <p:spPr bwMode="auto">
            <a:xfrm>
              <a:off x="3628335" y="4935851"/>
              <a:ext cx="606218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Mato Grosso</a:t>
              </a:r>
              <a:endParaRPr/>
            </a:p>
          </p:txBody>
        </p:sp>
        <p:sp>
          <p:nvSpPr>
            <p:cNvPr id="35" name="ZoneTexte 34" hidden="0"/>
            <p:cNvSpPr txBox="1"/>
            <p:nvPr isPhoto="0" userDrawn="0"/>
          </p:nvSpPr>
          <p:spPr bwMode="auto">
            <a:xfrm>
              <a:off x="4130276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Tocantins</a:t>
              </a:r>
              <a:endParaRPr/>
            </a:p>
          </p:txBody>
        </p:sp>
        <p:sp>
          <p:nvSpPr>
            <p:cNvPr id="36" name="ZoneTexte 35" hidden="0"/>
            <p:cNvSpPr txBox="1"/>
            <p:nvPr isPhoto="0" userDrawn="0"/>
          </p:nvSpPr>
          <p:spPr bwMode="auto">
            <a:xfrm>
              <a:off x="4632220" y="4935851"/>
              <a:ext cx="60621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700"/>
                <a:t>Maranhao</a:t>
              </a:r>
              <a:endParaRPr lang="fr-FR" sz="700"/>
            </a:p>
          </p:txBody>
        </p:sp>
      </p:grpSp>
      <p:sp>
        <p:nvSpPr>
          <p:cNvPr id="38" name="ZoneTexte 37" hidden="0"/>
          <p:cNvSpPr txBox="1"/>
          <p:nvPr isPhoto="0" userDrawn="0"/>
        </p:nvSpPr>
        <p:spPr bwMode="auto">
          <a:xfrm rot="16199998">
            <a:off x="-605710" y="3392624"/>
            <a:ext cx="1750907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/>
              <a:t>Valor</a:t>
            </a:r>
            <a:r>
              <a:rPr lang="fr-FR" sz="1000"/>
              <a:t>/ Area </a:t>
            </a:r>
            <a:r>
              <a:rPr lang="fr-FR" sz="1000"/>
              <a:t>Plantada</a:t>
            </a:r>
            <a:endParaRPr lang="fr-FR" sz="1000"/>
          </a:p>
        </p:txBody>
      </p:sp>
      <p:sp>
        <p:nvSpPr>
          <p:cNvPr id="39" name="ZoneTexte 38" hidden="0"/>
          <p:cNvSpPr txBox="1"/>
          <p:nvPr isPhoto="0" userDrawn="0"/>
        </p:nvSpPr>
        <p:spPr bwMode="auto">
          <a:xfrm rot="16199998">
            <a:off x="4667222" y="3334416"/>
            <a:ext cx="1750907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/>
              <a:t>Area </a:t>
            </a:r>
            <a:r>
              <a:rPr lang="fr-FR" sz="1000"/>
              <a:t>Plantada</a:t>
            </a:r>
            <a:endParaRPr lang="fr-FR" sz="1000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3676583" y="2170242"/>
            <a:ext cx="488865" cy="30890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9" name="Image 8" hidden="0"/>
          <p:cNvPicPr>
            <a:picLocks noChangeAspect="1"/>
          </p:cNvPicPr>
          <p:nvPr isPhoto="0" userDrawn="0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8151407" y="3380377"/>
            <a:ext cx="783948" cy="78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o Office">
  <a:themeElements>
    <a:clrScheme name="Personalizar 2">
      <a:dk1>
        <a:srgbClr val="565756"/>
      </a:dk1>
      <a:lt1>
        <a:srgbClr val="F7F8F7"/>
      </a:lt1>
      <a:dk2>
        <a:srgbClr val="44546A"/>
      </a:dk2>
      <a:lt2>
        <a:srgbClr val="E7E6E6"/>
      </a:lt2>
      <a:accent1>
        <a:srgbClr val="54BA7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ONLYOFFICE/7.0.2.5</Application>
  <DocSecurity>0</DocSecurity>
  <PresentationFormat>Grand écran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dc:identifier/>
  <dc:language/>
  <cp:lastModifiedBy/>
  <cp:revision>47</cp:revision>
  <dcterms:created xsi:type="dcterms:W3CDTF">2021-05-16T13:46:25Z</dcterms:created>
  <dcterms:modified xsi:type="dcterms:W3CDTF">2022-06-09T23:03:26Z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2022-05-28T23:42:45Z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85a7fe22-7a68-47aa-9f64-906792889ead</vt:lpwstr>
  </property>
  <property fmtid="{D5CDD505-2E9C-101B-9397-08002B2CF9AE}" pid="8" name="MSIP_Label_e463cba9-5f6c-478d-9329-7b2295e4e8ed_ContentBits">
    <vt:lpwstr>0</vt:lpwstr>
  </property>
</Properties>
</file>