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9"/>
  </p:notesMasterIdLst>
  <p:sldIdLst>
    <p:sldId id="260" r:id="rId5"/>
    <p:sldId id="265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st Have" id="{199CFF9E-1898-45FB-AC2C-9F10C658736A}">
          <p14:sldIdLst>
            <p14:sldId id="260"/>
            <p14:sldId id="265"/>
            <p14:sldId id="270"/>
          </p14:sldIdLst>
        </p14:section>
        <p14:section name="Good to Have" id="{DAB3054E-11AA-4BD2-B990-15B5E81ABE4E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B9747-66AD-4A7E-BDBE-B90C7B8403E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DC748-7436-4CDC-8077-BF9E1B52D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3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826BC-654D-1F41-9C56-B957354CBD1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9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C748-7436-4CDC-8077-BF9E1B52DC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8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826BC-654D-1F41-9C56-B957354CBD1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8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F5E-9823-4D40-A5DD-0A34686AD2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9A0F-C996-7C4E-88F6-B44D41C2F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6467" y="1016000"/>
            <a:ext cx="111590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24936" y="274638"/>
            <a:ext cx="11150597" cy="74136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719300"/>
            <a:ext cx="12192000" cy="138701"/>
          </a:xfrm>
          <a:prstGeom prst="rect">
            <a:avLst/>
          </a:prstGeom>
          <a:solidFill>
            <a:srgbClr val="AD7E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8800" y="5684577"/>
            <a:ext cx="2563487" cy="6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AE1CF5E-9823-4D40-A5DD-0A34686AD2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7B49A0F-C996-7C4E-88F6-B44D41C2F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83320581"/>
              </p:ext>
            </p:extLst>
          </p:nvPr>
        </p:nvGraphicFramePr>
        <p:xfrm>
          <a:off x="0" y="19053"/>
          <a:ext cx="13539019" cy="67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719">
                <a:tc gridSpan="3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Project Title: </a:t>
                      </a:r>
                      <a:r>
                        <a:rPr lang="en-US" sz="1200" i="1" u="sng" dirty="0">
                          <a:solidFill>
                            <a:schemeClr val="tx1"/>
                          </a:solidFill>
                        </a:rPr>
                        <a:t>WhatsApp Weather Bot</a:t>
                      </a:r>
                      <a:endParaRPr lang="en-GB" sz="1200" i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19">
                <a:tc gridSpan="2">
                  <a:txBody>
                    <a:bodyPr/>
                    <a:lstStyle/>
                    <a:p>
                      <a:r>
                        <a:rPr lang="en-US" sz="1200" b="1" dirty="0"/>
                        <a:t>Problem Statement</a:t>
                      </a:r>
                      <a:endParaRPr lang="en-GB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Team Members</a:t>
                      </a:r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09">
                <a:tc gridSpan="2">
                  <a:txBody>
                    <a:bodyPr/>
                    <a:lstStyle/>
                    <a:p>
                      <a:pPr algn="just"/>
                      <a:r>
                        <a:rPr lang="en-SG" sz="1200" b="0" dirty="0"/>
                        <a:t>Weather changes suddenly and can be dangerous. People often overlook the danger of weather related risks due to its </a:t>
                      </a:r>
                      <a:r>
                        <a:rPr lang="en-SG" sz="1200" b="0" i="0" dirty="0"/>
                        <a:t>‘natural occurrence’. </a:t>
                      </a:r>
                      <a:endParaRPr lang="en-GB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Sponsor: Tan Chee Keong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19">
                <a:tc gridSpan="2">
                  <a:txBody>
                    <a:bodyPr/>
                    <a:lstStyle/>
                    <a:p>
                      <a:r>
                        <a:rPr lang="en-US" sz="1200" b="1"/>
                        <a:t>Current Situation</a:t>
                      </a:r>
                      <a:endParaRPr lang="en-GB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Leader: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Chin Joo 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615"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Weather can be difficult to predict and monitor. Keeping an eye on NEA’s weather satellites data can be cumbersome, while registering for the updates can be a hassle. Additionally, the weather updates are not specifically catered to SMRT’s work zones (Mainline Network in this context). There is no SMRT-work specific weather update to let the maintenance teams (both the night and day)  know that the weather is hazardous.</a:t>
                      </a:r>
                      <a:endParaRPr lang="en-GB" sz="1200" b="0" dirty="0"/>
                    </a:p>
                    <a:p>
                      <a:pPr algn="just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r>
                        <a:rPr lang="en-US" sz="1200" b="1" dirty="0"/>
                        <a:t>Proposed Solutions</a:t>
                      </a:r>
                      <a:endParaRPr lang="en-GB" sz="1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26947"/>
                  </a:ext>
                </a:extLst>
              </a:tr>
              <a:tr h="25996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indent="0" defTabSz="914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200" b="1" dirty="0"/>
                        <a:t>Members</a:t>
                      </a:r>
                      <a:r>
                        <a:rPr lang="en-US" sz="1200" dirty="0"/>
                        <a:t>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Justin Ho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252">
                <a:tc gridSpan="2">
                  <a:txBody>
                    <a:bodyPr/>
                    <a:lstStyle/>
                    <a:p>
                      <a:r>
                        <a:rPr lang="en-SG" sz="1200" dirty="0"/>
                        <a:t>As such, it was deemed worthwhile to write a program which extracts satellite weather data and air pollution data and match it to Singapore’s train network through channels where staff are sure to be informed/monitoring (WhatsApp).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3181">
                <a:tc>
                  <a:txBody>
                    <a:bodyPr/>
                    <a:lstStyle/>
                    <a:p>
                      <a:r>
                        <a:rPr lang="en-US" sz="1200" dirty="0"/>
                        <a:t>Tangible benefits ($):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Weather consciousness is increased, reducing the risk of SMRT staff succumbing to any weather-related incidents or risks.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Server Rental: $200/Month</a:t>
                      </a:r>
                    </a:p>
                    <a:p>
                      <a:r>
                        <a:rPr lang="en-US" sz="1200" dirty="0"/>
                        <a:t>Server Monitoring: $200/Month</a:t>
                      </a:r>
                    </a:p>
                    <a:p>
                      <a:r>
                        <a:rPr lang="en-US" sz="1200" dirty="0"/>
                        <a:t>Low-End Chatbot Operation: $500/Month</a:t>
                      </a:r>
                    </a:p>
                    <a:p>
                      <a:r>
                        <a:rPr lang="en-US" sz="1200" dirty="0"/>
                        <a:t>Low-End </a:t>
                      </a:r>
                      <a:r>
                        <a:rPr lang="en-US" sz="1200" dirty="0" err="1"/>
                        <a:t>Webscraping</a:t>
                      </a:r>
                      <a:r>
                        <a:rPr lang="en-US" sz="1200" dirty="0"/>
                        <a:t> Set-Up: $150 </a:t>
                      </a:r>
                    </a:p>
                    <a:p>
                      <a:r>
                        <a:rPr lang="en-US" sz="1200" dirty="0"/>
                        <a:t>Low-End </a:t>
                      </a:r>
                      <a:r>
                        <a:rPr lang="en-US" sz="1200" dirty="0" err="1"/>
                        <a:t>Webscraping</a:t>
                      </a:r>
                      <a:r>
                        <a:rPr lang="en-US" sz="1200" dirty="0"/>
                        <a:t> Management: $100/Month</a:t>
                      </a:r>
                    </a:p>
                    <a:p>
                      <a:endParaRPr lang="en-SG" sz="12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Intangible benefits:</a:t>
                      </a:r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The WhatsApp Bot can be deployed for any other type of updating function.</a:t>
                      </a:r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Currently no such function exists aside from TWILIO which has many limitations.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FE6-4B45-6642-B98F-AF1BC5F171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Kaizen Newspaper</a:t>
            </a:r>
            <a:endParaRPr lang="en-GB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23769"/>
              </p:ext>
            </p:extLst>
          </p:nvPr>
        </p:nvGraphicFramePr>
        <p:xfrm>
          <a:off x="855024" y="1743772"/>
          <a:ext cx="9892145" cy="92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239">
                  <a:extLst>
                    <a:ext uri="{9D8B030D-6E8A-4147-A177-3AD203B41FA5}">
                      <a16:colId xmlns:a16="http://schemas.microsoft.com/office/drawing/2014/main" val="2318991329"/>
                    </a:ext>
                  </a:extLst>
                </a:gridCol>
                <a:gridCol w="3109807">
                  <a:extLst>
                    <a:ext uri="{9D8B030D-6E8A-4147-A177-3AD203B41FA5}">
                      <a16:colId xmlns:a16="http://schemas.microsoft.com/office/drawing/2014/main" val="2241536443"/>
                    </a:ext>
                  </a:extLst>
                </a:gridCol>
                <a:gridCol w="1095836">
                  <a:extLst>
                    <a:ext uri="{9D8B030D-6E8A-4147-A177-3AD203B41FA5}">
                      <a16:colId xmlns:a16="http://schemas.microsoft.com/office/drawing/2014/main" val="220555321"/>
                    </a:ext>
                  </a:extLst>
                </a:gridCol>
                <a:gridCol w="918269">
                  <a:extLst>
                    <a:ext uri="{9D8B030D-6E8A-4147-A177-3AD203B41FA5}">
                      <a16:colId xmlns:a16="http://schemas.microsoft.com/office/drawing/2014/main" val="1045515902"/>
                    </a:ext>
                  </a:extLst>
                </a:gridCol>
                <a:gridCol w="1115597">
                  <a:extLst>
                    <a:ext uri="{9D8B030D-6E8A-4147-A177-3AD203B41FA5}">
                      <a16:colId xmlns:a16="http://schemas.microsoft.com/office/drawing/2014/main" val="334830743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924181747"/>
                    </a:ext>
                  </a:extLst>
                </a:gridCol>
                <a:gridCol w="1673507">
                  <a:extLst>
                    <a:ext uri="{9D8B030D-6E8A-4147-A177-3AD203B41FA5}">
                      <a16:colId xmlns:a16="http://schemas.microsoft.com/office/drawing/2014/main" val="1768072659"/>
                    </a:ext>
                  </a:extLst>
                </a:gridCol>
              </a:tblGrid>
              <a:tr h="25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S/No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Activities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Champion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Date starts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Date to end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Date Completed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Remarks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extLst>
                  <a:ext uri="{0D108BD9-81ED-4DB2-BD59-A6C34878D82A}">
                    <a16:rowId xmlns:a16="http://schemas.microsoft.com/office/drawing/2014/main" val="4058791361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the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WhatApp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Weather Bot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 Joo Ern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30/04/19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03/05/19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03/05/19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extLst>
                  <a:ext uri="{0D108BD9-81ED-4DB2-BD59-A6C34878D82A}">
                    <a16:rowId xmlns:a16="http://schemas.microsoft.com/office/drawing/2014/main" val="3334500780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the WhatsApp Weather Bot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 Joo Ern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04/05/19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On-going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On-going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extLst>
                  <a:ext uri="{0D108BD9-81ED-4DB2-BD59-A6C34878D82A}">
                    <a16:rowId xmlns:a16="http://schemas.microsoft.com/office/drawing/2014/main" val="1159747400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 the WhatsApp Weather Bot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 Joo Ern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04/05/19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On-going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On-going</a:t>
                      </a:r>
                    </a:p>
                  </a:txBody>
                  <a:tcPr marL="4620" marR="4620" marT="4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0" marR="4620" marT="4620" marB="0" anchor="b"/>
                </a:tc>
                <a:extLst>
                  <a:ext uri="{0D108BD9-81ED-4DB2-BD59-A6C34878D82A}">
                    <a16:rowId xmlns:a16="http://schemas.microsoft.com/office/drawing/2014/main" val="39420662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426" y="1242507"/>
            <a:ext cx="6185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Project Title: </a:t>
            </a:r>
            <a:r>
              <a:rPr lang="en-US" i="1" u="sng" dirty="0">
                <a:solidFill>
                  <a:schemeClr val="tx1"/>
                </a:solidFill>
              </a:rPr>
              <a:t>WhatsApp Weather Bot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735" y="5803746"/>
            <a:ext cx="466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Project Leader: Chin Joo Ern</a:t>
            </a:r>
          </a:p>
        </p:txBody>
      </p:sp>
    </p:spTree>
    <p:extLst>
      <p:ext uri="{BB962C8B-B14F-4D97-AF65-F5344CB8AC3E}">
        <p14:creationId xmlns:p14="http://schemas.microsoft.com/office/powerpoint/2010/main" val="30023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210646"/>
            <a:ext cx="11150597" cy="7413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F31D0-E59D-4C1C-8B8C-32FFE3FF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" y="1029438"/>
            <a:ext cx="6018644" cy="3793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F95D2-88ED-4041-B037-0BB45E69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94802"/>
            <a:ext cx="5850966" cy="38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FE6-4B45-6642-B98F-AF1BC5F171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" descr="http://www.ladysquare.com/uploads/40336/thanks-thank-you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371600"/>
            <a:ext cx="63500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217"/>
      </p:ext>
    </p:extLst>
  </p:cSld>
  <p:clrMapOvr>
    <a:masterClrMapping/>
  </p:clrMapOvr>
</p:sld>
</file>

<file path=ppt/theme/theme1.xml><?xml version="1.0" encoding="utf-8"?>
<a:theme xmlns:a="http://schemas.openxmlformats.org/drawingml/2006/main" name="SMRT 096.17 - SMRT Corporation Powerpoint Template 4x3 (Skylin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1F890D315084983F464442B2CCBF3" ma:contentTypeVersion="8" ma:contentTypeDescription="Create a new document." ma:contentTypeScope="" ma:versionID="db825c625f923ce9acb981ac08218e70">
  <xsd:schema xmlns:xsd="http://www.w3.org/2001/XMLSchema" xmlns:xs="http://www.w3.org/2001/XMLSchema" xmlns:p="http://schemas.microsoft.com/office/2006/metadata/properties" xmlns:ns2="d831256c-951a-4252-9501-5987ce1cf2d2" xmlns:ns3="7274f407-7576-435d-b21f-6dbcca541470" targetNamespace="http://schemas.microsoft.com/office/2006/metadata/properties" ma:root="true" ma:fieldsID="473220ad12e3f35e62bab81c8cc9c46c" ns2:_="" ns3:_="">
    <xsd:import namespace="d831256c-951a-4252-9501-5987ce1cf2d2"/>
    <xsd:import namespace="7274f407-7576-435d-b21f-6dbcca54147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1256c-951a-4252-9501-5987ce1cf2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4f407-7576-435d-b21f-6dbcca541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DD038B-934B-44F9-81D5-6AF575011D3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274f407-7576-435d-b21f-6dbcca541470"/>
    <ds:schemaRef ds:uri="d831256c-951a-4252-9501-5987ce1cf2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5C6C0F-A494-496C-87D1-2EE36D0443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FA9C3-4ACF-497D-BB34-B6E02BC7C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1256c-951a-4252-9501-5987ce1cf2d2"/>
    <ds:schemaRef ds:uri="7274f407-7576-435d-b21f-6dbcca541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323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SMRT 096.17 - SMRT Corporation Powerpoint Template 4x3 (Skyline)</vt:lpstr>
      <vt:lpstr>PowerPoint Presentation</vt:lpstr>
      <vt:lpstr>Kaizen Newspaper</vt:lpstr>
      <vt:lpstr>After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Loy Hsin Rui (Corp Svcs/IOE/BE)</dc:creator>
  <cp:lastModifiedBy>Chin Joo Ern (M&amp;E-PWay/PWay &amp; ETM/PWay Maint/NZ &amp; ERU)</cp:lastModifiedBy>
  <cp:revision>59</cp:revision>
  <dcterms:created xsi:type="dcterms:W3CDTF">2016-11-22T01:36:41Z</dcterms:created>
  <dcterms:modified xsi:type="dcterms:W3CDTF">2019-09-25T14:42:13Z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0x010100C501F890D315084983F464442B2CCBF3</vt:lpwstr>
  </property>
</Properties>
</file>