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4" r:id="rId4"/>
    <p:sldId id="272" r:id="rId5"/>
    <p:sldId id="273" r:id="rId6"/>
    <p:sldId id="275" r:id="rId7"/>
    <p:sldId id="276" r:id="rId8"/>
    <p:sldId id="277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A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89" d="100"/>
          <a:sy n="89" d="100"/>
        </p:scale>
        <p:origin x="61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58348C3-6249-4952-AA86-C63DB35EA9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E6174AD-DBB0-43E6-98C2-738DB3A152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0A59800-3661-4778-9D8A-F816C85C41D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7A810977-C816-4698-B7E7-0E6BDED794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81E4B1B-2437-4A14-8927-817FC7AED6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F98AD26-9FF7-44EA-B876-9C857F8ED9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2EBB12A-A9CE-446F-9462-15DAC0D0FA5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5925599-F99B-48E5-A384-76136C0818B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448299" y="1380068"/>
            <a:ext cx="6054723" cy="26161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3300" dirty="0" smtClean="0"/>
              <a:t>Problem Solving &amp; Experiment</a:t>
            </a:r>
            <a:r>
              <a:rPr lang="en-US" altLang="ko-KR" sz="3300" dirty="0"/>
              <a:t/>
            </a:r>
            <a:br>
              <a:rPr lang="en-US" altLang="ko-KR" sz="3300" dirty="0"/>
            </a:br>
            <a:r>
              <a:rPr lang="en-US" altLang="ko-KR" sz="3300" dirty="0"/>
              <a:t/>
            </a:r>
            <a:br>
              <a:rPr lang="en-US" altLang="ko-KR" sz="3300" dirty="0"/>
            </a:br>
            <a:r>
              <a:rPr lang="en-US" altLang="ko-KR" sz="3300" dirty="0"/>
              <a:t>Team Standing Comedy</a:t>
            </a:r>
            <a:br>
              <a:rPr lang="en-US" altLang="ko-KR" sz="3300" dirty="0"/>
            </a:br>
            <a:endParaRPr lang="ko-KR" altLang="en-US" sz="33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336254" y="3996267"/>
            <a:ext cx="5166768" cy="138853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1200" dirty="0"/>
              <a:t>20175532  </a:t>
            </a:r>
            <a:r>
              <a:rPr lang="ko-KR" altLang="en-US" sz="1200" dirty="0"/>
              <a:t>신동진</a:t>
            </a:r>
            <a:endParaRPr lang="en-US" altLang="ko-KR" sz="1200" dirty="0"/>
          </a:p>
          <a:p>
            <a:pPr>
              <a:lnSpc>
                <a:spcPct val="90000"/>
              </a:lnSpc>
            </a:pPr>
            <a:r>
              <a:rPr lang="en-US" altLang="ko-KR" sz="1200" dirty="0"/>
              <a:t>20140661  </a:t>
            </a:r>
            <a:r>
              <a:rPr lang="ko-KR" altLang="en-US" sz="1200" dirty="0"/>
              <a:t>신주환</a:t>
            </a:r>
            <a:endParaRPr lang="en-US" altLang="ko-KR" sz="1200" dirty="0"/>
          </a:p>
          <a:p>
            <a:pPr>
              <a:lnSpc>
                <a:spcPct val="90000"/>
              </a:lnSpc>
            </a:pPr>
            <a:r>
              <a:rPr lang="en-US" altLang="ko-KR" sz="1200" dirty="0"/>
              <a:t>20146136  </a:t>
            </a:r>
            <a:r>
              <a:rPr lang="ko-KR" altLang="en-US" sz="1200" dirty="0" err="1"/>
              <a:t>오준오</a:t>
            </a:r>
            <a:endParaRPr lang="en-US" altLang="ko-KR" sz="1200" dirty="0"/>
          </a:p>
          <a:p>
            <a:pPr>
              <a:lnSpc>
                <a:spcPct val="90000"/>
              </a:lnSpc>
            </a:pPr>
            <a:r>
              <a:rPr lang="en-US" altLang="ko-KR" sz="1200" dirty="0"/>
              <a:t>20141001  </a:t>
            </a:r>
            <a:r>
              <a:rPr lang="ko-KR" altLang="en-US" sz="1200" dirty="0"/>
              <a:t>이지호</a:t>
            </a:r>
            <a:endParaRPr lang="en-US" altLang="ko-KR" sz="1200" dirty="0"/>
          </a:p>
          <a:p>
            <a:pPr>
              <a:lnSpc>
                <a:spcPct val="90000"/>
              </a:lnSpc>
            </a:pPr>
            <a:r>
              <a:rPr lang="en-US" altLang="ko-KR" sz="1200" dirty="0"/>
              <a:t>20141405  </a:t>
            </a:r>
            <a:r>
              <a:rPr lang="ko-KR" altLang="en-US" sz="1200" dirty="0" err="1"/>
              <a:t>최형준</a:t>
            </a:r>
            <a:endParaRPr lang="ko-KR" altLang="en-US" sz="1200" dirty="0"/>
          </a:p>
        </p:txBody>
      </p:sp>
      <p:pic>
        <p:nvPicPr>
          <p:cNvPr id="5" name="그림 4" descr="하늘, 실외, 건물, 도로이(가) 표시된 사진&#10;&#10;매우 높은 신뢰도로 생성된 설명">
            <a:extLst>
              <a:ext uri="{FF2B5EF4-FFF2-40B4-BE49-F238E27FC236}">
                <a16:creationId xmlns:a16="http://schemas.microsoft.com/office/drawing/2014/main" id="{FC133EF9-5B22-4134-BA8B-443E6D4463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688" t="9091" r="9799" b="2"/>
          <a:stretch/>
        </p:blipFill>
        <p:spPr>
          <a:xfrm>
            <a:off x="20" y="10"/>
            <a:ext cx="5448280" cy="6857990"/>
          </a:xfrm>
          <a:custGeom>
            <a:avLst/>
            <a:gdLst>
              <a:gd name="connsiteX0" fmla="*/ 0 w 5435600"/>
              <a:gd name="connsiteY0" fmla="*/ 0 h 6858000"/>
              <a:gd name="connsiteX1" fmla="*/ 5435600 w 5435600"/>
              <a:gd name="connsiteY1" fmla="*/ 0 h 6858000"/>
              <a:gd name="connsiteX2" fmla="*/ 5435600 w 5435600"/>
              <a:gd name="connsiteY2" fmla="*/ 6858000 h 6858000"/>
              <a:gd name="connsiteX3" fmla="*/ 0 w 5435600"/>
              <a:gd name="connsiteY3" fmla="*/ 6858000 h 6858000"/>
              <a:gd name="connsiteX4" fmla="*/ 0 w 5435600"/>
              <a:gd name="connsiteY4" fmla="*/ 0 h 6858000"/>
              <a:gd name="connsiteX0" fmla="*/ 0 w 5435600"/>
              <a:gd name="connsiteY0" fmla="*/ 0 h 6858000"/>
              <a:gd name="connsiteX1" fmla="*/ 3513666 w 5435600"/>
              <a:gd name="connsiteY1" fmla="*/ 0 h 6858000"/>
              <a:gd name="connsiteX2" fmla="*/ 5435600 w 5435600"/>
              <a:gd name="connsiteY2" fmla="*/ 6858000 h 6858000"/>
              <a:gd name="connsiteX3" fmla="*/ 0 w 5435600"/>
              <a:gd name="connsiteY3" fmla="*/ 6858000 h 6858000"/>
              <a:gd name="connsiteX4" fmla="*/ 0 w 5435600"/>
              <a:gd name="connsiteY4" fmla="*/ 0 h 6858000"/>
              <a:gd name="connsiteX0" fmla="*/ 0 w 5435600"/>
              <a:gd name="connsiteY0" fmla="*/ 0 h 6858000"/>
              <a:gd name="connsiteX1" fmla="*/ 3513666 w 5435600"/>
              <a:gd name="connsiteY1" fmla="*/ 0 h 6858000"/>
              <a:gd name="connsiteX2" fmla="*/ 4199467 w 5435600"/>
              <a:gd name="connsiteY2" fmla="*/ 2455333 h 6858000"/>
              <a:gd name="connsiteX3" fmla="*/ 5435600 w 5435600"/>
              <a:gd name="connsiteY3" fmla="*/ 6858000 h 6858000"/>
              <a:gd name="connsiteX4" fmla="*/ 0 w 5435600"/>
              <a:gd name="connsiteY4" fmla="*/ 6858000 h 6858000"/>
              <a:gd name="connsiteX5" fmla="*/ 0 w 5435600"/>
              <a:gd name="connsiteY5" fmla="*/ 0 h 6858000"/>
              <a:gd name="connsiteX0" fmla="*/ 0 w 5435600"/>
              <a:gd name="connsiteY0" fmla="*/ 0 h 6858000"/>
              <a:gd name="connsiteX1" fmla="*/ 3513666 w 5435600"/>
              <a:gd name="connsiteY1" fmla="*/ 0 h 6858000"/>
              <a:gd name="connsiteX2" fmla="*/ 2861733 w 5435600"/>
              <a:gd name="connsiteY2" fmla="*/ 2548466 h 6858000"/>
              <a:gd name="connsiteX3" fmla="*/ 5435600 w 5435600"/>
              <a:gd name="connsiteY3" fmla="*/ 6858000 h 6858000"/>
              <a:gd name="connsiteX4" fmla="*/ 0 w 5435600"/>
              <a:gd name="connsiteY4" fmla="*/ 6858000 h 6858000"/>
              <a:gd name="connsiteX5" fmla="*/ 0 w 5435600"/>
              <a:gd name="connsiteY5" fmla="*/ 0 h 6858000"/>
              <a:gd name="connsiteX0" fmla="*/ 0 w 5448300"/>
              <a:gd name="connsiteY0" fmla="*/ 0 h 6858000"/>
              <a:gd name="connsiteX1" fmla="*/ 3513666 w 5448300"/>
              <a:gd name="connsiteY1" fmla="*/ 0 h 6858000"/>
              <a:gd name="connsiteX2" fmla="*/ 2861733 w 5448300"/>
              <a:gd name="connsiteY2" fmla="*/ 2548466 h 6858000"/>
              <a:gd name="connsiteX3" fmla="*/ 5448300 w 5448300"/>
              <a:gd name="connsiteY3" fmla="*/ 6853767 h 6858000"/>
              <a:gd name="connsiteX4" fmla="*/ 0 w 5448300"/>
              <a:gd name="connsiteY4" fmla="*/ 6858000 h 6858000"/>
              <a:gd name="connsiteX5" fmla="*/ 0 w 54483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48300" h="6858000">
                <a:moveTo>
                  <a:pt x="0" y="0"/>
                </a:moveTo>
                <a:lnTo>
                  <a:pt x="3513666" y="0"/>
                </a:lnTo>
                <a:lnTo>
                  <a:pt x="2861733" y="2548466"/>
                </a:lnTo>
                <a:lnTo>
                  <a:pt x="5448300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581338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 descr="텍스트, 책, 신문이(가) 표시된 사진&#10;&#10;높은 신뢰도로 생성된 설명">
            <a:extLst>
              <a:ext uri="{FF2B5EF4-FFF2-40B4-BE49-F238E27FC236}">
                <a16:creationId xmlns:a16="http://schemas.microsoft.com/office/drawing/2014/main" id="{7C2B0DE6-6896-45E7-95DA-1254A07DF3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151" r="10114" b="-1"/>
          <a:stretch/>
        </p:blipFill>
        <p:spPr>
          <a:xfrm>
            <a:off x="6892924" y="10"/>
            <a:ext cx="5299077" cy="6857990"/>
          </a:xfrm>
          <a:custGeom>
            <a:avLst/>
            <a:gdLst>
              <a:gd name="connsiteX0" fmla="*/ 836871 w 5299077"/>
              <a:gd name="connsiteY0" fmla="*/ 0 h 6858000"/>
              <a:gd name="connsiteX1" fmla="*/ 5299077 w 5299077"/>
              <a:gd name="connsiteY1" fmla="*/ 0 h 6858000"/>
              <a:gd name="connsiteX2" fmla="*/ 5299077 w 5299077"/>
              <a:gd name="connsiteY2" fmla="*/ 6858000 h 6858000"/>
              <a:gd name="connsiteX3" fmla="*/ 1911312 w 5299077"/>
              <a:gd name="connsiteY3" fmla="*/ 6858000 h 6858000"/>
              <a:gd name="connsiteX4" fmla="*/ 0 w 5299077"/>
              <a:gd name="connsiteY4" fmla="*/ 5333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2080" y="685800"/>
            <a:ext cx="5260680" cy="1752599"/>
          </a:xfrm>
        </p:spPr>
        <p:txBody>
          <a:bodyPr>
            <a:normAutofit/>
          </a:bodyPr>
          <a:lstStyle/>
          <a:p>
            <a:pPr algn="l"/>
            <a:r>
              <a:rPr lang="ko-KR" altLang="en-US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3468" y="2666999"/>
            <a:ext cx="5260680" cy="3124201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1. Problem Solving</a:t>
            </a:r>
            <a:endParaRPr lang="en-US" altLang="ko-KR" sz="2000" dirty="0"/>
          </a:p>
          <a:p>
            <a:r>
              <a:rPr lang="en-US" altLang="ko-KR" sz="2000" dirty="0"/>
              <a:t>2</a:t>
            </a:r>
            <a:r>
              <a:rPr lang="en-US" altLang="ko-KR" sz="2000" dirty="0" smtClean="0"/>
              <a:t>. UI &amp; Story Board</a:t>
            </a:r>
            <a:endParaRPr lang="en-US" altLang="ko-KR" sz="2000" dirty="0"/>
          </a:p>
          <a:p>
            <a:r>
              <a:rPr lang="en-US" altLang="ko-KR" sz="2000" dirty="0"/>
              <a:t>3</a:t>
            </a:r>
            <a:r>
              <a:rPr lang="en-US" altLang="ko-KR" sz="2000" dirty="0" smtClean="0"/>
              <a:t>. Parsing</a:t>
            </a:r>
          </a:p>
          <a:p>
            <a:r>
              <a:rPr lang="en-US" altLang="ko-KR" sz="2000" dirty="0" smtClean="0"/>
              <a:t>4. Algorithm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735106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EDC97-61E2-4737-A214-A28A9D4D3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075" y="1952625"/>
            <a:ext cx="5489013" cy="101494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latinLnBrk="0"/>
            <a:r>
              <a:rPr lang="en-US" altLang="ko-KR" sz="6000" dirty="0" smtClean="0"/>
              <a:t>Problem Solving</a:t>
            </a:r>
            <a:endParaRPr lang="en-US" altLang="ko-KR" sz="60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9F97A8A7-E686-4566-A7B6-A008437A6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1" y="3209926"/>
            <a:ext cx="8153400" cy="1752598"/>
          </a:xfrm>
        </p:spPr>
        <p:txBody>
          <a:bodyPr/>
          <a:lstStyle/>
          <a:p>
            <a:r>
              <a:rPr lang="en-US" altLang="ko-KR" dirty="0" smtClean="0"/>
              <a:t>Structure of graph</a:t>
            </a:r>
          </a:p>
          <a:p>
            <a:r>
              <a:rPr lang="en-US" altLang="ko-KR" dirty="0" smtClean="0"/>
              <a:t>Which Data Structure will be used?</a:t>
            </a:r>
            <a:endParaRPr lang="en-US" altLang="ko-KR" dirty="0" smtClean="0"/>
          </a:p>
          <a:p>
            <a:r>
              <a:rPr lang="en-US" altLang="ko-KR" dirty="0" smtClean="0"/>
              <a:t>Structure of nodes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7146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121058" y="1702501"/>
            <a:ext cx="5548974" cy="1897380"/>
          </a:xfrm>
          <a:prstGeom prst="rect">
            <a:avLst/>
          </a:prstGeom>
          <a:blipFill dpi="0" rotWithShape="1">
            <a:blip r:embed="rId2">
              <a:alphaModFix amt="4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121058" y="3893820"/>
            <a:ext cx="5548974" cy="1897380"/>
          </a:xfrm>
          <a:prstGeom prst="rect">
            <a:avLst/>
          </a:prstGeom>
          <a:blipFill dpi="0" rotWithShape="1">
            <a:blip r:embed="rId3">
              <a:alphaModFix amt="4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F6285FE-D031-42E9-A606-1D321E0C6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886" y="1560514"/>
            <a:ext cx="3333495" cy="587219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dirty="0" smtClean="0"/>
              <a:t>Structure of Graph</a:t>
            </a:r>
            <a:endParaRPr lang="ko-KR" altLang="en-US" sz="24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FC0AA8-907E-44BE-AA3D-E12D89F9C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12019"/>
            <a:ext cx="4649386" cy="3379182"/>
          </a:xfrm>
        </p:spPr>
        <p:txBody>
          <a:bodyPr anchor="t">
            <a:normAutofit/>
          </a:bodyPr>
          <a:lstStyle/>
          <a:p>
            <a:r>
              <a:rPr lang="en-US" altLang="ko-KR" sz="1800" dirty="0" smtClean="0"/>
              <a:t>2D Graph</a:t>
            </a:r>
          </a:p>
          <a:p>
            <a:r>
              <a:rPr lang="en-US" altLang="ko-KR" sz="1800" dirty="0" smtClean="0"/>
              <a:t>Node : classroom, elevator, stairs</a:t>
            </a:r>
            <a:endParaRPr lang="en-US" altLang="ko-KR" sz="1800" dirty="0"/>
          </a:p>
          <a:p>
            <a:r>
              <a:rPr lang="en-US" altLang="ko-KR" sz="1800" dirty="0"/>
              <a:t>Floor movement is only possible through stairs or elevator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 smtClean="0"/>
              <a:t>The nodes are connected with an edge IF</a:t>
            </a:r>
            <a:endParaRPr lang="en-US" altLang="ko-KR" sz="1800" dirty="0" smtClean="0"/>
          </a:p>
          <a:p>
            <a:pPr lvl="1"/>
            <a:r>
              <a:rPr lang="en-US" altLang="ko-KR" sz="1400" dirty="0" smtClean="0"/>
              <a:t>Two classrooms are adjacent</a:t>
            </a:r>
          </a:p>
          <a:p>
            <a:pPr lvl="1"/>
            <a:r>
              <a:rPr lang="en-US" altLang="ko-KR" sz="1400" dirty="0" smtClean="0"/>
              <a:t>C</a:t>
            </a:r>
            <a:r>
              <a:rPr lang="en-US" altLang="ko-KR" sz="1400" dirty="0" smtClean="0"/>
              <a:t>losest classroom with stairs or elevator</a:t>
            </a:r>
          </a:p>
          <a:p>
            <a:pPr lvl="1"/>
            <a:r>
              <a:rPr lang="en-US" altLang="ko-KR" sz="1400" dirty="0" smtClean="0"/>
              <a:t>Elevator or stairs itself in adjacent floors</a:t>
            </a:r>
            <a:endParaRPr lang="en-US" altLang="ko-KR" sz="1400" dirty="0"/>
          </a:p>
        </p:txBody>
      </p:sp>
      <p:sp>
        <p:nvSpPr>
          <p:cNvPr id="4" name="타원 3"/>
          <p:cNvSpPr/>
          <p:nvPr/>
        </p:nvSpPr>
        <p:spPr>
          <a:xfrm>
            <a:off x="8246890" y="1878803"/>
            <a:ext cx="68657" cy="64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8655270" y="1870504"/>
            <a:ext cx="68657" cy="64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9033682" y="1870504"/>
            <a:ext cx="68657" cy="64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9553565" y="1934584"/>
            <a:ext cx="68657" cy="64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0035253" y="1870504"/>
            <a:ext cx="68657" cy="64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8016112" y="2220432"/>
            <a:ext cx="68657" cy="64080"/>
          </a:xfrm>
          <a:prstGeom prst="ellipse">
            <a:avLst/>
          </a:prstGeom>
          <a:solidFill>
            <a:srgbClr val="FFFF00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370875" y="2920399"/>
            <a:ext cx="68657" cy="64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8693715" y="2903520"/>
            <a:ext cx="68657" cy="64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9537342" y="3197461"/>
            <a:ext cx="68657" cy="64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0001336" y="3187108"/>
            <a:ext cx="68657" cy="64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8468319" y="3252194"/>
            <a:ext cx="68657" cy="64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9024805" y="3212723"/>
            <a:ext cx="68657" cy="64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9822591" y="2856367"/>
            <a:ext cx="68657" cy="64080"/>
          </a:xfrm>
          <a:prstGeom prst="ellipse">
            <a:avLst/>
          </a:prstGeom>
          <a:solidFill>
            <a:srgbClr val="FFFF00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10119037" y="2842218"/>
            <a:ext cx="68657" cy="64080"/>
          </a:xfrm>
          <a:prstGeom prst="ellipse">
            <a:avLst/>
          </a:prstGeom>
          <a:solidFill>
            <a:srgbClr val="FFFF00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7881327" y="3205237"/>
            <a:ext cx="68657" cy="64080"/>
          </a:xfrm>
          <a:prstGeom prst="ellipse">
            <a:avLst/>
          </a:prstGeom>
          <a:solidFill>
            <a:srgbClr val="FFFF00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8480496" y="2201772"/>
            <a:ext cx="68657" cy="64080"/>
          </a:xfrm>
          <a:prstGeom prst="ellipse">
            <a:avLst/>
          </a:prstGeom>
          <a:solidFill>
            <a:srgbClr val="FFFF00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8930696" y="2412018"/>
            <a:ext cx="68657" cy="64080"/>
          </a:xfrm>
          <a:prstGeom prst="ellipse">
            <a:avLst/>
          </a:prstGeom>
          <a:solidFill>
            <a:srgbClr val="FFFF00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7877594" y="4449422"/>
            <a:ext cx="68657" cy="64080"/>
          </a:xfrm>
          <a:prstGeom prst="ellipse">
            <a:avLst/>
          </a:prstGeom>
          <a:solidFill>
            <a:srgbClr val="FFFF00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9624522" y="5134357"/>
            <a:ext cx="68657" cy="64080"/>
          </a:xfrm>
          <a:prstGeom prst="ellipse">
            <a:avLst/>
          </a:prstGeom>
          <a:solidFill>
            <a:srgbClr val="FFFF00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9909772" y="5131404"/>
            <a:ext cx="68657" cy="64080"/>
          </a:xfrm>
          <a:prstGeom prst="ellipse">
            <a:avLst/>
          </a:prstGeom>
          <a:solidFill>
            <a:srgbClr val="FFFF00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7832541" y="5427246"/>
            <a:ext cx="68657" cy="64080"/>
          </a:xfrm>
          <a:prstGeom prst="ellipse">
            <a:avLst/>
          </a:prstGeom>
          <a:solidFill>
            <a:srgbClr val="FFFF00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8330943" y="4453638"/>
            <a:ext cx="68657" cy="64080"/>
          </a:xfrm>
          <a:prstGeom prst="ellipse">
            <a:avLst/>
          </a:prstGeom>
          <a:solidFill>
            <a:srgbClr val="FFFF00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8039091" y="4785894"/>
            <a:ext cx="68657" cy="64080"/>
          </a:xfrm>
          <a:prstGeom prst="ellipse">
            <a:avLst/>
          </a:prstGeom>
          <a:solidFill>
            <a:srgbClr val="FFFF00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/>
          <p:cNvCxnSpPr>
            <a:endCxn id="49" idx="1"/>
          </p:cNvCxnSpPr>
          <p:nvPr/>
        </p:nvCxnSpPr>
        <p:spPr>
          <a:xfrm flipH="1">
            <a:off x="7842596" y="3286796"/>
            <a:ext cx="73025" cy="214983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22" idx="4"/>
            <a:endCxn id="40" idx="0"/>
          </p:cNvCxnSpPr>
          <p:nvPr/>
        </p:nvCxnSpPr>
        <p:spPr>
          <a:xfrm flipH="1">
            <a:off x="7911923" y="2284512"/>
            <a:ext cx="138518" cy="216491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33" idx="4"/>
            <a:endCxn id="50" idx="0"/>
          </p:cNvCxnSpPr>
          <p:nvPr/>
        </p:nvCxnSpPr>
        <p:spPr>
          <a:xfrm flipH="1">
            <a:off x="8365272" y="2265852"/>
            <a:ext cx="149553" cy="218778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34" idx="4"/>
            <a:endCxn id="51" idx="0"/>
          </p:cNvCxnSpPr>
          <p:nvPr/>
        </p:nvCxnSpPr>
        <p:spPr>
          <a:xfrm flipH="1">
            <a:off x="8073420" y="2476098"/>
            <a:ext cx="891605" cy="230979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30" idx="4"/>
            <a:endCxn id="47" idx="0"/>
          </p:cNvCxnSpPr>
          <p:nvPr/>
        </p:nvCxnSpPr>
        <p:spPr>
          <a:xfrm flipH="1">
            <a:off x="9658851" y="2920447"/>
            <a:ext cx="198069" cy="221391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31" idx="4"/>
            <a:endCxn id="48" idx="0"/>
          </p:cNvCxnSpPr>
          <p:nvPr/>
        </p:nvCxnSpPr>
        <p:spPr>
          <a:xfrm flipH="1">
            <a:off x="9944101" y="2906298"/>
            <a:ext cx="209265" cy="222510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202" idx="3"/>
            <a:endCxn id="34" idx="0"/>
          </p:cNvCxnSpPr>
          <p:nvPr/>
        </p:nvCxnSpPr>
        <p:spPr>
          <a:xfrm flipH="1">
            <a:off x="8965025" y="2243088"/>
            <a:ext cx="69835" cy="16893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>
            <a:stCxn id="29" idx="6"/>
            <a:endCxn id="25" idx="2"/>
          </p:cNvCxnSpPr>
          <p:nvPr/>
        </p:nvCxnSpPr>
        <p:spPr>
          <a:xfrm flipV="1">
            <a:off x="9093462" y="3229501"/>
            <a:ext cx="443880" cy="15262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stCxn id="32" idx="6"/>
            <a:endCxn id="28" idx="2"/>
          </p:cNvCxnSpPr>
          <p:nvPr/>
        </p:nvCxnSpPr>
        <p:spPr>
          <a:xfrm>
            <a:off x="7949984" y="3237277"/>
            <a:ext cx="518335" cy="46957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>
            <a:stCxn id="32" idx="7"/>
            <a:endCxn id="23" idx="3"/>
          </p:cNvCxnSpPr>
          <p:nvPr/>
        </p:nvCxnSpPr>
        <p:spPr>
          <a:xfrm flipV="1">
            <a:off x="7939929" y="2975095"/>
            <a:ext cx="441001" cy="239526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>
            <a:stCxn id="23" idx="6"/>
            <a:endCxn id="24" idx="2"/>
          </p:cNvCxnSpPr>
          <p:nvPr/>
        </p:nvCxnSpPr>
        <p:spPr>
          <a:xfrm flipV="1">
            <a:off x="8439532" y="2935560"/>
            <a:ext cx="254183" cy="1687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>
            <a:stCxn id="24" idx="6"/>
            <a:endCxn id="171" idx="2"/>
          </p:cNvCxnSpPr>
          <p:nvPr/>
        </p:nvCxnSpPr>
        <p:spPr>
          <a:xfrm>
            <a:off x="8762372" y="2935560"/>
            <a:ext cx="249394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stCxn id="28" idx="6"/>
            <a:endCxn id="29" idx="2"/>
          </p:cNvCxnSpPr>
          <p:nvPr/>
        </p:nvCxnSpPr>
        <p:spPr>
          <a:xfrm flipV="1">
            <a:off x="8536976" y="3244763"/>
            <a:ext cx="487829" cy="39471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>
            <a:stCxn id="26" idx="0"/>
            <a:endCxn id="30" idx="5"/>
          </p:cNvCxnSpPr>
          <p:nvPr/>
        </p:nvCxnSpPr>
        <p:spPr>
          <a:xfrm flipH="1" flipV="1">
            <a:off x="9881193" y="2911063"/>
            <a:ext cx="154472" cy="276045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stCxn id="26" idx="0"/>
            <a:endCxn id="31" idx="3"/>
          </p:cNvCxnSpPr>
          <p:nvPr/>
        </p:nvCxnSpPr>
        <p:spPr>
          <a:xfrm flipV="1">
            <a:off x="10035665" y="2896914"/>
            <a:ext cx="93427" cy="290194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/>
          <p:cNvCxnSpPr>
            <a:stCxn id="25" idx="6"/>
            <a:endCxn id="26" idx="2"/>
          </p:cNvCxnSpPr>
          <p:nvPr/>
        </p:nvCxnSpPr>
        <p:spPr>
          <a:xfrm flipV="1">
            <a:off x="9605999" y="3219148"/>
            <a:ext cx="395337" cy="10353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타원 170"/>
          <p:cNvSpPr/>
          <p:nvPr/>
        </p:nvSpPr>
        <p:spPr>
          <a:xfrm>
            <a:off x="9011766" y="2903520"/>
            <a:ext cx="68657" cy="64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3" name="직선 연결선 172"/>
          <p:cNvCxnSpPr>
            <a:stCxn id="171" idx="0"/>
            <a:endCxn id="34" idx="4"/>
          </p:cNvCxnSpPr>
          <p:nvPr/>
        </p:nvCxnSpPr>
        <p:spPr>
          <a:xfrm flipH="1" flipV="1">
            <a:off x="8965025" y="2476098"/>
            <a:ext cx="81070" cy="427422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>
            <a:stCxn id="20" idx="6"/>
            <a:endCxn id="21" idx="2"/>
          </p:cNvCxnSpPr>
          <p:nvPr/>
        </p:nvCxnSpPr>
        <p:spPr>
          <a:xfrm flipV="1">
            <a:off x="9622222" y="1902544"/>
            <a:ext cx="413031" cy="6408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/>
          <p:cNvCxnSpPr>
            <a:stCxn id="18" idx="6"/>
            <a:endCxn id="19" idx="2"/>
          </p:cNvCxnSpPr>
          <p:nvPr/>
        </p:nvCxnSpPr>
        <p:spPr>
          <a:xfrm>
            <a:off x="8723927" y="1902544"/>
            <a:ext cx="309755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>
            <a:stCxn id="4" idx="6"/>
            <a:endCxn id="18" idx="2"/>
          </p:cNvCxnSpPr>
          <p:nvPr/>
        </p:nvCxnSpPr>
        <p:spPr>
          <a:xfrm flipV="1">
            <a:off x="8315547" y="1902544"/>
            <a:ext cx="339723" cy="829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/>
          <p:cNvCxnSpPr>
            <a:stCxn id="4" idx="3"/>
            <a:endCxn id="22" idx="7"/>
          </p:cNvCxnSpPr>
          <p:nvPr/>
        </p:nvCxnSpPr>
        <p:spPr>
          <a:xfrm flipH="1">
            <a:off x="8074714" y="1933499"/>
            <a:ext cx="182231" cy="296317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/>
          <p:cNvCxnSpPr>
            <a:stCxn id="19" idx="6"/>
            <a:endCxn id="20" idx="2"/>
          </p:cNvCxnSpPr>
          <p:nvPr/>
        </p:nvCxnSpPr>
        <p:spPr>
          <a:xfrm>
            <a:off x="9102339" y="1902544"/>
            <a:ext cx="451226" cy="6408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/>
          <p:cNvCxnSpPr>
            <a:stCxn id="4" idx="4"/>
            <a:endCxn id="33" idx="1"/>
          </p:cNvCxnSpPr>
          <p:nvPr/>
        </p:nvCxnSpPr>
        <p:spPr>
          <a:xfrm>
            <a:off x="8281219" y="1942883"/>
            <a:ext cx="209332" cy="268273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>
            <a:stCxn id="33" idx="6"/>
            <a:endCxn id="34" idx="2"/>
          </p:cNvCxnSpPr>
          <p:nvPr/>
        </p:nvCxnSpPr>
        <p:spPr>
          <a:xfrm>
            <a:off x="8549153" y="2233812"/>
            <a:ext cx="381543" cy="210246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연결선 191"/>
          <p:cNvCxnSpPr>
            <a:stCxn id="202" idx="2"/>
            <a:endCxn id="33" idx="6"/>
          </p:cNvCxnSpPr>
          <p:nvPr/>
        </p:nvCxnSpPr>
        <p:spPr>
          <a:xfrm flipH="1">
            <a:off x="8549153" y="2220432"/>
            <a:ext cx="475652" cy="1338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타원 201"/>
          <p:cNvSpPr/>
          <p:nvPr/>
        </p:nvSpPr>
        <p:spPr>
          <a:xfrm>
            <a:off x="9024805" y="2188392"/>
            <a:ext cx="68657" cy="64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5" name="직선 연결선 214"/>
          <p:cNvCxnSpPr>
            <a:stCxn id="171" idx="4"/>
            <a:endCxn id="29" idx="0"/>
          </p:cNvCxnSpPr>
          <p:nvPr/>
        </p:nvCxnSpPr>
        <p:spPr>
          <a:xfrm>
            <a:off x="9046095" y="2967600"/>
            <a:ext cx="13039" cy="245123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23" idx="4"/>
            <a:endCxn id="28" idx="0"/>
          </p:cNvCxnSpPr>
          <p:nvPr/>
        </p:nvCxnSpPr>
        <p:spPr>
          <a:xfrm>
            <a:off x="8405204" y="2984479"/>
            <a:ext cx="97444" cy="267715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/>
          <p:cNvCxnSpPr>
            <a:stCxn id="202" idx="0"/>
            <a:endCxn id="19" idx="4"/>
          </p:cNvCxnSpPr>
          <p:nvPr/>
        </p:nvCxnSpPr>
        <p:spPr>
          <a:xfrm flipV="1">
            <a:off x="9059134" y="1934584"/>
            <a:ext cx="8877" cy="253808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898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6285FE-D031-42E9-A606-1D321E0C6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886" y="1560514"/>
            <a:ext cx="3333495" cy="587219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dirty="0" smtClean="0"/>
              <a:t>Structure of Nodes</a:t>
            </a:r>
            <a:endParaRPr lang="ko-KR" altLang="en-US" sz="24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FC0AA8-907E-44BE-AA3D-E12D89F9C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12019"/>
            <a:ext cx="4649386" cy="337918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Each node has information about</a:t>
            </a:r>
          </a:p>
          <a:p>
            <a:r>
              <a:rPr lang="en-US" altLang="ko-KR" sz="1800" dirty="0" smtClean="0"/>
              <a:t>It’s name.</a:t>
            </a:r>
          </a:p>
          <a:p>
            <a:r>
              <a:rPr lang="en-US" altLang="ko-KR" sz="1800" dirty="0" smtClean="0"/>
              <a:t>A timetable.</a:t>
            </a:r>
            <a:br>
              <a:rPr lang="en-US" altLang="ko-KR" sz="1800" dirty="0" smtClean="0"/>
            </a:br>
            <a:r>
              <a:rPr lang="en-US" altLang="ko-KR" sz="1800" dirty="0" smtClean="0"/>
              <a:t>	</a:t>
            </a:r>
            <a:r>
              <a:rPr lang="en-US" altLang="ko-KR" sz="1600" dirty="0" smtClean="0"/>
              <a:t>(which can check if a classroom is not in use)</a:t>
            </a:r>
            <a:endParaRPr lang="en-US" altLang="ko-KR" sz="1800" dirty="0" smtClean="0"/>
          </a:p>
          <a:p>
            <a:r>
              <a:rPr lang="en-US" altLang="ko-KR" sz="1800" dirty="0" smtClean="0"/>
              <a:t>Nodes connected to it with edges.</a:t>
            </a:r>
          </a:p>
          <a:p>
            <a:r>
              <a:rPr lang="en-US" altLang="ko-KR" sz="1800" dirty="0" smtClean="0"/>
              <a:t>A key which is used as an index.</a:t>
            </a:r>
            <a:endParaRPr lang="en-US" altLang="ko-KR" sz="1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696" y="2412019"/>
            <a:ext cx="3229379" cy="222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616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EDC97-61E2-4737-A214-A28A9D4D3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1175" y="1952625"/>
            <a:ext cx="7820025" cy="101494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latinLnBrk="0"/>
            <a:r>
              <a:rPr lang="en-US" altLang="ko-KR" sz="6000" dirty="0" smtClean="0"/>
              <a:t>UI &amp; Storyboard</a:t>
            </a:r>
            <a:endParaRPr lang="en-US" altLang="ko-KR" sz="60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9F97A8A7-E686-4566-A7B6-A008437A6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1" y="3076575"/>
            <a:ext cx="5010149" cy="2181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Input</a:t>
            </a:r>
          </a:p>
          <a:p>
            <a:r>
              <a:rPr lang="en-US" altLang="ko-KR" dirty="0" smtClean="0"/>
              <a:t>Time (can get current time)</a:t>
            </a:r>
            <a:endParaRPr lang="en-US" altLang="ko-KR" dirty="0" smtClean="0"/>
          </a:p>
          <a:p>
            <a:r>
              <a:rPr lang="en-US" altLang="ko-KR" dirty="0" smtClean="0"/>
              <a:t>Current location</a:t>
            </a:r>
            <a:endParaRPr lang="en-US" altLang="ko-KR" dirty="0" smtClean="0"/>
          </a:p>
          <a:p>
            <a:r>
              <a:rPr lang="en-US" altLang="ko-KR" dirty="0" smtClean="0"/>
              <a:t>Length of free time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1025" y="1228877"/>
            <a:ext cx="3077322" cy="5081435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F97A8A7-E686-4566-A7B6-A008437A6A57}"/>
              </a:ext>
            </a:extLst>
          </p:cNvPr>
          <p:cNvSpPr txBox="1">
            <a:spLocks/>
          </p:cNvSpPr>
          <p:nvPr/>
        </p:nvSpPr>
        <p:spPr>
          <a:xfrm>
            <a:off x="2133601" y="5395384"/>
            <a:ext cx="5010149" cy="957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ko-KR" dirty="0" smtClean="0"/>
              <a:t>Output</a:t>
            </a:r>
          </a:p>
          <a:p>
            <a:r>
              <a:rPr lang="en-US" altLang="ko-KR" dirty="0" smtClean="0"/>
              <a:t>Location of free classroom</a:t>
            </a:r>
          </a:p>
        </p:txBody>
      </p:sp>
    </p:spTree>
    <p:extLst>
      <p:ext uri="{BB962C8B-B14F-4D97-AF65-F5344CB8AC3E}">
        <p14:creationId xmlns:p14="http://schemas.microsoft.com/office/powerpoint/2010/main" val="2792976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EDC97-61E2-4737-A214-A28A9D4D3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1175" y="1952625"/>
            <a:ext cx="7820025" cy="101494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latinLnBrk="0"/>
            <a:r>
              <a:rPr lang="en-US" altLang="ko-KR" sz="6000" dirty="0" smtClean="0"/>
              <a:t>Parsing</a:t>
            </a:r>
            <a:endParaRPr lang="en-US" altLang="ko-KR" sz="60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9F97A8A7-E686-4566-A7B6-A008437A6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1" y="3076575"/>
            <a:ext cx="4331745" cy="280785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Format conversion</a:t>
            </a:r>
            <a:endParaRPr lang="en-US" altLang="ko-KR" dirty="0" smtClean="0"/>
          </a:p>
          <a:p>
            <a:r>
              <a:rPr lang="en-US" altLang="ko-KR" dirty="0" smtClean="0"/>
              <a:t>Delete unavailable rooms</a:t>
            </a:r>
            <a:endParaRPr lang="en-US" altLang="ko-KR" dirty="0" smtClean="0"/>
          </a:p>
          <a:p>
            <a:r>
              <a:rPr lang="en-US" altLang="ko-KR" dirty="0"/>
              <a:t>Handle lectures that do not fit on an hourly </a:t>
            </a:r>
            <a:r>
              <a:rPr lang="en-US" altLang="ko-KR" dirty="0" smtClean="0"/>
              <a:t>table is treated </a:t>
            </a:r>
            <a:r>
              <a:rPr lang="en-US" altLang="ko-KR" dirty="0"/>
              <a:t>like taking over an hour.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892" y="1533198"/>
            <a:ext cx="3522577" cy="214920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057" y="4219484"/>
            <a:ext cx="5126246" cy="2194306"/>
          </a:xfrm>
          <a:prstGeom prst="rect">
            <a:avLst/>
          </a:prstGeom>
        </p:spPr>
      </p:pic>
      <p:sp>
        <p:nvSpPr>
          <p:cNvPr id="7" name="아래쪽 화살표 6"/>
          <p:cNvSpPr/>
          <p:nvPr/>
        </p:nvSpPr>
        <p:spPr>
          <a:xfrm>
            <a:off x="9101808" y="3742209"/>
            <a:ext cx="144745" cy="4180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503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EDC97-61E2-4737-A214-A28A9D4D3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1175" y="1952625"/>
            <a:ext cx="7820025" cy="101494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latinLnBrk="0"/>
            <a:r>
              <a:rPr lang="en-US" altLang="ko-KR" sz="6000" dirty="0" smtClean="0"/>
              <a:t>Algorithm</a:t>
            </a:r>
            <a:endParaRPr lang="en-US" altLang="ko-KR" sz="60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9F97A8A7-E686-4566-A7B6-A008437A6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1" y="3076576"/>
            <a:ext cx="4331745" cy="17643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Find an empty classroom with the shortest time through the BFS in the empty classroom list.</a:t>
            </a:r>
            <a:endParaRPr lang="en-US" altLang="ko-KR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내용 개체 틀 2">
                <a:extLst>
                  <a:ext uri="{FF2B5EF4-FFF2-40B4-BE49-F238E27FC236}">
                    <a16:creationId xmlns:a16="http://schemas.microsoft.com/office/drawing/2014/main" id="{9F97A8A7-E686-4566-A7B6-A008437A6A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76632" y="4722599"/>
                <a:ext cx="2180219" cy="74382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85750" indent="-285750" algn="l" defTabSz="457200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 smtClean="0"/>
              </a:p>
            </p:txBody>
          </p:sp>
        </mc:Choice>
        <mc:Fallback>
          <p:sp>
            <p:nvSpPr>
              <p:cNvPr id="8" name="내용 개체 틀 2">
                <a:extLst>
                  <a:ext uri="{FF2B5EF4-FFF2-40B4-BE49-F238E27FC236}">
                    <a16:creationId xmlns:a16="http://schemas.microsoft.com/office/drawing/2014/main" id="{9F97A8A7-E686-4566-A7B6-A008437A6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632" y="4722599"/>
                <a:ext cx="2180219" cy="7438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943" y="4499002"/>
            <a:ext cx="3229379" cy="22266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5346" y="1979423"/>
            <a:ext cx="5126246" cy="2194306"/>
          </a:xfrm>
          <a:prstGeom prst="rect">
            <a:avLst/>
          </a:prstGeom>
        </p:spPr>
      </p:pic>
      <p:sp>
        <p:nvSpPr>
          <p:cNvPr id="5" name="굽은 화살표 4"/>
          <p:cNvSpPr/>
          <p:nvPr/>
        </p:nvSpPr>
        <p:spPr>
          <a:xfrm rot="10800000">
            <a:off x="9482082" y="4162971"/>
            <a:ext cx="1667435" cy="1785770"/>
          </a:xfrm>
          <a:prstGeom prst="bentArrow">
            <a:avLst>
              <a:gd name="adj1" fmla="val 10161"/>
              <a:gd name="adj2" fmla="val 20161"/>
              <a:gd name="adj3" fmla="val 25000"/>
              <a:gd name="adj4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574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1" y="2693270"/>
            <a:ext cx="10018713" cy="1752599"/>
          </a:xfrm>
        </p:spPr>
        <p:txBody>
          <a:bodyPr>
            <a:noAutofit/>
          </a:bodyPr>
          <a:lstStyle/>
          <a:p>
            <a:r>
              <a:rPr lang="en-US" altLang="ko-KR" sz="16600" dirty="0"/>
              <a:t>Q &amp; A</a:t>
            </a:r>
            <a:endParaRPr lang="ko-KR" altLang="en-US" sz="16600" dirty="0"/>
          </a:p>
        </p:txBody>
      </p:sp>
    </p:spTree>
    <p:extLst>
      <p:ext uri="{BB962C8B-B14F-4D97-AF65-F5344CB8AC3E}">
        <p14:creationId xmlns:p14="http://schemas.microsoft.com/office/powerpoint/2010/main" val="32913965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시차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TM03457496[[fn=시차]]</Template>
  <TotalTime>6865</TotalTime>
  <Words>175</Words>
  <Application>Microsoft Office PowerPoint</Application>
  <PresentationFormat>와이드스크린</PresentationFormat>
  <Paragraphs>44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HY엽서L</vt:lpstr>
      <vt:lpstr>Arial</vt:lpstr>
      <vt:lpstr>Cambria Math</vt:lpstr>
      <vt:lpstr>Corbel</vt:lpstr>
      <vt:lpstr>시차</vt:lpstr>
      <vt:lpstr>Problem Solving &amp; Experiment  Team Standing Comedy </vt:lpstr>
      <vt:lpstr>목차</vt:lpstr>
      <vt:lpstr>Problem Solving</vt:lpstr>
      <vt:lpstr>Structure of Graph</vt:lpstr>
      <vt:lpstr>Structure of Nodes</vt:lpstr>
      <vt:lpstr>UI &amp; Storyboard</vt:lpstr>
      <vt:lpstr>Parsing</vt:lpstr>
      <vt:lpstr>Algorithm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주차장 안내 프로그램</dc:title>
  <dc:creator>js</dc:creator>
  <cp:lastModifiedBy>js</cp:lastModifiedBy>
  <cp:revision>134</cp:revision>
  <dcterms:created xsi:type="dcterms:W3CDTF">2018-03-02T05:31:47Z</dcterms:created>
  <dcterms:modified xsi:type="dcterms:W3CDTF">2018-11-18T09:20:53Z</dcterms:modified>
</cp:coreProperties>
</file>