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76" r:id="rId5"/>
    <p:sldId id="304" r:id="rId6"/>
    <p:sldId id="292" r:id="rId7"/>
    <p:sldId id="261" r:id="rId8"/>
    <p:sldId id="262" r:id="rId9"/>
    <p:sldId id="272" r:id="rId10"/>
    <p:sldId id="275" r:id="rId11"/>
    <p:sldId id="265" r:id="rId12"/>
    <p:sldId id="273" r:id="rId13"/>
    <p:sldId id="274" r:id="rId14"/>
    <p:sldId id="266" r:id="rId15"/>
    <p:sldId id="288" r:id="rId16"/>
    <p:sldId id="289" r:id="rId17"/>
    <p:sldId id="290" r:id="rId18"/>
    <p:sldId id="303" r:id="rId19"/>
    <p:sldId id="291" r:id="rId20"/>
    <p:sldId id="283" r:id="rId21"/>
    <p:sldId id="284" r:id="rId22"/>
    <p:sldId id="285" r:id="rId23"/>
    <p:sldId id="286" r:id="rId24"/>
    <p:sldId id="287" r:id="rId25"/>
    <p:sldId id="294" r:id="rId26"/>
    <p:sldId id="295" r:id="rId27"/>
    <p:sldId id="296" r:id="rId28"/>
    <p:sldId id="297" r:id="rId29"/>
    <p:sldId id="298" r:id="rId30"/>
    <p:sldId id="305" r:id="rId31"/>
    <p:sldId id="306" r:id="rId32"/>
    <p:sldId id="307" r:id="rId33"/>
    <p:sldId id="299" r:id="rId34"/>
    <p:sldId id="300" r:id="rId35"/>
    <p:sldId id="301" r:id="rId36"/>
    <p:sldId id="30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85"/>
    <p:restoredTop sz="94648"/>
  </p:normalViewPr>
  <p:slideViewPr>
    <p:cSldViewPr snapToGrid="0" snapToObjects="1">
      <p:cViewPr>
        <p:scale>
          <a:sx n="117" d="100"/>
          <a:sy n="117" d="100"/>
        </p:scale>
        <p:origin x="-10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636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621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586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9789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9173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97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562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776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64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640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57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940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11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31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03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FD05-BAC1-6E4E-96B8-80A6407C9D60}" type="datetimeFigureOut">
              <a:rPr kumimoji="1" lang="ko-KR" altLang="en-US" smtClean="0"/>
              <a:t>2017-12-13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826288-E72C-1049-A7CF-F555918FDC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72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ong7594.ap-northeast-2.elasticbeanstalk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openinf/openapiview.jsp?infId=OA-1173)" TargetMode="External"/><Relationship Id="rId2" Type="http://schemas.openxmlformats.org/officeDocument/2006/relationships/hyperlink" Target="http://data.seoul.go.kr/openinf/openapiview.jsp?infId=OA-134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wunderground.com/)" TargetMode="External"/><Relationship Id="rId4" Type="http://schemas.openxmlformats.org/officeDocument/2006/relationships/hyperlink" Target="http://data.seoul.go.kr/openinf/sheetview.jsp?infId=OA-12956&amp;tMenu=11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3797" y="1332479"/>
            <a:ext cx="8551333" cy="1646302"/>
          </a:xfrm>
        </p:spPr>
        <p:txBody>
          <a:bodyPr/>
          <a:lstStyle/>
          <a:p>
            <a:pPr algn="ctr"/>
            <a:r>
              <a:rPr kumimoji="1" lang="en-US" altLang="ko-KR" sz="6600" b="1" dirty="0" smtClean="0"/>
              <a:t>DKE </a:t>
            </a:r>
            <a:r>
              <a:rPr kumimoji="1" lang="ko-KR" altLang="en-US" sz="6600" b="1" dirty="0" smtClean="0"/>
              <a:t>서울여행</a:t>
            </a:r>
            <a:endParaRPr kumimoji="1" lang="ko-KR" altLang="en-US" sz="6600" b="1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2091766" y="5179797"/>
            <a:ext cx="7766936" cy="1096899"/>
          </a:xfrm>
        </p:spPr>
        <p:txBody>
          <a:bodyPr/>
          <a:lstStyle/>
          <a:p>
            <a:r>
              <a:rPr kumimoji="1" lang="en-US" altLang="ko-KR" sz="2400" b="1" dirty="0" smtClean="0"/>
              <a:t>Web-Service Term-Project</a:t>
            </a:r>
          </a:p>
          <a:p>
            <a:r>
              <a:rPr kumimoji="1" lang="ko-KR" altLang="en-US" dirty="0" smtClean="0"/>
              <a:t>이동석 주해용 박종희 송진수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9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Open API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609" y="778666"/>
            <a:ext cx="8596668" cy="592931"/>
          </a:xfrm>
        </p:spPr>
        <p:txBody>
          <a:bodyPr/>
          <a:lstStyle/>
          <a:p>
            <a:r>
              <a:rPr kumimoji="1" lang="ko-KR" altLang="en-US" dirty="0"/>
              <a:t>서울시 문화행사 </a:t>
            </a:r>
            <a:r>
              <a:rPr kumimoji="1" lang="ko-KR" altLang="en-US"/>
              <a:t>기간 </a:t>
            </a:r>
            <a:r>
              <a:rPr kumimoji="1" lang="ko-KR" altLang="en-US" smtClean="0"/>
              <a:t>검색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534270"/>
            <a:ext cx="8303379" cy="35735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270448"/>
            <a:ext cx="9505648" cy="149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Open API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609" y="778666"/>
            <a:ext cx="8596668" cy="592931"/>
          </a:xfrm>
        </p:spPr>
        <p:txBody>
          <a:bodyPr/>
          <a:lstStyle/>
          <a:p>
            <a:r>
              <a:rPr kumimoji="1" lang="ko-KR" altLang="en-US" dirty="0"/>
              <a:t>서울시 착한가격업소 현황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40663"/>
            <a:ext cx="8305800" cy="18508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91534"/>
            <a:ext cx="8305800" cy="34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Open API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609" y="778666"/>
            <a:ext cx="8596668" cy="592931"/>
          </a:xfrm>
        </p:spPr>
        <p:txBody>
          <a:bodyPr/>
          <a:lstStyle/>
          <a:p>
            <a:r>
              <a:rPr kumimoji="1" lang="ko-KR" altLang="en-US" dirty="0"/>
              <a:t>서울시 착한가격업소 현황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71597"/>
            <a:ext cx="10896080" cy="529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Open API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609" y="778666"/>
            <a:ext cx="8596668" cy="592931"/>
          </a:xfrm>
        </p:spPr>
        <p:txBody>
          <a:bodyPr/>
          <a:lstStyle/>
          <a:p>
            <a:r>
              <a:rPr kumimoji="1" lang="ko-KR" altLang="en-US" dirty="0"/>
              <a:t>서울시 착한가격업소 현황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01920"/>
            <a:ext cx="9191058" cy="25904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738510"/>
            <a:ext cx="5331580" cy="1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Open API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609" y="778666"/>
            <a:ext cx="8596668" cy="592931"/>
          </a:xfrm>
        </p:spPr>
        <p:txBody>
          <a:bodyPr/>
          <a:lstStyle/>
          <a:p>
            <a:r>
              <a:rPr kumimoji="1" lang="ko-KR" altLang="en-US" dirty="0"/>
              <a:t>서울시 여행서비스 정보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540663"/>
            <a:ext cx="8596668" cy="2000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40919"/>
            <a:ext cx="8596668" cy="32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Open API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609" y="778666"/>
            <a:ext cx="8596668" cy="592931"/>
          </a:xfrm>
        </p:spPr>
        <p:txBody>
          <a:bodyPr/>
          <a:lstStyle/>
          <a:p>
            <a:r>
              <a:rPr kumimoji="1" lang="ko-KR" altLang="en-US" dirty="0"/>
              <a:t>날씨정보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77334" y="1371597"/>
            <a:ext cx="8596668" cy="371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7334" y="1453534"/>
            <a:ext cx="96621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요청 형식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200" dirty="0" smtClean="0"/>
              <a:t>http</a:t>
            </a:r>
            <a:r>
              <a:rPr lang="en-US" altLang="ko-KR" sz="1200" dirty="0"/>
              <a:t>://</a:t>
            </a:r>
            <a:r>
              <a:rPr lang="en-US" altLang="ko-KR" sz="1200" dirty="0" err="1" smtClean="0"/>
              <a:t>api.wunderground.com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/</a:t>
            </a:r>
            <a:r>
              <a:rPr lang="en-US" altLang="ko-KR" sz="1200" dirty="0" smtClean="0">
                <a:solidFill>
                  <a:srgbClr val="FF0000"/>
                </a:solidFill>
              </a:rPr>
              <a:t>1a0597f9ceaf824a</a:t>
            </a:r>
            <a:r>
              <a:rPr lang="en-US" altLang="ko-KR" sz="1200" dirty="0" smtClean="0"/>
              <a:t>/</a:t>
            </a:r>
            <a:r>
              <a:rPr lang="en-US" altLang="ko-KR" sz="1200" dirty="0" smtClean="0">
                <a:solidFill>
                  <a:srgbClr val="FF0000"/>
                </a:solidFill>
              </a:rPr>
              <a:t>forecast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lang:KR</a:t>
            </a:r>
            <a:r>
              <a:rPr lang="en-US" altLang="ko-KR" sz="1200" dirty="0" smtClean="0"/>
              <a:t>/</a:t>
            </a:r>
            <a:r>
              <a:rPr lang="en-US" altLang="ko-KR" sz="1200" dirty="0" smtClean="0">
                <a:solidFill>
                  <a:srgbClr val="FF0000"/>
                </a:solidFill>
              </a:rPr>
              <a:t>KR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Seoul</a:t>
            </a:r>
            <a:r>
              <a:rPr lang="en-US" altLang="ko-KR" sz="1200" dirty="0" err="1" smtClean="0"/>
              <a:t>.json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1a0597f9ceaf824a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API Key</a:t>
            </a:r>
          </a:p>
          <a:p>
            <a:r>
              <a:rPr lang="en-US" altLang="ko-KR" sz="1200" dirty="0" smtClean="0"/>
              <a:t>forecast : 3</a:t>
            </a:r>
            <a:r>
              <a:rPr lang="ko-KR" altLang="en-US" sz="1200" dirty="0" smtClean="0"/>
              <a:t>일간의 날씨 예보</a:t>
            </a:r>
            <a:endParaRPr lang="en-US" altLang="ko-KR" sz="1200" dirty="0" smtClean="0"/>
          </a:p>
          <a:p>
            <a:r>
              <a:rPr lang="en-US" altLang="ko-KR" sz="1200" dirty="0" err="1" smtClean="0"/>
              <a:t>lang:KR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한국어로 반환</a:t>
            </a:r>
            <a:endParaRPr lang="en-US" altLang="ko-KR" sz="1200" dirty="0" smtClean="0"/>
          </a:p>
          <a:p>
            <a:r>
              <a:rPr lang="en-US" altLang="ko-KR" sz="1200" dirty="0" smtClean="0"/>
              <a:t>KR : </a:t>
            </a:r>
            <a:r>
              <a:rPr lang="ko-KR" altLang="en-US" sz="1200" dirty="0" smtClean="0"/>
              <a:t>국가 코드</a:t>
            </a:r>
            <a:endParaRPr lang="en-US" altLang="ko-KR" sz="1200" dirty="0"/>
          </a:p>
          <a:p>
            <a:r>
              <a:rPr lang="en-US" altLang="ko-KR" sz="1200" dirty="0" err="1" smtClean="0"/>
              <a:t>Seoul.json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도시 이름</a:t>
            </a:r>
            <a:endParaRPr lang="en-US" altLang="ko-KR" sz="1200" dirty="0" smtClean="0"/>
          </a:p>
          <a:p>
            <a:r>
              <a:rPr lang="en-US" altLang="ko-KR" sz="1400" dirty="0" smtClean="0"/>
              <a:t> </a:t>
            </a:r>
          </a:p>
          <a:p>
            <a:r>
              <a:rPr lang="ko-KR" altLang="en-US" sz="1400" b="1" dirty="0" smtClean="0"/>
              <a:t>반환 형식 </a:t>
            </a:r>
            <a:r>
              <a:rPr lang="en-US" altLang="ko-KR" sz="1400" b="1" dirty="0" smtClean="0"/>
              <a:t>(forecast)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7"/>
          <a:stretch/>
        </p:blipFill>
        <p:spPr>
          <a:xfrm>
            <a:off x="677334" y="3745370"/>
            <a:ext cx="6195202" cy="245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Open API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609" y="778666"/>
            <a:ext cx="8596668" cy="592931"/>
          </a:xfrm>
        </p:spPr>
        <p:txBody>
          <a:bodyPr/>
          <a:lstStyle/>
          <a:p>
            <a:r>
              <a:rPr kumimoji="1" lang="ko-KR" altLang="en-US" dirty="0"/>
              <a:t>날씨정보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40663"/>
            <a:ext cx="10759440" cy="4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Open API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609" y="778666"/>
            <a:ext cx="8596668" cy="592931"/>
          </a:xfrm>
        </p:spPr>
        <p:txBody>
          <a:bodyPr/>
          <a:lstStyle/>
          <a:p>
            <a:r>
              <a:rPr kumimoji="1" lang="ko-KR" altLang="en-US" dirty="0"/>
              <a:t>날씨정보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71597"/>
            <a:ext cx="9218506" cy="215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25284"/>
            <a:ext cx="71501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94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>
                <a:hlinkClick r:id="rId2"/>
              </a:rPr>
              <a:t>http://song7594.ap-northeast-2.elasticbeanstalk.com/</a:t>
            </a:r>
            <a:endParaRPr lang="en-US" altLang="ko-KR" u="sng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8591" y="952500"/>
            <a:ext cx="8596668" cy="1320800"/>
          </a:xfrm>
        </p:spPr>
        <p:txBody>
          <a:bodyPr>
            <a:normAutofit fontScale="90000"/>
          </a:bodyPr>
          <a:lstStyle/>
          <a:p>
            <a:r>
              <a:rPr kumimoji="1" lang="en-US" altLang="ko-KR" sz="4000" b="1" i="1" dirty="0" smtClean="0"/>
              <a:t>Part.2 </a:t>
            </a:r>
            <a:r>
              <a:rPr kumimoji="1" lang="en-US" altLang="ko-KR" sz="4000" b="1" dirty="0" smtClean="0"/>
              <a:t/>
            </a:r>
            <a:br>
              <a:rPr kumimoji="1" lang="en-US" altLang="ko-KR" sz="4000" b="1" dirty="0" smtClean="0"/>
            </a:br>
            <a:r>
              <a:rPr kumimoji="1" lang="ko-KR" altLang="en-US" sz="4000" b="1" dirty="0" smtClean="0"/>
              <a:t>         </a:t>
            </a:r>
            <a:r>
              <a:rPr kumimoji="1" lang="en-US" altLang="ko-KR" sz="4000" b="1" dirty="0" smtClean="0"/>
              <a:t/>
            </a:r>
            <a:br>
              <a:rPr kumimoji="1" lang="en-US" altLang="ko-KR" sz="4000" b="1" dirty="0" smtClean="0"/>
            </a:br>
            <a:r>
              <a:rPr kumimoji="1" lang="en-US" altLang="ko-KR" sz="4000" b="1" dirty="0"/>
              <a:t/>
            </a:r>
            <a:br>
              <a:rPr kumimoji="1" lang="en-US" altLang="ko-KR" sz="4000" b="1" dirty="0"/>
            </a:br>
            <a:r>
              <a:rPr kumimoji="1" lang="en-US" altLang="ko-KR" sz="4000" b="1" dirty="0" smtClean="0"/>
              <a:t/>
            </a:r>
            <a:br>
              <a:rPr kumimoji="1" lang="en-US" altLang="ko-KR" sz="4000" b="1" dirty="0" smtClean="0"/>
            </a:br>
            <a:r>
              <a:rPr kumimoji="1" lang="ko-KR" altLang="en-US" sz="5300" b="1" dirty="0" smtClean="0"/>
              <a:t>              상세 기술 설명</a:t>
            </a:r>
            <a:endParaRPr kumimoji="1" lang="ko-KR" altLang="en-US" sz="5300" b="1" dirty="0"/>
          </a:p>
        </p:txBody>
      </p:sp>
    </p:spTree>
    <p:extLst>
      <p:ext uri="{BB962C8B-B14F-4D97-AF65-F5344CB8AC3E}">
        <p14:creationId xmlns:p14="http://schemas.microsoft.com/office/powerpoint/2010/main" val="15425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800" b="1" i="1" dirty="0" smtClean="0"/>
              <a:t>Part.1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b="1" dirty="0" smtClean="0"/>
              <a:t>주제 </a:t>
            </a:r>
            <a:endParaRPr kumimoji="1" lang="en-US" altLang="ko-KR" sz="2400" b="1" dirty="0" smtClean="0"/>
          </a:p>
          <a:p>
            <a:pPr>
              <a:lnSpc>
                <a:spcPct val="150000"/>
              </a:lnSpc>
            </a:pPr>
            <a:r>
              <a:rPr kumimoji="1" lang="ko-KR" altLang="en-US" sz="2400" b="1" dirty="0" smtClean="0"/>
              <a:t>시스템 </a:t>
            </a:r>
            <a:r>
              <a:rPr kumimoji="1" lang="en-US" altLang="ko-KR" sz="2400" b="1" dirty="0" smtClean="0"/>
              <a:t>/</a:t>
            </a:r>
            <a:r>
              <a:rPr kumimoji="1" lang="ko-KR" altLang="en-US" sz="2400" b="1" dirty="0" smtClean="0"/>
              <a:t> 서비스 구조</a:t>
            </a:r>
            <a:r>
              <a:rPr kumimoji="1" lang="ko-KR" altLang="en-US" sz="2400" dirty="0" smtClean="0"/>
              <a:t>       </a:t>
            </a:r>
            <a:endParaRPr kumimoji="1" lang="en-US" altLang="ko-KR" sz="2400" dirty="0" smtClean="0"/>
          </a:p>
          <a:p>
            <a:pPr>
              <a:lnSpc>
                <a:spcPct val="150000"/>
              </a:lnSpc>
            </a:pPr>
            <a:r>
              <a:rPr kumimoji="1" lang="en-US" altLang="ko-KR" sz="2400" b="1" dirty="0" smtClean="0"/>
              <a:t>Open API</a:t>
            </a:r>
            <a:r>
              <a:rPr kumimoji="1" lang="ko-KR" altLang="en-US" sz="2400" b="1" dirty="0" smtClean="0"/>
              <a:t> </a:t>
            </a:r>
            <a:endParaRPr kumimoji="1" lang="en-US" altLang="ko-KR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800" b="1" i="1" dirty="0" smtClean="0"/>
              <a:t>Part.2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b="1" dirty="0" smtClean="0"/>
              <a:t>상세 기술 설명</a:t>
            </a:r>
            <a:endParaRPr kumimoji="1"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262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상세 기술 </a:t>
            </a:r>
            <a:r>
              <a:rPr kumimoji="1" lang="ko-KR" altLang="en-US" dirty="0" smtClean="0"/>
              <a:t>설명</a:t>
            </a:r>
            <a:r>
              <a:rPr kumimoji="1" lang="en-US" altLang="ko-KR" dirty="0" smtClean="0"/>
              <a:t>(AWS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API)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03718" y="1630362"/>
            <a:ext cx="1680104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API</a:t>
            </a:r>
            <a:endParaRPr kumimoji="1" lang="ko-KR" altLang="en-US" dirty="0"/>
          </a:p>
        </p:txBody>
      </p:sp>
      <p:sp>
        <p:nvSpPr>
          <p:cNvPr id="16" name="오른쪽 화살표[R] 15"/>
          <p:cNvSpPr/>
          <p:nvPr/>
        </p:nvSpPr>
        <p:spPr>
          <a:xfrm rot="16200000">
            <a:off x="926052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8" name="오른쪽 화살표[R] 17"/>
          <p:cNvSpPr/>
          <p:nvPr/>
        </p:nvSpPr>
        <p:spPr>
          <a:xfrm rot="5400000">
            <a:off x="1835688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803718" y="2951162"/>
            <a:ext cx="1680104" cy="158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Elastic Beanstalk (Tomcat)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3718" y="5459127"/>
            <a:ext cx="1680104" cy="102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RDS (MySQL)</a:t>
            </a:r>
            <a:endParaRPr kumimoji="1"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2791530" y="1559833"/>
            <a:ext cx="4068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예시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날씨 </a:t>
            </a:r>
            <a:r>
              <a:rPr kumimoji="1" lang="en-US" altLang="ko-KR" dirty="0" smtClean="0"/>
              <a:t>API </a:t>
            </a:r>
            <a:r>
              <a:rPr kumimoji="1" lang="ko-KR" altLang="en-US" dirty="0" smtClean="0"/>
              <a:t>요청 및 정보 제공 절차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5" name="오른쪽 화살표[R] 14"/>
          <p:cNvSpPr/>
          <p:nvPr/>
        </p:nvSpPr>
        <p:spPr>
          <a:xfrm rot="16200000">
            <a:off x="921279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7" name="오른쪽 화살표[R] 16"/>
          <p:cNvSpPr/>
          <p:nvPr/>
        </p:nvSpPr>
        <p:spPr>
          <a:xfrm rot="5400000">
            <a:off x="1830915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750" y="2021498"/>
            <a:ext cx="8128584" cy="35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상세 기술 </a:t>
            </a:r>
            <a:r>
              <a:rPr kumimoji="1" lang="ko-KR" altLang="en-US" dirty="0" smtClean="0"/>
              <a:t>설명</a:t>
            </a:r>
            <a:r>
              <a:rPr kumimoji="1" lang="en-US" altLang="ko-KR" dirty="0" smtClean="0"/>
              <a:t>(AWS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API)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03718" y="1630362"/>
            <a:ext cx="1680104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API</a:t>
            </a:r>
            <a:endParaRPr kumimoji="1" lang="ko-KR" altLang="en-US" dirty="0"/>
          </a:p>
        </p:txBody>
      </p:sp>
      <p:sp>
        <p:nvSpPr>
          <p:cNvPr id="16" name="오른쪽 화살표[R] 15"/>
          <p:cNvSpPr/>
          <p:nvPr/>
        </p:nvSpPr>
        <p:spPr>
          <a:xfrm rot="16200000">
            <a:off x="926052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8" name="오른쪽 화살표[R] 17"/>
          <p:cNvSpPr/>
          <p:nvPr/>
        </p:nvSpPr>
        <p:spPr>
          <a:xfrm rot="5400000">
            <a:off x="1835688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803718" y="2951162"/>
            <a:ext cx="1680104" cy="158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Elastic Beanstalk (Tomcat)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3718" y="5459127"/>
            <a:ext cx="1680104" cy="102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RDS (MySQL)</a:t>
            </a:r>
            <a:endParaRPr kumimoji="1"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2791530" y="1559833"/>
            <a:ext cx="9075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예시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날씨 </a:t>
            </a:r>
            <a:r>
              <a:rPr kumimoji="1" lang="en-US" altLang="ko-KR" dirty="0" smtClean="0"/>
              <a:t>API </a:t>
            </a:r>
            <a:r>
              <a:rPr kumimoji="1" lang="ko-KR" altLang="en-US" dirty="0" smtClean="0"/>
              <a:t>요청 및 정보 제공 절차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클라이언트가 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weatherValue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를 호출하면 서버측에서는 </a:t>
            </a:r>
            <a:r>
              <a:rPr kumimoji="1" lang="en-US" altLang="ko-KR" dirty="0" err="1" smtClean="0"/>
              <a:t>getWeatherData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함수 실행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해당 함수는 </a:t>
            </a:r>
            <a:r>
              <a:rPr kumimoji="1" lang="en-US" altLang="ko-KR" dirty="0" err="1" smtClean="0"/>
              <a:t>RestTemplate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을 이용해 </a:t>
            </a:r>
            <a:r>
              <a:rPr kumimoji="1" lang="en-US" altLang="ko-KR" dirty="0" smtClean="0"/>
              <a:t>API</a:t>
            </a:r>
            <a:r>
              <a:rPr kumimoji="1" lang="ko-KR" altLang="en-US" dirty="0" smtClean="0"/>
              <a:t> 서버에서 </a:t>
            </a:r>
            <a:r>
              <a:rPr kumimoji="1" lang="en-US" altLang="ko-KR" dirty="0" smtClean="0"/>
              <a:t>JSON</a:t>
            </a:r>
            <a:r>
              <a:rPr kumimoji="1" lang="ko-KR" altLang="en-US" dirty="0" smtClean="0"/>
              <a:t> 문자열을 반환받는다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</p:txBody>
      </p:sp>
      <p:sp>
        <p:nvSpPr>
          <p:cNvPr id="15" name="오른쪽 화살표[R] 14"/>
          <p:cNvSpPr/>
          <p:nvPr/>
        </p:nvSpPr>
        <p:spPr>
          <a:xfrm rot="16200000">
            <a:off x="921279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7" name="오른쪽 화살표[R] 16"/>
          <p:cNvSpPr/>
          <p:nvPr/>
        </p:nvSpPr>
        <p:spPr>
          <a:xfrm rot="5400000">
            <a:off x="1830915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25"/>
          <a:stretch/>
        </p:blipFill>
        <p:spPr>
          <a:xfrm>
            <a:off x="2791529" y="3144384"/>
            <a:ext cx="9139321" cy="90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상세 기술 </a:t>
            </a:r>
            <a:r>
              <a:rPr kumimoji="1" lang="ko-KR" altLang="en-US" dirty="0" smtClean="0"/>
              <a:t>설명</a:t>
            </a:r>
            <a:r>
              <a:rPr kumimoji="1" lang="en-US" altLang="ko-KR" dirty="0" smtClean="0"/>
              <a:t>(AWS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API)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03718" y="1630362"/>
            <a:ext cx="1680104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API</a:t>
            </a:r>
            <a:endParaRPr kumimoji="1" lang="ko-KR" altLang="en-US" dirty="0"/>
          </a:p>
        </p:txBody>
      </p:sp>
      <p:sp>
        <p:nvSpPr>
          <p:cNvPr id="16" name="오른쪽 화살표[R] 15"/>
          <p:cNvSpPr/>
          <p:nvPr/>
        </p:nvSpPr>
        <p:spPr>
          <a:xfrm rot="16200000">
            <a:off x="926052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8" name="오른쪽 화살표[R] 17"/>
          <p:cNvSpPr/>
          <p:nvPr/>
        </p:nvSpPr>
        <p:spPr>
          <a:xfrm rot="5400000">
            <a:off x="1835688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803718" y="2951162"/>
            <a:ext cx="1680104" cy="158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Elastic Beanstalk (Tomcat)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3718" y="5459127"/>
            <a:ext cx="1680104" cy="102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RDS (MySQL)</a:t>
            </a:r>
            <a:endParaRPr kumimoji="1"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2791530" y="1559833"/>
            <a:ext cx="9075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JSON</a:t>
            </a:r>
            <a:r>
              <a:rPr kumimoji="1" lang="ko-KR" altLang="en-US" dirty="0" smtClean="0"/>
              <a:t> 데이터를 파싱하기 위해 우리는 </a:t>
            </a:r>
            <a:r>
              <a:rPr kumimoji="1" lang="en-US" altLang="ko-KR" dirty="0" err="1" smtClean="0"/>
              <a:t>SimpleJSON</a:t>
            </a:r>
            <a:r>
              <a:rPr kumimoji="1" lang="ko-KR" altLang="en-US" dirty="0" smtClean="0"/>
              <a:t>을 사용했으며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함수 내부에서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Parser</a:t>
            </a:r>
            <a:r>
              <a:rPr kumimoji="1" lang="ko-KR" altLang="en-US" dirty="0" smtClean="0"/>
              <a:t>객체를 선언해 </a:t>
            </a:r>
            <a:r>
              <a:rPr kumimoji="1" lang="en-US" altLang="ko-KR" dirty="0" err="1" smtClean="0"/>
              <a:t>RestTemplate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을 이용해 받은 </a:t>
            </a:r>
            <a:r>
              <a:rPr kumimoji="1" lang="en-US" altLang="ko-KR" dirty="0" smtClean="0"/>
              <a:t>JSON</a:t>
            </a:r>
            <a:r>
              <a:rPr kumimoji="1" lang="ko-KR" altLang="en-US" dirty="0" smtClean="0"/>
              <a:t> 데이터를 파싱한다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Weather API</a:t>
            </a:r>
            <a:r>
              <a:rPr kumimoji="1" lang="ko-KR" altLang="en-US" dirty="0" smtClean="0"/>
              <a:t>는 반환 형태가 중첩된 </a:t>
            </a:r>
            <a:r>
              <a:rPr kumimoji="1" lang="en-US" altLang="ko-KR" dirty="0" smtClean="0"/>
              <a:t>JSON Object</a:t>
            </a:r>
            <a:r>
              <a:rPr kumimoji="1" lang="ko-KR" altLang="en-US" dirty="0" smtClean="0"/>
              <a:t> 및 내부 배열로 이루어져 있기에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JsonObject</a:t>
            </a:r>
            <a:r>
              <a:rPr kumimoji="1" lang="ko-KR" altLang="en-US" dirty="0" smtClean="0"/>
              <a:t> 를 차례로 선언해 하위 </a:t>
            </a:r>
            <a:r>
              <a:rPr kumimoji="1" lang="en-US" altLang="ko-KR" dirty="0" smtClean="0"/>
              <a:t>Object</a:t>
            </a:r>
            <a:r>
              <a:rPr kumimoji="1" lang="ko-KR" altLang="en-US" dirty="0" smtClean="0"/>
              <a:t>를 접근하는 형식으로 구현했다</a:t>
            </a:r>
            <a:r>
              <a:rPr kumimoji="1" lang="en-US" altLang="ko-KR" dirty="0" smtClean="0"/>
              <a:t>. </a:t>
            </a:r>
            <a:endParaRPr kumimoji="1" lang="en-US" altLang="ko-KR" dirty="0"/>
          </a:p>
        </p:txBody>
      </p:sp>
      <p:sp>
        <p:nvSpPr>
          <p:cNvPr id="15" name="오른쪽 화살표[R] 14"/>
          <p:cNvSpPr/>
          <p:nvPr/>
        </p:nvSpPr>
        <p:spPr>
          <a:xfrm rot="16200000">
            <a:off x="921279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7" name="오른쪽 화살표[R] 16"/>
          <p:cNvSpPr/>
          <p:nvPr/>
        </p:nvSpPr>
        <p:spPr>
          <a:xfrm rot="5400000">
            <a:off x="1830915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3" r="47002" b="53690"/>
          <a:stretch/>
        </p:blipFill>
        <p:spPr>
          <a:xfrm>
            <a:off x="2791529" y="3757633"/>
            <a:ext cx="7324683" cy="14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상세 기술 </a:t>
            </a:r>
            <a:r>
              <a:rPr kumimoji="1" lang="ko-KR" altLang="en-US" dirty="0" smtClean="0"/>
              <a:t>설명</a:t>
            </a:r>
            <a:r>
              <a:rPr kumimoji="1" lang="en-US" altLang="ko-KR" dirty="0" smtClean="0"/>
              <a:t>(AWS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API)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03718" y="1630362"/>
            <a:ext cx="1680104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API</a:t>
            </a:r>
            <a:endParaRPr kumimoji="1" lang="ko-KR" altLang="en-US" dirty="0"/>
          </a:p>
        </p:txBody>
      </p:sp>
      <p:sp>
        <p:nvSpPr>
          <p:cNvPr id="16" name="오른쪽 화살표[R] 15"/>
          <p:cNvSpPr/>
          <p:nvPr/>
        </p:nvSpPr>
        <p:spPr>
          <a:xfrm rot="16200000">
            <a:off x="926052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8" name="오른쪽 화살표[R] 17"/>
          <p:cNvSpPr/>
          <p:nvPr/>
        </p:nvSpPr>
        <p:spPr>
          <a:xfrm rot="5400000">
            <a:off x="1835688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803718" y="2951162"/>
            <a:ext cx="1680104" cy="158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Elastic Beanstalk (Tomcat)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3718" y="5459127"/>
            <a:ext cx="1680104" cy="102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RDS (MySQL)</a:t>
            </a:r>
            <a:endParaRPr kumimoji="1"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2791530" y="1559833"/>
            <a:ext cx="9075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날씨 값은 </a:t>
            </a:r>
            <a:r>
              <a:rPr kumimoji="1" lang="en-US" altLang="ko-KR" dirty="0" smtClean="0"/>
              <a:t>DB</a:t>
            </a:r>
            <a:r>
              <a:rPr kumimoji="1" lang="ko-KR" altLang="en-US" dirty="0" smtClean="0"/>
              <a:t>에 입력될 때 매번 새로 갱신되어야 하므로 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weatherMapper.flushWeather</a:t>
            </a:r>
            <a:r>
              <a:rPr kumimoji="1" lang="en-US" altLang="ko-KR" dirty="0" smtClean="0"/>
              <a:t>() </a:t>
            </a:r>
            <a:r>
              <a:rPr kumimoji="1" lang="ko-KR" altLang="en-US" dirty="0" smtClean="0"/>
              <a:t>를 이용해 먼저 테이블을 초기화 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다음으로 날씨 데이터 배열을 </a:t>
            </a:r>
            <a:r>
              <a:rPr kumimoji="1" lang="en-US" altLang="ko-KR" dirty="0" smtClean="0"/>
              <a:t>Java </a:t>
            </a:r>
            <a:r>
              <a:rPr kumimoji="1" lang="ko-KR" altLang="en-US" dirty="0" smtClean="0"/>
              <a:t>객체로 만들어 </a:t>
            </a:r>
            <a:r>
              <a:rPr kumimoji="1" lang="en-US" altLang="ko-KR" dirty="0" smtClean="0"/>
              <a:t>DB</a:t>
            </a:r>
            <a:r>
              <a:rPr kumimoji="1" lang="ko-KR" altLang="en-US" dirty="0" smtClean="0"/>
              <a:t>에 입력하기 위해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Setter</a:t>
            </a:r>
            <a:r>
              <a:rPr kumimoji="1" lang="ko-KR" altLang="en-US" dirty="0" smtClean="0"/>
              <a:t>를 이용해 객체에 값을 입력했으며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insert</a:t>
            </a:r>
            <a:r>
              <a:rPr kumimoji="1" lang="ko-KR" altLang="en-US" dirty="0" smtClean="0"/>
              <a:t> 함수를 이용해 </a:t>
            </a:r>
            <a:r>
              <a:rPr kumimoji="1" lang="en-US" altLang="ko-KR" dirty="0" smtClean="0"/>
              <a:t>DB</a:t>
            </a:r>
            <a:r>
              <a:rPr kumimoji="1" lang="ko-KR" altLang="en-US" dirty="0" smtClean="0"/>
              <a:t>에 하나씩 입력한다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5" name="오른쪽 화살표[R] 14"/>
          <p:cNvSpPr/>
          <p:nvPr/>
        </p:nvSpPr>
        <p:spPr>
          <a:xfrm rot="16200000">
            <a:off x="921279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7" name="오른쪽 화살표[R] 16"/>
          <p:cNvSpPr/>
          <p:nvPr/>
        </p:nvSpPr>
        <p:spPr>
          <a:xfrm rot="5400000">
            <a:off x="1830915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7152" r="45822" b="742"/>
          <a:stretch/>
        </p:blipFill>
        <p:spPr>
          <a:xfrm>
            <a:off x="2791529" y="3744207"/>
            <a:ext cx="6279196" cy="26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상세 기술 </a:t>
            </a:r>
            <a:r>
              <a:rPr kumimoji="1" lang="ko-KR" altLang="en-US" dirty="0" smtClean="0"/>
              <a:t>설명</a:t>
            </a:r>
            <a:r>
              <a:rPr kumimoji="1" lang="en-US" altLang="ko-KR" dirty="0" smtClean="0"/>
              <a:t>(AWS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API)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03718" y="1630362"/>
            <a:ext cx="1680104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API</a:t>
            </a:r>
            <a:endParaRPr kumimoji="1" lang="ko-KR" altLang="en-US" dirty="0"/>
          </a:p>
        </p:txBody>
      </p:sp>
      <p:sp>
        <p:nvSpPr>
          <p:cNvPr id="16" name="오른쪽 화살표[R] 15"/>
          <p:cNvSpPr/>
          <p:nvPr/>
        </p:nvSpPr>
        <p:spPr>
          <a:xfrm rot="16200000">
            <a:off x="926052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8" name="오른쪽 화살표[R] 17"/>
          <p:cNvSpPr/>
          <p:nvPr/>
        </p:nvSpPr>
        <p:spPr>
          <a:xfrm rot="5400000">
            <a:off x="1835688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803718" y="2951162"/>
            <a:ext cx="1680104" cy="158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Elastic Beanstalk (Tomcat)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3718" y="5459127"/>
            <a:ext cx="1680104" cy="102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RDS (MySQL)</a:t>
            </a:r>
            <a:endParaRPr kumimoji="1"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2791530" y="1559833"/>
            <a:ext cx="9075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JSON </a:t>
            </a:r>
            <a:r>
              <a:rPr kumimoji="1" lang="ko-KR" altLang="en-US" dirty="0" smtClean="0"/>
              <a:t>데이터가 파싱된 후 </a:t>
            </a:r>
            <a:r>
              <a:rPr kumimoji="1" lang="en-US" altLang="ko-KR" dirty="0" smtClean="0"/>
              <a:t>DB</a:t>
            </a:r>
            <a:r>
              <a:rPr kumimoji="1" lang="ko-KR" altLang="en-US" dirty="0" smtClean="0"/>
              <a:t>에 입력된 결과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5" name="오른쪽 화살표[R] 14"/>
          <p:cNvSpPr/>
          <p:nvPr/>
        </p:nvSpPr>
        <p:spPr>
          <a:xfrm rot="16200000">
            <a:off x="921279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7" name="오른쪽 화살표[R] 16"/>
          <p:cNvSpPr/>
          <p:nvPr/>
        </p:nvSpPr>
        <p:spPr>
          <a:xfrm rot="5400000">
            <a:off x="1830915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30" y="2056994"/>
            <a:ext cx="7239000" cy="193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6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상세 기술 설명 </a:t>
            </a:r>
            <a:r>
              <a:rPr kumimoji="1" lang="en-US" altLang="ko-KR" dirty="0" smtClean="0"/>
              <a:t>/ </a:t>
            </a:r>
            <a:r>
              <a:rPr kumimoji="1" lang="en-US" altLang="ko-KR" dirty="0" err="1" smtClean="0"/>
              <a:t>RestServer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구현 </a:t>
            </a:r>
            <a:r>
              <a:rPr kumimoji="1" lang="en-US" altLang="ko-KR" dirty="0" smtClean="0"/>
              <a:t>GET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3718" y="1630362"/>
            <a:ext cx="1680104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Client</a:t>
            </a:r>
            <a:endParaRPr kumimoji="1" lang="ko-KR" altLang="en-US" dirty="0"/>
          </a:p>
        </p:txBody>
      </p:sp>
      <p:sp>
        <p:nvSpPr>
          <p:cNvPr id="5" name="오른쪽 화살표[R] 15"/>
          <p:cNvSpPr/>
          <p:nvPr/>
        </p:nvSpPr>
        <p:spPr>
          <a:xfrm rot="16200000">
            <a:off x="926052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6" name="오른쪽 화살표[R] 17"/>
          <p:cNvSpPr/>
          <p:nvPr/>
        </p:nvSpPr>
        <p:spPr>
          <a:xfrm rot="5400000">
            <a:off x="1835688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803718" y="2951162"/>
            <a:ext cx="1680104" cy="158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Elastic Beanstalk (Tomcat)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3718" y="5459127"/>
            <a:ext cx="1680104" cy="102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RDS (MySQL)</a:t>
            </a:r>
            <a:endParaRPr kumimoji="1" lang="en-US" altLang="ko-KR" dirty="0"/>
          </a:p>
        </p:txBody>
      </p:sp>
      <p:sp>
        <p:nvSpPr>
          <p:cNvPr id="9" name="오른쪽 화살표[R] 14"/>
          <p:cNvSpPr/>
          <p:nvPr/>
        </p:nvSpPr>
        <p:spPr>
          <a:xfrm rot="16200000">
            <a:off x="921279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0" name="오른쪽 화살표[R] 16"/>
          <p:cNvSpPr/>
          <p:nvPr/>
        </p:nvSpPr>
        <p:spPr>
          <a:xfrm rot="5400000">
            <a:off x="1830915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33" y="3265914"/>
            <a:ext cx="6385413" cy="334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995246" y="1781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dirty="0" smtClean="0"/>
              <a:t>URL </a:t>
            </a:r>
            <a:r>
              <a:rPr kumimoji="1" lang="ko-KR" altLang="en-US" dirty="0" smtClean="0"/>
              <a:t>로 </a:t>
            </a:r>
            <a:r>
              <a:rPr kumimoji="1" lang="en-US" altLang="ko-KR" dirty="0" smtClean="0"/>
              <a:t>Rest GET </a:t>
            </a:r>
            <a:r>
              <a:rPr kumimoji="1" lang="ko-KR" altLang="en-US" dirty="0" err="1" smtClean="0"/>
              <a:t>요청시</a:t>
            </a:r>
            <a:r>
              <a:rPr kumimoji="1" lang="ko-KR" altLang="en-US" dirty="0" smtClean="0"/>
              <a:t> 데이터베이스에 값을 가져와서 </a:t>
            </a:r>
            <a:r>
              <a:rPr kumimoji="1" lang="en-US" altLang="ko-KR" dirty="0" err="1" smtClean="0"/>
              <a:t>JSON</a:t>
            </a:r>
            <a:r>
              <a:rPr kumimoji="1" lang="en-US" altLang="ko-KR" dirty="0" smtClean="0"/>
              <a:t> OR XML </a:t>
            </a:r>
            <a:r>
              <a:rPr kumimoji="1" lang="ko-KR" altLang="en-US" dirty="0" smtClean="0"/>
              <a:t>로 가공하여 </a:t>
            </a:r>
            <a:r>
              <a:rPr kumimoji="1" lang="en-US" altLang="ko-KR" dirty="0" smtClean="0"/>
              <a:t>Client</a:t>
            </a:r>
            <a:r>
              <a:rPr kumimoji="1" lang="ko-KR" altLang="en-US" dirty="0" smtClean="0"/>
              <a:t>에게 전송한다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786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상세 기술 설명 </a:t>
            </a:r>
            <a:r>
              <a:rPr kumimoji="1" lang="en-US" altLang="ko-KR" dirty="0" smtClean="0"/>
              <a:t>/ </a:t>
            </a:r>
            <a:r>
              <a:rPr kumimoji="1" lang="en-US" altLang="ko-KR" dirty="0" err="1" smtClean="0"/>
              <a:t>RestServer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구현 </a:t>
            </a:r>
            <a:r>
              <a:rPr kumimoji="1" lang="en-US" altLang="ko-KR" dirty="0" smtClean="0"/>
              <a:t>POST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3718" y="1630362"/>
            <a:ext cx="1680104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Client</a:t>
            </a:r>
            <a:endParaRPr kumimoji="1" lang="ko-KR" altLang="en-US" dirty="0"/>
          </a:p>
        </p:txBody>
      </p:sp>
      <p:sp>
        <p:nvSpPr>
          <p:cNvPr id="5" name="오른쪽 화살표[R] 15"/>
          <p:cNvSpPr/>
          <p:nvPr/>
        </p:nvSpPr>
        <p:spPr>
          <a:xfrm rot="16200000">
            <a:off x="926052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6" name="오른쪽 화살표[R] 17"/>
          <p:cNvSpPr/>
          <p:nvPr/>
        </p:nvSpPr>
        <p:spPr>
          <a:xfrm rot="5400000">
            <a:off x="1835688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803718" y="2951162"/>
            <a:ext cx="1680104" cy="158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Elastic Beanstalk (Tomcat)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3718" y="5459127"/>
            <a:ext cx="1680104" cy="102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RDS (MySQL)</a:t>
            </a:r>
            <a:endParaRPr kumimoji="1" lang="en-US" altLang="ko-KR" dirty="0"/>
          </a:p>
        </p:txBody>
      </p:sp>
      <p:sp>
        <p:nvSpPr>
          <p:cNvPr id="9" name="오른쪽 화살표[R] 14"/>
          <p:cNvSpPr/>
          <p:nvPr/>
        </p:nvSpPr>
        <p:spPr>
          <a:xfrm rot="16200000">
            <a:off x="921279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0" name="오른쪽 화살표[R] 16"/>
          <p:cNvSpPr/>
          <p:nvPr/>
        </p:nvSpPr>
        <p:spPr>
          <a:xfrm rot="5400000">
            <a:off x="1830915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2995246" y="1781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dirty="0" smtClean="0"/>
              <a:t>URL </a:t>
            </a:r>
            <a:r>
              <a:rPr kumimoji="1" lang="ko-KR" altLang="en-US" dirty="0" smtClean="0"/>
              <a:t>로 </a:t>
            </a:r>
            <a:r>
              <a:rPr kumimoji="1" lang="en-US" altLang="ko-KR" dirty="0" smtClean="0"/>
              <a:t>Rest POST </a:t>
            </a:r>
            <a:r>
              <a:rPr kumimoji="1" lang="ko-KR" altLang="en-US" dirty="0" err="1" smtClean="0"/>
              <a:t>요청시</a:t>
            </a:r>
            <a:r>
              <a:rPr kumimoji="1" lang="ko-KR" altLang="en-US" dirty="0" smtClean="0"/>
              <a:t> 데이터베이스에</a:t>
            </a:r>
            <a:r>
              <a:rPr kumimoji="1" lang="en-US" altLang="ko-KR" dirty="0" smtClean="0"/>
              <a:t> </a:t>
            </a:r>
            <a:r>
              <a:rPr kumimoji="1" lang="ko-KR" altLang="en-US" dirty="0" err="1" smtClean="0"/>
              <a:t>요청파리미터에</a:t>
            </a:r>
            <a:r>
              <a:rPr kumimoji="1" lang="ko-KR" altLang="en-US" dirty="0" smtClean="0"/>
              <a:t> 대한 데이터가 없다면  데이터베이스에 데이터를 삽입한다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88" y="3537556"/>
            <a:ext cx="6705915" cy="25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9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42257"/>
            <a:ext cx="8596668" cy="1320800"/>
          </a:xfrm>
        </p:spPr>
        <p:txBody>
          <a:bodyPr/>
          <a:lstStyle/>
          <a:p>
            <a:r>
              <a:rPr kumimoji="1" lang="ko-KR" altLang="en-US" dirty="0"/>
              <a:t>상세 기술 설명 </a:t>
            </a:r>
            <a:r>
              <a:rPr kumimoji="1" lang="en-US" altLang="ko-KR" dirty="0" smtClean="0"/>
              <a:t>/ </a:t>
            </a:r>
            <a:r>
              <a:rPr kumimoji="1" lang="en-US" altLang="ko-KR" dirty="0" err="1" smtClean="0"/>
              <a:t>RestServer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구현 </a:t>
            </a:r>
            <a:r>
              <a:rPr kumimoji="1" lang="en-US" altLang="ko-KR" dirty="0" smtClean="0"/>
              <a:t>DELETE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3718" y="1630362"/>
            <a:ext cx="1680104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Client</a:t>
            </a:r>
            <a:endParaRPr kumimoji="1" lang="ko-KR" altLang="en-US" dirty="0"/>
          </a:p>
        </p:txBody>
      </p:sp>
      <p:sp>
        <p:nvSpPr>
          <p:cNvPr id="5" name="오른쪽 화살표[R] 15"/>
          <p:cNvSpPr/>
          <p:nvPr/>
        </p:nvSpPr>
        <p:spPr>
          <a:xfrm rot="16200000">
            <a:off x="926052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6" name="오른쪽 화살표[R] 17"/>
          <p:cNvSpPr/>
          <p:nvPr/>
        </p:nvSpPr>
        <p:spPr>
          <a:xfrm rot="5400000">
            <a:off x="1835688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803718" y="2951162"/>
            <a:ext cx="1680104" cy="158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Elastic Beanstalk (Tomcat)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3718" y="5459127"/>
            <a:ext cx="1680104" cy="102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RDS (MySQL)</a:t>
            </a:r>
            <a:endParaRPr kumimoji="1" lang="en-US" altLang="ko-KR" dirty="0"/>
          </a:p>
        </p:txBody>
      </p:sp>
      <p:sp>
        <p:nvSpPr>
          <p:cNvPr id="9" name="오른쪽 화살표[R] 14"/>
          <p:cNvSpPr/>
          <p:nvPr/>
        </p:nvSpPr>
        <p:spPr>
          <a:xfrm rot="16200000">
            <a:off x="921279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0" name="오른쪽 화살표[R] 16"/>
          <p:cNvSpPr/>
          <p:nvPr/>
        </p:nvSpPr>
        <p:spPr>
          <a:xfrm rot="5400000">
            <a:off x="1830915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2995246" y="17817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dirty="0" smtClean="0"/>
              <a:t>URL </a:t>
            </a:r>
            <a:r>
              <a:rPr kumimoji="1" lang="ko-KR" altLang="en-US" dirty="0" smtClean="0"/>
              <a:t>로 </a:t>
            </a:r>
            <a:r>
              <a:rPr kumimoji="1" lang="en-US" altLang="ko-KR" dirty="0" smtClean="0"/>
              <a:t>Rest DELETE </a:t>
            </a:r>
            <a:r>
              <a:rPr kumimoji="1" lang="ko-KR" altLang="en-US" dirty="0" err="1" smtClean="0"/>
              <a:t>요청시</a:t>
            </a:r>
            <a:r>
              <a:rPr kumimoji="1" lang="ko-KR" altLang="en-US" dirty="0" smtClean="0"/>
              <a:t> 데이터베이스에</a:t>
            </a:r>
            <a:r>
              <a:rPr kumimoji="1" lang="en-US" altLang="ko-KR" dirty="0" smtClean="0"/>
              <a:t> </a:t>
            </a:r>
            <a:r>
              <a:rPr kumimoji="1" lang="ko-KR" altLang="en-US" dirty="0" err="1" smtClean="0"/>
              <a:t>요청파리미터에</a:t>
            </a:r>
            <a:r>
              <a:rPr kumimoji="1" lang="ko-KR" altLang="en-US" dirty="0" smtClean="0"/>
              <a:t> 대한 데이터가 있다면 데이터베이스에 데이터를 삭제한다</a:t>
            </a:r>
            <a:endParaRPr kumimoji="1"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42" y="3336402"/>
            <a:ext cx="6204804" cy="27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5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상세 기술 설명 </a:t>
            </a:r>
            <a:r>
              <a:rPr kumimoji="1" lang="en-US" altLang="ko-KR" smtClean="0"/>
              <a:t>/ RestServer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구현 </a:t>
            </a:r>
            <a:r>
              <a:rPr kumimoji="1" lang="en-US" altLang="ko-KR" dirty="0" smtClean="0"/>
              <a:t>PUT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3718" y="1630362"/>
            <a:ext cx="1680104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Client</a:t>
            </a:r>
            <a:endParaRPr kumimoji="1" lang="ko-KR" altLang="en-US" dirty="0"/>
          </a:p>
        </p:txBody>
      </p:sp>
      <p:sp>
        <p:nvSpPr>
          <p:cNvPr id="5" name="오른쪽 화살표[R] 15"/>
          <p:cNvSpPr/>
          <p:nvPr/>
        </p:nvSpPr>
        <p:spPr>
          <a:xfrm rot="16200000">
            <a:off x="926052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6" name="오른쪽 화살표[R] 17"/>
          <p:cNvSpPr/>
          <p:nvPr/>
        </p:nvSpPr>
        <p:spPr>
          <a:xfrm rot="5400000">
            <a:off x="1835688" y="2362170"/>
            <a:ext cx="506750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803718" y="2951162"/>
            <a:ext cx="1680104" cy="158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Elastic Beanstalk (Tomcat)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3718" y="5459127"/>
            <a:ext cx="1680104" cy="102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RDS (MySQL)</a:t>
            </a:r>
            <a:endParaRPr kumimoji="1" lang="en-US" altLang="ko-KR" dirty="0"/>
          </a:p>
        </p:txBody>
      </p:sp>
      <p:sp>
        <p:nvSpPr>
          <p:cNvPr id="9" name="오른쪽 화살표[R] 14"/>
          <p:cNvSpPr/>
          <p:nvPr/>
        </p:nvSpPr>
        <p:spPr>
          <a:xfrm rot="16200000">
            <a:off x="921279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0" name="오른쪽 화살표[R] 16"/>
          <p:cNvSpPr/>
          <p:nvPr/>
        </p:nvSpPr>
        <p:spPr>
          <a:xfrm rot="5400000">
            <a:off x="1830915" y="4750237"/>
            <a:ext cx="516294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2995246" y="1781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dirty="0" smtClean="0"/>
              <a:t>URL </a:t>
            </a:r>
            <a:r>
              <a:rPr kumimoji="1" lang="ko-KR" altLang="en-US" dirty="0" smtClean="0"/>
              <a:t>로 </a:t>
            </a:r>
            <a:r>
              <a:rPr kumimoji="1" lang="en-US" altLang="ko-KR" dirty="0" smtClean="0"/>
              <a:t>Rest PUT </a:t>
            </a:r>
            <a:r>
              <a:rPr kumimoji="1" lang="ko-KR" altLang="en-US" dirty="0" err="1" smtClean="0"/>
              <a:t>요청시</a:t>
            </a:r>
            <a:r>
              <a:rPr kumimoji="1" lang="ko-KR" altLang="en-US" dirty="0" smtClean="0"/>
              <a:t> 데이터베이스에</a:t>
            </a:r>
            <a:r>
              <a:rPr kumimoji="1" lang="en-US" altLang="ko-KR" dirty="0" smtClean="0"/>
              <a:t> </a:t>
            </a:r>
            <a:r>
              <a:rPr kumimoji="1" lang="ko-KR" altLang="en-US" dirty="0" err="1" smtClean="0"/>
              <a:t>요청파리미터에</a:t>
            </a:r>
            <a:r>
              <a:rPr kumimoji="1" lang="ko-KR" altLang="en-US" dirty="0" smtClean="0"/>
              <a:t> 대한 데이터가 있다면 데이터베이스에 데이터를 수정한다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46" y="3346341"/>
            <a:ext cx="5996024" cy="270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1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기술들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부트스트랩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싱글톤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ServletContextLisener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412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주제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824" y="1776250"/>
            <a:ext cx="10400569" cy="18897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dirty="0" smtClean="0"/>
              <a:t>서울로 여행을 가고자 하는 사람들에게 필요한 </a:t>
            </a:r>
            <a:endParaRPr kumimoji="1" lang="en-US" altLang="ko-KR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800" dirty="0" smtClean="0"/>
              <a:t>   각종 정보를 제공해 주는 서비스</a:t>
            </a:r>
            <a:endParaRPr kumimoji="1" lang="en-US" altLang="ko-KR" sz="2800" dirty="0" smtClean="0"/>
          </a:p>
          <a:p>
            <a:pPr>
              <a:lnSpc>
                <a:spcPct val="150000"/>
              </a:lnSpc>
            </a:pPr>
            <a:endParaRPr kumimoji="1" lang="en-US" altLang="ko-KR" sz="2800" dirty="0" smtClean="0"/>
          </a:p>
          <a:p>
            <a:pPr>
              <a:lnSpc>
                <a:spcPct val="150000"/>
              </a:lnSpc>
            </a:pPr>
            <a:r>
              <a:rPr kumimoji="1" lang="ko-KR" altLang="en-US" sz="2800" dirty="0" smtClean="0"/>
              <a:t>서울에서의 </a:t>
            </a:r>
            <a:r>
              <a:rPr lang="ko-KR" altLang="en-US" sz="2800" dirty="0" smtClean="0">
                <a:solidFill>
                  <a:schemeClr val="tx1"/>
                </a:solidFill>
              </a:rPr>
              <a:t>공연</a:t>
            </a:r>
            <a:r>
              <a:rPr lang="en-US" altLang="ko-KR" sz="2800" dirty="0" smtClean="0">
                <a:solidFill>
                  <a:schemeClr val="tx1"/>
                </a:solidFill>
              </a:rPr>
              <a:t>,</a:t>
            </a:r>
            <a:r>
              <a:rPr lang="ko-KR" altLang="en-US" sz="2800" dirty="0" smtClean="0">
                <a:solidFill>
                  <a:schemeClr val="tx1"/>
                </a:solidFill>
              </a:rPr>
              <a:t> 문화행사</a:t>
            </a:r>
            <a:r>
              <a:rPr lang="en-US" altLang="ko-KR" sz="2800" dirty="0" smtClean="0">
                <a:solidFill>
                  <a:schemeClr val="tx1"/>
                </a:solidFill>
              </a:rPr>
              <a:t>,</a:t>
            </a:r>
            <a:r>
              <a:rPr lang="ko-KR" altLang="en-US" sz="2800" dirty="0" smtClean="0">
                <a:solidFill>
                  <a:schemeClr val="tx1"/>
                </a:solidFill>
              </a:rPr>
              <a:t> 착한업소</a:t>
            </a:r>
            <a:r>
              <a:rPr lang="en-US" altLang="ko-KR" sz="2800" dirty="0" smtClean="0">
                <a:solidFill>
                  <a:schemeClr val="tx1"/>
                </a:solidFill>
              </a:rPr>
              <a:t>,</a:t>
            </a:r>
            <a:r>
              <a:rPr lang="ko-KR" altLang="en-US" sz="2800" dirty="0" smtClean="0">
                <a:solidFill>
                  <a:schemeClr val="tx1"/>
                </a:solidFill>
              </a:rPr>
              <a:t> 맛집</a:t>
            </a:r>
            <a:r>
              <a:rPr lang="en-US" altLang="ko-KR" sz="2800" dirty="0" smtClean="0">
                <a:solidFill>
                  <a:schemeClr val="tx1"/>
                </a:solidFill>
              </a:rPr>
              <a:t>,</a:t>
            </a:r>
            <a:r>
              <a:rPr lang="ko-KR" altLang="en-US" sz="2800" dirty="0" smtClean="0">
                <a:solidFill>
                  <a:schemeClr val="tx1"/>
                </a:solidFill>
              </a:rPr>
              <a:t> 호텔</a:t>
            </a:r>
            <a:r>
              <a:rPr lang="en-US" altLang="ko-KR" sz="2800" dirty="0" smtClean="0">
                <a:solidFill>
                  <a:schemeClr val="tx1"/>
                </a:solidFill>
              </a:rPr>
              <a:t>,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 smtClean="0">
                <a:solidFill>
                  <a:schemeClr val="tx1"/>
                </a:solidFill>
              </a:rPr>
              <a:t>   랜드마크</a:t>
            </a:r>
            <a:r>
              <a:rPr lang="en-US" altLang="ko-KR" sz="2800" dirty="0" smtClean="0">
                <a:solidFill>
                  <a:schemeClr val="tx1"/>
                </a:solidFill>
              </a:rPr>
              <a:t>,</a:t>
            </a:r>
            <a:r>
              <a:rPr lang="ko-KR" altLang="en-US" sz="2800" dirty="0" smtClean="0">
                <a:solidFill>
                  <a:schemeClr val="tx1"/>
                </a:solidFill>
              </a:rPr>
              <a:t> 기상정보를 제공한다</a:t>
            </a:r>
            <a:r>
              <a:rPr lang="en-US" altLang="ko-KR" sz="2800" dirty="0" smtClean="0">
                <a:solidFill>
                  <a:schemeClr val="tx1"/>
                </a:solidFill>
              </a:rPr>
              <a:t>.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4281875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7171" y="1987035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디자인 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71" y="2460400"/>
            <a:ext cx="4870202" cy="22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068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테이블에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292631"/>
            <a:ext cx="4922837" cy="245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88478" y="2292631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테이블에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78" y="2776263"/>
            <a:ext cx="3593646" cy="33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191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회원가입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자바스크립트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0" y="2522765"/>
            <a:ext cx="4459799" cy="324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52" y="1930400"/>
            <a:ext cx="4914219" cy="19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03" y="4056367"/>
            <a:ext cx="4228418" cy="172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2951" y="1814704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미 동의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비밀번호</a:t>
            </a:r>
            <a:r>
              <a:rPr lang="ko-KR" altLang="en-US" sz="1200" dirty="0" smtClean="0"/>
              <a:t> 불일치 경우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자바스크립트로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처리한다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641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en-US" altLang="ko-KR" dirty="0"/>
              <a:t> </a:t>
            </a:r>
            <a:r>
              <a:rPr lang="ko-KR" altLang="en-US" dirty="0" smtClean="0"/>
              <a:t>패턴 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309" y="2751993"/>
            <a:ext cx="5076220" cy="266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4309" y="1391781"/>
            <a:ext cx="5907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객체를 사용하기 위해서 </a:t>
            </a:r>
            <a:endParaRPr lang="en-US" altLang="ko-KR" dirty="0" smtClean="0"/>
          </a:p>
          <a:p>
            <a:r>
              <a:rPr lang="ko-KR" altLang="en-US" dirty="0" smtClean="0"/>
              <a:t>불필요하게 계속 객체를 생성할 경우</a:t>
            </a:r>
            <a:r>
              <a:rPr lang="en-US" altLang="ko-KR" dirty="0" smtClean="0"/>
              <a:t>( new </a:t>
            </a:r>
            <a:r>
              <a:rPr lang="en-US" altLang="ko-KR" dirty="0" err="1" smtClean="0"/>
              <a:t>Conert</a:t>
            </a:r>
            <a:r>
              <a:rPr lang="en-US" altLang="ko-KR" dirty="0" smtClean="0"/>
              <a:t>())</a:t>
            </a:r>
          </a:p>
          <a:p>
            <a:r>
              <a:rPr lang="ko-KR" altLang="en-US" dirty="0" smtClean="0"/>
              <a:t>메모리 낭비가 발생하기 때문에 </a:t>
            </a:r>
            <a:endParaRPr lang="en-US" altLang="ko-KR" dirty="0" smtClean="0"/>
          </a:p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패턴으로 객체 생성이 한번만 이루어지도록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4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ServletContextListener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웹서버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초기에 한 번 </a:t>
            </a:r>
            <a:r>
              <a:rPr lang="ko-KR" altLang="en-US" dirty="0" err="1" smtClean="0"/>
              <a:t>실행되어야하는</a:t>
            </a:r>
            <a:r>
              <a:rPr lang="ko-KR" altLang="en-US" dirty="0" smtClean="0"/>
              <a:t> 함수들을</a:t>
            </a:r>
            <a:r>
              <a:rPr lang="en-US" altLang="ko-KR" dirty="0"/>
              <a:t> </a:t>
            </a:r>
            <a:r>
              <a:rPr lang="en-US" altLang="ko-KR" dirty="0" err="1"/>
              <a:t>ServletContextListener</a:t>
            </a:r>
            <a:r>
              <a:rPr lang="ko-KR" altLang="en-US" dirty="0"/>
              <a:t>를 이용하여 실행한다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본 프로젝트에서는 </a:t>
            </a:r>
            <a:r>
              <a:rPr lang="en-US" altLang="ko-KR" dirty="0" err="1" smtClean="0"/>
              <a:t>ServletContextListener</a:t>
            </a:r>
            <a:r>
              <a:rPr lang="ko-KR" altLang="en-US" dirty="0" smtClean="0"/>
              <a:t>를 이용하여 딱 한번의 </a:t>
            </a:r>
            <a:r>
              <a:rPr lang="en-US" altLang="ko-KR" dirty="0" smtClean="0"/>
              <a:t>Rest</a:t>
            </a:r>
            <a:r>
              <a:rPr lang="ko-KR" altLang="en-US" dirty="0" smtClean="0"/>
              <a:t>요청을 통해 </a:t>
            </a:r>
            <a:r>
              <a:rPr lang="ko-KR" altLang="en-US" dirty="0" err="1" smtClean="0"/>
              <a:t>받아온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정보를 데이터 베이스에 삽입하는 함수를 딱 한번만 실행한다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불필요하게 계속 </a:t>
            </a:r>
            <a:r>
              <a:rPr lang="en-US" altLang="ko-KR" dirty="0" smtClean="0"/>
              <a:t>Rest</a:t>
            </a:r>
            <a:r>
              <a:rPr lang="ko-KR" altLang="en-US" dirty="0" smtClean="0"/>
              <a:t>로 요청하여 데이터베이스에 삽입하는 부분을 제거하였기 때문에 속도가 </a:t>
            </a:r>
            <a:r>
              <a:rPr lang="ko-KR" altLang="en-US" dirty="0" err="1" smtClean="0"/>
              <a:t>빨라진다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코드는 다음 페이지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7766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7" y="1786671"/>
            <a:ext cx="8622688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 err="1" smtClean="0"/>
              <a:t>리펙토링</a:t>
            </a:r>
            <a:r>
              <a:rPr lang="ko-KR" altLang="en-US" dirty="0" smtClean="0"/>
              <a:t> 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288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96" y="1668033"/>
            <a:ext cx="5313666" cy="473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 err="1" smtClean="0"/>
              <a:t>리펙토링</a:t>
            </a:r>
            <a:r>
              <a:rPr lang="ko-KR" altLang="en-US" dirty="0" smtClean="0"/>
              <a:t>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6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시스템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서비스 구조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7334" y="3640621"/>
            <a:ext cx="1680104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r>
              <a:rPr kumimoji="1" lang="en-US" altLang="ko-KR" dirty="0" smtClean="0"/>
              <a:t>lient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51653" y="3300412"/>
            <a:ext cx="1680104" cy="158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Elastic Beanstalk (Tomcat)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051653" y="1630362"/>
            <a:ext cx="1680104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API</a:t>
            </a:r>
            <a:endParaRPr kumimoji="1" lang="ko-KR" altLang="en-US" dirty="0"/>
          </a:p>
        </p:txBody>
      </p:sp>
      <p:sp>
        <p:nvSpPr>
          <p:cNvPr id="14" name="오른쪽 화살표[R] 13"/>
          <p:cNvSpPr/>
          <p:nvPr/>
        </p:nvSpPr>
        <p:spPr>
          <a:xfrm>
            <a:off x="2491932" y="3797783"/>
            <a:ext cx="2232261" cy="33575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5" name="오른쪽 화살표[R] 14"/>
          <p:cNvSpPr/>
          <p:nvPr/>
        </p:nvSpPr>
        <p:spPr>
          <a:xfrm rot="10800000">
            <a:off x="2503930" y="4133537"/>
            <a:ext cx="2232261" cy="32146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6" name="오른쪽 화살표[R] 15"/>
          <p:cNvSpPr/>
          <p:nvPr/>
        </p:nvSpPr>
        <p:spPr>
          <a:xfrm rot="16200000">
            <a:off x="4977901" y="2558256"/>
            <a:ext cx="898921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8" name="오른쪽 화살표[R] 17"/>
          <p:cNvSpPr/>
          <p:nvPr/>
        </p:nvSpPr>
        <p:spPr>
          <a:xfrm rot="5400000">
            <a:off x="5887538" y="2558255"/>
            <a:ext cx="898921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72900" y="3410603"/>
            <a:ext cx="187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웹페이지 요청</a:t>
            </a:r>
            <a:endParaRPr kumimoji="1" lang="ko-KR" altLang="en-US" dirty="0"/>
          </a:p>
        </p:txBody>
      </p:sp>
      <p:sp>
        <p:nvSpPr>
          <p:cNvPr id="22" name="TextBox 20"/>
          <p:cNvSpPr txBox="1"/>
          <p:nvPr/>
        </p:nvSpPr>
        <p:spPr>
          <a:xfrm>
            <a:off x="3841534" y="2584039"/>
            <a:ext cx="136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API </a:t>
            </a:r>
            <a:r>
              <a:rPr kumimoji="1" lang="ko-KR" altLang="en-US" dirty="0" smtClean="0"/>
              <a:t>요청</a:t>
            </a:r>
            <a:endParaRPr kumimoji="1" lang="ko-KR" altLang="en-US" dirty="0"/>
          </a:p>
        </p:txBody>
      </p:sp>
      <p:sp>
        <p:nvSpPr>
          <p:cNvPr id="27" name="TextBox 20"/>
          <p:cNvSpPr txBox="1"/>
          <p:nvPr/>
        </p:nvSpPr>
        <p:spPr>
          <a:xfrm>
            <a:off x="6608069" y="2580757"/>
            <a:ext cx="22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JSON </a:t>
            </a:r>
            <a:r>
              <a:rPr kumimoji="1" lang="ko-KR" altLang="en-US" dirty="0" smtClean="0"/>
              <a:t>데이터 반환</a:t>
            </a:r>
            <a:endParaRPr kumimoji="1" lang="ko-KR" altLang="en-US" dirty="0"/>
          </a:p>
        </p:txBody>
      </p:sp>
      <p:sp>
        <p:nvSpPr>
          <p:cNvPr id="28" name="TextBox 20"/>
          <p:cNvSpPr txBox="1"/>
          <p:nvPr/>
        </p:nvSpPr>
        <p:spPr>
          <a:xfrm>
            <a:off x="6883590" y="3205314"/>
            <a:ext cx="271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 JSON </a:t>
            </a:r>
            <a:r>
              <a:rPr kumimoji="1" lang="ko-KR" altLang="en-US" dirty="0" smtClean="0"/>
              <a:t>파싱 및 </a:t>
            </a:r>
            <a:r>
              <a:rPr kumimoji="1" lang="en-US" altLang="ko-KR" dirty="0" smtClean="0"/>
              <a:t>DB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입력</a:t>
            </a:r>
            <a:endParaRPr kumimoji="1" lang="ko-KR" altLang="en-US" dirty="0"/>
          </a:p>
        </p:txBody>
      </p:sp>
      <p:sp>
        <p:nvSpPr>
          <p:cNvPr id="29" name="TextBox 20"/>
          <p:cNvSpPr txBox="1"/>
          <p:nvPr/>
        </p:nvSpPr>
        <p:spPr>
          <a:xfrm>
            <a:off x="2850137" y="4520717"/>
            <a:ext cx="153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결과 반환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243558" y="3596935"/>
            <a:ext cx="1680104" cy="102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RDS (MySQL)</a:t>
            </a:r>
            <a:endParaRPr kumimoji="1" lang="en-US" altLang="ko-KR" dirty="0"/>
          </a:p>
        </p:txBody>
      </p:sp>
      <p:sp>
        <p:nvSpPr>
          <p:cNvPr id="34" name="TextBox 20"/>
          <p:cNvSpPr txBox="1"/>
          <p:nvPr/>
        </p:nvSpPr>
        <p:spPr>
          <a:xfrm>
            <a:off x="6883590" y="4647950"/>
            <a:ext cx="312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클라이언트 요청에 대한 </a:t>
            </a:r>
            <a:r>
              <a:rPr kumimoji="1" lang="en-US" altLang="ko-KR" dirty="0" smtClean="0"/>
              <a:t>DB </a:t>
            </a:r>
            <a:r>
              <a:rPr kumimoji="1" lang="ko-KR" altLang="en-US" dirty="0" smtClean="0"/>
              <a:t>쿼리 반환</a:t>
            </a:r>
            <a:endParaRPr kumimoji="1" lang="ko-KR" altLang="en-US" dirty="0"/>
          </a:p>
        </p:txBody>
      </p:sp>
      <p:sp>
        <p:nvSpPr>
          <p:cNvPr id="35" name="오른쪽 화살표[R] 34"/>
          <p:cNvSpPr/>
          <p:nvPr/>
        </p:nvSpPr>
        <p:spPr>
          <a:xfrm>
            <a:off x="7034480" y="3819277"/>
            <a:ext cx="1036995" cy="33575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36" name="오른쪽 화살표[R] 35"/>
          <p:cNvSpPr/>
          <p:nvPr/>
        </p:nvSpPr>
        <p:spPr>
          <a:xfrm rot="10800000">
            <a:off x="7046477" y="4155030"/>
            <a:ext cx="1036995" cy="32146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01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27262" y="3300412"/>
            <a:ext cx="1680104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27262" y="1630362"/>
            <a:ext cx="1680104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API</a:t>
            </a:r>
            <a:endParaRPr kumimoji="1" lang="ko-KR" altLang="en-US" dirty="0"/>
          </a:p>
        </p:txBody>
      </p:sp>
      <p:sp>
        <p:nvSpPr>
          <p:cNvPr id="16" name="오른쪽 화살표[R] 15"/>
          <p:cNvSpPr/>
          <p:nvPr/>
        </p:nvSpPr>
        <p:spPr>
          <a:xfrm rot="16200000">
            <a:off x="4353510" y="2558256"/>
            <a:ext cx="898921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18" name="오른쪽 화살표[R] 17"/>
          <p:cNvSpPr/>
          <p:nvPr/>
        </p:nvSpPr>
        <p:spPr>
          <a:xfrm rot="5400000">
            <a:off x="5263147" y="2558255"/>
            <a:ext cx="898921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92500" y="2614260"/>
            <a:ext cx="6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0778" y="261426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0492" y="1921285"/>
            <a:ext cx="25378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서울문화관광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서울착한업소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서울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및 호텔 정보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날씨 정보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4427262" y="5394569"/>
            <a:ext cx="1680104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sp>
        <p:nvSpPr>
          <p:cNvPr id="11" name="오른쪽 화살표[R] 19"/>
          <p:cNvSpPr/>
          <p:nvPr/>
        </p:nvSpPr>
        <p:spPr>
          <a:xfrm rot="5400000">
            <a:off x="4817853" y="4667601"/>
            <a:ext cx="898921" cy="414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79225" y="461593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77334" y="609600"/>
            <a:ext cx="93320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ko-KR" altLang="en-US" dirty="0" smtClean="0"/>
              <a:t>시스템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서비스 구조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RestFul</a:t>
            </a:r>
            <a:r>
              <a:rPr kumimoji="1" lang="en-US" altLang="ko-KR" dirty="0" smtClean="0"/>
              <a:t> Client </a:t>
            </a:r>
            <a:r>
              <a:rPr kumimoji="1" lang="ko-KR" altLang="en-US" dirty="0" smtClean="0"/>
              <a:t>구현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32080" cy="1320800"/>
          </a:xfrm>
        </p:spPr>
        <p:txBody>
          <a:bodyPr/>
          <a:lstStyle/>
          <a:p>
            <a:r>
              <a:rPr kumimoji="1" lang="ko-KR" altLang="en-US" dirty="0"/>
              <a:t>시스템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서비스 </a:t>
            </a:r>
            <a:r>
              <a:rPr kumimoji="1" lang="ko-KR" altLang="en-US" dirty="0" smtClean="0"/>
              <a:t>구조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RestFul</a:t>
            </a:r>
            <a:r>
              <a:rPr kumimoji="1" lang="en-US" altLang="ko-KR" dirty="0" smtClean="0"/>
              <a:t> Server </a:t>
            </a:r>
            <a:r>
              <a:rPr kumimoji="1" lang="ko-KR" altLang="en-US" dirty="0" smtClean="0"/>
              <a:t>구현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6315" y="3237231"/>
            <a:ext cx="1680104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r>
              <a:rPr kumimoji="1" lang="en-US" altLang="ko-KR" dirty="0" smtClean="0"/>
              <a:t>lient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27687" y="3213369"/>
            <a:ext cx="1680104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AWS</a:t>
            </a:r>
            <a:endParaRPr kumimoji="1" lang="ko-KR" altLang="en-US" dirty="0"/>
          </a:p>
        </p:txBody>
      </p:sp>
      <p:sp>
        <p:nvSpPr>
          <p:cNvPr id="14" name="오른쪽 화살표[R] 13"/>
          <p:cNvSpPr/>
          <p:nvPr/>
        </p:nvSpPr>
        <p:spPr>
          <a:xfrm>
            <a:off x="2370912" y="3562269"/>
            <a:ext cx="2403312" cy="33575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12612" y="2714486"/>
            <a:ext cx="9749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POST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2184" y="234515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/XML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757214" y="3213366"/>
            <a:ext cx="1680104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cxnSp>
        <p:nvCxnSpPr>
          <p:cNvPr id="17" name="직선 화살표 연결선 16"/>
          <p:cNvCxnSpPr>
            <a:stCxn id="7" idx="3"/>
          </p:cNvCxnSpPr>
          <p:nvPr/>
        </p:nvCxnSpPr>
        <p:spPr>
          <a:xfrm>
            <a:off x="6607791" y="3706288"/>
            <a:ext cx="1054704" cy="0"/>
          </a:xfrm>
          <a:prstGeom prst="straightConnector1">
            <a:avLst/>
          </a:prstGeom>
          <a:ln w="5715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27151" y="2690625"/>
            <a:ext cx="9300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</a:t>
            </a:r>
          </a:p>
          <a:p>
            <a:endParaRPr lang="en-US" altLang="ko-KR" dirty="0"/>
          </a:p>
          <a:p>
            <a:r>
              <a:rPr lang="en-US" altLang="ko-KR" dirty="0" smtClean="0"/>
              <a:t>Insert</a:t>
            </a:r>
          </a:p>
          <a:p>
            <a:endParaRPr lang="en-US" altLang="ko-KR" dirty="0"/>
          </a:p>
          <a:p>
            <a:r>
              <a:rPr lang="en-US" altLang="ko-KR" dirty="0" smtClean="0"/>
              <a:t>Update</a:t>
            </a:r>
          </a:p>
          <a:p>
            <a:endParaRPr lang="en-US" altLang="ko-KR" dirty="0"/>
          </a:p>
          <a:p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23" name="오른쪽 화살표[R] 13"/>
          <p:cNvSpPr/>
          <p:nvPr/>
        </p:nvSpPr>
        <p:spPr>
          <a:xfrm flipH="1">
            <a:off x="3393515" y="2714665"/>
            <a:ext cx="1257616" cy="33575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88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Open API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서울시 문화행사 기간 검색</a:t>
            </a:r>
            <a:r>
              <a:rPr kumimoji="1" lang="en-US" altLang="ko-KR" dirty="0"/>
              <a:t>(</a:t>
            </a:r>
            <a:r>
              <a:rPr kumimoji="1" lang="en-US" altLang="ko-KR" dirty="0">
                <a:hlinkClick r:id="rId2"/>
              </a:rPr>
              <a:t>http://</a:t>
            </a:r>
            <a:r>
              <a:rPr kumimoji="1" lang="en-US" altLang="ko-KR" dirty="0" smtClean="0">
                <a:hlinkClick r:id="rId2"/>
              </a:rPr>
              <a:t>data.seoul.go.kr/openinf/openapiview.jsp?infId=OA-134)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서울시 착한가격업소 현황</a:t>
            </a:r>
            <a:r>
              <a:rPr kumimoji="1" lang="en-US" altLang="ko-KR" dirty="0" smtClean="0"/>
              <a:t>(</a:t>
            </a:r>
            <a:r>
              <a:rPr kumimoji="1" lang="en-US" altLang="ko-KR" dirty="0" smtClean="0">
                <a:hlinkClick r:id="rId3"/>
              </a:rPr>
              <a:t>http</a:t>
            </a:r>
            <a:r>
              <a:rPr kumimoji="1" lang="en-US" altLang="ko-KR" dirty="0">
                <a:hlinkClick r:id="rId3"/>
              </a:rPr>
              <a:t>://</a:t>
            </a:r>
            <a:r>
              <a:rPr kumimoji="1" lang="en-US" altLang="ko-KR" dirty="0" smtClean="0">
                <a:hlinkClick r:id="rId3"/>
              </a:rPr>
              <a:t>data.seoul.go.kr/openinf/openapiview.jsp?infId=OA-1173)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서울시 여행서비스 정보</a:t>
            </a:r>
            <a:r>
              <a:rPr kumimoji="1" lang="en-US" altLang="ko-KR" dirty="0"/>
              <a:t>(</a:t>
            </a:r>
            <a:r>
              <a:rPr kumimoji="1" lang="en-US" altLang="ko-KR" dirty="0">
                <a:hlinkClick r:id="rId4"/>
              </a:rPr>
              <a:t>http://</a:t>
            </a:r>
            <a:r>
              <a:rPr kumimoji="1" lang="en-US" altLang="ko-KR" dirty="0" smtClean="0">
                <a:hlinkClick r:id="rId4"/>
              </a:rPr>
              <a:t>data.seoul.go.kr/openinf/sheetview.jsp?infId=OA-12956&amp;tMenu=11)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날씨정보 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(</a:t>
            </a:r>
            <a:r>
              <a:rPr kumimoji="1" lang="en-US" altLang="ko-KR" dirty="0" smtClean="0">
                <a:hlinkClick r:id="rId5"/>
              </a:rPr>
              <a:t>http://api.wunderground.com/)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135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Open API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609" y="778666"/>
            <a:ext cx="8596668" cy="592931"/>
          </a:xfrm>
        </p:spPr>
        <p:txBody>
          <a:bodyPr/>
          <a:lstStyle/>
          <a:p>
            <a:r>
              <a:rPr kumimoji="1" lang="ko-KR" altLang="en-US" dirty="0"/>
              <a:t>서울시 문화행사 </a:t>
            </a:r>
            <a:r>
              <a:rPr kumimoji="1" lang="ko-KR" altLang="en-US"/>
              <a:t>기간 </a:t>
            </a:r>
            <a:r>
              <a:rPr kumimoji="1" lang="ko-KR" altLang="en-US" smtClean="0"/>
              <a:t>검색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00489"/>
            <a:ext cx="8409158" cy="28432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29563"/>
            <a:ext cx="8409158" cy="217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Open API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609" y="778666"/>
            <a:ext cx="8596668" cy="592931"/>
          </a:xfrm>
        </p:spPr>
        <p:txBody>
          <a:bodyPr/>
          <a:lstStyle/>
          <a:p>
            <a:r>
              <a:rPr kumimoji="1" lang="ko-KR" altLang="en-US" dirty="0"/>
              <a:t>서울시 문화행사 </a:t>
            </a:r>
            <a:r>
              <a:rPr kumimoji="1" lang="ko-KR" altLang="en-US"/>
              <a:t>기간 </a:t>
            </a:r>
            <a:r>
              <a:rPr kumimoji="1" lang="ko-KR" altLang="en-US" smtClean="0"/>
              <a:t>검색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991725" cy="36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740</Words>
  <Application>Microsoft Office PowerPoint</Application>
  <PresentationFormat>사용자 지정</PresentationFormat>
  <Paragraphs>232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패싯</vt:lpstr>
      <vt:lpstr>DKE 서울여행</vt:lpstr>
      <vt:lpstr>목차</vt:lpstr>
      <vt:lpstr>주제</vt:lpstr>
      <vt:lpstr>시스템 / 서비스 구조</vt:lpstr>
      <vt:lpstr>PowerPoint 프레젠테이션</vt:lpstr>
      <vt:lpstr>시스템 / 서비스 구조 (RestFul Server 구현)</vt:lpstr>
      <vt:lpstr>Open API</vt:lpstr>
      <vt:lpstr>Open API</vt:lpstr>
      <vt:lpstr>Open API</vt:lpstr>
      <vt:lpstr>Open API</vt:lpstr>
      <vt:lpstr>Open API</vt:lpstr>
      <vt:lpstr>Open API</vt:lpstr>
      <vt:lpstr>Open API</vt:lpstr>
      <vt:lpstr>Open API</vt:lpstr>
      <vt:lpstr>Open API</vt:lpstr>
      <vt:lpstr>Open API</vt:lpstr>
      <vt:lpstr>Open API</vt:lpstr>
      <vt:lpstr>시연</vt:lpstr>
      <vt:lpstr>Part.2                            상세 기술 설명</vt:lpstr>
      <vt:lpstr>상세 기술 설명(AWS – API)</vt:lpstr>
      <vt:lpstr>상세 기술 설명(AWS – API)</vt:lpstr>
      <vt:lpstr>상세 기술 설명(AWS – API)</vt:lpstr>
      <vt:lpstr>상세 기술 설명(AWS – API)</vt:lpstr>
      <vt:lpstr>상세 기술 설명(AWS – API)</vt:lpstr>
      <vt:lpstr>상세 기술 설명 / RestServer 구현 GET</vt:lpstr>
      <vt:lpstr>상세 기술 설명 / RestServer 구현 POST</vt:lpstr>
      <vt:lpstr>상세 기술 설명 / RestServer 구현 DELETE</vt:lpstr>
      <vt:lpstr>상세 기술 설명 / RestServer 구현 PUT</vt:lpstr>
      <vt:lpstr>그외 기술들</vt:lpstr>
      <vt:lpstr>부트스트랩</vt:lpstr>
      <vt:lpstr>테이블에 CSS 적용</vt:lpstr>
      <vt:lpstr>회원가입 자바스크립트 활용</vt:lpstr>
      <vt:lpstr>싱글톤 패턴 </vt:lpstr>
      <vt:lpstr>ServletContextListener 사용</vt:lpstr>
      <vt:lpstr>리펙토링 전</vt:lpstr>
      <vt:lpstr>리펙토링 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서울여행</dc:title>
  <dc:creator>Microsoft Office 사용자</dc:creator>
  <cp:lastModifiedBy>haeyoungJoo</cp:lastModifiedBy>
  <cp:revision>25</cp:revision>
  <dcterms:created xsi:type="dcterms:W3CDTF">2017-12-07T11:52:58Z</dcterms:created>
  <dcterms:modified xsi:type="dcterms:W3CDTF">2017-12-13T01:19:08Z</dcterms:modified>
</cp:coreProperties>
</file>