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8"/>
  </p:notesMasterIdLst>
  <p:sldIdLst>
    <p:sldId id="297" r:id="rId2"/>
    <p:sldId id="301" r:id="rId3"/>
    <p:sldId id="302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6" r:id="rId26"/>
    <p:sldId id="300" r:id="rId27"/>
  </p:sldIdLst>
  <p:sldSz cx="12192000" cy="6858000"/>
  <p:notesSz cx="6858000" cy="9144000"/>
  <p:embeddedFontLst>
    <p:embeddedFont>
      <p:font typeface="맑은 고딕" panose="020B0503020000020004" pitchFamily="50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3064">
          <p15:clr>
            <a:srgbClr val="A4A3A4"/>
          </p15:clr>
        </p15:guide>
        <p15:guide id="4" pos="665" userDrawn="1">
          <p15:clr>
            <a:srgbClr val="A4A3A4"/>
          </p15:clr>
        </p15:guide>
        <p15:guide id="5" pos="70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33CC"/>
    <a:srgbClr val="FF66FF"/>
    <a:srgbClr val="586776"/>
    <a:srgbClr val="00B050"/>
    <a:srgbClr val="5CD484"/>
    <a:srgbClr val="C03A2C"/>
    <a:srgbClr val="9BBB59"/>
    <a:srgbClr val="F39C12"/>
    <a:srgbClr val="15A0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4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494" y="48"/>
      </p:cViewPr>
      <p:guideLst>
        <p:guide orient="horz" pos="1230"/>
        <p:guide orient="horz" pos="2160"/>
        <p:guide orient="horz" pos="3064"/>
        <p:guide pos="665"/>
        <p:guide pos="70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5000" r="-1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66495-E66A-41E9-A7BF-7650BD3E1269}" type="datetimeFigureOut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B3E46-77BA-4DED-9278-D8AADB445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942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2018-08-27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244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2018-08-27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400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2018-08-27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596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2018-08-27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D5EC9CB-753D-4C41-90B9-E6A8D4570B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901" y="58243"/>
            <a:ext cx="114309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026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2018-08-27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789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2018-08-27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311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2018-08-27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828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2018-08-27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742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2018-08-27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138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2018-08-27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153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2018-08-27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27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AF513-41D8-4FBD-889F-CCE17FCCA7D9}" type="datetimeFigureOut">
              <a:rPr lang="ko-KR" altLang="en-US" smtClean="0"/>
              <a:t>2018-08-27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B7632-C8BF-45E2-9E78-0EB25F772A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21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omejjang.com/03/html.ph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DBA1F1D-4133-4CD6-880E-C268C0DEC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857" y="1128545"/>
            <a:ext cx="11470286" cy="58643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&lt;meta&gt;</a:t>
            </a:r>
            <a:r>
              <a:rPr lang="ko-KR" altLang="en-US" sz="2000" dirty="0"/>
              <a:t>태그는 </a:t>
            </a:r>
            <a:r>
              <a:rPr lang="en-US" altLang="ko-KR" sz="2000" dirty="0"/>
              <a:t>HTML </a:t>
            </a:r>
            <a:r>
              <a:rPr lang="ko-KR" altLang="en-US" sz="2000" dirty="0"/>
              <a:t>문서가 어떤 내용을 담고 있고</a:t>
            </a:r>
            <a:r>
              <a:rPr lang="en-US" altLang="ko-KR" sz="2000" dirty="0"/>
              <a:t>, </a:t>
            </a:r>
            <a:r>
              <a:rPr lang="ko-KR" altLang="en-US" sz="2000" dirty="0"/>
              <a:t>문서의 키워드는 무엇이며</a:t>
            </a:r>
            <a:r>
              <a:rPr lang="en-US" altLang="ko-KR" sz="2000" dirty="0"/>
              <a:t>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  </a:t>
            </a:r>
            <a:r>
              <a:rPr lang="ko-KR" altLang="en-US" sz="2000" dirty="0"/>
              <a:t>누가 만들었는지 등의 문서 자체의 특성을 담고 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문서의 헤더부분</a:t>
            </a:r>
            <a:r>
              <a:rPr lang="en-US" altLang="ko-KR" sz="2000" dirty="0"/>
              <a:t>(&lt;head&gt;</a:t>
            </a:r>
            <a:r>
              <a:rPr lang="ko-KR" altLang="en-US" sz="2000" dirty="0"/>
              <a:t>와 </a:t>
            </a:r>
            <a:r>
              <a:rPr lang="en-US" altLang="ko-KR" sz="2000" dirty="0"/>
              <a:t>&lt;/head&gt; </a:t>
            </a:r>
            <a:r>
              <a:rPr lang="ko-KR" altLang="en-US" sz="2000" dirty="0"/>
              <a:t>사이</a:t>
            </a:r>
            <a:r>
              <a:rPr lang="en-US" altLang="ko-KR" sz="2000" dirty="0"/>
              <a:t>)</a:t>
            </a:r>
            <a:r>
              <a:rPr lang="ko-KR" altLang="en-US" sz="2000" dirty="0"/>
              <a:t>에 위치하여야 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가장 일반적으로 사용되는 속성은 </a:t>
            </a:r>
            <a:r>
              <a:rPr lang="en-US" altLang="ko-KR" sz="2000" dirty="0"/>
              <a:t>name, content </a:t>
            </a:r>
            <a:r>
              <a:rPr lang="ko-KR" altLang="en-US" sz="2000" dirty="0"/>
              <a:t>속성이다</a:t>
            </a:r>
            <a:r>
              <a:rPr lang="en-US" altLang="ko-KR" sz="2000" dirty="0"/>
              <a:t>.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name</a:t>
            </a:r>
            <a:r>
              <a:rPr lang="ko-KR" altLang="en-US" sz="1600" dirty="0"/>
              <a:t>의 속성값으로는 </a:t>
            </a:r>
            <a:r>
              <a:rPr lang="en-US" altLang="ko-KR" sz="1600" dirty="0"/>
              <a:t>subject, title, author, keywords </a:t>
            </a:r>
            <a:r>
              <a:rPr lang="ko-KR" altLang="en-US" sz="1600" dirty="0"/>
              <a:t>등이 있다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Tx/>
              <a:buChar char="-"/>
            </a:pP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 (</a:t>
            </a:r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메타태그는 </a:t>
            </a:r>
            <a:r>
              <a:rPr lang="ko-KR" altLang="en-US" sz="2000" dirty="0" err="1"/>
              <a:t>웹브라우저에게</a:t>
            </a:r>
            <a:r>
              <a:rPr lang="ko-KR" altLang="en-US" sz="2000" dirty="0"/>
              <a:t> 문서의 내용을 요약해주는 역할을 담당한다</a:t>
            </a:r>
            <a:r>
              <a:rPr lang="en-US" altLang="ko-KR" sz="20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186A67B-F518-4D62-97EC-8B3F6CDE7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57" y="49412"/>
            <a:ext cx="10515600" cy="1325563"/>
          </a:xfrm>
        </p:spPr>
        <p:txBody>
          <a:bodyPr/>
          <a:lstStyle/>
          <a:p>
            <a:r>
              <a:rPr lang="ko-KR" altLang="en-US" dirty="0"/>
              <a:t>메타</a:t>
            </a:r>
            <a:r>
              <a:rPr lang="en-US" altLang="ko-KR" dirty="0"/>
              <a:t>(Meta) </a:t>
            </a:r>
            <a:r>
              <a:rPr lang="ko-KR" altLang="en-US" dirty="0"/>
              <a:t>태그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5327B09-8568-45D6-9B1C-6B6B64323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98" y="3939411"/>
            <a:ext cx="60198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940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DBA1F1D-4133-4CD6-880E-C268C0DEC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857" y="1128545"/>
            <a:ext cx="11470286" cy="53095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/>
              <a:t>콤보박스라고도</a:t>
            </a:r>
            <a:r>
              <a:rPr lang="ko-KR" altLang="en-US" sz="1600" dirty="0"/>
              <a:t> 하며</a:t>
            </a:r>
            <a:r>
              <a:rPr lang="en-US" altLang="ko-KR" sz="1600" dirty="0"/>
              <a:t>, Pull-Down Menus</a:t>
            </a:r>
            <a:r>
              <a:rPr lang="ko-KR" altLang="en-US" sz="1600" dirty="0"/>
              <a:t>라고 표현하기도 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&lt;select&gt; </a:t>
            </a:r>
            <a:r>
              <a:rPr lang="ko-KR" altLang="en-US" sz="1600" dirty="0"/>
              <a:t>태그와 </a:t>
            </a:r>
            <a:r>
              <a:rPr lang="en-US" altLang="ko-KR" sz="1600" dirty="0"/>
              <a:t>&lt;option&gt;</a:t>
            </a:r>
            <a:r>
              <a:rPr lang="ko-KR" altLang="en-US" sz="1600" dirty="0"/>
              <a:t>태그로 구성된다</a:t>
            </a:r>
            <a:r>
              <a:rPr lang="en-US" altLang="ko-KR" sz="1600" dirty="0"/>
              <a:t>.</a:t>
            </a:r>
            <a:endParaRPr lang="en-US" altLang="ko-KR" sz="900" dirty="0"/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&lt;option&gt;</a:t>
            </a:r>
            <a:r>
              <a:rPr lang="ko-KR" altLang="en-US" sz="1200" dirty="0"/>
              <a:t> 태그에서 사용하는 </a:t>
            </a:r>
            <a:r>
              <a:rPr lang="en-US" altLang="ko-KR" sz="1200" dirty="0"/>
              <a:t>value </a:t>
            </a:r>
            <a:r>
              <a:rPr lang="ko-KR" altLang="en-US" sz="1200" dirty="0"/>
              <a:t>속성은 텍스트 필드에서의 </a:t>
            </a:r>
            <a:r>
              <a:rPr lang="en-US" altLang="ko-KR" sz="1200" dirty="0"/>
              <a:t>value </a:t>
            </a:r>
            <a:r>
              <a:rPr lang="ko-KR" altLang="en-US" sz="1200" dirty="0"/>
              <a:t>속성과는 조금 틀리다</a:t>
            </a:r>
            <a:r>
              <a:rPr lang="en-US" altLang="ko-KR" sz="1200" dirty="0"/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200" dirty="0"/>
              <a:t>     </a:t>
            </a:r>
            <a:r>
              <a:rPr lang="ko-KR" altLang="en-US" sz="1200" dirty="0"/>
              <a:t>텍스트 필드에서의 </a:t>
            </a:r>
            <a:r>
              <a:rPr lang="en-US" altLang="ko-KR" sz="1200" dirty="0"/>
              <a:t>value </a:t>
            </a:r>
            <a:r>
              <a:rPr lang="ko-KR" altLang="en-US" sz="1200" dirty="0"/>
              <a:t>속성은 기본값이지만</a:t>
            </a:r>
            <a:r>
              <a:rPr lang="en-US" altLang="ko-KR" sz="1200" dirty="0"/>
              <a:t>, &lt;option&gt;</a:t>
            </a:r>
            <a:r>
              <a:rPr lang="ko-KR" altLang="en-US" sz="1200" dirty="0"/>
              <a:t>태그의 경우는 이 </a:t>
            </a:r>
            <a:r>
              <a:rPr lang="en-US" altLang="ko-KR" sz="1200" dirty="0"/>
              <a:t>&lt;option&gt;</a:t>
            </a:r>
            <a:r>
              <a:rPr lang="ko-KR" altLang="en-US" sz="1200" dirty="0"/>
              <a:t>이 선택된 경우 전송되는 값을 지정하는 것이다</a:t>
            </a:r>
            <a:r>
              <a:rPr lang="en-US" altLang="ko-KR" sz="1200" dirty="0"/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200" dirty="0"/>
              <a:t>     </a:t>
            </a:r>
            <a:r>
              <a:rPr lang="ko-KR" altLang="en-US" sz="1200" dirty="0"/>
              <a:t>예를 들어</a:t>
            </a:r>
            <a:r>
              <a:rPr lang="en-US" altLang="ko-KR" sz="1200" dirty="0"/>
              <a:t>, </a:t>
            </a:r>
            <a:r>
              <a:rPr lang="ko-KR" altLang="en-US" sz="1200" dirty="0"/>
              <a:t>아래의 그림에서 중학생을 선택하여 폼을 전송하면</a:t>
            </a:r>
            <a:r>
              <a:rPr lang="en-US" altLang="ko-KR" sz="1200" dirty="0"/>
              <a:t>, job</a:t>
            </a:r>
            <a:r>
              <a:rPr lang="ko-KR" altLang="en-US" sz="1200" dirty="0"/>
              <a:t>필드의 </a:t>
            </a:r>
            <a:r>
              <a:rPr lang="en-US" altLang="ko-KR" sz="1200" dirty="0"/>
              <a:t>value</a:t>
            </a:r>
            <a:r>
              <a:rPr lang="ko-KR" altLang="en-US" sz="1200" dirty="0"/>
              <a:t>값은 </a:t>
            </a:r>
            <a:r>
              <a:rPr lang="en-US" altLang="ko-KR" sz="1200" dirty="0"/>
              <a:t>“</a:t>
            </a:r>
            <a:r>
              <a:rPr lang="ko-KR" altLang="en-US" sz="1200" dirty="0"/>
              <a:t>중학생</a:t>
            </a:r>
            <a:r>
              <a:rPr lang="en-US" altLang="ko-KR" sz="1200" dirty="0"/>
              <a:t>”</a:t>
            </a:r>
            <a:r>
              <a:rPr lang="ko-KR" altLang="en-US" sz="1200" dirty="0"/>
              <a:t>으로 지정된다</a:t>
            </a:r>
            <a:r>
              <a:rPr lang="en-US" altLang="ko-KR" sz="1200" dirty="0"/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200" dirty="0"/>
              <a:t>     </a:t>
            </a:r>
            <a:r>
              <a:rPr lang="ko-KR" altLang="en-US" sz="1200" dirty="0"/>
              <a:t>기본값으로 회사원이 선택되게 하려면</a:t>
            </a:r>
            <a:r>
              <a:rPr lang="en-US" altLang="ko-KR" sz="1200" dirty="0"/>
              <a:t>, selected </a:t>
            </a:r>
            <a:r>
              <a:rPr lang="ko-KR" altLang="en-US" sz="1200" dirty="0"/>
              <a:t>속성을 사용해야 한다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&lt;</a:t>
            </a:r>
            <a:r>
              <a:rPr lang="en-US" altLang="ko-KR" sz="1600" dirty="0" err="1"/>
              <a:t>optgroup</a:t>
            </a:r>
            <a:r>
              <a:rPr lang="en-US" altLang="ko-KR" sz="1600" dirty="0"/>
              <a:t>&gt;</a:t>
            </a:r>
            <a:r>
              <a:rPr lang="ko-KR" altLang="en-US" sz="1600" dirty="0"/>
              <a:t>은 </a:t>
            </a:r>
            <a:r>
              <a:rPr lang="en-US" altLang="ko-KR" sz="1600" dirty="0"/>
              <a:t>HTML 4 </a:t>
            </a:r>
            <a:r>
              <a:rPr lang="ko-KR" altLang="en-US" sz="1600" dirty="0"/>
              <a:t>버전에서 새로 만들어진 태그로</a:t>
            </a:r>
            <a:r>
              <a:rPr lang="en-US" altLang="ko-KR" sz="1600" dirty="0"/>
              <a:t>, </a:t>
            </a:r>
            <a:r>
              <a:rPr lang="ko-KR" altLang="en-US" sz="1600" dirty="0"/>
              <a:t>옵션에 카테고리를 만들 수 있다</a:t>
            </a:r>
            <a:r>
              <a:rPr lang="en-US" altLang="ko-KR" sz="1600" dirty="0"/>
              <a:t>. (</a:t>
            </a:r>
            <a:r>
              <a:rPr lang="ko-KR" altLang="en-US" sz="1600" dirty="0"/>
              <a:t>대부분의 </a:t>
            </a:r>
            <a:r>
              <a:rPr lang="ko-KR" altLang="en-US" sz="1600" dirty="0" err="1"/>
              <a:t>웹브라우저가</a:t>
            </a:r>
            <a:r>
              <a:rPr lang="ko-KR" altLang="en-US" sz="1600" dirty="0"/>
              <a:t> 지원</a:t>
            </a:r>
            <a:r>
              <a:rPr lang="en-US" altLang="ko-KR" sz="1600" dirty="0"/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186A67B-F518-4D62-97EC-8B3F6CDE7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57" y="49412"/>
            <a:ext cx="11171780" cy="1325563"/>
          </a:xfrm>
        </p:spPr>
        <p:txBody>
          <a:bodyPr/>
          <a:lstStyle/>
          <a:p>
            <a:r>
              <a:rPr lang="ko-KR" altLang="en-US" dirty="0"/>
              <a:t>입력양식</a:t>
            </a:r>
            <a:r>
              <a:rPr lang="en-US" altLang="ko-KR" dirty="0"/>
              <a:t>(form) – </a:t>
            </a:r>
            <a:r>
              <a:rPr lang="ko-KR" altLang="en-US" dirty="0" err="1"/>
              <a:t>셀렉트</a:t>
            </a:r>
            <a:r>
              <a:rPr lang="ko-KR" altLang="en-US" dirty="0"/>
              <a:t> 박스</a:t>
            </a:r>
            <a:r>
              <a:rPr lang="en-US" altLang="ko-KR" dirty="0"/>
              <a:t>(Select Box)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F34C064-1FCE-4815-8AC6-59DA74680492}"/>
              </a:ext>
            </a:extLst>
          </p:cNvPr>
          <p:cNvSpPr txBox="1">
            <a:spLocks/>
          </p:cNvSpPr>
          <p:nvPr/>
        </p:nvSpPr>
        <p:spPr>
          <a:xfrm>
            <a:off x="360857" y="4406700"/>
            <a:ext cx="11470286" cy="5309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br>
              <a:rPr lang="en-US" altLang="ko-KR" sz="1200" dirty="0"/>
            </a:br>
            <a:endParaRPr lang="en-US" altLang="ko-KR" sz="1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48CD5A9-AC4E-4309-92A2-58F75AB4E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776" y="3950542"/>
            <a:ext cx="5352371" cy="27322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2407715-82DD-490E-A231-B81E6DE58E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" t="51292" r="91224" b="39311"/>
          <a:stretch/>
        </p:blipFill>
        <p:spPr>
          <a:xfrm>
            <a:off x="7137917" y="3950541"/>
            <a:ext cx="2295331" cy="283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43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DBA1F1D-4133-4CD6-880E-C268C0DEC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857" y="1128545"/>
            <a:ext cx="11470286" cy="53095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체크 박스는 여러 개를 선택할 수 있다는 특징을 가지고 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value </a:t>
            </a:r>
            <a:r>
              <a:rPr lang="ko-KR" altLang="en-US" sz="1600" dirty="0"/>
              <a:t>속성은 </a:t>
            </a:r>
            <a:r>
              <a:rPr lang="ko-KR" altLang="en-US" sz="1600" dirty="0" err="1"/>
              <a:t>선택시</a:t>
            </a:r>
            <a:r>
              <a:rPr lang="ko-KR" altLang="en-US" sz="1600" dirty="0"/>
              <a:t> 전송해주는 값을 지정한다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checked </a:t>
            </a:r>
            <a:r>
              <a:rPr lang="ko-KR" altLang="en-US" sz="1600" dirty="0"/>
              <a:t>속성을 통해</a:t>
            </a:r>
            <a:r>
              <a:rPr lang="en-US" altLang="ko-KR" sz="1600" dirty="0"/>
              <a:t>, </a:t>
            </a:r>
            <a:r>
              <a:rPr lang="ko-KR" altLang="en-US" sz="1600" dirty="0"/>
              <a:t>기본적으로 선택된 채로 출력할 수 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체크 박스는 복수의 값을 선택할 수 있기 때문에</a:t>
            </a:r>
            <a:r>
              <a:rPr lang="en-US" altLang="ko-KR" sz="1600" dirty="0"/>
              <a:t>, </a:t>
            </a:r>
            <a:r>
              <a:rPr lang="ko-KR" altLang="en-US" sz="1600" dirty="0"/>
              <a:t>폼이 전송될 때 이 값들이 어떻게 전송되는지를 잘 이해해야 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아래의 예시에선</a:t>
            </a:r>
            <a:r>
              <a:rPr lang="en-US" altLang="ko-KR" sz="1200" dirty="0"/>
              <a:t>, </a:t>
            </a:r>
            <a:r>
              <a:rPr lang="ko-KR" altLang="en-US" sz="1200" dirty="0"/>
              <a:t>체크박스의 </a:t>
            </a:r>
            <a:r>
              <a:rPr lang="en-US" altLang="ko-KR" sz="1200" dirty="0"/>
              <a:t>name </a:t>
            </a:r>
            <a:r>
              <a:rPr lang="ko-KR" altLang="en-US" sz="1200" dirty="0"/>
              <a:t>속성을 모두 </a:t>
            </a:r>
            <a:r>
              <a:rPr lang="en-US" altLang="ko-KR" sz="1200" dirty="0"/>
              <a:t>“</a:t>
            </a:r>
            <a:r>
              <a:rPr lang="en-US" altLang="ko-KR" sz="1200" dirty="0" err="1"/>
              <a:t>check_info</a:t>
            </a:r>
            <a:r>
              <a:rPr lang="en-US" altLang="ko-KR" sz="1200" dirty="0"/>
              <a:t>”</a:t>
            </a:r>
            <a:r>
              <a:rPr lang="ko-KR" altLang="en-US" sz="1200" dirty="0"/>
              <a:t>로 지정하였으므로</a:t>
            </a:r>
            <a:r>
              <a:rPr lang="en-US" altLang="ko-KR" sz="1200" dirty="0"/>
              <a:t>,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200" dirty="0"/>
              <a:t>    HTML</a:t>
            </a:r>
            <a:r>
              <a:rPr lang="ko-KR" altLang="en-US" sz="1200" dirty="0"/>
              <a:t>과 </a:t>
            </a:r>
            <a:r>
              <a:rPr lang="en-US" altLang="ko-KR" sz="1200" dirty="0"/>
              <a:t>CSS</a:t>
            </a:r>
            <a:r>
              <a:rPr lang="ko-KR" altLang="en-US" sz="1200" dirty="0"/>
              <a:t>를 동시에 선택하면 </a:t>
            </a:r>
            <a:r>
              <a:rPr lang="en-US" altLang="ko-KR" sz="1200" dirty="0" err="1"/>
              <a:t>check_info</a:t>
            </a:r>
            <a:r>
              <a:rPr lang="ko-KR" altLang="en-US" sz="1200" dirty="0"/>
              <a:t>필드의 값은 </a:t>
            </a:r>
            <a:r>
              <a:rPr lang="en-US" altLang="ko-KR" sz="1200" dirty="0"/>
              <a:t>“HTML,CSS” </a:t>
            </a:r>
            <a:r>
              <a:rPr lang="ko-KR" altLang="en-US" sz="1200" dirty="0"/>
              <a:t>식으로 들어간다</a:t>
            </a:r>
            <a:r>
              <a:rPr lang="en-US" altLang="ko-KR" sz="1200" dirty="0"/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186A67B-F518-4D62-97EC-8B3F6CDE7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57" y="49412"/>
            <a:ext cx="11171780" cy="1325563"/>
          </a:xfrm>
        </p:spPr>
        <p:txBody>
          <a:bodyPr/>
          <a:lstStyle/>
          <a:p>
            <a:r>
              <a:rPr lang="ko-KR" altLang="en-US" dirty="0"/>
              <a:t>입력양식</a:t>
            </a:r>
            <a:r>
              <a:rPr lang="en-US" altLang="ko-KR" dirty="0"/>
              <a:t>(form) – </a:t>
            </a:r>
            <a:r>
              <a:rPr lang="ko-KR" altLang="en-US" dirty="0"/>
              <a:t>체크 박스</a:t>
            </a:r>
            <a:r>
              <a:rPr lang="en-US" altLang="ko-KR" dirty="0"/>
              <a:t>(Check Box)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F34C064-1FCE-4815-8AC6-59DA74680492}"/>
              </a:ext>
            </a:extLst>
          </p:cNvPr>
          <p:cNvSpPr txBox="1">
            <a:spLocks/>
          </p:cNvSpPr>
          <p:nvPr/>
        </p:nvSpPr>
        <p:spPr>
          <a:xfrm>
            <a:off x="360857" y="4406700"/>
            <a:ext cx="11470286" cy="5309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br>
              <a:rPr lang="en-US" altLang="ko-KR" sz="1200" dirty="0"/>
            </a:br>
            <a:endParaRPr lang="en-US" altLang="ko-KR" sz="12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99E6D98-190E-4CC6-A4F2-40E15E2BD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24" y="4005430"/>
            <a:ext cx="6696075" cy="12954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ACB6DAF-9316-4E84-A54F-EEF493ED3B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4"/>
          <a:stretch/>
        </p:blipFill>
        <p:spPr>
          <a:xfrm>
            <a:off x="4870580" y="5097950"/>
            <a:ext cx="5745456" cy="120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214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DBA1F1D-4133-4CD6-880E-C268C0DEC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857" y="1128545"/>
            <a:ext cx="11470286" cy="53095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라디오 버튼은 체크박스와 비슷하나</a:t>
            </a:r>
            <a:r>
              <a:rPr lang="en-US" altLang="ko-KR" sz="1600" dirty="0"/>
              <a:t>, </a:t>
            </a:r>
            <a:r>
              <a:rPr lang="ko-KR" altLang="en-US" sz="1600" dirty="0"/>
              <a:t>하나만 선택할 수 있다는 특징을 갖고 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기본적으로 선택된 채로 출력하려면 </a:t>
            </a:r>
            <a:r>
              <a:rPr lang="en-US" altLang="ko-KR" sz="1600" dirty="0"/>
              <a:t>checked </a:t>
            </a:r>
            <a:r>
              <a:rPr lang="ko-KR" altLang="en-US" sz="1600" dirty="0"/>
              <a:t>속성을 사용하면 된다</a:t>
            </a:r>
            <a:r>
              <a:rPr lang="en-US" altLang="ko-KR" sz="16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2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186A67B-F518-4D62-97EC-8B3F6CDE7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57" y="49412"/>
            <a:ext cx="11171780" cy="1325563"/>
          </a:xfrm>
        </p:spPr>
        <p:txBody>
          <a:bodyPr/>
          <a:lstStyle/>
          <a:p>
            <a:r>
              <a:rPr lang="ko-KR" altLang="en-US" dirty="0"/>
              <a:t>입력양식</a:t>
            </a:r>
            <a:r>
              <a:rPr lang="en-US" altLang="ko-KR" dirty="0"/>
              <a:t>(form) – </a:t>
            </a:r>
            <a:r>
              <a:rPr lang="ko-KR" altLang="en-US" dirty="0"/>
              <a:t>라디오 버튼</a:t>
            </a:r>
            <a:r>
              <a:rPr lang="en-US" altLang="ko-KR" dirty="0"/>
              <a:t>(Radio Button)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F34C064-1FCE-4815-8AC6-59DA74680492}"/>
              </a:ext>
            </a:extLst>
          </p:cNvPr>
          <p:cNvSpPr txBox="1">
            <a:spLocks/>
          </p:cNvSpPr>
          <p:nvPr/>
        </p:nvSpPr>
        <p:spPr>
          <a:xfrm>
            <a:off x="360857" y="4406700"/>
            <a:ext cx="11470286" cy="5309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br>
              <a:rPr lang="en-US" altLang="ko-KR" sz="1200" dirty="0"/>
            </a:br>
            <a:endParaRPr lang="en-US" altLang="ko-KR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8E36E7-1589-41F8-919E-8D9F61DBF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82" y="2252662"/>
            <a:ext cx="6838950" cy="12763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F52E69A-DB53-4C6B-A4C2-B0B717324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478" y="3327567"/>
            <a:ext cx="6934619" cy="140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104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DBA1F1D-4133-4CD6-880E-C268C0DEC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857" y="1128545"/>
            <a:ext cx="11470286" cy="53095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/>
              <a:t>리셋버튼</a:t>
            </a:r>
            <a:r>
              <a:rPr lang="en-US" altLang="ko-KR" sz="1600" dirty="0"/>
              <a:t>(Reset Button)</a:t>
            </a:r>
            <a:r>
              <a:rPr lang="ko-KR" altLang="en-US" sz="1600" dirty="0"/>
              <a:t>은 폼에 입력한 값을 취소하고 </a:t>
            </a:r>
            <a:r>
              <a:rPr lang="ko-KR" altLang="en-US" sz="1600" dirty="0" err="1"/>
              <a:t>초기화시킨다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전송버튼</a:t>
            </a:r>
            <a:r>
              <a:rPr lang="en-US" altLang="ko-KR" sz="1600" dirty="0"/>
              <a:t>(Submit Button)</a:t>
            </a:r>
            <a:r>
              <a:rPr lang="ko-KR" altLang="en-US" sz="1600" dirty="0"/>
              <a:t>은 폼을 지정한 페이지로 </a:t>
            </a:r>
            <a:r>
              <a:rPr lang="ko-KR" altLang="en-US" sz="1600" dirty="0" err="1"/>
              <a:t>전송시킨다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아래 코드에서는 </a:t>
            </a:r>
            <a:r>
              <a:rPr lang="en-US" altLang="ko-KR" sz="1200" dirty="0"/>
              <a:t>&lt;form&gt;</a:t>
            </a:r>
            <a:r>
              <a:rPr lang="ko-KR" altLang="en-US" sz="1200" dirty="0"/>
              <a:t>태그에서 </a:t>
            </a:r>
            <a:r>
              <a:rPr lang="en-US" altLang="ko-KR" sz="1200" dirty="0"/>
              <a:t>action </a:t>
            </a:r>
            <a:r>
              <a:rPr lang="ko-KR" altLang="en-US" sz="1200" dirty="0"/>
              <a:t>속성을 지정하지 않았기에 전송되지는 않는다</a:t>
            </a:r>
            <a:r>
              <a:rPr lang="en-US" altLang="ko-KR" sz="1200" dirty="0"/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2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186A67B-F518-4D62-97EC-8B3F6CDE7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57" y="49412"/>
            <a:ext cx="11171780" cy="1325563"/>
          </a:xfrm>
        </p:spPr>
        <p:txBody>
          <a:bodyPr/>
          <a:lstStyle/>
          <a:p>
            <a:r>
              <a:rPr lang="ko-KR" altLang="en-US" dirty="0"/>
              <a:t>입력양식</a:t>
            </a:r>
            <a:r>
              <a:rPr lang="en-US" altLang="ko-KR" dirty="0"/>
              <a:t>(form) – </a:t>
            </a:r>
            <a:r>
              <a:rPr lang="ko-KR" altLang="en-US" dirty="0"/>
              <a:t>리셋 버튼</a:t>
            </a:r>
            <a:r>
              <a:rPr lang="en-US" altLang="ko-KR" dirty="0"/>
              <a:t>, </a:t>
            </a:r>
            <a:r>
              <a:rPr lang="ko-KR" altLang="en-US" dirty="0"/>
              <a:t>전송버튼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F34C064-1FCE-4815-8AC6-59DA74680492}"/>
              </a:ext>
            </a:extLst>
          </p:cNvPr>
          <p:cNvSpPr txBox="1">
            <a:spLocks/>
          </p:cNvSpPr>
          <p:nvPr/>
        </p:nvSpPr>
        <p:spPr>
          <a:xfrm>
            <a:off x="360857" y="4406700"/>
            <a:ext cx="11470286" cy="5309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br>
              <a:rPr lang="en-US" altLang="ko-KR" sz="1200" dirty="0"/>
            </a:br>
            <a:endParaRPr lang="en-US" altLang="ko-KR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12E66F-C9BC-465B-901D-D80D63929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80" y="2451300"/>
            <a:ext cx="7229475" cy="13049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5057B6C-C429-468E-885C-27E175B75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80" y="4099055"/>
            <a:ext cx="43338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732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DBA1F1D-4133-4CD6-880E-C268C0DEC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857" y="1128545"/>
            <a:ext cx="11470286" cy="568004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/>
              <a:t>리셋버튼</a:t>
            </a:r>
            <a:r>
              <a:rPr lang="en-US" altLang="ko-KR" sz="1600" dirty="0"/>
              <a:t>(Reset Button)</a:t>
            </a:r>
            <a:r>
              <a:rPr lang="ko-KR" altLang="en-US" sz="1600" dirty="0"/>
              <a:t>은 폼에 입력한 값을 취소하고 </a:t>
            </a:r>
            <a:r>
              <a:rPr lang="ko-KR" altLang="en-US" sz="1600" dirty="0" err="1"/>
              <a:t>초기화시킨다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전송버튼</a:t>
            </a:r>
            <a:r>
              <a:rPr lang="en-US" altLang="ko-KR" sz="1600" dirty="0"/>
              <a:t>(Submit Button)</a:t>
            </a:r>
            <a:r>
              <a:rPr lang="ko-KR" altLang="en-US" sz="1600" dirty="0"/>
              <a:t>은 폼을 지정한 페이지로 </a:t>
            </a:r>
            <a:r>
              <a:rPr lang="ko-KR" altLang="en-US" sz="1600" dirty="0" err="1"/>
              <a:t>전송시킨다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아래 코드에서는 </a:t>
            </a:r>
            <a:r>
              <a:rPr lang="en-US" altLang="ko-KR" sz="1200" dirty="0"/>
              <a:t>&lt;form&gt;</a:t>
            </a:r>
            <a:r>
              <a:rPr lang="ko-KR" altLang="en-US" sz="1200" dirty="0"/>
              <a:t>태그에서 </a:t>
            </a:r>
            <a:r>
              <a:rPr lang="en-US" altLang="ko-KR" sz="1200" dirty="0"/>
              <a:t>action </a:t>
            </a:r>
            <a:r>
              <a:rPr lang="ko-KR" altLang="en-US" sz="1200" dirty="0"/>
              <a:t>속성을 지정하지 않았기에 전송되지는 않는다</a:t>
            </a:r>
            <a:r>
              <a:rPr lang="en-US" altLang="ko-KR" sz="1200" dirty="0"/>
              <a:t>.</a:t>
            </a:r>
          </a:p>
          <a:p>
            <a:pPr lvl="1">
              <a:lnSpc>
                <a:spcPct val="150000"/>
              </a:lnSpc>
              <a:buFontTx/>
              <a:buChar char="-"/>
            </a:pPr>
            <a:endParaRPr lang="en-US" altLang="ko-KR" sz="1200" dirty="0"/>
          </a:p>
          <a:p>
            <a:pPr lvl="1">
              <a:lnSpc>
                <a:spcPct val="150000"/>
              </a:lnSpc>
              <a:buFontTx/>
              <a:buChar char="-"/>
            </a:pPr>
            <a:endParaRPr lang="en-US" altLang="ko-KR" sz="1200" dirty="0"/>
          </a:p>
          <a:p>
            <a:pPr lvl="1">
              <a:lnSpc>
                <a:spcPct val="150000"/>
              </a:lnSpc>
              <a:buFontTx/>
              <a:buChar char="-"/>
            </a:pPr>
            <a:endParaRPr lang="en-US" altLang="ko-KR" sz="1200" dirty="0"/>
          </a:p>
          <a:p>
            <a:pPr lvl="1">
              <a:lnSpc>
                <a:spcPct val="150000"/>
              </a:lnSpc>
              <a:buFontTx/>
              <a:buChar char="-"/>
            </a:pPr>
            <a:endParaRPr lang="en-US" altLang="ko-KR" sz="1200" dirty="0"/>
          </a:p>
          <a:p>
            <a:pPr lvl="1">
              <a:lnSpc>
                <a:spcPct val="150000"/>
              </a:lnSpc>
              <a:buFontTx/>
              <a:buChar char="-"/>
            </a:pPr>
            <a:endParaRPr lang="en-US" altLang="ko-KR" sz="1200" dirty="0"/>
          </a:p>
          <a:p>
            <a:pPr lvl="1">
              <a:lnSpc>
                <a:spcPct val="150000"/>
              </a:lnSpc>
              <a:buFontTx/>
              <a:buChar char="-"/>
            </a:pPr>
            <a:endParaRPr lang="en-US" altLang="ko-KR" sz="1200" dirty="0"/>
          </a:p>
          <a:p>
            <a:pPr lvl="1">
              <a:lnSpc>
                <a:spcPct val="150000"/>
              </a:lnSpc>
              <a:buFontTx/>
              <a:buChar char="-"/>
            </a:pPr>
            <a:endParaRPr lang="en-US" altLang="ko-KR" sz="1200" dirty="0"/>
          </a:p>
          <a:p>
            <a:pPr lvl="1">
              <a:lnSpc>
                <a:spcPct val="150000"/>
              </a:lnSpc>
              <a:buFontTx/>
              <a:buChar char="-"/>
            </a:pPr>
            <a:endParaRPr lang="en-US" altLang="ko-KR" sz="1200" dirty="0"/>
          </a:p>
          <a:p>
            <a:pPr lvl="1">
              <a:lnSpc>
                <a:spcPct val="150000"/>
              </a:lnSpc>
              <a:buFontTx/>
              <a:buChar char="-"/>
            </a:pPr>
            <a:endParaRPr lang="en-US" altLang="ko-KR" sz="1200" dirty="0"/>
          </a:p>
          <a:p>
            <a:pPr lvl="1">
              <a:lnSpc>
                <a:spcPct val="150000"/>
              </a:lnSpc>
              <a:buFontTx/>
              <a:buChar char="-"/>
            </a:pPr>
            <a:endParaRPr lang="en-US" altLang="ko-KR" sz="1200" dirty="0"/>
          </a:p>
          <a:p>
            <a:pPr lvl="1">
              <a:lnSpc>
                <a:spcPct val="150000"/>
              </a:lnSpc>
              <a:buFontTx/>
              <a:buChar char="-"/>
            </a:pPr>
            <a:endParaRPr lang="en-US" altLang="ko-KR" sz="1200" dirty="0"/>
          </a:p>
          <a:p>
            <a:pPr lvl="1">
              <a:lnSpc>
                <a:spcPct val="150000"/>
              </a:lnSpc>
              <a:buFontTx/>
              <a:buChar char="-"/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이미지 버튼</a:t>
            </a:r>
            <a:r>
              <a:rPr lang="en-US" altLang="ko-KR" sz="1600" dirty="0"/>
              <a:t>(Image Button)</a:t>
            </a:r>
            <a:r>
              <a:rPr lang="ko-KR" altLang="en-US" sz="1600" dirty="0"/>
              <a:t>은 전송버튼</a:t>
            </a:r>
            <a:r>
              <a:rPr lang="en-US" altLang="ko-KR" sz="1600" dirty="0"/>
              <a:t>(Submit)</a:t>
            </a:r>
            <a:r>
              <a:rPr lang="ko-KR" altLang="en-US" sz="1600" dirty="0"/>
              <a:t>의 역할을 하면서 이미지로 출력되는 버튼이다</a:t>
            </a:r>
            <a:r>
              <a:rPr lang="en-US" altLang="ko-KR" sz="1600" dirty="0"/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200" dirty="0"/>
              <a:t>- </a:t>
            </a:r>
            <a:r>
              <a:rPr lang="ko-KR" altLang="en-US" sz="1200" dirty="0"/>
              <a:t>사용법 </a:t>
            </a:r>
            <a:r>
              <a:rPr lang="en-US" altLang="ko-KR" sz="1200" dirty="0"/>
              <a:t>: &lt;input type=“image”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=“submit.gif&gt;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2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186A67B-F518-4D62-97EC-8B3F6CDE7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57" y="49412"/>
            <a:ext cx="11171780" cy="132556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입력양식</a:t>
            </a:r>
            <a:r>
              <a:rPr lang="en-US" altLang="ko-KR" sz="3600" dirty="0"/>
              <a:t>(form) – </a:t>
            </a:r>
            <a:r>
              <a:rPr lang="ko-KR" altLang="en-US" sz="3600" dirty="0"/>
              <a:t>리셋 버튼</a:t>
            </a:r>
            <a:r>
              <a:rPr lang="en-US" altLang="ko-KR" sz="3600" dirty="0"/>
              <a:t>, </a:t>
            </a:r>
            <a:r>
              <a:rPr lang="ko-KR" altLang="en-US" sz="3600" dirty="0"/>
              <a:t>전송버튼</a:t>
            </a:r>
            <a:r>
              <a:rPr lang="en-US" altLang="ko-KR" sz="3600" dirty="0"/>
              <a:t>, </a:t>
            </a:r>
            <a:r>
              <a:rPr lang="ko-KR" altLang="en-US" sz="3600" dirty="0"/>
              <a:t>이미지 버튼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F34C064-1FCE-4815-8AC6-59DA74680492}"/>
              </a:ext>
            </a:extLst>
          </p:cNvPr>
          <p:cNvSpPr txBox="1">
            <a:spLocks/>
          </p:cNvSpPr>
          <p:nvPr/>
        </p:nvSpPr>
        <p:spPr>
          <a:xfrm>
            <a:off x="360857" y="4406700"/>
            <a:ext cx="11470286" cy="5309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br>
              <a:rPr lang="en-US" altLang="ko-KR" sz="1200" dirty="0"/>
            </a:br>
            <a:endParaRPr lang="en-US" altLang="ko-KR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12E66F-C9BC-465B-901D-D80D63929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80" y="2451300"/>
            <a:ext cx="7229475" cy="13049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5057B6C-C429-468E-885C-27E175B75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847" y="3428999"/>
            <a:ext cx="4984318" cy="230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8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DBA1F1D-4133-4CD6-880E-C268C0DEC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857" y="1128545"/>
            <a:ext cx="11470286" cy="56800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게시판 등에 첨부파일을 업로드 하는 버튼을 만들 때 사용합니다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type </a:t>
            </a:r>
            <a:r>
              <a:rPr lang="ko-KR" altLang="en-US" sz="1600" dirty="0"/>
              <a:t>속성에 </a:t>
            </a:r>
            <a:r>
              <a:rPr lang="en-US" altLang="ko-KR" sz="1600" dirty="0"/>
              <a:t>“file”</a:t>
            </a:r>
            <a:r>
              <a:rPr lang="ko-KR" altLang="en-US" sz="1600" dirty="0"/>
              <a:t>이라는 값만 사용하면 업로드 할 수 있는 버튼을 만들 수 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파일 첨부 기능이 있는 폼을 만들 땐 반드시 </a:t>
            </a:r>
            <a:r>
              <a:rPr lang="en-US" altLang="ko-KR" sz="1600" dirty="0"/>
              <a:t>&lt;form&gt;</a:t>
            </a:r>
            <a:r>
              <a:rPr lang="ko-KR" altLang="en-US" sz="1600" dirty="0"/>
              <a:t>태그에 </a:t>
            </a:r>
            <a:r>
              <a:rPr lang="en-US" altLang="ko-KR" sz="1600" dirty="0" err="1"/>
              <a:t>enctype</a:t>
            </a:r>
            <a:r>
              <a:rPr lang="en-US" altLang="ko-KR" sz="1600" dirty="0"/>
              <a:t> </a:t>
            </a:r>
            <a:r>
              <a:rPr lang="ko-KR" altLang="en-US" sz="1600" dirty="0"/>
              <a:t>속성을 </a:t>
            </a:r>
            <a:r>
              <a:rPr lang="en-US" altLang="ko-KR" sz="1600" dirty="0"/>
              <a:t>“multipart/form-data”</a:t>
            </a:r>
            <a:r>
              <a:rPr lang="ko-KR" altLang="en-US" sz="1600" dirty="0"/>
              <a:t>로 지정해주어야 한다</a:t>
            </a:r>
            <a:r>
              <a:rPr lang="en-US" altLang="ko-KR" sz="16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2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186A67B-F518-4D62-97EC-8B3F6CDE7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57" y="49412"/>
            <a:ext cx="11171780" cy="132556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입력양식</a:t>
            </a:r>
            <a:r>
              <a:rPr lang="en-US" altLang="ko-KR" sz="3600" dirty="0"/>
              <a:t>(form) – </a:t>
            </a:r>
            <a:r>
              <a:rPr lang="ko-KR" altLang="en-US" sz="3600" dirty="0"/>
              <a:t>파일</a:t>
            </a:r>
            <a:r>
              <a:rPr lang="en-US" altLang="ko-KR" sz="3600" dirty="0"/>
              <a:t>(File</a:t>
            </a:r>
            <a:r>
              <a:rPr lang="ko-KR" altLang="en-US" sz="3600" dirty="0"/>
              <a:t> </a:t>
            </a:r>
            <a:r>
              <a:rPr lang="en-US" altLang="ko-KR" sz="3600" dirty="0"/>
              <a:t>Form</a:t>
            </a:r>
            <a:r>
              <a:rPr lang="ko-KR" altLang="en-US" sz="3600" dirty="0"/>
              <a:t> </a:t>
            </a:r>
            <a:r>
              <a:rPr lang="en-US" altLang="ko-KR" sz="3600" dirty="0"/>
              <a:t>Control)</a:t>
            </a:r>
            <a:endParaRPr lang="ko-KR" altLang="en-US" sz="36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F34C064-1FCE-4815-8AC6-59DA74680492}"/>
              </a:ext>
            </a:extLst>
          </p:cNvPr>
          <p:cNvSpPr txBox="1">
            <a:spLocks/>
          </p:cNvSpPr>
          <p:nvPr/>
        </p:nvSpPr>
        <p:spPr>
          <a:xfrm>
            <a:off x="360857" y="4406700"/>
            <a:ext cx="11470286" cy="5309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br>
              <a:rPr lang="en-US" altLang="ko-KR" sz="1200" dirty="0"/>
            </a:br>
            <a:endParaRPr lang="en-US" altLang="ko-KR" sz="12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58D68B1-4F16-40F7-B519-03857117A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10" y="2733675"/>
            <a:ext cx="6810375" cy="6953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C2ACB4A-702C-4EE5-9428-697356B77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003" y="3053510"/>
            <a:ext cx="5554963" cy="365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308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DBA1F1D-4133-4CD6-880E-C268C0DEC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857" y="1128545"/>
            <a:ext cx="11470286" cy="56800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사용자가 입력하거나 선택하는 정보는 아니지만</a:t>
            </a:r>
            <a:r>
              <a:rPr lang="en-US" altLang="ko-KR" sz="1600" dirty="0"/>
              <a:t>, </a:t>
            </a:r>
            <a:r>
              <a:rPr lang="ko-KR" altLang="en-US" sz="1600" dirty="0"/>
              <a:t>폼 전송이 같이 전송해줘야 하는 정보를 담기 위해서 사용한다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예를 들어</a:t>
            </a:r>
            <a:r>
              <a:rPr lang="en-US" altLang="ko-KR" sz="1600" dirty="0"/>
              <a:t>, </a:t>
            </a:r>
            <a:r>
              <a:rPr lang="ko-KR" altLang="en-US" sz="1600" dirty="0"/>
              <a:t>회원가입시</a:t>
            </a:r>
            <a:r>
              <a:rPr lang="en-US" altLang="ko-KR" sz="1600" dirty="0"/>
              <a:t> </a:t>
            </a:r>
            <a:r>
              <a:rPr lang="ko-KR" altLang="en-US" sz="1600" dirty="0"/>
              <a:t>사용자의 아이피를 받는 경우 </a:t>
            </a:r>
            <a:r>
              <a:rPr lang="ko-KR" altLang="en-US" sz="1600" dirty="0" err="1"/>
              <a:t>히든필드에</a:t>
            </a:r>
            <a:r>
              <a:rPr lang="ko-KR" altLang="en-US" sz="1600" dirty="0"/>
              <a:t> 넣어서 폼 </a:t>
            </a:r>
            <a:r>
              <a:rPr lang="ko-KR" altLang="en-US" sz="1600" dirty="0" err="1"/>
              <a:t>전송시</a:t>
            </a:r>
            <a:r>
              <a:rPr lang="ko-KR" altLang="en-US" sz="1600" dirty="0"/>
              <a:t> 함께 전송한다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아래의 코드에서</a:t>
            </a:r>
            <a:r>
              <a:rPr lang="en-US" altLang="ko-KR" sz="1200" dirty="0"/>
              <a:t>, value </a:t>
            </a:r>
            <a:r>
              <a:rPr lang="ko-KR" altLang="en-US" sz="1200" dirty="0"/>
              <a:t>속성에 들어있는 </a:t>
            </a:r>
            <a:r>
              <a:rPr lang="en-US" altLang="ko-KR" sz="1200" dirty="0"/>
              <a:t>“&lt;?echo $REMOTE_ADDR?&gt;”</a:t>
            </a:r>
            <a:r>
              <a:rPr lang="ko-KR" altLang="en-US" sz="1200" dirty="0"/>
              <a:t> 라는 값은 </a:t>
            </a:r>
            <a:r>
              <a:rPr lang="en-US" altLang="ko-KR" sz="1200" dirty="0"/>
              <a:t>PHP</a:t>
            </a:r>
            <a:r>
              <a:rPr lang="ko-KR" altLang="en-US" sz="1200" dirty="0"/>
              <a:t>코드의 일종이며</a:t>
            </a:r>
            <a:r>
              <a:rPr lang="en-US" altLang="ko-KR" sz="1200" dirty="0"/>
              <a:t>, </a:t>
            </a:r>
            <a:r>
              <a:rPr lang="ko-KR" altLang="en-US" sz="1200" dirty="0"/>
              <a:t>사용자의 </a:t>
            </a:r>
            <a:r>
              <a:rPr lang="en-US" altLang="ko-KR" sz="1200" dirty="0"/>
              <a:t>IP</a:t>
            </a:r>
            <a:r>
              <a:rPr lang="ko-KR" altLang="en-US" sz="1200" dirty="0"/>
              <a:t>를 인식하는 코드이다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 </a:t>
            </a:r>
            <a:r>
              <a:rPr lang="ko-KR" altLang="en-US" sz="1600" dirty="0" err="1"/>
              <a:t>히든필드는</a:t>
            </a:r>
            <a:r>
              <a:rPr lang="ko-KR" altLang="en-US" sz="1600" dirty="0"/>
              <a:t> 화면에 출력되는 부분이 아니기 때문에</a:t>
            </a:r>
            <a:r>
              <a:rPr lang="en-US" altLang="ko-KR" sz="1600" dirty="0"/>
              <a:t>, </a:t>
            </a:r>
            <a:r>
              <a:rPr lang="ko-KR" altLang="en-US" sz="1600" dirty="0"/>
              <a:t>폼의 외형을 제작할 때는 아무런 영향을 미치지 않는다</a:t>
            </a:r>
            <a:r>
              <a:rPr lang="en-US" altLang="ko-KR" sz="16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  But, </a:t>
            </a:r>
            <a:r>
              <a:rPr lang="ko-KR" altLang="en-US" sz="1600" dirty="0"/>
              <a:t>웹 프로그래밍을 할 때는 아주 빈번하게 사용되는 폼 필드 중 하나이다</a:t>
            </a:r>
            <a:r>
              <a:rPr lang="en-US" altLang="ko-KR" sz="1600" dirty="0"/>
              <a:t>.</a:t>
            </a:r>
            <a:endParaRPr lang="en-US" altLang="ko-KR" sz="13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186A67B-F518-4D62-97EC-8B3F6CDE7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57" y="49412"/>
            <a:ext cx="11171780" cy="132556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입력양식</a:t>
            </a:r>
            <a:r>
              <a:rPr lang="en-US" altLang="ko-KR" sz="3600" dirty="0"/>
              <a:t>(form) – </a:t>
            </a:r>
            <a:r>
              <a:rPr lang="ko-KR" altLang="en-US" sz="3600" dirty="0" err="1"/>
              <a:t>히든</a:t>
            </a:r>
            <a:r>
              <a:rPr lang="ko-KR" altLang="en-US" sz="3600" dirty="0"/>
              <a:t> 필드</a:t>
            </a:r>
            <a:r>
              <a:rPr lang="en-US" altLang="ko-KR" sz="3600" dirty="0"/>
              <a:t>(Hidden Field)</a:t>
            </a:r>
            <a:endParaRPr lang="ko-KR" altLang="en-US" sz="36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F34C064-1FCE-4815-8AC6-59DA74680492}"/>
              </a:ext>
            </a:extLst>
          </p:cNvPr>
          <p:cNvSpPr txBox="1">
            <a:spLocks/>
          </p:cNvSpPr>
          <p:nvPr/>
        </p:nvSpPr>
        <p:spPr>
          <a:xfrm>
            <a:off x="360857" y="4406700"/>
            <a:ext cx="11470286" cy="5309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br>
              <a:rPr lang="en-US" altLang="ko-KR" sz="1200" dirty="0"/>
            </a:br>
            <a:endParaRPr lang="en-US" altLang="ko-KR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DF9A72-0B83-4F2B-BD8B-B92FAF2A0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696" y="3833980"/>
            <a:ext cx="62769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325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DBA1F1D-4133-4CD6-880E-C268C0DEC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857" y="1128545"/>
            <a:ext cx="11470286" cy="568004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label</a:t>
            </a:r>
            <a:r>
              <a:rPr lang="ko-KR" altLang="en-US" sz="1600" dirty="0"/>
              <a:t> </a:t>
            </a:r>
            <a:r>
              <a:rPr lang="en-US" altLang="ko-KR" sz="1600" dirty="0"/>
              <a:t>element</a:t>
            </a:r>
            <a:r>
              <a:rPr lang="ko-KR" altLang="en-US" sz="1600" dirty="0"/>
              <a:t>는 사용자가 </a:t>
            </a:r>
            <a:r>
              <a:rPr lang="en-US" altLang="ko-KR" sz="1600" dirty="0"/>
              <a:t>input box, check box, radio button </a:t>
            </a:r>
            <a:r>
              <a:rPr lang="ko-KR" altLang="en-US" sz="1600" dirty="0"/>
              <a:t>등을 좀 더 쉽게 선택할 수 있도록 도와준다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label </a:t>
            </a:r>
            <a:r>
              <a:rPr lang="ko-KR" altLang="en-US" sz="1600" dirty="0"/>
              <a:t>부분을 클릭하면</a:t>
            </a:r>
            <a:r>
              <a:rPr lang="en-US" altLang="ko-KR" sz="1600" dirty="0"/>
              <a:t>, input box</a:t>
            </a:r>
            <a:r>
              <a:rPr lang="ko-KR" altLang="en-US" sz="1600" dirty="0"/>
              <a:t>의 경우에는 자동으로 </a:t>
            </a:r>
            <a:r>
              <a:rPr lang="en-US" altLang="ko-KR" sz="1600" dirty="0"/>
              <a:t>focus</a:t>
            </a:r>
            <a:r>
              <a:rPr lang="ko-KR" altLang="en-US" sz="1600" dirty="0"/>
              <a:t>가 이동하고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 check box, radio </a:t>
            </a:r>
            <a:r>
              <a:rPr lang="en-US" altLang="ko-KR" sz="1600" dirty="0" err="1"/>
              <a:t>butto</a:t>
            </a:r>
            <a:r>
              <a:rPr lang="ko-KR" altLang="en-US" sz="1600" dirty="0"/>
              <a:t>의 경우는 자동으로 선택된다</a:t>
            </a:r>
            <a:r>
              <a:rPr lang="en-US" altLang="ko-KR" sz="1600" dirty="0"/>
              <a:t>.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label</a:t>
            </a:r>
            <a:r>
              <a:rPr lang="ko-KR" altLang="en-US" sz="1600" dirty="0"/>
              <a:t>의 </a:t>
            </a:r>
            <a:r>
              <a:rPr lang="en-US" altLang="ko-KR" sz="1600" dirty="0"/>
              <a:t>for </a:t>
            </a:r>
            <a:r>
              <a:rPr lang="ko-KR" altLang="en-US" sz="1600" dirty="0"/>
              <a:t>속성의 이름과 폼요소의 </a:t>
            </a:r>
            <a:r>
              <a:rPr lang="en-US" altLang="ko-KR" sz="1600" dirty="0"/>
              <a:t>id </a:t>
            </a:r>
            <a:r>
              <a:rPr lang="ko-KR" altLang="en-US" sz="1600" dirty="0"/>
              <a:t>값이 일치하게 아래와 같이 작성하면 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                           (</a:t>
            </a:r>
            <a:r>
              <a:rPr lang="ko-KR" altLang="en-US" sz="1600" dirty="0"/>
              <a:t>글씨부분을 클릭하면 체크박스가 체크된다</a:t>
            </a:r>
            <a:r>
              <a:rPr lang="en-US" altLang="ko-KR" sz="1600" dirty="0"/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186A67B-F518-4D62-97EC-8B3F6CDE7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57" y="49412"/>
            <a:ext cx="11171780" cy="132556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입력양식</a:t>
            </a:r>
            <a:r>
              <a:rPr lang="en-US" altLang="ko-KR" sz="3600" dirty="0"/>
              <a:t>(form) – label element</a:t>
            </a:r>
            <a:endParaRPr lang="ko-KR" altLang="en-US" sz="36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F34C064-1FCE-4815-8AC6-59DA74680492}"/>
              </a:ext>
            </a:extLst>
          </p:cNvPr>
          <p:cNvSpPr txBox="1">
            <a:spLocks/>
          </p:cNvSpPr>
          <p:nvPr/>
        </p:nvSpPr>
        <p:spPr>
          <a:xfrm>
            <a:off x="360857" y="4406700"/>
            <a:ext cx="11470286" cy="5309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br>
              <a:rPr lang="en-US" altLang="ko-KR" sz="1200" dirty="0"/>
            </a:br>
            <a:endParaRPr lang="en-US" altLang="ko-KR" sz="12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2CBCD86-0369-476B-B315-897745184F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" t="51293" r="90765" b="45034"/>
          <a:stretch/>
        </p:blipFill>
        <p:spPr>
          <a:xfrm>
            <a:off x="2463281" y="4385193"/>
            <a:ext cx="4077478" cy="189813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2DC77BD-6D86-4DFE-BBB6-865AF1F64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22" y="3222755"/>
            <a:ext cx="77343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25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DBA1F1D-4133-4CD6-880E-C268C0DEC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857" y="1128545"/>
            <a:ext cx="11470286" cy="56800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autocomplete </a:t>
            </a:r>
            <a:r>
              <a:rPr lang="ko-KR" altLang="en-US" sz="1600" dirty="0"/>
              <a:t>속성은 자동완성 기능의 사용여부를 지정한다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IE</a:t>
            </a:r>
            <a:r>
              <a:rPr lang="ko-KR" altLang="en-US" sz="1600" dirty="0"/>
              <a:t>의 경우 사용자의 편의를 위하여 입력박스에서 자동완성 기능을 제공한다</a:t>
            </a:r>
            <a:r>
              <a:rPr lang="en-US" altLang="ko-KR" sz="16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 But, </a:t>
            </a:r>
            <a:r>
              <a:rPr lang="ko-KR" altLang="en-US" sz="1600" dirty="0"/>
              <a:t>보안이 필요한 곳에서는 이 기능을 강제적으로 막을 필요가 있다</a:t>
            </a:r>
            <a:r>
              <a:rPr lang="en-US" altLang="ko-KR" sz="16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form </a:t>
            </a:r>
            <a:r>
              <a:rPr lang="ko-KR" altLang="en-US" sz="1600" dirty="0"/>
              <a:t>전체에서 </a:t>
            </a:r>
            <a:r>
              <a:rPr lang="en-US" altLang="ko-KR" sz="1600" dirty="0"/>
              <a:t>autocomplete </a:t>
            </a:r>
            <a:r>
              <a:rPr lang="ko-KR" altLang="en-US" sz="1600" dirty="0"/>
              <a:t>기능을 제거</a:t>
            </a:r>
            <a:endParaRPr lang="en-US" altLang="ko-KR" sz="1600" dirty="0"/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1800" dirty="0"/>
              <a:t>&lt;form autocomplete=“off”&gt;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특정 </a:t>
            </a:r>
            <a:r>
              <a:rPr lang="en-US" altLang="ko-KR" sz="1600" dirty="0"/>
              <a:t>form </a:t>
            </a:r>
            <a:r>
              <a:rPr lang="ko-KR" altLang="en-US" sz="1600" dirty="0"/>
              <a:t>요소에서만 </a:t>
            </a:r>
            <a:r>
              <a:rPr lang="en-US" altLang="ko-KR" sz="1600" dirty="0"/>
              <a:t>autocomplete</a:t>
            </a:r>
            <a:r>
              <a:rPr lang="ko-KR" altLang="en-US" sz="1600" dirty="0"/>
              <a:t>기능을 제거</a:t>
            </a:r>
            <a:endParaRPr lang="en-US" altLang="ko-KR" sz="1600" dirty="0"/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1800" dirty="0"/>
              <a:t>&lt;input type=“text” autocomplete=“off”&gt;</a:t>
            </a:r>
          </a:p>
          <a:p>
            <a:pPr lvl="1">
              <a:lnSpc>
                <a:spcPct val="150000"/>
              </a:lnSpc>
              <a:buFontTx/>
              <a:buChar char="-"/>
            </a:pPr>
            <a:endParaRPr lang="en-US" altLang="ko-KR" sz="9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186A67B-F518-4D62-97EC-8B3F6CDE7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57" y="49412"/>
            <a:ext cx="11171780" cy="132556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입력양식</a:t>
            </a:r>
            <a:r>
              <a:rPr lang="en-US" altLang="ko-KR" sz="3600" dirty="0"/>
              <a:t>(form) – </a:t>
            </a:r>
            <a:r>
              <a:rPr lang="ko-KR" altLang="en-US" sz="3600" dirty="0"/>
              <a:t>자동완성</a:t>
            </a:r>
            <a:r>
              <a:rPr lang="en-US" altLang="ko-KR" sz="3600" dirty="0"/>
              <a:t>(Autocomplete)</a:t>
            </a:r>
            <a:endParaRPr lang="ko-KR" altLang="en-US" sz="36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F34C064-1FCE-4815-8AC6-59DA74680492}"/>
              </a:ext>
            </a:extLst>
          </p:cNvPr>
          <p:cNvSpPr txBox="1">
            <a:spLocks/>
          </p:cNvSpPr>
          <p:nvPr/>
        </p:nvSpPr>
        <p:spPr>
          <a:xfrm>
            <a:off x="360857" y="4406700"/>
            <a:ext cx="11470286" cy="5309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br>
              <a:rPr lang="en-US" altLang="ko-KR" sz="1200" dirty="0"/>
            </a:b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307089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DBA1F1D-4133-4CD6-880E-C268C0DEC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857" y="1128545"/>
            <a:ext cx="11470286" cy="56800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배경음악을 사용할 땐 아래와 같은 사항을 고려해야 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꼭 필요한 곳에만 배경 음악이나 배경음을 넣는다</a:t>
            </a:r>
            <a:r>
              <a:rPr lang="en-US" altLang="ko-KR" sz="1400" dirty="0"/>
              <a:t>.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배경음악을 사용자가 직접 제어할 수 있도록 한다</a:t>
            </a:r>
            <a:r>
              <a:rPr lang="en-US" altLang="ko-KR" sz="1400" dirty="0"/>
              <a:t>.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용량이 많은 배경음악은 페이지 로딩을 방해할 수 있으므로</a:t>
            </a:r>
            <a:r>
              <a:rPr lang="en-US" altLang="ko-KR" sz="1400" dirty="0"/>
              <a:t>, </a:t>
            </a:r>
            <a:r>
              <a:rPr lang="ko-KR" altLang="en-US" sz="1400" dirty="0"/>
              <a:t>페이지의 전체적인 용량을 고려해서 배경음악을 설치한다</a:t>
            </a:r>
            <a:r>
              <a:rPr lang="en-US" altLang="ko-KR" sz="1400" dirty="0"/>
              <a:t>.</a:t>
            </a:r>
          </a:p>
          <a:p>
            <a:pPr lvl="1">
              <a:lnSpc>
                <a:spcPct val="150000"/>
              </a:lnSpc>
              <a:buFontTx/>
              <a:buChar char="-"/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800" dirty="0" err="1"/>
              <a:t>bgsound</a:t>
            </a:r>
            <a:r>
              <a:rPr lang="en-US" altLang="ko-KR" sz="1800" dirty="0"/>
              <a:t> : </a:t>
            </a:r>
            <a:r>
              <a:rPr lang="ko-KR" altLang="en-US" sz="1800" dirty="0"/>
              <a:t>인터넷 익스플로러에서만 작동</a:t>
            </a:r>
            <a:r>
              <a:rPr lang="en-US" altLang="ko-KR" sz="1800" dirty="0"/>
              <a:t>, </a:t>
            </a:r>
            <a:r>
              <a:rPr lang="ko-KR" altLang="en-US" sz="1800" dirty="0"/>
              <a:t>화면에 아무 내용이 출력되지 않아 제어가 힘들다</a:t>
            </a:r>
            <a:r>
              <a:rPr lang="en-US" altLang="ko-KR" sz="1800" dirty="0"/>
              <a:t>.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loop </a:t>
            </a:r>
            <a:r>
              <a:rPr lang="ko-KR" altLang="en-US" sz="1400" dirty="0"/>
              <a:t>속성은 배경음악의 반복 횟수를 지정</a:t>
            </a:r>
            <a:r>
              <a:rPr lang="en-US" altLang="ko-KR" sz="1400" dirty="0"/>
              <a:t>. -1</a:t>
            </a:r>
            <a:r>
              <a:rPr lang="ko-KR" altLang="en-US" sz="1400" dirty="0"/>
              <a:t>이나 </a:t>
            </a:r>
            <a:r>
              <a:rPr lang="en-US" altLang="ko-KR" sz="1400" dirty="0"/>
              <a:t>INFINITE </a:t>
            </a:r>
            <a:r>
              <a:rPr lang="ko-KR" altLang="en-US" sz="1400" dirty="0"/>
              <a:t>값으로 지정하면 계속적으로 반복된다</a:t>
            </a:r>
            <a:r>
              <a:rPr lang="en-US" altLang="ko-KR" sz="1400" dirty="0"/>
              <a:t>.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사용법 </a:t>
            </a:r>
            <a:r>
              <a:rPr lang="en-US" altLang="ko-KR" sz="1400" dirty="0"/>
              <a:t>: &lt;</a:t>
            </a:r>
            <a:r>
              <a:rPr lang="en-US" altLang="ko-KR" sz="1400" dirty="0" err="1"/>
              <a:t>bgsound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=“dean-half moon.wma” loop=“-1”&gt;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dirty="0"/>
          </a:p>
          <a:p>
            <a:pPr lvl="1">
              <a:lnSpc>
                <a:spcPct val="150000"/>
              </a:lnSpc>
              <a:buFontTx/>
              <a:buChar char="-"/>
            </a:pPr>
            <a:endParaRPr lang="en-US" altLang="ko-KR" sz="9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186A67B-F518-4D62-97EC-8B3F6CDE7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57" y="49412"/>
            <a:ext cx="11171780" cy="132556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배경음악 사용하기 </a:t>
            </a:r>
            <a:r>
              <a:rPr lang="en-US" altLang="ko-KR" sz="3600" dirty="0"/>
              <a:t>– </a:t>
            </a:r>
            <a:r>
              <a:rPr lang="en-US" altLang="ko-KR" sz="3600" dirty="0" err="1"/>
              <a:t>bgsound</a:t>
            </a:r>
            <a:endParaRPr lang="ko-KR" altLang="en-US" sz="36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F34C064-1FCE-4815-8AC6-59DA74680492}"/>
              </a:ext>
            </a:extLst>
          </p:cNvPr>
          <p:cNvSpPr txBox="1">
            <a:spLocks/>
          </p:cNvSpPr>
          <p:nvPr/>
        </p:nvSpPr>
        <p:spPr>
          <a:xfrm>
            <a:off x="360857" y="4406700"/>
            <a:ext cx="11470286" cy="5309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br>
              <a:rPr lang="en-US" altLang="ko-KR" sz="1200" dirty="0"/>
            </a:b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907836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DBA1F1D-4133-4CD6-880E-C268C0DEC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857" y="1128545"/>
            <a:ext cx="11470286" cy="53095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하나의 이미지에 여러 개의 링크를 걸 때 사용한다</a:t>
            </a:r>
            <a:r>
              <a:rPr lang="en-US" altLang="ko-KR" sz="2000" dirty="0"/>
              <a:t>. (</a:t>
            </a:r>
            <a:r>
              <a:rPr lang="ko-KR" altLang="en-US" sz="2000" dirty="0"/>
              <a:t>소스가 간단해지는 장점이 있다</a:t>
            </a:r>
            <a:r>
              <a:rPr lang="en-US" altLang="ko-KR" sz="20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사용방법</a:t>
            </a:r>
            <a:endParaRPr lang="en-US" altLang="ko-KR" sz="2000" dirty="0"/>
          </a:p>
          <a:p>
            <a:pPr marL="800100" lvl="1" indent="-342900">
              <a:lnSpc>
                <a:spcPct val="150000"/>
              </a:lnSpc>
              <a:buAutoNum type="arabicParenR"/>
            </a:pPr>
            <a:r>
              <a:rPr lang="ko-KR" altLang="en-US" sz="1600" dirty="0"/>
              <a:t>먼저 이미지를 적용할</a:t>
            </a:r>
            <a:r>
              <a:rPr lang="en-US" altLang="ko-KR" sz="1600" dirty="0"/>
              <a:t> </a:t>
            </a:r>
            <a:r>
              <a:rPr lang="ko-KR" altLang="en-US" sz="1600" dirty="0"/>
              <a:t>이미지의 </a:t>
            </a:r>
            <a:r>
              <a:rPr lang="en-US" altLang="ko-KR" sz="1600" dirty="0"/>
              <a:t>&lt;</a:t>
            </a:r>
            <a:r>
              <a:rPr lang="en-US" altLang="ko-KR" sz="1600" dirty="0" err="1"/>
              <a:t>img</a:t>
            </a:r>
            <a:r>
              <a:rPr lang="en-US" altLang="ko-KR" sz="1600" dirty="0"/>
              <a:t>&gt;</a:t>
            </a:r>
            <a:r>
              <a:rPr lang="ko-KR" altLang="en-US" sz="1600" dirty="0"/>
              <a:t>태그에 </a:t>
            </a:r>
            <a:r>
              <a:rPr lang="en-US" altLang="ko-KR" sz="1600" dirty="0" err="1"/>
              <a:t>usemap</a:t>
            </a:r>
            <a:r>
              <a:rPr lang="en-US" altLang="ko-KR" sz="1600" dirty="0"/>
              <a:t> </a:t>
            </a:r>
            <a:r>
              <a:rPr lang="ko-KR" altLang="en-US" sz="1600" dirty="0"/>
              <a:t>속성을 사용하여 이미지 </a:t>
            </a:r>
            <a:r>
              <a:rPr lang="ko-KR" altLang="en-US" sz="1600" dirty="0" err="1"/>
              <a:t>맵의</a:t>
            </a:r>
            <a:r>
              <a:rPr lang="ko-KR" altLang="en-US" sz="1600" dirty="0"/>
              <a:t> 이름을 지정해준다</a:t>
            </a:r>
            <a:r>
              <a:rPr lang="en-US" altLang="ko-KR" sz="1600" dirty="0"/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/>
              <a:t>     (</a:t>
            </a:r>
            <a:r>
              <a:rPr lang="ko-KR" altLang="en-US" sz="1600" dirty="0"/>
              <a:t>이 때</a:t>
            </a:r>
            <a:r>
              <a:rPr lang="en-US" altLang="ko-KR" sz="1600" dirty="0"/>
              <a:t>, </a:t>
            </a:r>
            <a:r>
              <a:rPr lang="ko-KR" altLang="en-US" sz="1600" dirty="0"/>
              <a:t>이름 지정에 </a:t>
            </a:r>
            <a:r>
              <a:rPr lang="en-US" altLang="ko-KR" sz="1600" dirty="0"/>
              <a:t>‘#’</a:t>
            </a:r>
            <a:r>
              <a:rPr lang="ko-KR" altLang="en-US" sz="1600" dirty="0"/>
              <a:t>을 사용함에 주의하자</a:t>
            </a:r>
            <a:r>
              <a:rPr lang="en-US" altLang="ko-KR" sz="1600" dirty="0"/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/>
              <a:t>2) &lt;map&gt; </a:t>
            </a:r>
            <a:r>
              <a:rPr lang="ko-KR" altLang="en-US" sz="1600" dirty="0"/>
              <a:t>태그를 사용하여 이미지 </a:t>
            </a:r>
            <a:r>
              <a:rPr lang="ko-KR" altLang="en-US" sz="1600" dirty="0" err="1"/>
              <a:t>맵을</a:t>
            </a:r>
            <a:r>
              <a:rPr lang="ko-KR" altLang="en-US" sz="1600" dirty="0"/>
              <a:t> 만든다</a:t>
            </a:r>
            <a:r>
              <a:rPr lang="en-US" altLang="ko-KR" sz="1600" dirty="0"/>
              <a:t>. (</a:t>
            </a:r>
            <a:r>
              <a:rPr lang="ko-KR" altLang="en-US" sz="1600" dirty="0"/>
              <a:t>위에 지정한 이름으로 연결</a:t>
            </a:r>
            <a:r>
              <a:rPr lang="en-US" altLang="ko-KR" sz="1600" dirty="0"/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/>
              <a:t>	- &lt;area&gt; </a:t>
            </a:r>
            <a:r>
              <a:rPr lang="ko-KR" altLang="en-US" sz="1600" dirty="0"/>
              <a:t>태그의 </a:t>
            </a:r>
            <a:r>
              <a:rPr lang="en-US" altLang="ko-KR" sz="1600" dirty="0"/>
              <a:t>shape </a:t>
            </a:r>
            <a:r>
              <a:rPr lang="ko-KR" altLang="en-US" sz="1600" dirty="0"/>
              <a:t>속성으로 이미지 </a:t>
            </a:r>
            <a:r>
              <a:rPr lang="ko-KR" altLang="en-US" sz="1600" dirty="0" err="1"/>
              <a:t>맵의</a:t>
            </a:r>
            <a:r>
              <a:rPr lang="ko-KR" altLang="en-US" sz="1600" dirty="0"/>
              <a:t> 형태를 지정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rect</a:t>
            </a:r>
            <a:r>
              <a:rPr lang="en-US" altLang="ko-KR" sz="1600" dirty="0"/>
              <a:t>, circle, poly…)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/>
              <a:t>	- &lt;area&gt; </a:t>
            </a:r>
            <a:r>
              <a:rPr lang="ko-KR" altLang="en-US" sz="1600" dirty="0"/>
              <a:t>태그의 </a:t>
            </a:r>
            <a:r>
              <a:rPr lang="en-US" altLang="ko-KR" sz="1600" dirty="0"/>
              <a:t>cords </a:t>
            </a:r>
            <a:r>
              <a:rPr lang="ko-KR" altLang="en-US" sz="1600" dirty="0"/>
              <a:t>속성으로 시작과 끝 좌표를 지정</a:t>
            </a:r>
            <a:r>
              <a:rPr lang="en-US" altLang="ko-KR" sz="1600" dirty="0"/>
              <a:t>.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/>
              <a:t>         (</a:t>
            </a:r>
            <a:r>
              <a:rPr lang="ko-KR" altLang="en-US" sz="1600" dirty="0"/>
              <a:t>왼쪽 모서리가 </a:t>
            </a:r>
            <a:r>
              <a:rPr lang="en-US" altLang="ko-KR" sz="1600" dirty="0"/>
              <a:t>0,0 </a:t>
            </a:r>
            <a:r>
              <a:rPr lang="ko-KR" altLang="en-US" sz="1600" dirty="0"/>
              <a:t>이며</a:t>
            </a:r>
            <a:r>
              <a:rPr lang="en-US" altLang="ko-KR" sz="1600" dirty="0"/>
              <a:t>, </a:t>
            </a:r>
            <a:r>
              <a:rPr lang="ko-KR" altLang="en-US" sz="1600" dirty="0"/>
              <a:t>지정하기 까다로우므로 유틸리티 사용</a:t>
            </a:r>
            <a:r>
              <a:rPr lang="en-US" altLang="ko-KR" sz="1600" dirty="0"/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/>
              <a:t>	- &lt;area&gt; </a:t>
            </a:r>
            <a:r>
              <a:rPr lang="ko-KR" altLang="en-US" sz="1600" dirty="0"/>
              <a:t>태그의 </a:t>
            </a:r>
            <a:r>
              <a:rPr lang="en-US" altLang="ko-KR" sz="1600" dirty="0" err="1"/>
              <a:t>href</a:t>
            </a:r>
            <a:r>
              <a:rPr lang="en-US" altLang="ko-KR" sz="1600" dirty="0"/>
              <a:t>, target </a:t>
            </a:r>
            <a:r>
              <a:rPr lang="ko-KR" altLang="en-US" sz="1600" dirty="0"/>
              <a:t>등의 속성을 사용한다</a:t>
            </a:r>
            <a:r>
              <a:rPr lang="en-US" altLang="ko-KR" sz="1600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186A67B-F518-4D62-97EC-8B3F6CDE7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57" y="49412"/>
            <a:ext cx="10515600" cy="1325563"/>
          </a:xfrm>
        </p:spPr>
        <p:txBody>
          <a:bodyPr/>
          <a:lstStyle/>
          <a:p>
            <a:r>
              <a:rPr lang="ko-KR" altLang="en-US" dirty="0" err="1"/>
              <a:t>이미지맵</a:t>
            </a:r>
            <a:r>
              <a:rPr lang="en-US" altLang="ko-KR" dirty="0"/>
              <a:t>(image map)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8843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DBA1F1D-4133-4CD6-880E-C268C0DEC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857" y="1128545"/>
            <a:ext cx="11470286" cy="568004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배경음악을 사용할 땐 아래와 같은 사항을 고려해야 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꼭 필요한 곳에만 배경 음악이나 배경음을 넣는다</a:t>
            </a:r>
            <a:r>
              <a:rPr lang="en-US" altLang="ko-KR" sz="1400" dirty="0"/>
              <a:t>.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배경음악을 사용자가 직접 제어할 수 있도록 한다</a:t>
            </a:r>
            <a:r>
              <a:rPr lang="en-US" altLang="ko-KR" sz="1400" dirty="0"/>
              <a:t>.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용량이 많은 배경음악은 페이지 로딩을 방해할 수 있으므로</a:t>
            </a:r>
            <a:r>
              <a:rPr lang="en-US" altLang="ko-KR" sz="1400" dirty="0"/>
              <a:t>, </a:t>
            </a:r>
            <a:r>
              <a:rPr lang="ko-KR" altLang="en-US" sz="1400" dirty="0"/>
              <a:t>페이지의 전체적인 용량을 고려해서 배경음악을 설치한다</a:t>
            </a:r>
            <a:r>
              <a:rPr lang="en-US" altLang="ko-KR" sz="1400" dirty="0"/>
              <a:t>.</a:t>
            </a:r>
          </a:p>
          <a:p>
            <a:pPr lvl="1">
              <a:lnSpc>
                <a:spcPct val="150000"/>
              </a:lnSpc>
              <a:buFontTx/>
              <a:buChar char="-"/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embed : </a:t>
            </a:r>
            <a:r>
              <a:rPr lang="ko-KR" altLang="en-US" sz="1800" dirty="0"/>
              <a:t>익스플로러 뿐만 아니라 다른 웹 브라우저에서도 동작</a:t>
            </a:r>
            <a:r>
              <a:rPr lang="en-US" altLang="ko-KR" sz="1800" dirty="0"/>
              <a:t>. </a:t>
            </a:r>
            <a:r>
              <a:rPr lang="ko-KR" altLang="en-US" sz="1800" dirty="0"/>
              <a:t>미디어 플레이어가 표시됨</a:t>
            </a:r>
            <a:r>
              <a:rPr lang="en-US" altLang="ko-KR" sz="1800" dirty="0"/>
              <a:t>.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1400" dirty="0" err="1"/>
              <a:t>src</a:t>
            </a:r>
            <a:r>
              <a:rPr lang="en-US" altLang="ko-KR" sz="1400" dirty="0"/>
              <a:t> </a:t>
            </a:r>
            <a:r>
              <a:rPr lang="ko-KR" altLang="en-US" sz="1400" dirty="0"/>
              <a:t>속성 </a:t>
            </a:r>
            <a:r>
              <a:rPr lang="en-US" altLang="ko-KR" sz="1400" dirty="0"/>
              <a:t>: </a:t>
            </a:r>
            <a:r>
              <a:rPr lang="ko-KR" altLang="en-US" sz="1400" dirty="0"/>
              <a:t>음악 파일의 경로</a:t>
            </a:r>
            <a:endParaRPr lang="en-US" altLang="ko-KR" sz="1400" dirty="0"/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1400" dirty="0" err="1"/>
              <a:t>autostart</a:t>
            </a:r>
            <a:r>
              <a:rPr lang="en-US" altLang="ko-KR" sz="1400" dirty="0"/>
              <a:t> </a:t>
            </a:r>
            <a:r>
              <a:rPr lang="ko-KR" altLang="en-US" sz="1400" dirty="0"/>
              <a:t>속성 </a:t>
            </a:r>
            <a:r>
              <a:rPr lang="en-US" altLang="ko-KR" sz="1400" dirty="0"/>
              <a:t>(true/false) : true</a:t>
            </a:r>
            <a:r>
              <a:rPr lang="ko-KR" altLang="en-US" sz="1400" dirty="0"/>
              <a:t>시 페이지 </a:t>
            </a:r>
            <a:r>
              <a:rPr lang="ko-KR" altLang="en-US" sz="1400" dirty="0" err="1"/>
              <a:t>로딩시</a:t>
            </a:r>
            <a:r>
              <a:rPr lang="ko-KR" altLang="en-US" sz="1400" dirty="0"/>
              <a:t> 자동 실행</a:t>
            </a:r>
            <a:r>
              <a:rPr lang="en-US" altLang="ko-KR" sz="1400" dirty="0"/>
              <a:t>. false</a:t>
            </a:r>
            <a:r>
              <a:rPr lang="ko-KR" altLang="en-US" sz="1400" dirty="0"/>
              <a:t>시 플레이버튼을 눌러야 재생</a:t>
            </a:r>
            <a:r>
              <a:rPr lang="en-US" altLang="ko-KR" sz="1400" dirty="0"/>
              <a:t>.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hidden </a:t>
            </a:r>
            <a:r>
              <a:rPr lang="ko-KR" altLang="en-US" sz="1400" dirty="0"/>
              <a:t>속성 </a:t>
            </a:r>
            <a:r>
              <a:rPr lang="en-US" altLang="ko-KR" sz="1400" dirty="0"/>
              <a:t>(true/false) : </a:t>
            </a:r>
            <a:r>
              <a:rPr lang="ko-KR" altLang="en-US" sz="1400" dirty="0"/>
              <a:t>화면에 미디어 플레이어를 출력할지 여부 선택</a:t>
            </a:r>
            <a:r>
              <a:rPr lang="en-US" altLang="ko-KR" sz="1400" dirty="0"/>
              <a:t>.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loop </a:t>
            </a:r>
            <a:r>
              <a:rPr lang="ko-KR" altLang="en-US" sz="1400" dirty="0"/>
              <a:t>속성 </a:t>
            </a:r>
            <a:r>
              <a:rPr lang="en-US" altLang="ko-KR" sz="1400" dirty="0"/>
              <a:t>(true/false) : </a:t>
            </a:r>
            <a:r>
              <a:rPr lang="ko-KR" altLang="en-US" sz="1400" dirty="0"/>
              <a:t>반복재생 여부 선택</a:t>
            </a:r>
            <a:r>
              <a:rPr lang="en-US" altLang="ko-KR" sz="1400" dirty="0"/>
              <a:t>.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width=“</a:t>
            </a:r>
            <a:r>
              <a:rPr lang="ko-KR" altLang="en-US" sz="1400" dirty="0"/>
              <a:t>수치</a:t>
            </a:r>
            <a:r>
              <a:rPr lang="en-US" altLang="ko-KR" sz="1400" dirty="0"/>
              <a:t>” height=“</a:t>
            </a:r>
            <a:r>
              <a:rPr lang="ko-KR" altLang="en-US" sz="1400" dirty="0"/>
              <a:t>수치</a:t>
            </a:r>
            <a:r>
              <a:rPr lang="en-US" altLang="ko-KR" sz="1400" dirty="0"/>
              <a:t>” : </a:t>
            </a:r>
            <a:r>
              <a:rPr lang="ko-KR" altLang="en-US" sz="1400" dirty="0"/>
              <a:t>미디어 플레이어의 크기 지정</a:t>
            </a:r>
            <a:r>
              <a:rPr lang="en-US" altLang="ko-KR" sz="1400" dirty="0"/>
              <a:t>. </a:t>
            </a:r>
            <a:r>
              <a:rPr lang="ko-KR" altLang="en-US" sz="1400" dirty="0"/>
              <a:t>동영상 파일 </a:t>
            </a:r>
            <a:r>
              <a:rPr lang="ko-KR" altLang="en-US" sz="1400" dirty="0" err="1"/>
              <a:t>재생시</a:t>
            </a:r>
            <a:r>
              <a:rPr lang="ko-KR" altLang="en-US" sz="1400" dirty="0"/>
              <a:t> 유용</a:t>
            </a:r>
            <a:endParaRPr lang="en-US" altLang="ko-KR" sz="1400" dirty="0"/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1400" dirty="0" err="1"/>
              <a:t>showcontrols</a:t>
            </a:r>
            <a:r>
              <a:rPr lang="en-US" altLang="ko-KR" sz="1400" dirty="0"/>
              <a:t>=“value” : </a:t>
            </a:r>
            <a:r>
              <a:rPr lang="ko-KR" altLang="en-US" sz="1400" dirty="0"/>
              <a:t>미디어 플레이어</a:t>
            </a:r>
            <a:r>
              <a:rPr lang="en-US" altLang="ko-KR" sz="1400" dirty="0"/>
              <a:t>, value </a:t>
            </a:r>
            <a:r>
              <a:rPr lang="ko-KR" altLang="en-US" sz="1400" dirty="0"/>
              <a:t>값은 </a:t>
            </a:r>
            <a:r>
              <a:rPr lang="en-US" altLang="ko-KR" sz="1400" dirty="0"/>
              <a:t>0, 1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VOLUME=“</a:t>
            </a:r>
            <a:r>
              <a:rPr lang="ko-KR" altLang="en-US" sz="1400" dirty="0" err="1"/>
              <a:t>수치값</a:t>
            </a:r>
            <a:r>
              <a:rPr lang="en-US" altLang="ko-KR" sz="1400" dirty="0"/>
              <a:t>” : </a:t>
            </a:r>
            <a:r>
              <a:rPr lang="ko-KR" altLang="en-US" sz="1400" dirty="0"/>
              <a:t>음악 소리 크기 설정</a:t>
            </a:r>
            <a:endParaRPr lang="en-US" altLang="ko-KR" sz="1400" dirty="0"/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1400" dirty="0" err="1"/>
              <a:t>hspace</a:t>
            </a:r>
            <a:r>
              <a:rPr lang="en-US" altLang="ko-KR" sz="1400" dirty="0"/>
              <a:t>=“value” </a:t>
            </a:r>
            <a:r>
              <a:rPr lang="en-US" altLang="ko-KR" sz="1400" dirty="0" err="1"/>
              <a:t>vsapce</a:t>
            </a:r>
            <a:r>
              <a:rPr lang="en-US" altLang="ko-KR" sz="1400" dirty="0"/>
              <a:t>=“value” : </a:t>
            </a:r>
            <a:r>
              <a:rPr lang="ko-KR" altLang="en-US" sz="1400" dirty="0"/>
              <a:t>미디어 플레이어의 수직</a:t>
            </a:r>
            <a:r>
              <a:rPr lang="en-US" altLang="ko-KR" sz="1400" dirty="0"/>
              <a:t>/</a:t>
            </a:r>
            <a:r>
              <a:rPr lang="ko-KR" altLang="en-US" sz="1400" dirty="0"/>
              <a:t>수평 </a:t>
            </a:r>
            <a:r>
              <a:rPr lang="ko-KR" altLang="en-US" sz="1400" dirty="0" err="1"/>
              <a:t>여백값</a:t>
            </a:r>
            <a:r>
              <a:rPr lang="ko-KR" altLang="en-US" sz="1400" dirty="0"/>
              <a:t> 조절</a:t>
            </a:r>
            <a:endParaRPr lang="en-US" altLang="ko-KR" sz="1400" dirty="0"/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mute=1 : </a:t>
            </a:r>
            <a:r>
              <a:rPr lang="ko-KR" altLang="en-US" sz="1400" dirty="0" err="1"/>
              <a:t>음소거</a:t>
            </a:r>
            <a:endParaRPr lang="en-US" altLang="ko-KR" sz="10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dirty="0"/>
          </a:p>
          <a:p>
            <a:pPr lvl="1">
              <a:lnSpc>
                <a:spcPct val="150000"/>
              </a:lnSpc>
              <a:buFontTx/>
              <a:buChar char="-"/>
            </a:pPr>
            <a:endParaRPr lang="en-US" altLang="ko-KR" sz="9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186A67B-F518-4D62-97EC-8B3F6CDE7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57" y="49412"/>
            <a:ext cx="11171780" cy="132556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배경음악 사용하기 </a:t>
            </a:r>
            <a:r>
              <a:rPr lang="en-US" altLang="ko-KR" sz="3600" dirty="0"/>
              <a:t>– </a:t>
            </a:r>
            <a:r>
              <a:rPr lang="en-US" altLang="ko-KR" sz="3600" dirty="0" err="1"/>
              <a:t>bgsound</a:t>
            </a:r>
            <a:endParaRPr lang="ko-KR" altLang="en-US" sz="36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F34C064-1FCE-4815-8AC6-59DA74680492}"/>
              </a:ext>
            </a:extLst>
          </p:cNvPr>
          <p:cNvSpPr txBox="1">
            <a:spLocks/>
          </p:cNvSpPr>
          <p:nvPr/>
        </p:nvSpPr>
        <p:spPr>
          <a:xfrm>
            <a:off x="360857" y="4406700"/>
            <a:ext cx="11470286" cy="5309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br>
              <a:rPr lang="en-US" altLang="ko-KR" sz="1200" dirty="0"/>
            </a:b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314704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DBA1F1D-4133-4CD6-880E-C268C0DEC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857" y="1128545"/>
            <a:ext cx="11470286" cy="56800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서로 연관성 있는 컨트롤들을 하나로 묶을 수 있게 해준다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&lt;legend&gt;</a:t>
            </a:r>
            <a:r>
              <a:rPr lang="ko-KR" altLang="en-US" sz="1600" dirty="0"/>
              <a:t>태그는 제목을 붙여준다</a:t>
            </a:r>
            <a:r>
              <a:rPr lang="en-US" altLang="ko-KR" sz="1600" dirty="0"/>
              <a:t>.</a:t>
            </a:r>
            <a:endParaRPr lang="en-US" altLang="ko-KR" sz="10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dirty="0"/>
          </a:p>
          <a:p>
            <a:pPr lvl="1">
              <a:lnSpc>
                <a:spcPct val="150000"/>
              </a:lnSpc>
              <a:buFontTx/>
              <a:buChar char="-"/>
            </a:pPr>
            <a:endParaRPr lang="en-US" altLang="ko-KR" sz="9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186A67B-F518-4D62-97EC-8B3F6CDE7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57" y="49412"/>
            <a:ext cx="11171780" cy="1325563"/>
          </a:xfrm>
        </p:spPr>
        <p:txBody>
          <a:bodyPr>
            <a:normAutofit/>
          </a:bodyPr>
          <a:lstStyle/>
          <a:p>
            <a:r>
              <a:rPr lang="ko-KR" altLang="en-US" sz="3600" dirty="0" err="1"/>
              <a:t>필드셋</a:t>
            </a:r>
            <a:r>
              <a:rPr lang="en-US" altLang="ko-KR" sz="3600" dirty="0"/>
              <a:t>(</a:t>
            </a:r>
            <a:r>
              <a:rPr lang="en-US" altLang="ko-KR" sz="3600" dirty="0" err="1"/>
              <a:t>Fieldset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F34C064-1FCE-4815-8AC6-59DA74680492}"/>
              </a:ext>
            </a:extLst>
          </p:cNvPr>
          <p:cNvSpPr txBox="1">
            <a:spLocks/>
          </p:cNvSpPr>
          <p:nvPr/>
        </p:nvSpPr>
        <p:spPr>
          <a:xfrm>
            <a:off x="360857" y="4406700"/>
            <a:ext cx="11470286" cy="5309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br>
              <a:rPr lang="en-US" altLang="ko-KR" sz="1200" dirty="0"/>
            </a:br>
            <a:endParaRPr lang="en-US" altLang="ko-KR" sz="12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3C33B0C-3EB3-4D1B-9A6B-357CFAFCE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57" y="2233029"/>
            <a:ext cx="5168864" cy="204972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D6A2E70-AA3A-4FF1-B10A-DFBEC3038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2881" y="3945239"/>
            <a:ext cx="7654028" cy="178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897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DBA1F1D-4133-4CD6-880E-C268C0DEC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857" y="1128545"/>
            <a:ext cx="11470286" cy="56800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글자를 움직일 수 있게 해주며</a:t>
            </a:r>
            <a:r>
              <a:rPr lang="en-US" altLang="ko-KR" sz="1600" dirty="0"/>
              <a:t>, </a:t>
            </a:r>
            <a:r>
              <a:rPr lang="ko-KR" altLang="en-US" sz="1600" dirty="0"/>
              <a:t>제한된 공간에서 보다 많은 정보를 보여주기 위한 용도로 사용된다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/>
              <a:t>direction </a:t>
            </a:r>
            <a:r>
              <a:rPr lang="ko-KR" altLang="en-US" sz="1200" dirty="0"/>
              <a:t>속성 </a:t>
            </a:r>
            <a:r>
              <a:rPr lang="en-US" altLang="ko-KR" sz="1200" dirty="0"/>
              <a:t>: </a:t>
            </a:r>
            <a:r>
              <a:rPr lang="ko-KR" altLang="en-US" sz="1200" dirty="0"/>
              <a:t>움직이는 방향을 지정</a:t>
            </a:r>
            <a:r>
              <a:rPr lang="en-US" altLang="ko-KR" sz="1200" dirty="0"/>
              <a:t>. left, right, up, down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/>
              <a:t>behavior </a:t>
            </a:r>
            <a:r>
              <a:rPr lang="ko-KR" altLang="en-US" sz="1200" dirty="0"/>
              <a:t>속성 </a:t>
            </a:r>
            <a:r>
              <a:rPr lang="en-US" altLang="ko-KR" sz="1200" dirty="0"/>
              <a:t>: </a:t>
            </a:r>
            <a:r>
              <a:rPr lang="ko-KR" altLang="en-US" sz="1200" dirty="0"/>
              <a:t>어떻게 이동하는지를 지정</a:t>
            </a:r>
            <a:endParaRPr lang="en-US" altLang="ko-KR" sz="1200" dirty="0"/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scroll : </a:t>
            </a:r>
            <a:r>
              <a:rPr lang="ko-KR" altLang="en-US" sz="1000" dirty="0"/>
              <a:t>기본값으로 </a:t>
            </a:r>
            <a:r>
              <a:rPr lang="ko-KR" altLang="en-US" sz="1000" dirty="0" err="1"/>
              <a:t>마퀴</a:t>
            </a:r>
            <a:r>
              <a:rPr lang="ko-KR" altLang="en-US" sz="1000" dirty="0"/>
              <a:t> 영역의 경계에서부터 스크롤</a:t>
            </a:r>
            <a:endParaRPr lang="en-US" altLang="ko-KR" sz="1000" dirty="0"/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slide : scroll</a:t>
            </a:r>
            <a:r>
              <a:rPr lang="ko-KR" altLang="en-US" sz="1000" dirty="0"/>
              <a:t>과 거의 동일하지만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마퀴</a:t>
            </a:r>
            <a:r>
              <a:rPr lang="ko-KR" altLang="en-US" sz="1000" dirty="0"/>
              <a:t> 영역의 경계에서 더 이상 스크롤되지 않고 멈춤</a:t>
            </a:r>
            <a:r>
              <a:rPr lang="en-US" altLang="ko-KR" sz="1000" dirty="0"/>
              <a:t>.</a:t>
            </a:r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alternate :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마퀴</a:t>
            </a:r>
            <a:r>
              <a:rPr lang="ko-KR" altLang="en-US" sz="1000" dirty="0"/>
              <a:t> 영역의 경계까지 갔다가 다시 돌아온다</a:t>
            </a:r>
            <a:r>
              <a:rPr lang="en-US" altLang="ko-KR" sz="1000" dirty="0"/>
              <a:t>. </a:t>
            </a:r>
            <a:r>
              <a:rPr lang="ko-KR" altLang="en-US" sz="1000" dirty="0"/>
              <a:t>왔다 갔다 하며 화면상에 언제나 출력</a:t>
            </a:r>
            <a:r>
              <a:rPr lang="en-US" altLang="ko-KR" sz="10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 err="1"/>
              <a:t>scrollamount</a:t>
            </a:r>
            <a:r>
              <a:rPr lang="en-US" altLang="ko-KR" sz="1200" dirty="0"/>
              <a:t> </a:t>
            </a:r>
            <a:r>
              <a:rPr lang="ko-KR" altLang="en-US" sz="1200" dirty="0"/>
              <a:t>속성 </a:t>
            </a:r>
            <a:r>
              <a:rPr lang="en-US" altLang="ko-KR" sz="1200" dirty="0"/>
              <a:t>: </a:t>
            </a:r>
            <a:r>
              <a:rPr lang="ko-KR" altLang="en-US" sz="1200" dirty="0"/>
              <a:t>한번 스크롤될 때마다 얼마만큼 스크롤되는지를 지정한다</a:t>
            </a:r>
            <a:r>
              <a:rPr lang="en-US" altLang="ko-KR" sz="1200" dirty="0"/>
              <a:t>. </a:t>
            </a:r>
            <a:r>
              <a:rPr lang="ko-KR" altLang="en-US" sz="1200" dirty="0"/>
              <a:t>기본값은 </a:t>
            </a:r>
            <a:r>
              <a:rPr lang="en-US" altLang="ko-KR" sz="1200" dirty="0"/>
              <a:t>1</a:t>
            </a:r>
            <a:r>
              <a:rPr lang="ko-KR" altLang="en-US" sz="1200" dirty="0"/>
              <a:t>픽셀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en-US" altLang="ko-KR" sz="1200" dirty="0"/>
              <a:t>loop </a:t>
            </a:r>
            <a:r>
              <a:rPr lang="ko-KR" altLang="en-US" sz="1200" dirty="0"/>
              <a:t>속성 </a:t>
            </a:r>
            <a:r>
              <a:rPr lang="en-US" altLang="ko-KR" sz="1200" dirty="0"/>
              <a:t>: </a:t>
            </a:r>
            <a:r>
              <a:rPr lang="ko-KR" altLang="en-US" sz="1200" dirty="0"/>
              <a:t>스크롤 되는 횟수를 지정한다</a:t>
            </a:r>
            <a:r>
              <a:rPr lang="en-US" altLang="ko-KR" sz="1200" dirty="0"/>
              <a:t>. </a:t>
            </a:r>
            <a:r>
              <a:rPr lang="ko-KR" altLang="en-US" sz="1200" dirty="0"/>
              <a:t>기본값은 </a:t>
            </a:r>
            <a:r>
              <a:rPr lang="en-US" altLang="ko-KR" sz="1200" dirty="0"/>
              <a:t>-1</a:t>
            </a:r>
            <a:r>
              <a:rPr lang="ko-KR" altLang="en-US" sz="1200" dirty="0"/>
              <a:t>이며 이는 반복해서 스크롤 된다는 것을 의미한다</a:t>
            </a:r>
            <a:r>
              <a:rPr lang="en-US" altLang="ko-KR" sz="12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/>
              <a:t>width, height </a:t>
            </a:r>
            <a:r>
              <a:rPr lang="ko-KR" altLang="en-US" sz="1200" dirty="0"/>
              <a:t>속성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마퀴영역의</a:t>
            </a:r>
            <a:r>
              <a:rPr lang="ko-KR" altLang="en-US" sz="1200" dirty="0"/>
              <a:t> 크기를 지정한다</a:t>
            </a:r>
            <a:r>
              <a:rPr lang="en-US" altLang="ko-KR" sz="12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200" dirty="0"/>
              <a:t>그 외에도 </a:t>
            </a:r>
            <a:r>
              <a:rPr lang="en-US" altLang="ko-KR" sz="1200" dirty="0"/>
              <a:t>align, </a:t>
            </a:r>
            <a:r>
              <a:rPr lang="en-US" altLang="ko-KR" sz="1200" dirty="0" err="1"/>
              <a:t>hspace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vspace</a:t>
            </a:r>
            <a:r>
              <a:rPr lang="en-US" altLang="ko-KR" sz="1200" dirty="0"/>
              <a:t>, transparency </a:t>
            </a:r>
            <a:r>
              <a:rPr lang="ko-KR" altLang="en-US" sz="1200" dirty="0"/>
              <a:t>등의 속성을 사용할 수 있다</a:t>
            </a:r>
            <a:r>
              <a:rPr lang="en-US" altLang="ko-KR" sz="1200" dirty="0"/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예시 </a:t>
            </a:r>
            <a:r>
              <a:rPr lang="en-US" altLang="ko-KR" sz="1600" dirty="0"/>
              <a:t>: &lt;marquee width=“300” height=“100” </a:t>
            </a:r>
            <a:r>
              <a:rPr lang="en-US" altLang="ko-KR" sz="1600" dirty="0" err="1"/>
              <a:t>bgcolor</a:t>
            </a:r>
            <a:r>
              <a:rPr lang="en-US" altLang="ko-KR" sz="1600" dirty="0"/>
              <a:t>=“pink” loop=“4” direction=“right” </a:t>
            </a:r>
            <a:r>
              <a:rPr lang="en-US" altLang="ko-KR" sz="1600" dirty="0" err="1"/>
              <a:t>behavior:”alternate</a:t>
            </a:r>
            <a:r>
              <a:rPr lang="en-US" altLang="ko-KR" sz="1600" dirty="0"/>
              <a:t>” </a:t>
            </a:r>
            <a:endParaRPr lang="en-US" altLang="ko-KR" sz="12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200" dirty="0"/>
              <a:t>                         </a:t>
            </a:r>
            <a:r>
              <a:rPr lang="en-US" altLang="ko-KR" sz="1600" dirty="0" err="1"/>
              <a:t>scrollamount</a:t>
            </a:r>
            <a:r>
              <a:rPr lang="en-US" altLang="ko-KR" sz="1600" dirty="0"/>
              <a:t>=“3” align=“center” </a:t>
            </a:r>
            <a:r>
              <a:rPr lang="en-US" altLang="ko-KR" sz="1600" dirty="0" err="1"/>
              <a:t>hspace</a:t>
            </a:r>
            <a:r>
              <a:rPr lang="en-US" altLang="ko-KR" sz="1600" dirty="0"/>
              <a:t>=“10” </a:t>
            </a:r>
            <a:r>
              <a:rPr lang="en-US" altLang="ko-KR" sz="1600" dirty="0" err="1"/>
              <a:t>vspace</a:t>
            </a:r>
            <a:r>
              <a:rPr lang="en-US" altLang="ko-KR" sz="1600" dirty="0"/>
              <a:t>=“10” transparency=“3”&gt;</a:t>
            </a:r>
            <a:r>
              <a:rPr lang="ko-KR" altLang="en-US" sz="1600" dirty="0"/>
              <a:t> ★ ★ ★</a:t>
            </a:r>
            <a:r>
              <a:rPr lang="en-US" altLang="ko-KR" sz="1600" dirty="0"/>
              <a:t>&lt;/marquee&gt;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http://codus10731.tistory.com/22 </a:t>
            </a:r>
            <a:r>
              <a:rPr lang="ko-KR" altLang="en-US" sz="1600" dirty="0"/>
              <a:t>를 참고하여 다양한 </a:t>
            </a:r>
            <a:r>
              <a:rPr lang="en-US" altLang="ko-KR" sz="1600" dirty="0"/>
              <a:t>marquee</a:t>
            </a:r>
            <a:r>
              <a:rPr lang="ko-KR" altLang="en-US" sz="1600" dirty="0"/>
              <a:t>의 응용을 살펴보자</a:t>
            </a:r>
            <a:r>
              <a:rPr lang="en-US" altLang="ko-KR" sz="16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186A67B-F518-4D62-97EC-8B3F6CDE7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57" y="49412"/>
            <a:ext cx="11171780" cy="1325563"/>
          </a:xfrm>
        </p:spPr>
        <p:txBody>
          <a:bodyPr>
            <a:normAutofit/>
          </a:bodyPr>
          <a:lstStyle/>
          <a:p>
            <a:r>
              <a:rPr lang="ko-KR" altLang="en-US" sz="3600" dirty="0" err="1"/>
              <a:t>마퀴</a:t>
            </a:r>
            <a:r>
              <a:rPr lang="en-US" altLang="ko-KR" sz="3600" dirty="0"/>
              <a:t>(Marquee)</a:t>
            </a:r>
            <a:endParaRPr lang="ko-KR" altLang="en-US" sz="36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F34C064-1FCE-4815-8AC6-59DA74680492}"/>
              </a:ext>
            </a:extLst>
          </p:cNvPr>
          <p:cNvSpPr txBox="1">
            <a:spLocks/>
          </p:cNvSpPr>
          <p:nvPr/>
        </p:nvSpPr>
        <p:spPr>
          <a:xfrm>
            <a:off x="360857" y="4406700"/>
            <a:ext cx="11470286" cy="5309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br>
              <a:rPr lang="en-US" altLang="ko-KR" sz="1200" dirty="0"/>
            </a:b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888634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DBA1F1D-4133-4CD6-880E-C268C0DEC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857" y="1128545"/>
            <a:ext cx="11470286" cy="56800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오브젝트는 문서내에 플래시나 동영상과 같은</a:t>
            </a:r>
            <a:r>
              <a:rPr lang="en-US" altLang="ko-KR" sz="1600" dirty="0"/>
              <a:t> </a:t>
            </a:r>
            <a:r>
              <a:rPr lang="ko-KR" altLang="en-US" sz="1600" dirty="0"/>
              <a:t>객체</a:t>
            </a:r>
            <a:r>
              <a:rPr lang="en-US" altLang="ko-KR" sz="1600" dirty="0"/>
              <a:t>(Object)</a:t>
            </a:r>
            <a:r>
              <a:rPr lang="ko-KR" altLang="en-US" sz="1600" dirty="0"/>
              <a:t>를 삽입하는데 사용된다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다양한 객체를 사용하는 태그들</a:t>
            </a:r>
            <a:r>
              <a:rPr lang="en-US" altLang="ko-KR" sz="1600" dirty="0"/>
              <a:t>(embed, applet </a:t>
            </a:r>
            <a:r>
              <a:rPr lang="ko-KR" altLang="en-US" sz="1600" dirty="0"/>
              <a:t>등</a:t>
            </a:r>
            <a:r>
              <a:rPr lang="en-US" altLang="ko-KR" sz="1600" dirty="0"/>
              <a:t>)</a:t>
            </a:r>
            <a:r>
              <a:rPr lang="ko-KR" altLang="en-US" sz="1600" dirty="0"/>
              <a:t>이 있지만</a:t>
            </a:r>
            <a:r>
              <a:rPr lang="en-US" altLang="ko-KR" sz="1600" dirty="0"/>
              <a:t>, </a:t>
            </a:r>
            <a:r>
              <a:rPr lang="ko-KR" altLang="en-US" sz="1600" dirty="0"/>
              <a:t>최근의 추세는 </a:t>
            </a:r>
            <a:r>
              <a:rPr lang="en-US" altLang="ko-KR" sz="1600" dirty="0"/>
              <a:t>&lt;object&gt;</a:t>
            </a:r>
            <a:r>
              <a:rPr lang="ko-KR" altLang="en-US" sz="1600" dirty="0"/>
              <a:t>로 통합되는 방향이다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&lt;embed&gt;</a:t>
            </a:r>
            <a:r>
              <a:rPr lang="ko-KR" altLang="en-US" sz="1200" dirty="0"/>
              <a:t>는 컴퓨터에 해당 미디어파일을 실행할 수 있는 프로그램이 있어야 하지만</a:t>
            </a:r>
            <a:r>
              <a:rPr lang="en-US" altLang="ko-KR" sz="1200" dirty="0"/>
              <a:t>,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200" dirty="0"/>
              <a:t>    &lt;object&gt;</a:t>
            </a:r>
            <a:r>
              <a:rPr lang="ko-KR" altLang="en-US" sz="1200" dirty="0"/>
              <a:t>는 웹에서 객체를 </a:t>
            </a:r>
            <a:r>
              <a:rPr lang="ko-KR" altLang="en-US" sz="1200" dirty="0" err="1"/>
              <a:t>로드해</a:t>
            </a:r>
            <a:r>
              <a:rPr lang="ko-KR" altLang="en-US" sz="1200" dirty="0"/>
              <a:t> 재생하므로 재생 프로그램이 불필요하다</a:t>
            </a:r>
            <a:r>
              <a:rPr lang="en-US" altLang="ko-KR" sz="12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ex1) </a:t>
            </a:r>
            <a:r>
              <a:rPr lang="ko-KR" altLang="en-US" sz="1600" dirty="0"/>
              <a:t>플래시 삽입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186A67B-F518-4D62-97EC-8B3F6CDE7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57" y="49412"/>
            <a:ext cx="11171780" cy="132556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(</a:t>
            </a:r>
            <a:r>
              <a:rPr lang="ko-KR" altLang="en-US" sz="3600" dirty="0"/>
              <a:t>참고</a:t>
            </a:r>
            <a:r>
              <a:rPr lang="en-US" altLang="ko-KR" sz="3600" dirty="0"/>
              <a:t>) </a:t>
            </a:r>
            <a:r>
              <a:rPr lang="ko-KR" altLang="en-US" sz="3600" dirty="0"/>
              <a:t>오브젝트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F34C064-1FCE-4815-8AC6-59DA74680492}"/>
              </a:ext>
            </a:extLst>
          </p:cNvPr>
          <p:cNvSpPr txBox="1">
            <a:spLocks/>
          </p:cNvSpPr>
          <p:nvPr/>
        </p:nvSpPr>
        <p:spPr>
          <a:xfrm>
            <a:off x="360857" y="4406700"/>
            <a:ext cx="11470286" cy="5309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br>
              <a:rPr lang="en-US" altLang="ko-KR" sz="1200" dirty="0"/>
            </a:br>
            <a:endParaRPr lang="en-US" altLang="ko-KR" sz="12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CF07F88-CD69-4B08-9802-2F70FAA5C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5442"/>
              </p:ext>
            </p:extLst>
          </p:nvPr>
        </p:nvGraphicFramePr>
        <p:xfrm>
          <a:off x="1363980" y="3662203"/>
          <a:ext cx="9972714" cy="1757313"/>
        </p:xfrm>
        <a:graphic>
          <a:graphicData uri="http://schemas.openxmlformats.org/drawingml/2006/table">
            <a:tbl>
              <a:tblPr/>
              <a:tblGrid>
                <a:gridCol w="9972714">
                  <a:extLst>
                    <a:ext uri="{9D8B030D-6E8A-4147-A177-3AD203B41FA5}">
                      <a16:colId xmlns:a16="http://schemas.microsoft.com/office/drawing/2014/main" val="2937244585"/>
                    </a:ext>
                  </a:extLst>
                </a:gridCol>
              </a:tblGrid>
              <a:tr h="17573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&lt;object type="application/x-shockwave-flash" data="images/menu.swf" width="500" height="70"&gt;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    &lt;param name="movie" value="menu.swf" /&gt;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&lt;/object&gt;</a:t>
                      </a:r>
                    </a:p>
                  </a:txBody>
                  <a:tcPr marL="38100" marR="38100" marT="2286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859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879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DBA1F1D-4133-4CD6-880E-C268C0DEC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857" y="1128545"/>
            <a:ext cx="11470286" cy="568004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ex2) </a:t>
            </a:r>
            <a:r>
              <a:rPr lang="ko-KR" altLang="en-US" sz="1600" dirty="0"/>
              <a:t>슬라이더 삽입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ex3) </a:t>
            </a:r>
            <a:r>
              <a:rPr lang="ko-KR" altLang="en-US" sz="1600" dirty="0" err="1"/>
              <a:t>퀵타임</a:t>
            </a:r>
            <a:r>
              <a:rPr lang="ko-KR" altLang="en-US" sz="1600" dirty="0"/>
              <a:t> 무비 삽입</a:t>
            </a:r>
            <a:endParaRPr lang="en-US" altLang="ko-KR" sz="16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186A67B-F518-4D62-97EC-8B3F6CDE7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57" y="49412"/>
            <a:ext cx="11171780" cy="132556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(</a:t>
            </a:r>
            <a:r>
              <a:rPr lang="ko-KR" altLang="en-US" sz="3600" dirty="0"/>
              <a:t>참고</a:t>
            </a:r>
            <a:r>
              <a:rPr lang="en-US" altLang="ko-KR" sz="3600" dirty="0"/>
              <a:t>) </a:t>
            </a:r>
            <a:r>
              <a:rPr lang="ko-KR" altLang="en-US" sz="3600" dirty="0"/>
              <a:t>오브젝트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F34C064-1FCE-4815-8AC6-59DA74680492}"/>
              </a:ext>
            </a:extLst>
          </p:cNvPr>
          <p:cNvSpPr txBox="1">
            <a:spLocks/>
          </p:cNvSpPr>
          <p:nvPr/>
        </p:nvSpPr>
        <p:spPr>
          <a:xfrm>
            <a:off x="360857" y="4406700"/>
            <a:ext cx="11470286" cy="5309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br>
              <a:rPr lang="en-US" altLang="ko-KR" sz="1200" dirty="0"/>
            </a:br>
            <a:endParaRPr lang="en-US" altLang="ko-KR" sz="1200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E1F3351-B52F-4861-9189-7CDD461CD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164034"/>
              </p:ext>
            </p:extLst>
          </p:nvPr>
        </p:nvGraphicFramePr>
        <p:xfrm>
          <a:off x="960390" y="1548883"/>
          <a:ext cx="9972714" cy="2220684"/>
        </p:xfrm>
        <a:graphic>
          <a:graphicData uri="http://schemas.openxmlformats.org/drawingml/2006/table">
            <a:tbl>
              <a:tblPr/>
              <a:tblGrid>
                <a:gridCol w="9972714">
                  <a:extLst>
                    <a:ext uri="{9D8B030D-6E8A-4147-A177-3AD203B41FA5}">
                      <a16:colId xmlns:a16="http://schemas.microsoft.com/office/drawing/2014/main" val="2937244585"/>
                    </a:ext>
                  </a:extLst>
                </a:gridCol>
              </a:tblGrid>
              <a:tr h="22206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&lt;object 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classid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="clsid:F08DF954-8592-11D1-B16A-00C0F0283628" id="Slider1" width="100" height="50"&gt;</a:t>
                      </a:r>
                      <a:br>
                        <a:rPr lang="en-US" altLang="ko-KR" sz="1400" dirty="0"/>
                      </a:b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 &lt;param name="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BorderStyle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value="1" /&gt;</a:t>
                      </a:r>
                      <a:br>
                        <a:rPr lang="en-US" altLang="ko-KR" sz="1400" dirty="0"/>
                      </a:b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 &lt;param name="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MousePointer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value="0" /&gt;</a:t>
                      </a:r>
                      <a:br>
                        <a:rPr lang="en-US" altLang="ko-KR" sz="1400" dirty="0"/>
                      </a:b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 &lt;param name="Enabled" value="1" /&gt;</a:t>
                      </a:r>
                      <a:br>
                        <a:rPr lang="en-US" altLang="ko-KR" sz="1400" dirty="0"/>
                      </a:b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 &lt;param name="Min" value="0" /&gt;</a:t>
                      </a:r>
                      <a:br>
                        <a:rPr lang="en-US" altLang="ko-KR" sz="1400" dirty="0"/>
                      </a:b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 &lt;param name="Max" value="10" /&gt;</a:t>
                      </a:r>
                      <a:br>
                        <a:rPr lang="en-US" altLang="ko-KR" sz="1400" dirty="0"/>
                      </a:b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&lt;/object&gt;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2286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859593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9FE22FB-1E4E-40A4-881B-5CE927695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871402"/>
              </p:ext>
            </p:extLst>
          </p:nvPr>
        </p:nvGraphicFramePr>
        <p:xfrm>
          <a:off x="960390" y="4498825"/>
          <a:ext cx="9972714" cy="2220684"/>
        </p:xfrm>
        <a:graphic>
          <a:graphicData uri="http://schemas.openxmlformats.org/drawingml/2006/table">
            <a:tbl>
              <a:tblPr/>
              <a:tblGrid>
                <a:gridCol w="9972714">
                  <a:extLst>
                    <a:ext uri="{9D8B030D-6E8A-4147-A177-3AD203B41FA5}">
                      <a16:colId xmlns:a16="http://schemas.microsoft.com/office/drawing/2014/main" val="2937244585"/>
                    </a:ext>
                  </a:extLst>
                </a:gridCol>
              </a:tblGrid>
              <a:tr h="22206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&lt;object width="160" height="144" 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classid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="clsid:02BF25D5-8C17-4B23-BC80-D3488ABDDC6B" codebase="http://www.apple.com/qtactivex/qtplugin.cab&gt;"&gt;</a:t>
                      </a:r>
                      <a:br>
                        <a:rPr lang="en-US" altLang="ko-KR" sz="1600" dirty="0"/>
                      </a:b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 &lt;param name="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value="test.mov"&gt;</a:t>
                      </a:r>
                      <a:br>
                        <a:rPr lang="en-US" altLang="ko-KR" sz="1600" dirty="0"/>
                      </a:b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 &lt;param name="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autoplay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value="true"&gt;</a:t>
                      </a:r>
                      <a:br>
                        <a:rPr lang="en-US" altLang="ko-KR" sz="1600" dirty="0"/>
                      </a:b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 &lt;param name="controller" value="false"&gt;</a:t>
                      </a:r>
                      <a:br>
                        <a:rPr lang="en-US" altLang="ko-KR" sz="1600" dirty="0"/>
                      </a:b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 &lt;embed 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="sample.mov" width="160" height="144" 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autoplay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="true" controller="false" 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pluginspage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="http://www.apple.com/quicktime/download/"&gt;&lt;/embed&gt;</a:t>
                      </a:r>
                      <a:br>
                        <a:rPr lang="en-US" altLang="ko-KR" sz="1600" dirty="0"/>
                      </a:b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&lt;/object&gt;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2286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859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205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DBA1F1D-4133-4CD6-880E-C268C0DEC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857" y="1128545"/>
            <a:ext cx="11470286" cy="568004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ex4) </a:t>
            </a:r>
            <a:r>
              <a:rPr lang="ko-KR" altLang="en-US" sz="1600" dirty="0" err="1"/>
              <a:t>리얼</a:t>
            </a:r>
            <a:r>
              <a:rPr lang="ko-KR" altLang="en-US" sz="1600" dirty="0"/>
              <a:t> 비디오 삽입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186A67B-F518-4D62-97EC-8B3F6CDE7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57" y="49412"/>
            <a:ext cx="11171780" cy="132556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(</a:t>
            </a:r>
            <a:r>
              <a:rPr lang="ko-KR" altLang="en-US" sz="3600" dirty="0"/>
              <a:t>참고</a:t>
            </a:r>
            <a:r>
              <a:rPr lang="en-US" altLang="ko-KR" sz="3600" dirty="0"/>
              <a:t>) </a:t>
            </a:r>
            <a:r>
              <a:rPr lang="ko-KR" altLang="en-US" sz="3600" dirty="0"/>
              <a:t>오브젝트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F34C064-1FCE-4815-8AC6-59DA74680492}"/>
              </a:ext>
            </a:extLst>
          </p:cNvPr>
          <p:cNvSpPr txBox="1">
            <a:spLocks/>
          </p:cNvSpPr>
          <p:nvPr/>
        </p:nvSpPr>
        <p:spPr>
          <a:xfrm>
            <a:off x="360857" y="4406700"/>
            <a:ext cx="11470286" cy="5309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br>
              <a:rPr lang="en-US" altLang="ko-KR" sz="1200" dirty="0"/>
            </a:br>
            <a:endParaRPr lang="en-US" altLang="ko-KR" sz="1200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E1F3351-B52F-4861-9189-7CDD461CD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241083"/>
              </p:ext>
            </p:extLst>
          </p:nvPr>
        </p:nvGraphicFramePr>
        <p:xfrm>
          <a:off x="960390" y="1548883"/>
          <a:ext cx="9972714" cy="2220684"/>
        </p:xfrm>
        <a:graphic>
          <a:graphicData uri="http://schemas.openxmlformats.org/drawingml/2006/table">
            <a:tbl>
              <a:tblPr/>
              <a:tblGrid>
                <a:gridCol w="9972714">
                  <a:extLst>
                    <a:ext uri="{9D8B030D-6E8A-4147-A177-3AD203B41FA5}">
                      <a16:colId xmlns:a16="http://schemas.microsoft.com/office/drawing/2014/main" val="2937244585"/>
                    </a:ext>
                  </a:extLst>
                </a:gridCol>
              </a:tblGrid>
              <a:tr h="22206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&lt;object width="320" height="240" </a:t>
                      </a:r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classid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="clsid:CFCDAA03-8BE4-11cf-B84B-0020AFBBCCFA"&gt;</a:t>
                      </a:r>
                      <a:br>
                        <a:rPr lang="en-US" altLang="ko-KR" sz="1600" dirty="0"/>
                      </a:b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 &lt;param name="controls" value="</a:t>
                      </a:r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ImageWindow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/&gt;</a:t>
                      </a:r>
                      <a:br>
                        <a:rPr lang="en-US" altLang="ko-KR" sz="1600" dirty="0"/>
                      </a:b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 &lt;param name="</a:t>
                      </a:r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autostart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value="true" /&gt;</a:t>
                      </a:r>
                      <a:br>
                        <a:rPr lang="en-US" altLang="ko-KR" sz="1600" dirty="0"/>
                      </a:b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 &lt;param name="</a:t>
                      </a:r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value="</a:t>
                      </a:r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test.ram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/&gt;</a:t>
                      </a:r>
                      <a:br>
                        <a:rPr lang="en-US" altLang="ko-KR" sz="1600" dirty="0"/>
                      </a:b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&lt;/object&gt;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2286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859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460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DBA1F1D-4133-4CD6-880E-C268C0DEC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857" y="1072561"/>
            <a:ext cx="11470286" cy="586432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	1) </a:t>
            </a:r>
            <a:r>
              <a:rPr lang="ko-KR" altLang="en-US" sz="2000" dirty="0" err="1"/>
              <a:t>홈짱닷컴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	- </a:t>
            </a:r>
            <a:r>
              <a:rPr lang="en-US" altLang="ko-KR" sz="2000" dirty="0">
                <a:hlinkClick r:id="rId2"/>
              </a:rPr>
              <a:t>http://www.homejjang.com/03/html.php</a:t>
            </a:r>
            <a:endParaRPr lang="en-US" altLang="ko-KR" sz="20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186A67B-F518-4D62-97EC-8B3F6CDE7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57" y="49412"/>
            <a:ext cx="10515600" cy="1325563"/>
          </a:xfrm>
        </p:spPr>
        <p:txBody>
          <a:bodyPr/>
          <a:lstStyle/>
          <a:p>
            <a:r>
              <a:rPr lang="ko-KR" altLang="en-US" dirty="0"/>
              <a:t>참고자료</a:t>
            </a:r>
          </a:p>
        </p:txBody>
      </p:sp>
    </p:spTree>
    <p:extLst>
      <p:ext uri="{BB962C8B-B14F-4D97-AF65-F5344CB8AC3E}">
        <p14:creationId xmlns:p14="http://schemas.microsoft.com/office/powerpoint/2010/main" val="3164046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186A67B-F518-4D62-97EC-8B3F6CDE7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57" y="49412"/>
            <a:ext cx="10515600" cy="1325563"/>
          </a:xfrm>
        </p:spPr>
        <p:txBody>
          <a:bodyPr/>
          <a:lstStyle/>
          <a:p>
            <a:r>
              <a:rPr lang="ko-KR" altLang="en-US" dirty="0" err="1"/>
              <a:t>이미지맵</a:t>
            </a:r>
            <a:r>
              <a:rPr lang="en-US" altLang="ko-KR" dirty="0"/>
              <a:t>(image map)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79AF8D-1D7B-49FB-82A0-10D1AB381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1374974"/>
            <a:ext cx="11717646" cy="17238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B6C8F46-E060-4254-BDA0-1FA6BAAD6F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1" t="51550" r="82193" b="29795"/>
          <a:stretch/>
        </p:blipFill>
        <p:spPr>
          <a:xfrm>
            <a:off x="4021492" y="3321698"/>
            <a:ext cx="2873830" cy="34870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16BFA1B-4B9D-4136-8BCD-FA1372427A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8" t="51465" r="83877" b="30885"/>
          <a:stretch/>
        </p:blipFill>
        <p:spPr>
          <a:xfrm>
            <a:off x="662472" y="3429000"/>
            <a:ext cx="2488395" cy="31304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6ABDC9D-5276-4E2B-AF83-AC576CDB2D4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5" t="51564" r="84949" b="30885"/>
          <a:stretch/>
        </p:blipFill>
        <p:spPr>
          <a:xfrm>
            <a:off x="7417836" y="3321697"/>
            <a:ext cx="2481944" cy="330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758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DBA1F1D-4133-4CD6-880E-C268C0DEC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857" y="1128545"/>
            <a:ext cx="11470286" cy="530957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내부 프레임</a:t>
            </a:r>
            <a:r>
              <a:rPr lang="en-US" altLang="ko-KR" sz="1600" dirty="0"/>
              <a:t>(inline frame)</a:t>
            </a:r>
            <a:r>
              <a:rPr lang="ko-KR" altLang="en-US" sz="1600" dirty="0"/>
              <a:t>이란 의미로 하나의 </a:t>
            </a:r>
            <a:r>
              <a:rPr lang="en-US" altLang="ko-KR" sz="1600" dirty="0"/>
              <a:t>HTML</a:t>
            </a:r>
            <a:r>
              <a:rPr lang="ko-KR" altLang="en-US" sz="1600" dirty="0"/>
              <a:t>문서내에서 다른 </a:t>
            </a:r>
            <a:r>
              <a:rPr lang="en-US" altLang="ko-KR" sz="1600" dirty="0"/>
              <a:t>HTML </a:t>
            </a:r>
            <a:r>
              <a:rPr lang="ko-KR" altLang="en-US" sz="1600" dirty="0"/>
              <a:t>문서를 보여주고자 할 때 사용한다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일반적인 프레임</a:t>
            </a:r>
            <a:r>
              <a:rPr lang="en-US" altLang="ko-KR" sz="1600" dirty="0"/>
              <a:t>(frame)</a:t>
            </a:r>
            <a:r>
              <a:rPr lang="ko-KR" altLang="en-US" sz="1600" dirty="0"/>
              <a:t>과 비교해보면</a:t>
            </a:r>
            <a:r>
              <a:rPr lang="en-US" altLang="ko-KR" sz="1600" dirty="0"/>
              <a:t>, </a:t>
            </a:r>
            <a:r>
              <a:rPr lang="ko-KR" altLang="en-US" sz="1600" dirty="0"/>
              <a:t>아이프레임은 </a:t>
            </a:r>
            <a:r>
              <a:rPr lang="en-US" altLang="ko-KR" sz="1600" dirty="0"/>
              <a:t>&lt;frameset&gt;</a:t>
            </a:r>
            <a:r>
              <a:rPr lang="ko-KR" altLang="en-US" sz="1600" dirty="0"/>
              <a:t>태그 사이에 올 필요가 없으며</a:t>
            </a:r>
            <a:r>
              <a:rPr lang="en-US" altLang="ko-KR" sz="1600" dirty="0"/>
              <a:t>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 </a:t>
            </a:r>
            <a:r>
              <a:rPr lang="ko-KR" altLang="en-US" sz="1600" dirty="0"/>
              <a:t>독립적으로 마치</a:t>
            </a:r>
            <a:r>
              <a:rPr lang="en-US" altLang="ko-KR" sz="1600" dirty="0"/>
              <a:t> &lt;</a:t>
            </a:r>
            <a:r>
              <a:rPr lang="en-US" altLang="ko-KR" sz="1600" dirty="0" err="1"/>
              <a:t>img</a:t>
            </a:r>
            <a:r>
              <a:rPr lang="en-US" altLang="ko-KR" sz="1600" dirty="0"/>
              <a:t>&gt;</a:t>
            </a:r>
            <a:r>
              <a:rPr lang="ko-KR" altLang="en-US" sz="1600" dirty="0"/>
              <a:t>태그를 사용하듯 문서내의 원하는 위치에 삽입할 수 있다</a:t>
            </a:r>
            <a:r>
              <a:rPr lang="en-US" altLang="ko-KR" sz="1600" dirty="0"/>
              <a:t>. (</a:t>
            </a:r>
            <a:r>
              <a:rPr lang="ko-KR" altLang="en-US" sz="1600" dirty="0"/>
              <a:t>속성도 </a:t>
            </a:r>
            <a:r>
              <a:rPr lang="en-US" altLang="ko-KR" sz="1600" dirty="0"/>
              <a:t>&lt;</a:t>
            </a:r>
            <a:r>
              <a:rPr lang="en-US" altLang="ko-KR" sz="1600" dirty="0" err="1"/>
              <a:t>img</a:t>
            </a:r>
            <a:r>
              <a:rPr lang="en-US" altLang="ko-KR" sz="1600" dirty="0"/>
              <a:t>&gt;</a:t>
            </a:r>
            <a:r>
              <a:rPr lang="ko-KR" altLang="en-US" sz="1600" dirty="0"/>
              <a:t>태그와 유사</a:t>
            </a:r>
            <a:r>
              <a:rPr lang="en-US" altLang="ko-KR" sz="1600" dirty="0"/>
              <a:t>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	1) </a:t>
            </a:r>
            <a:r>
              <a:rPr lang="en-US" altLang="ko-KR" sz="1600" dirty="0" err="1"/>
              <a:t>src</a:t>
            </a:r>
            <a:r>
              <a:rPr lang="en-US" altLang="ko-KR" sz="1600" dirty="0"/>
              <a:t> </a:t>
            </a:r>
            <a:r>
              <a:rPr lang="ko-KR" altLang="en-US" sz="1600" dirty="0"/>
              <a:t>속성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	- iframe </a:t>
            </a:r>
            <a:r>
              <a:rPr lang="ko-KR" altLang="en-US" sz="1600" dirty="0"/>
              <a:t>내에 불러올 문서의 주소를 적는다</a:t>
            </a:r>
            <a:r>
              <a:rPr lang="en-US" altLang="ko-KR" sz="16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	2) width</a:t>
            </a:r>
            <a:r>
              <a:rPr lang="ko-KR" altLang="en-US" sz="1600" dirty="0"/>
              <a:t>와 </a:t>
            </a:r>
            <a:r>
              <a:rPr lang="en-US" altLang="ko-KR" sz="1600" dirty="0"/>
              <a:t>height </a:t>
            </a:r>
            <a:r>
              <a:rPr lang="ko-KR" altLang="en-US" sz="1600" dirty="0"/>
              <a:t>속성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	- iframe</a:t>
            </a:r>
            <a:r>
              <a:rPr lang="ko-KR" altLang="en-US" sz="1600" dirty="0"/>
              <a:t>의 너비와 높이를 지정할 수 있다</a:t>
            </a:r>
            <a:r>
              <a:rPr lang="en-US" altLang="ko-KR" sz="16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	3) frameborder </a:t>
            </a:r>
            <a:r>
              <a:rPr lang="ko-KR" altLang="en-US" sz="1600" dirty="0"/>
              <a:t>속성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	- iframe</a:t>
            </a:r>
            <a:r>
              <a:rPr lang="ko-KR" altLang="en-US" sz="1600" dirty="0"/>
              <a:t>의 경계선의 두께를 지정할 수 있다</a:t>
            </a:r>
            <a:r>
              <a:rPr lang="en-US" altLang="ko-KR" sz="16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	4) </a:t>
            </a:r>
            <a:r>
              <a:rPr lang="en-US" altLang="ko-KR" sz="1600" dirty="0" err="1"/>
              <a:t>marginwidth</a:t>
            </a:r>
            <a:r>
              <a:rPr lang="ko-KR" altLang="en-US" sz="1600" dirty="0"/>
              <a:t>와 </a:t>
            </a:r>
            <a:r>
              <a:rPr lang="en-US" altLang="ko-KR" sz="1600" dirty="0" err="1"/>
              <a:t>marginheight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	- iframe</a:t>
            </a:r>
            <a:r>
              <a:rPr lang="ko-KR" altLang="en-US" sz="1600" dirty="0"/>
              <a:t>의 여백을 지정할 수 있다</a:t>
            </a:r>
            <a:r>
              <a:rPr lang="en-US" altLang="ko-KR" sz="16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	5) scrolling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	- iframe</a:t>
            </a:r>
            <a:r>
              <a:rPr lang="ko-KR" altLang="en-US" sz="1600" dirty="0"/>
              <a:t>내에서 스크롤바 사용 여부를 지정할 수 있다</a:t>
            </a:r>
            <a:r>
              <a:rPr lang="en-US" altLang="ko-KR" sz="1600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186A67B-F518-4D62-97EC-8B3F6CDE7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57" y="49412"/>
            <a:ext cx="10515600" cy="1325563"/>
          </a:xfrm>
        </p:spPr>
        <p:txBody>
          <a:bodyPr/>
          <a:lstStyle/>
          <a:p>
            <a:r>
              <a:rPr lang="ko-KR" altLang="en-US" dirty="0"/>
              <a:t>아이프레임</a:t>
            </a:r>
            <a:r>
              <a:rPr lang="en-US" altLang="ko-KR" dirty="0"/>
              <a:t>(iframe)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4890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186A67B-F518-4D62-97EC-8B3F6CDE7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57" y="49412"/>
            <a:ext cx="10515600" cy="1325563"/>
          </a:xfrm>
        </p:spPr>
        <p:txBody>
          <a:bodyPr/>
          <a:lstStyle/>
          <a:p>
            <a:r>
              <a:rPr lang="ko-KR" altLang="en-US" dirty="0"/>
              <a:t>아이프레임</a:t>
            </a:r>
            <a:r>
              <a:rPr lang="en-US" altLang="ko-KR" dirty="0"/>
              <a:t>(iframe)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C1EC2E-3AE1-43F0-B804-5D4214834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61" y="1164965"/>
            <a:ext cx="7315200" cy="11239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2F9BF0C-32B7-40A5-9E40-79C685448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061" y="2522180"/>
            <a:ext cx="5812377" cy="3990587"/>
          </a:xfrm>
          <a:prstGeom prst="rect">
            <a:avLst/>
          </a:prstGeom>
        </p:spPr>
      </p:pic>
      <p:sp>
        <p:nvSpPr>
          <p:cNvPr id="8" name="화살표: 왼쪽/오른쪽 7">
            <a:extLst>
              <a:ext uri="{FF2B5EF4-FFF2-40B4-BE49-F238E27FC236}">
                <a16:creationId xmlns:a16="http://schemas.microsoft.com/office/drawing/2014/main" id="{3A3FA563-C56A-4EE4-A619-AA69F4D0F6C4}"/>
              </a:ext>
            </a:extLst>
          </p:cNvPr>
          <p:cNvSpPr/>
          <p:nvPr/>
        </p:nvSpPr>
        <p:spPr>
          <a:xfrm>
            <a:off x="2173060" y="3816221"/>
            <a:ext cx="411519" cy="13062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왼쪽/오른쪽 8">
            <a:extLst>
              <a:ext uri="{FF2B5EF4-FFF2-40B4-BE49-F238E27FC236}">
                <a16:creationId xmlns:a16="http://schemas.microsoft.com/office/drawing/2014/main" id="{ECB8EDF3-9956-46B1-8A60-BE3DDC0AC782}"/>
              </a:ext>
            </a:extLst>
          </p:cNvPr>
          <p:cNvSpPr/>
          <p:nvPr/>
        </p:nvSpPr>
        <p:spPr>
          <a:xfrm>
            <a:off x="2173060" y="6279502"/>
            <a:ext cx="3555935" cy="233265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위쪽/아래쪽 9">
            <a:extLst>
              <a:ext uri="{FF2B5EF4-FFF2-40B4-BE49-F238E27FC236}">
                <a16:creationId xmlns:a16="http://schemas.microsoft.com/office/drawing/2014/main" id="{21B4255F-CAF6-474E-9F47-D2C8383EF27A}"/>
              </a:ext>
            </a:extLst>
          </p:cNvPr>
          <p:cNvSpPr/>
          <p:nvPr/>
        </p:nvSpPr>
        <p:spPr>
          <a:xfrm>
            <a:off x="5728995" y="2771192"/>
            <a:ext cx="214605" cy="3508310"/>
          </a:xfrm>
          <a:prstGeom prst="up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위쪽/아래쪽 10">
            <a:extLst>
              <a:ext uri="{FF2B5EF4-FFF2-40B4-BE49-F238E27FC236}">
                <a16:creationId xmlns:a16="http://schemas.microsoft.com/office/drawing/2014/main" id="{2DCC300B-9C61-4BD4-9015-AA9F2F44544C}"/>
              </a:ext>
            </a:extLst>
          </p:cNvPr>
          <p:cNvSpPr/>
          <p:nvPr/>
        </p:nvSpPr>
        <p:spPr>
          <a:xfrm flipH="1">
            <a:off x="3713586" y="2771191"/>
            <a:ext cx="121296" cy="475861"/>
          </a:xfrm>
          <a:prstGeom prst="up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59445C-5C3B-4154-AC80-70F93C9A0176}"/>
              </a:ext>
            </a:extLst>
          </p:cNvPr>
          <p:cNvSpPr txBox="1"/>
          <p:nvPr/>
        </p:nvSpPr>
        <p:spPr>
          <a:xfrm>
            <a:off x="5836297" y="4036222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height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553DC1-AEEA-4C2D-91B8-E6564D2C243D}"/>
              </a:ext>
            </a:extLst>
          </p:cNvPr>
          <p:cNvSpPr txBox="1"/>
          <p:nvPr/>
        </p:nvSpPr>
        <p:spPr>
          <a:xfrm>
            <a:off x="3331910" y="639613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width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FD1EE9-4345-40D5-B355-2027DD93D832}"/>
              </a:ext>
            </a:extLst>
          </p:cNvPr>
          <p:cNvSpPr txBox="1"/>
          <p:nvPr/>
        </p:nvSpPr>
        <p:spPr>
          <a:xfrm>
            <a:off x="1631691" y="3881535"/>
            <a:ext cx="1494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marginwidth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76A232-5C92-49D7-905D-363D1CA5EF00}"/>
              </a:ext>
            </a:extLst>
          </p:cNvPr>
          <p:cNvSpPr txBox="1"/>
          <p:nvPr/>
        </p:nvSpPr>
        <p:spPr>
          <a:xfrm>
            <a:off x="3789391" y="2804582"/>
            <a:ext cx="158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marginheight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8849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DBA1F1D-4133-4CD6-880E-C268C0DEC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857" y="1128545"/>
            <a:ext cx="11470286" cy="53095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입력양식</a:t>
            </a:r>
            <a:r>
              <a:rPr lang="en-US" altLang="ko-KR" sz="1600" dirty="0"/>
              <a:t>(form)</a:t>
            </a:r>
            <a:r>
              <a:rPr lang="ko-KR" altLang="en-US" sz="1600" dirty="0"/>
              <a:t>은 홈페이지에서 사용자에게 정보를 받을 때 사용된다</a:t>
            </a:r>
            <a:r>
              <a:rPr lang="en-US" altLang="ko-KR" sz="16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 </a:t>
            </a:r>
            <a:r>
              <a:rPr lang="ko-KR" altLang="en-US" sz="1600" dirty="0"/>
              <a:t>예를 들어</a:t>
            </a:r>
            <a:r>
              <a:rPr lang="en-US" altLang="ko-KR" sz="1600" dirty="0"/>
              <a:t>, </a:t>
            </a:r>
            <a:r>
              <a:rPr lang="ko-KR" altLang="en-US" sz="1600" dirty="0"/>
              <a:t>회원가입을 하게 되면 사용자의 정보를 입력 받아야 하는데</a:t>
            </a:r>
            <a:r>
              <a:rPr lang="en-US" altLang="ko-KR" sz="1600" dirty="0"/>
              <a:t>, </a:t>
            </a:r>
            <a:r>
              <a:rPr lang="ko-KR" altLang="en-US" sz="1600" dirty="0"/>
              <a:t>이 때</a:t>
            </a:r>
            <a:r>
              <a:rPr lang="en-US" altLang="ko-KR" sz="1600" dirty="0"/>
              <a:t> </a:t>
            </a:r>
            <a:r>
              <a:rPr lang="ko-KR" altLang="en-US" sz="1600" dirty="0"/>
              <a:t>입력양식</a:t>
            </a:r>
            <a:r>
              <a:rPr lang="en-US" altLang="ko-KR" sz="1600" dirty="0"/>
              <a:t>(form) </a:t>
            </a:r>
            <a:r>
              <a:rPr lang="ko-KR" altLang="en-US" sz="1600" dirty="0"/>
              <a:t>페이지를 제공하여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 </a:t>
            </a:r>
            <a:r>
              <a:rPr lang="ko-KR" altLang="en-US" sz="1600" dirty="0"/>
              <a:t>정보를 입력하게 한 다음</a:t>
            </a:r>
            <a:r>
              <a:rPr lang="en-US" altLang="ko-KR" sz="1600" dirty="0"/>
              <a:t>, </a:t>
            </a:r>
            <a:r>
              <a:rPr lang="ko-KR" altLang="en-US" sz="1600" dirty="0"/>
              <a:t>이를 처리하는 페이지를 만들어서 </a:t>
            </a:r>
            <a:r>
              <a:rPr lang="en-US" altLang="ko-KR" sz="1600" dirty="0"/>
              <a:t>DB</a:t>
            </a:r>
            <a:r>
              <a:rPr lang="ko-KR" altLang="en-US" sz="1600" dirty="0"/>
              <a:t>에 저장을 한다</a:t>
            </a:r>
            <a:r>
              <a:rPr lang="en-US" altLang="ko-KR" sz="16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 HTML</a:t>
            </a:r>
            <a:r>
              <a:rPr lang="ko-KR" altLang="en-US" sz="1600" dirty="0"/>
              <a:t>에선 단순히 </a:t>
            </a:r>
            <a:r>
              <a:rPr lang="ko-KR" altLang="en-US" sz="1600" dirty="0" err="1"/>
              <a:t>입력폼만을</a:t>
            </a:r>
            <a:r>
              <a:rPr lang="ko-KR" altLang="en-US" sz="1600" dirty="0"/>
              <a:t> 만들 수 있고</a:t>
            </a:r>
            <a:r>
              <a:rPr lang="en-US" altLang="ko-KR" sz="1600" dirty="0"/>
              <a:t>, </a:t>
            </a:r>
            <a:r>
              <a:rPr lang="ko-KR" altLang="en-US" sz="1600" dirty="0"/>
              <a:t>회원 가입처리를 위해선 </a:t>
            </a:r>
            <a:r>
              <a:rPr lang="en-US" altLang="ko-KR" sz="1600" dirty="0"/>
              <a:t>php</a:t>
            </a:r>
            <a:r>
              <a:rPr lang="ko-KR" altLang="en-US" sz="1600" dirty="0"/>
              <a:t>와 </a:t>
            </a:r>
            <a:r>
              <a:rPr lang="en-US" altLang="ko-KR" sz="1600" dirty="0"/>
              <a:t>DB</a:t>
            </a:r>
            <a:r>
              <a:rPr lang="ko-KR" altLang="en-US" sz="1600" dirty="0"/>
              <a:t>를 이용하여 프로그래밍 처리를 해야 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&lt;form&gt;</a:t>
            </a:r>
            <a:r>
              <a:rPr lang="ko-KR" altLang="en-US" sz="1600" dirty="0"/>
              <a:t>태그의 구성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200" dirty="0"/>
              <a:t>- &lt;form&gt;</a:t>
            </a:r>
            <a:r>
              <a:rPr lang="ko-KR" altLang="en-US" sz="1200" dirty="0"/>
              <a:t>태그는 입력 양식의 범위를 지정할 뿐 화면 상에는 아무런 내용도 표시되지 않는다</a:t>
            </a:r>
            <a:r>
              <a:rPr lang="en-US" altLang="ko-KR" sz="1200" dirty="0"/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200" dirty="0"/>
              <a:t>- &lt;form&gt;</a:t>
            </a:r>
            <a:r>
              <a:rPr lang="ko-KR" altLang="en-US" sz="1200" dirty="0"/>
              <a:t>과 </a:t>
            </a:r>
            <a:r>
              <a:rPr lang="en-US" altLang="ko-KR" sz="1200" dirty="0"/>
              <a:t>&lt;/form&gt;</a:t>
            </a:r>
            <a:r>
              <a:rPr lang="ko-KR" altLang="en-US" sz="1200" dirty="0"/>
              <a:t>사이에 사용자가 실제적으로 넣을 수 있는 텍스트 박스나 체크 박스 등을 위치시킨다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&lt;form&gt;</a:t>
            </a:r>
            <a:r>
              <a:rPr lang="ko-KR" altLang="en-US" sz="1600" dirty="0"/>
              <a:t>태그의 속성</a:t>
            </a:r>
            <a:endParaRPr lang="en-US" altLang="ko-KR" sz="1200" dirty="0"/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method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웹서버와의 통신 방법을 지정한다</a:t>
            </a:r>
            <a:r>
              <a:rPr lang="en-US" altLang="ko-KR" sz="1200" dirty="0"/>
              <a:t>. post(</a:t>
            </a:r>
            <a:r>
              <a:rPr lang="ko-KR" altLang="en-US" sz="1200" dirty="0"/>
              <a:t>보안</a:t>
            </a:r>
            <a:r>
              <a:rPr lang="en-US" altLang="ko-KR" sz="1200" dirty="0"/>
              <a:t>O)</a:t>
            </a:r>
            <a:r>
              <a:rPr lang="ko-KR" altLang="en-US" sz="1200" dirty="0"/>
              <a:t>와 </a:t>
            </a:r>
            <a:r>
              <a:rPr lang="en-US" altLang="ko-KR" sz="1200" dirty="0"/>
              <a:t>get(URL</a:t>
            </a:r>
            <a:r>
              <a:rPr lang="ko-KR" altLang="en-US" sz="1200" dirty="0"/>
              <a:t>끝에 데이터를 붙임</a:t>
            </a:r>
            <a:r>
              <a:rPr lang="en-US" altLang="ko-KR" sz="1200" dirty="0"/>
              <a:t>,</a:t>
            </a:r>
            <a:r>
              <a:rPr lang="ko-KR" altLang="en-US" sz="1200" dirty="0"/>
              <a:t>보안</a:t>
            </a:r>
            <a:r>
              <a:rPr lang="en-US" altLang="ko-KR" sz="1200" dirty="0"/>
              <a:t>X) </a:t>
            </a:r>
            <a:r>
              <a:rPr lang="ko-KR" altLang="en-US" sz="1200" dirty="0"/>
              <a:t>두가지 값 중 하나를 사용할 수 있다</a:t>
            </a:r>
            <a:r>
              <a:rPr lang="en-US" altLang="ko-KR" sz="1200" dirty="0"/>
              <a:t>.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action : </a:t>
            </a:r>
            <a:r>
              <a:rPr lang="ko-KR" altLang="en-US" sz="1200" dirty="0"/>
              <a:t>입력양식에 입력된 값을 받아서 </a:t>
            </a:r>
            <a:r>
              <a:rPr lang="en-US" altLang="ko-KR" sz="1200" dirty="0"/>
              <a:t>DB</a:t>
            </a:r>
            <a:r>
              <a:rPr lang="ko-KR" altLang="en-US" sz="1200" dirty="0"/>
              <a:t>에 저장하는 페이지를 지정한다</a:t>
            </a:r>
            <a:r>
              <a:rPr lang="en-US" altLang="ko-KR" sz="1200" dirty="0"/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200" dirty="0"/>
              <a:t>               </a:t>
            </a:r>
            <a:r>
              <a:rPr lang="ko-KR" altLang="en-US" sz="1200" dirty="0"/>
              <a:t>이는</a:t>
            </a:r>
            <a:r>
              <a:rPr lang="en-US" altLang="ko-KR" sz="1200" dirty="0"/>
              <a:t>, php</a:t>
            </a:r>
            <a:r>
              <a:rPr lang="ko-KR" altLang="en-US" sz="1200" dirty="0"/>
              <a:t>나 </a:t>
            </a:r>
            <a:r>
              <a:rPr lang="en-US" altLang="ko-KR" sz="1200" dirty="0"/>
              <a:t>asp</a:t>
            </a:r>
            <a:r>
              <a:rPr lang="ko-KR" altLang="en-US" sz="1200" dirty="0"/>
              <a:t>같은 웹스크립트 언어를 이용하여 제작한다</a:t>
            </a:r>
            <a:r>
              <a:rPr lang="en-US" altLang="ko-KR" sz="1200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186A67B-F518-4D62-97EC-8B3F6CDE7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57" y="49412"/>
            <a:ext cx="10515600" cy="1325563"/>
          </a:xfrm>
        </p:spPr>
        <p:txBody>
          <a:bodyPr/>
          <a:lstStyle/>
          <a:p>
            <a:r>
              <a:rPr lang="ko-KR" altLang="en-US" dirty="0"/>
              <a:t>입력양식</a:t>
            </a:r>
            <a:r>
              <a:rPr lang="en-US" altLang="ko-KR" dirty="0"/>
              <a:t>(form)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F34C064-1FCE-4815-8AC6-59DA74680492}"/>
              </a:ext>
            </a:extLst>
          </p:cNvPr>
          <p:cNvSpPr txBox="1">
            <a:spLocks/>
          </p:cNvSpPr>
          <p:nvPr/>
        </p:nvSpPr>
        <p:spPr>
          <a:xfrm>
            <a:off x="360857" y="4406700"/>
            <a:ext cx="11470286" cy="5309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br>
              <a:rPr lang="en-US" altLang="ko-KR" sz="1200" dirty="0"/>
            </a:b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477399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DBA1F1D-4133-4CD6-880E-C268C0DEC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857" y="1128545"/>
            <a:ext cx="11470286" cy="53095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텍스트 필드</a:t>
            </a:r>
            <a:r>
              <a:rPr lang="en-US" altLang="ko-KR" sz="1600" dirty="0"/>
              <a:t>(Text Fields)</a:t>
            </a:r>
            <a:r>
              <a:rPr lang="ko-KR" altLang="en-US" sz="1600" dirty="0"/>
              <a:t>는 이름이나 주소와 같이 텍스트를 </a:t>
            </a:r>
            <a:r>
              <a:rPr lang="ko-KR" altLang="en-US" sz="1600" dirty="0" err="1"/>
              <a:t>입력받을때</a:t>
            </a:r>
            <a:r>
              <a:rPr lang="ko-KR" altLang="en-US" sz="1600" dirty="0"/>
              <a:t> 사용된다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텍스트 필드는 </a:t>
            </a:r>
            <a:r>
              <a:rPr lang="ko-KR" altLang="en-US" sz="1600" dirty="0" err="1"/>
              <a:t>한줄</a:t>
            </a:r>
            <a:r>
              <a:rPr lang="ko-KR" altLang="en-US" sz="1600" dirty="0"/>
              <a:t> 텍스트를 입력할 수 있는 폼 필드이다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모든 폼 필드에서 가장 기본적으로 들어가는 속성은 </a:t>
            </a:r>
            <a:r>
              <a:rPr lang="en-US" altLang="ko-KR" sz="1600" dirty="0"/>
              <a:t>type</a:t>
            </a:r>
            <a:r>
              <a:rPr lang="ko-KR" altLang="en-US" sz="1600" dirty="0"/>
              <a:t>과 </a:t>
            </a:r>
            <a:r>
              <a:rPr lang="en-US" altLang="ko-KR" sz="1600" dirty="0"/>
              <a:t>name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type </a:t>
            </a:r>
            <a:r>
              <a:rPr lang="ko-KR" altLang="en-US" sz="1200" dirty="0"/>
              <a:t>속성 </a:t>
            </a:r>
            <a:r>
              <a:rPr lang="en-US" altLang="ko-KR" sz="1200" dirty="0"/>
              <a:t>: </a:t>
            </a:r>
            <a:r>
              <a:rPr lang="ko-KR" altLang="en-US" sz="1200" dirty="0"/>
              <a:t>폼 필드의 종류를 지정</a:t>
            </a:r>
            <a:r>
              <a:rPr lang="en-US" altLang="ko-KR" sz="1200" dirty="0"/>
              <a:t>. </a:t>
            </a:r>
            <a:r>
              <a:rPr lang="ko-KR" altLang="en-US" sz="1200" dirty="0"/>
              <a:t>텍스트 필드이므로 </a:t>
            </a:r>
            <a:r>
              <a:rPr lang="en-US" altLang="ko-KR" sz="1200" dirty="0"/>
              <a:t>“text”</a:t>
            </a:r>
            <a:r>
              <a:rPr lang="ko-KR" altLang="en-US" sz="1200" dirty="0"/>
              <a:t>값을 사용</a:t>
            </a:r>
            <a:endParaRPr lang="en-US" altLang="ko-KR" sz="1200" dirty="0"/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name </a:t>
            </a:r>
            <a:r>
              <a:rPr lang="ko-KR" altLang="en-US" sz="1200" dirty="0"/>
              <a:t>속성 </a:t>
            </a:r>
            <a:r>
              <a:rPr lang="en-US" altLang="ko-KR" sz="1200" dirty="0"/>
              <a:t>: </a:t>
            </a:r>
            <a:r>
              <a:rPr lang="ko-KR" altLang="en-US" sz="1200" dirty="0"/>
              <a:t>폼 필드의 이름을 지정</a:t>
            </a:r>
            <a:r>
              <a:rPr lang="en-US" altLang="ko-KR" sz="1200" dirty="0"/>
              <a:t>. </a:t>
            </a:r>
            <a:r>
              <a:rPr lang="ko-KR" altLang="en-US" sz="1200" dirty="0"/>
              <a:t>하나의 폼 안에서 이 </a:t>
            </a:r>
            <a:r>
              <a:rPr lang="en-US" altLang="ko-KR" sz="1200" dirty="0"/>
              <a:t>name </a:t>
            </a:r>
            <a:r>
              <a:rPr lang="ko-KR" altLang="en-US" sz="1200" dirty="0"/>
              <a:t>속성의 값은 고유한 값이여야 함</a:t>
            </a:r>
            <a:r>
              <a:rPr lang="en-US" altLang="ko-KR" sz="1200" dirty="0"/>
              <a:t>.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200" dirty="0"/>
              <a:t>	           (</a:t>
            </a:r>
            <a:r>
              <a:rPr lang="ko-KR" altLang="en-US" sz="1200" dirty="0"/>
              <a:t>폼이 전송되고 나서 폼을 처리하는 파일에서 폼 필드를 구분하기 위함</a:t>
            </a:r>
            <a:r>
              <a:rPr lang="en-US" altLang="ko-KR" sz="1200" dirty="0"/>
              <a:t>)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텍스트 필드 고유의 속성은 다음과 같다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size : </a:t>
            </a:r>
            <a:r>
              <a:rPr lang="ko-KR" altLang="en-US" sz="1200" dirty="0"/>
              <a:t>텍스트 필드의 크기를 지정</a:t>
            </a:r>
            <a:r>
              <a:rPr lang="en-US" altLang="ko-KR" sz="1200" dirty="0"/>
              <a:t>. </a:t>
            </a:r>
            <a:r>
              <a:rPr lang="ko-KR" altLang="en-US" sz="1200" dirty="0"/>
              <a:t>기본값은 </a:t>
            </a:r>
            <a:r>
              <a:rPr lang="en-US" altLang="ko-KR" sz="1200" dirty="0"/>
              <a:t>20.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1200" dirty="0" err="1"/>
              <a:t>maxlength</a:t>
            </a:r>
            <a:r>
              <a:rPr lang="en-US" altLang="ko-KR" sz="1200" dirty="0"/>
              <a:t> : </a:t>
            </a:r>
            <a:r>
              <a:rPr lang="ko-KR" altLang="en-US" sz="1200" dirty="0"/>
              <a:t>텍스트 필드에 입력할 수 있는 글자수의 최대값을 지정</a:t>
            </a:r>
            <a:r>
              <a:rPr lang="en-US" altLang="ko-KR" sz="1200" dirty="0"/>
              <a:t>.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value : </a:t>
            </a:r>
            <a:r>
              <a:rPr lang="ko-KR" altLang="en-US" sz="1200" dirty="0"/>
              <a:t>텍스트 필드에 입력되는 기본 값을 지정</a:t>
            </a:r>
            <a:r>
              <a:rPr lang="en-US" altLang="ko-KR" sz="1200" dirty="0"/>
              <a:t>.</a:t>
            </a:r>
          </a:p>
          <a:p>
            <a:pPr lvl="1">
              <a:lnSpc>
                <a:spcPct val="150000"/>
              </a:lnSpc>
              <a:buFontTx/>
              <a:buChar char="-"/>
            </a:pPr>
            <a:endParaRPr lang="en-US" altLang="ko-KR" sz="12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186A67B-F518-4D62-97EC-8B3F6CDE7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57" y="49412"/>
            <a:ext cx="10515600" cy="1325563"/>
          </a:xfrm>
        </p:spPr>
        <p:txBody>
          <a:bodyPr/>
          <a:lstStyle/>
          <a:p>
            <a:r>
              <a:rPr lang="ko-KR" altLang="en-US" dirty="0"/>
              <a:t>입력양식</a:t>
            </a:r>
            <a:r>
              <a:rPr lang="en-US" altLang="ko-KR" dirty="0"/>
              <a:t>(form) – </a:t>
            </a:r>
            <a:r>
              <a:rPr lang="ko-KR" altLang="en-US" dirty="0"/>
              <a:t>텍스트 필드</a:t>
            </a:r>
            <a:r>
              <a:rPr lang="en-US" altLang="ko-KR" dirty="0"/>
              <a:t>(Text Field)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F34C064-1FCE-4815-8AC6-59DA74680492}"/>
              </a:ext>
            </a:extLst>
          </p:cNvPr>
          <p:cNvSpPr txBox="1">
            <a:spLocks/>
          </p:cNvSpPr>
          <p:nvPr/>
        </p:nvSpPr>
        <p:spPr>
          <a:xfrm>
            <a:off x="360857" y="4406700"/>
            <a:ext cx="11470286" cy="5309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br>
              <a:rPr lang="en-US" altLang="ko-KR" sz="1200" dirty="0"/>
            </a:br>
            <a:endParaRPr lang="en-US" altLang="ko-KR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59A8239-64E7-4F8D-B4AA-402982AEB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76" y="5189666"/>
            <a:ext cx="7658100" cy="78105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5311971-AAF6-414E-A0AE-C43B6A484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277" y="5733683"/>
            <a:ext cx="4821398" cy="85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07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DBA1F1D-4133-4CD6-880E-C268C0DEC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857" y="1128545"/>
            <a:ext cx="11470286" cy="53095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패스워드 필드는 텍스트 필드와 모양은 동일하고 단지 입력한 값이 </a:t>
            </a:r>
            <a:r>
              <a:rPr lang="en-US" altLang="ko-KR" sz="1600" dirty="0"/>
              <a:t>***</a:t>
            </a:r>
            <a:r>
              <a:rPr lang="ko-KR" altLang="en-US" sz="1600" dirty="0"/>
              <a:t>로 표시된다는 차이만 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모든 폼 필드에서 가장 기본적으로 들어가는 속성은 </a:t>
            </a:r>
            <a:r>
              <a:rPr lang="en-US" altLang="ko-KR" sz="1600" dirty="0"/>
              <a:t>type</a:t>
            </a:r>
            <a:r>
              <a:rPr lang="ko-KR" altLang="en-US" sz="1600" dirty="0"/>
              <a:t>과 </a:t>
            </a:r>
            <a:r>
              <a:rPr lang="en-US" altLang="ko-KR" sz="1600" dirty="0"/>
              <a:t>name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type </a:t>
            </a:r>
            <a:r>
              <a:rPr lang="ko-KR" altLang="en-US" sz="1200" dirty="0"/>
              <a:t>속성 </a:t>
            </a:r>
            <a:r>
              <a:rPr lang="en-US" altLang="ko-KR" sz="1200" dirty="0"/>
              <a:t>: </a:t>
            </a:r>
            <a:r>
              <a:rPr lang="ko-KR" altLang="en-US" sz="1200" dirty="0"/>
              <a:t>폼 필드의 종류를 지정</a:t>
            </a:r>
            <a:r>
              <a:rPr lang="en-US" altLang="ko-KR" sz="1200" dirty="0"/>
              <a:t>. </a:t>
            </a:r>
            <a:r>
              <a:rPr lang="ko-KR" altLang="en-US" sz="1200" dirty="0"/>
              <a:t>패스워드 필드이므로 </a:t>
            </a:r>
            <a:r>
              <a:rPr lang="en-US" altLang="ko-KR" sz="1200" dirty="0"/>
              <a:t>“password”</a:t>
            </a:r>
            <a:r>
              <a:rPr lang="ko-KR" altLang="en-US" sz="1200" dirty="0"/>
              <a:t>값을 사용</a:t>
            </a:r>
            <a:endParaRPr lang="en-US" altLang="ko-KR" sz="1200" dirty="0"/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name </a:t>
            </a:r>
            <a:r>
              <a:rPr lang="ko-KR" altLang="en-US" sz="1200" dirty="0"/>
              <a:t>속성 </a:t>
            </a:r>
            <a:r>
              <a:rPr lang="en-US" altLang="ko-KR" sz="1200" dirty="0"/>
              <a:t>: </a:t>
            </a:r>
            <a:r>
              <a:rPr lang="ko-KR" altLang="en-US" sz="1200" dirty="0"/>
              <a:t>폼 필드의 이름을 지정</a:t>
            </a:r>
            <a:r>
              <a:rPr lang="en-US" altLang="ko-KR" sz="1200" dirty="0"/>
              <a:t>. </a:t>
            </a:r>
            <a:r>
              <a:rPr lang="ko-KR" altLang="en-US" sz="1200" dirty="0"/>
              <a:t>하나의 폼 안에서 이 </a:t>
            </a:r>
            <a:r>
              <a:rPr lang="en-US" altLang="ko-KR" sz="1200" dirty="0"/>
              <a:t>name </a:t>
            </a:r>
            <a:r>
              <a:rPr lang="ko-KR" altLang="en-US" sz="1200" dirty="0"/>
              <a:t>속성의 값은 고유한 값이여야 함</a:t>
            </a:r>
            <a:r>
              <a:rPr lang="en-US" altLang="ko-KR" sz="1200" dirty="0"/>
              <a:t>.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200" dirty="0"/>
              <a:t>	           (</a:t>
            </a:r>
            <a:r>
              <a:rPr lang="ko-KR" altLang="en-US" sz="1200" dirty="0"/>
              <a:t>폼이 전송되고 나서 폼을 처리하는 파일에서 폼 필드를 구분하기 위함</a:t>
            </a:r>
            <a:r>
              <a:rPr lang="en-US" altLang="ko-KR" sz="1200" dirty="0"/>
              <a:t>)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패스워드 필드 고유의 속성은 </a:t>
            </a:r>
            <a:r>
              <a:rPr lang="en-US" altLang="ko-KR" sz="1600" dirty="0"/>
              <a:t>size</a:t>
            </a:r>
            <a:r>
              <a:rPr lang="ko-KR" altLang="en-US" sz="1600" dirty="0"/>
              <a:t>와 </a:t>
            </a:r>
            <a:r>
              <a:rPr lang="en-US" altLang="ko-KR" sz="1600" dirty="0" err="1"/>
              <a:t>maxlength</a:t>
            </a:r>
            <a:r>
              <a:rPr lang="ko-KR" altLang="en-US" sz="1600" dirty="0"/>
              <a:t>가 있다</a:t>
            </a:r>
            <a:r>
              <a:rPr lang="en-US" altLang="ko-KR" sz="1600" dirty="0"/>
              <a:t>.</a:t>
            </a:r>
            <a:endParaRPr lang="en-US" altLang="ko-KR" sz="12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186A67B-F518-4D62-97EC-8B3F6CDE7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57" y="49412"/>
            <a:ext cx="10751902" cy="1325563"/>
          </a:xfrm>
        </p:spPr>
        <p:txBody>
          <a:bodyPr/>
          <a:lstStyle/>
          <a:p>
            <a:r>
              <a:rPr lang="ko-KR" altLang="en-US" dirty="0"/>
              <a:t>입력양식</a:t>
            </a:r>
            <a:r>
              <a:rPr lang="en-US" altLang="ko-KR" dirty="0"/>
              <a:t>(form) – </a:t>
            </a:r>
            <a:r>
              <a:rPr lang="ko-KR" altLang="en-US" dirty="0"/>
              <a:t>패스워드 필드</a:t>
            </a:r>
            <a:r>
              <a:rPr lang="en-US" altLang="ko-KR" dirty="0"/>
              <a:t>(PW Field)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F34C064-1FCE-4815-8AC6-59DA74680492}"/>
              </a:ext>
            </a:extLst>
          </p:cNvPr>
          <p:cNvSpPr txBox="1">
            <a:spLocks/>
          </p:cNvSpPr>
          <p:nvPr/>
        </p:nvSpPr>
        <p:spPr>
          <a:xfrm>
            <a:off x="360857" y="4406700"/>
            <a:ext cx="11470286" cy="5309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br>
              <a:rPr lang="en-US" altLang="ko-KR" sz="1200" dirty="0"/>
            </a:br>
            <a:endParaRPr lang="en-US" altLang="ko-KR" sz="1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E51B5A6-7C00-46FB-8B8F-DD31BA89E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57" y="4006650"/>
            <a:ext cx="7019925" cy="8001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0447725-9791-4A92-9BBF-2713E6A83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598" y="4634928"/>
            <a:ext cx="5698795" cy="125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436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DBA1F1D-4133-4CD6-880E-C268C0DEC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857" y="1128545"/>
            <a:ext cx="11470286" cy="53095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텍스트 필드가 한 줄만 입력할 수 있는 것에 비해</a:t>
            </a:r>
            <a:r>
              <a:rPr lang="en-US" altLang="ko-KR" sz="1600" dirty="0"/>
              <a:t>, </a:t>
            </a:r>
            <a:r>
              <a:rPr lang="ko-KR" altLang="en-US" sz="1600" dirty="0"/>
              <a:t>텍스트 </a:t>
            </a:r>
            <a:r>
              <a:rPr lang="ko-KR" altLang="en-US" sz="1600" dirty="0" err="1"/>
              <a:t>에어리어</a:t>
            </a:r>
            <a:r>
              <a:rPr lang="en-US" altLang="ko-KR" sz="1600" dirty="0"/>
              <a:t>(</a:t>
            </a:r>
            <a:r>
              <a:rPr lang="en-US" altLang="ko-KR" sz="1600" dirty="0" err="1"/>
              <a:t>textarea</a:t>
            </a:r>
            <a:r>
              <a:rPr lang="en-US" altLang="ko-KR" sz="1600" dirty="0"/>
              <a:t>)</a:t>
            </a:r>
            <a:r>
              <a:rPr lang="ko-KR" altLang="en-US" sz="1600" dirty="0"/>
              <a:t>는 여러 줄에 걸쳐서 입력이 가능하다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너비와 높이를 지정하기 위해서 </a:t>
            </a:r>
            <a:r>
              <a:rPr lang="en-US" altLang="ko-KR" sz="1600" dirty="0"/>
              <a:t>rows</a:t>
            </a:r>
            <a:r>
              <a:rPr lang="ko-KR" altLang="en-US" sz="1600" dirty="0"/>
              <a:t>와 </a:t>
            </a:r>
            <a:r>
              <a:rPr lang="en-US" altLang="ko-KR" sz="1600" dirty="0"/>
              <a:t>cols</a:t>
            </a:r>
            <a:r>
              <a:rPr lang="ko-KR" altLang="en-US" sz="1600" dirty="0"/>
              <a:t>속성이 사용된다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기본 값은 </a:t>
            </a:r>
            <a:r>
              <a:rPr lang="en-US" altLang="ko-KR" sz="1600" dirty="0"/>
              <a:t>&lt;</a:t>
            </a:r>
            <a:r>
              <a:rPr lang="en-US" altLang="ko-KR" sz="1600" dirty="0" err="1"/>
              <a:t>textarea</a:t>
            </a:r>
            <a:r>
              <a:rPr lang="en-US" altLang="ko-KR" sz="1600" dirty="0"/>
              <a:t>&gt;</a:t>
            </a:r>
            <a:r>
              <a:rPr lang="ko-KR" altLang="en-US" sz="1600" dirty="0"/>
              <a:t>와 </a:t>
            </a:r>
            <a:r>
              <a:rPr lang="en-US" altLang="ko-KR" sz="1600" dirty="0"/>
              <a:t>&lt;/</a:t>
            </a:r>
            <a:r>
              <a:rPr lang="en-US" altLang="ko-KR" sz="1600" dirty="0" err="1"/>
              <a:t>textarea</a:t>
            </a:r>
            <a:r>
              <a:rPr lang="en-US" altLang="ko-KR" sz="1600" dirty="0"/>
              <a:t>&gt; </a:t>
            </a:r>
            <a:r>
              <a:rPr lang="ko-KR" altLang="en-US" sz="1600" dirty="0"/>
              <a:t>태그 사이에 적어주면 된다</a:t>
            </a:r>
            <a:r>
              <a:rPr lang="en-US" altLang="ko-KR" sz="1600" dirty="0"/>
              <a:t>.</a:t>
            </a:r>
            <a:endParaRPr lang="en-US" altLang="ko-KR" sz="12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186A67B-F518-4D62-97EC-8B3F6CDE7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57" y="49412"/>
            <a:ext cx="11171780" cy="1325563"/>
          </a:xfrm>
        </p:spPr>
        <p:txBody>
          <a:bodyPr/>
          <a:lstStyle/>
          <a:p>
            <a:r>
              <a:rPr lang="ko-KR" altLang="en-US" dirty="0"/>
              <a:t>입력양식</a:t>
            </a:r>
            <a:r>
              <a:rPr lang="en-US" altLang="ko-KR" dirty="0"/>
              <a:t>(form) – </a:t>
            </a:r>
            <a:r>
              <a:rPr lang="ko-KR" altLang="en-US" dirty="0"/>
              <a:t>텍스트 </a:t>
            </a:r>
            <a:r>
              <a:rPr lang="ko-KR" altLang="en-US" dirty="0" err="1"/>
              <a:t>에어리어</a:t>
            </a:r>
            <a:r>
              <a:rPr lang="en-US" altLang="ko-KR" dirty="0"/>
              <a:t>(</a:t>
            </a:r>
            <a:r>
              <a:rPr lang="en-US" altLang="ko-KR" dirty="0" err="1"/>
              <a:t>textarea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F34C064-1FCE-4815-8AC6-59DA74680492}"/>
              </a:ext>
            </a:extLst>
          </p:cNvPr>
          <p:cNvSpPr txBox="1">
            <a:spLocks/>
          </p:cNvSpPr>
          <p:nvPr/>
        </p:nvSpPr>
        <p:spPr>
          <a:xfrm>
            <a:off x="360857" y="4406700"/>
            <a:ext cx="11470286" cy="5309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br>
              <a:rPr lang="en-US" altLang="ko-KR" sz="1200" dirty="0"/>
            </a:br>
            <a:endParaRPr lang="en-US" altLang="ko-KR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84403B0-0B6D-4B9C-9CD4-2CC383642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65" y="2957540"/>
            <a:ext cx="7143750" cy="79057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DA01015-60ED-457D-A75E-78A788263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729205"/>
            <a:ext cx="35909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339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2890</TotalTime>
  <Words>1960</Words>
  <Application>Microsoft Office PowerPoint</Application>
  <PresentationFormat>와이드스크린</PresentationFormat>
  <Paragraphs>250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메타(Meta) 태그</vt:lpstr>
      <vt:lpstr>이미지맵(image map)</vt:lpstr>
      <vt:lpstr>이미지맵(image map)</vt:lpstr>
      <vt:lpstr>아이프레임(iframe)</vt:lpstr>
      <vt:lpstr>아이프레임(iframe)</vt:lpstr>
      <vt:lpstr>입력양식(form)</vt:lpstr>
      <vt:lpstr>입력양식(form) – 텍스트 필드(Text Field)</vt:lpstr>
      <vt:lpstr>입력양식(form) – 패스워드 필드(PW Field)</vt:lpstr>
      <vt:lpstr>입력양식(form) – 텍스트 에어리어(textarea)</vt:lpstr>
      <vt:lpstr>입력양식(form) – 셀렉트 박스(Select Box)</vt:lpstr>
      <vt:lpstr>입력양식(form) – 체크 박스(Check Box)</vt:lpstr>
      <vt:lpstr>입력양식(form) – 라디오 버튼(Radio Button)</vt:lpstr>
      <vt:lpstr>입력양식(form) – 리셋 버튼, 전송버튼</vt:lpstr>
      <vt:lpstr>입력양식(form) – 리셋 버튼, 전송버튼, 이미지 버튼</vt:lpstr>
      <vt:lpstr>입력양식(form) – 파일(File Form Control)</vt:lpstr>
      <vt:lpstr>입력양식(form) – 히든 필드(Hidden Field)</vt:lpstr>
      <vt:lpstr>입력양식(form) – label element</vt:lpstr>
      <vt:lpstr>입력양식(form) – 자동완성(Autocomplete)</vt:lpstr>
      <vt:lpstr>배경음악 사용하기 – bgsound</vt:lpstr>
      <vt:lpstr>배경음악 사용하기 – bgsound</vt:lpstr>
      <vt:lpstr>필드셋(Fieldset)</vt:lpstr>
      <vt:lpstr>마퀴(Marquee)</vt:lpstr>
      <vt:lpstr>(참고) 오브젝트</vt:lpstr>
      <vt:lpstr>(참고) 오브젝트</vt:lpstr>
      <vt:lpstr>(참고) 오브젝트</vt:lpstr>
      <vt:lpstr>참고자료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 sj</dc:creator>
  <cp:lastModifiedBy>joohong kim</cp:lastModifiedBy>
  <cp:revision>133</cp:revision>
  <dcterms:created xsi:type="dcterms:W3CDTF">2014-12-18T04:01:36Z</dcterms:created>
  <dcterms:modified xsi:type="dcterms:W3CDTF">2018-08-27T05:49:20Z</dcterms:modified>
</cp:coreProperties>
</file>