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8" r:id="rId17"/>
    <p:sldId id="284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7" r:id="rId27"/>
    <p:sldId id="299" r:id="rId28"/>
    <p:sldId id="295" r:id="rId29"/>
    <p:sldId id="296" r:id="rId30"/>
    <p:sldId id="300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CC"/>
    <a:srgbClr val="FF66FF"/>
    <a:srgbClr val="586776"/>
    <a:srgbClr val="00B050"/>
    <a:srgbClr val="5CD484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94" y="48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 r="-1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6495-E66A-41E9-A7BF-7650BD3E126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B3E46-77BA-4DED-9278-D8AADB44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4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EC9CB-753D-4C41-90B9-E6A8D4570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01" y="58243"/>
            <a:ext cx="114309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mejjang.com/03/html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A37CB-08D6-4568-A71F-F2DAF453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DD2E4-1D6D-4563-BE1E-6BCB1C06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/>
              <a:t>웹페이지를 만들기 위한 언어로 웹 브라우저 위에서 동작하는 언어</a:t>
            </a:r>
            <a:endParaRPr lang="en-US" altLang="ko-KR" sz="20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b="1" dirty="0"/>
              <a:t>HT</a:t>
            </a:r>
            <a:r>
              <a:rPr lang="ko-KR" altLang="en-US" sz="1600" dirty="0"/>
              <a:t> </a:t>
            </a:r>
            <a:r>
              <a:rPr lang="en-US" altLang="ko-KR" sz="1600" dirty="0"/>
              <a:t>- </a:t>
            </a:r>
            <a:r>
              <a:rPr lang="en-US" altLang="ko-KR" sz="1600" b="1" dirty="0" err="1"/>
              <a:t>H</a:t>
            </a:r>
            <a:r>
              <a:rPr lang="en-US" altLang="ko-KR" sz="1600" dirty="0" err="1"/>
              <a:t>yper</a:t>
            </a:r>
            <a:r>
              <a:rPr lang="en-US" altLang="ko-KR" sz="1600" b="1" dirty="0" err="1"/>
              <a:t>T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, </a:t>
            </a:r>
            <a:r>
              <a:rPr lang="ko-KR" altLang="en-US" sz="1600" dirty="0"/>
              <a:t>문서와 문서가 링크로 연결되어 있다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1600" b="1" dirty="0"/>
              <a:t>M</a:t>
            </a:r>
            <a:r>
              <a:rPr lang="ko-KR" altLang="en-US" sz="1600" dirty="0"/>
              <a:t> </a:t>
            </a:r>
            <a:r>
              <a:rPr lang="en-US" altLang="ko-KR" sz="1600" dirty="0"/>
              <a:t>- </a:t>
            </a:r>
            <a:r>
              <a:rPr lang="en-US" altLang="ko-KR" sz="1600" b="1" dirty="0"/>
              <a:t>M</a:t>
            </a:r>
            <a:r>
              <a:rPr lang="en-US" altLang="ko-KR" sz="1600" dirty="0"/>
              <a:t>arkup, </a:t>
            </a:r>
            <a:r>
              <a:rPr lang="ko-KR" altLang="en-US" sz="1600" dirty="0"/>
              <a:t>태그로 이루어져 있다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1600" b="1" dirty="0"/>
              <a:t>L</a:t>
            </a:r>
            <a:r>
              <a:rPr lang="ko-KR" altLang="en-US" sz="1600" dirty="0"/>
              <a:t> </a:t>
            </a:r>
            <a:r>
              <a:rPr lang="en-US" altLang="ko-KR" sz="1600" dirty="0"/>
              <a:t>- </a:t>
            </a:r>
            <a:r>
              <a:rPr lang="en-US" altLang="ko-KR" sz="1600" b="1" dirty="0"/>
              <a:t>L</a:t>
            </a:r>
            <a:r>
              <a:rPr lang="en-US" altLang="ko-KR" sz="1600" dirty="0"/>
              <a:t>anguage</a:t>
            </a:r>
          </a:p>
          <a:p>
            <a:pPr lvl="1" fontAlgn="base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태그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HTML</a:t>
            </a:r>
            <a:r>
              <a:rPr lang="ko-KR" altLang="en-US" sz="1600" dirty="0"/>
              <a:t>의 기본 구조의 핵심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정보를 정의 하는 형식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5EF4C6-B7DC-4F76-A25A-0FFADF012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88" y="3429000"/>
            <a:ext cx="4967112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505" y="1123247"/>
            <a:ext cx="9160240" cy="58643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물리적</a:t>
            </a:r>
            <a:r>
              <a:rPr lang="en-US" altLang="ko-KR" sz="2000" dirty="0"/>
              <a:t>(Physical) </a:t>
            </a:r>
            <a:r>
              <a:rPr lang="ko-KR" altLang="en-US" sz="2000" dirty="0"/>
              <a:t>태그 </a:t>
            </a:r>
            <a:r>
              <a:rPr lang="en-US" altLang="ko-KR" sz="2000" dirty="0"/>
              <a:t>: </a:t>
            </a:r>
            <a:r>
              <a:rPr lang="ko-KR" altLang="en-US" sz="2000" dirty="0"/>
              <a:t>화면에 출력되는 형식을 지정한다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&gt; : </a:t>
            </a:r>
            <a:r>
              <a:rPr lang="ko-KR" altLang="en-US" sz="2000" dirty="0"/>
              <a:t>기울임 글꼴</a:t>
            </a:r>
            <a:r>
              <a:rPr lang="en-US" altLang="ko-KR" sz="2000" dirty="0"/>
              <a:t>(Italics)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&lt;b&gt;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&lt;/b&gt; : </a:t>
            </a:r>
            <a:r>
              <a:rPr lang="ko-KR" altLang="en-US" sz="2000" dirty="0"/>
              <a:t>굵은 글꼴</a:t>
            </a:r>
            <a:r>
              <a:rPr lang="en-US" altLang="ko-KR" sz="2000" dirty="0"/>
              <a:t>(Bold)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tt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tt</a:t>
            </a:r>
            <a:r>
              <a:rPr lang="en-US" altLang="ko-KR" sz="2000" dirty="0"/>
              <a:t>&gt; : </a:t>
            </a:r>
            <a:r>
              <a:rPr lang="ko-KR" altLang="en-US" sz="2000" dirty="0"/>
              <a:t>타자기 글꼴</a:t>
            </a:r>
            <a:r>
              <a:rPr lang="en-US" altLang="ko-KR" sz="2000" dirty="0"/>
              <a:t>(Teletype)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&lt;u&gt;</a:t>
            </a:r>
            <a:r>
              <a:rPr lang="ko-KR" altLang="en-US" sz="2000" dirty="0"/>
              <a:t> 텍스트 </a:t>
            </a:r>
            <a:r>
              <a:rPr lang="en-US" altLang="ko-KR" sz="2000" dirty="0"/>
              <a:t>&lt;/u&gt; : </a:t>
            </a:r>
            <a:r>
              <a:rPr lang="ko-KR" altLang="en-US" sz="2000" dirty="0" err="1"/>
              <a:t>밑줄친</a:t>
            </a:r>
            <a:r>
              <a:rPr lang="ko-KR" altLang="en-US" sz="2000" dirty="0"/>
              <a:t> 글꼴</a:t>
            </a:r>
            <a:r>
              <a:rPr lang="en-US" altLang="ko-KR" sz="2000" dirty="0"/>
              <a:t>(Underline)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&lt;s&gt;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&lt;/s&gt; : </a:t>
            </a:r>
            <a:r>
              <a:rPr lang="ko-KR" altLang="en-US" sz="2000" dirty="0"/>
              <a:t>취소선</a:t>
            </a:r>
            <a:r>
              <a:rPr lang="en-US" altLang="ko-KR" sz="2000" dirty="0"/>
              <a:t>(Strikethrough)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&lt;strike&gt;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&lt;/strike&gt; : </a:t>
            </a:r>
            <a:r>
              <a:rPr lang="ko-KR" altLang="en-US" sz="2000" dirty="0"/>
              <a:t>취소선</a:t>
            </a:r>
            <a:r>
              <a:rPr lang="en-US" altLang="ko-KR" sz="2000" dirty="0"/>
              <a:t>(Strikethrough)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&lt;sub&gt;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&lt;/sub&gt; : </a:t>
            </a:r>
            <a:r>
              <a:rPr lang="ko-KR" altLang="en-US" sz="2000" dirty="0" err="1"/>
              <a:t>아래첨자</a:t>
            </a:r>
            <a:r>
              <a:rPr lang="en-US" altLang="ko-KR" sz="2000" dirty="0"/>
              <a:t>(Subscript)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&lt;sup&gt;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&lt;/sup&gt; : </a:t>
            </a:r>
            <a:r>
              <a:rPr lang="ko-KR" altLang="en-US" sz="2000" dirty="0" err="1"/>
              <a:t>위첨자</a:t>
            </a:r>
            <a:r>
              <a:rPr lang="en-US" altLang="ko-KR" sz="2000" dirty="0"/>
              <a:t>(Superscript)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&lt;big&gt;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&lt;/big&gt; : </a:t>
            </a:r>
            <a:r>
              <a:rPr lang="ko-KR" altLang="en-US" sz="2000" dirty="0"/>
              <a:t>한 사이즈 크게 </a:t>
            </a:r>
            <a:r>
              <a:rPr lang="en-US" altLang="ko-KR" sz="2000" dirty="0"/>
              <a:t>(Bigger)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&lt;small&gt;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&lt;/small&gt; :</a:t>
            </a:r>
            <a:r>
              <a:rPr lang="ko-KR" altLang="en-US" sz="2000" dirty="0"/>
              <a:t> 한 사이즈 작게</a:t>
            </a:r>
            <a:r>
              <a:rPr lang="en-US" altLang="ko-KR" sz="2000" dirty="0"/>
              <a:t> (Smaller)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텍스트 관련 태그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6495B4-AC48-435B-8784-7BE6ED69E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4"/>
          <a:stretch/>
        </p:blipFill>
        <p:spPr>
          <a:xfrm>
            <a:off x="385431" y="1558977"/>
            <a:ext cx="1523648" cy="52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08257"/>
            <a:ext cx="9160240" cy="58643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논리적</a:t>
            </a:r>
            <a:r>
              <a:rPr lang="en-US" altLang="ko-KR" sz="2000" dirty="0"/>
              <a:t>(logical) </a:t>
            </a:r>
            <a:r>
              <a:rPr lang="ko-KR" altLang="en-US" sz="2000" dirty="0"/>
              <a:t>태그 </a:t>
            </a:r>
            <a:r>
              <a:rPr lang="en-US" altLang="ko-KR" sz="2000" dirty="0"/>
              <a:t>: </a:t>
            </a:r>
            <a:r>
              <a:rPr lang="ko-KR" altLang="en-US" sz="2000" dirty="0"/>
              <a:t>화면에 출력되는 형식보다는</a:t>
            </a:r>
            <a:r>
              <a:rPr lang="en-US" altLang="ko-KR" sz="2000" dirty="0"/>
              <a:t>, </a:t>
            </a:r>
            <a:r>
              <a:rPr lang="ko-KR" altLang="en-US" sz="2000" dirty="0"/>
              <a:t>태그 자체의 의미를 중요시함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abbr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abbr</a:t>
            </a:r>
            <a:r>
              <a:rPr lang="en-US" altLang="ko-KR" sz="2000" dirty="0"/>
              <a:t>&gt; : Abbreviation (for example, Mr.)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&lt;acronym&gt;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&lt;/acronym&gt; : Acronym (for example, WWW)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&lt;cite&gt;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&lt;/cite &gt; : </a:t>
            </a:r>
            <a:r>
              <a:rPr lang="ko-KR" altLang="en-US" sz="2000" dirty="0"/>
              <a:t>인용</a:t>
            </a:r>
            <a:r>
              <a:rPr lang="en-US" altLang="ko-KR" sz="2000" dirty="0"/>
              <a:t>(Citation)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&lt;code&gt;</a:t>
            </a:r>
            <a:r>
              <a:rPr lang="ko-KR" altLang="en-US" sz="2000" dirty="0"/>
              <a:t> 텍스트 </a:t>
            </a:r>
            <a:r>
              <a:rPr lang="en-US" altLang="ko-KR" sz="2000" dirty="0"/>
              <a:t>&lt;/code&gt; : </a:t>
            </a:r>
            <a:r>
              <a:rPr lang="ko-KR" altLang="en-US" sz="2000" dirty="0"/>
              <a:t>코드</a:t>
            </a:r>
            <a:r>
              <a:rPr lang="en-US" altLang="ko-KR" sz="2000" dirty="0"/>
              <a:t>(Code listing)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dfn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dfn</a:t>
            </a:r>
            <a:r>
              <a:rPr lang="en-US" altLang="ko-KR" sz="2000" dirty="0"/>
              <a:t>&gt; : Definition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em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em</a:t>
            </a:r>
            <a:r>
              <a:rPr lang="en-US" altLang="ko-KR" sz="2000" dirty="0"/>
              <a:t>&gt; : </a:t>
            </a:r>
            <a:r>
              <a:rPr lang="ko-KR" altLang="en-US" sz="2000" dirty="0"/>
              <a:t>강조</a:t>
            </a:r>
            <a:r>
              <a:rPr lang="en-US" altLang="ko-KR" sz="2000" dirty="0"/>
              <a:t>(Emphasis)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kbd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kbd</a:t>
            </a:r>
            <a:r>
              <a:rPr lang="en-US" altLang="ko-KR" sz="2000" dirty="0"/>
              <a:t>&gt; : Keystrokes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&lt;q&gt;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&lt;/q&gt; : Inline quotation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samp</a:t>
            </a:r>
            <a:r>
              <a:rPr lang="en-US" altLang="ko-KR" sz="2000" dirty="0"/>
              <a:t>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samp</a:t>
            </a:r>
            <a:r>
              <a:rPr lang="en-US" altLang="ko-KR" sz="2000" dirty="0"/>
              <a:t>&gt; : Sample text(example)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&lt;strong&gt;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&lt;/strong&gt; :</a:t>
            </a:r>
            <a:r>
              <a:rPr lang="ko-KR" altLang="en-US" sz="2000" dirty="0"/>
              <a:t> 강한 강조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&lt;var&gt;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&lt;/var&gt; : </a:t>
            </a:r>
            <a:r>
              <a:rPr lang="ko-KR" altLang="en-US" sz="2000" dirty="0"/>
              <a:t>변수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텍스트 관련 태그</a:t>
            </a:r>
          </a:p>
        </p:txBody>
      </p:sp>
    </p:spTree>
    <p:extLst>
      <p:ext uri="{BB962C8B-B14F-4D97-AF65-F5344CB8AC3E}">
        <p14:creationId xmlns:p14="http://schemas.microsoft.com/office/powerpoint/2010/main" val="187222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08257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&lt;font&gt; </a:t>
            </a:r>
            <a:r>
              <a:rPr lang="ko-KR" altLang="en-US" sz="2000" dirty="0"/>
              <a:t>태그 </a:t>
            </a:r>
            <a:r>
              <a:rPr lang="en-US" altLang="ko-KR" sz="2000" dirty="0"/>
              <a:t>: </a:t>
            </a:r>
            <a:r>
              <a:rPr lang="ko-KR" altLang="en-US" sz="2000" dirty="0"/>
              <a:t>글자를 꾸미는데 가장 기본이 되는 태그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1) size : </a:t>
            </a:r>
            <a:r>
              <a:rPr lang="ko-KR" altLang="en-US" sz="2000" dirty="0"/>
              <a:t>글자의 크기를 지정한다 </a:t>
            </a:r>
            <a:r>
              <a:rPr lang="en-US" altLang="ko-KR" sz="2000" dirty="0"/>
              <a:t>(px, 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2) color : </a:t>
            </a:r>
            <a:r>
              <a:rPr lang="ko-KR" altLang="en-US" sz="2000" dirty="0"/>
              <a:t>글자의 색상을 지정한다</a:t>
            </a:r>
            <a:r>
              <a:rPr lang="en-US" altLang="ko-KR" sz="2000" dirty="0"/>
              <a:t>. (“red”, “blue”, “yellow”, “black”)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        16</a:t>
            </a:r>
            <a:r>
              <a:rPr lang="ko-KR" altLang="en-US" sz="2000" dirty="0"/>
              <a:t>진 색상코드</a:t>
            </a:r>
            <a:r>
              <a:rPr lang="en-US" altLang="ko-KR" sz="2000" dirty="0"/>
              <a:t>(#000000)</a:t>
            </a:r>
            <a:r>
              <a:rPr lang="ko-KR" altLang="en-US" sz="2000" dirty="0"/>
              <a:t>으로도 색상지정이 가능하다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3) face : </a:t>
            </a:r>
            <a:r>
              <a:rPr lang="ko-KR" altLang="en-US" sz="2000" dirty="0"/>
              <a:t>폰트의 글씨체를 바꿔준다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en-US" altLang="ko-KR" dirty="0"/>
              <a:t>&lt;FONT&gt; </a:t>
            </a:r>
            <a:r>
              <a:rPr lang="ko-KR" altLang="en-US" dirty="0"/>
              <a:t>태그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EE29B7-454E-4E4B-88C3-6BC01CBE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1" y="4670372"/>
            <a:ext cx="8843886" cy="20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158" y="1243168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HTML </a:t>
            </a:r>
            <a:r>
              <a:rPr lang="ko-KR" altLang="en-US" sz="2000" dirty="0"/>
              <a:t>은 </a:t>
            </a:r>
            <a:r>
              <a:rPr lang="en-US" altLang="ko-KR" sz="2000" dirty="0"/>
              <a:t>“&lt;“, “&gt;”, “&amp;” </a:t>
            </a:r>
            <a:r>
              <a:rPr lang="ko-KR" altLang="en-US" sz="2000" dirty="0"/>
              <a:t>등과 같은 기호를 특수문자로 인식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&gt; </a:t>
            </a:r>
            <a:r>
              <a:rPr lang="ko-KR" altLang="en-US" sz="2000" dirty="0"/>
              <a:t>화면에 표시하려면 특수한 기호를 사용해야한다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&amp;</a:t>
            </a:r>
            <a:r>
              <a:rPr lang="en-US" altLang="ko-KR" sz="2000" dirty="0" err="1"/>
              <a:t>nbsp</a:t>
            </a:r>
            <a:r>
              <a:rPr lang="en-US" altLang="ko-KR" sz="2000" dirty="0"/>
              <a:t>; (&amp;#160;) : </a:t>
            </a:r>
            <a:r>
              <a:rPr lang="ko-KR" altLang="en-US" sz="2000" dirty="0"/>
              <a:t>공백문자</a:t>
            </a:r>
            <a:r>
              <a:rPr lang="en-US" altLang="ko-KR" sz="2000" dirty="0"/>
              <a:t>(space), </a:t>
            </a:r>
            <a:r>
              <a:rPr lang="ko-KR" altLang="en-US" sz="2000" dirty="0" err="1"/>
              <a:t>여러칸</a:t>
            </a:r>
            <a:r>
              <a:rPr lang="ko-KR" altLang="en-US" sz="2000" dirty="0"/>
              <a:t> 띄어쓰기 가능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&amp;</a:t>
            </a:r>
            <a:r>
              <a:rPr lang="en-US" altLang="ko-KR" sz="2000" dirty="0" err="1"/>
              <a:t>lt</a:t>
            </a:r>
            <a:r>
              <a:rPr lang="en-US" altLang="ko-KR" sz="2000" dirty="0"/>
              <a:t>; (&amp;#60;) : &lt; (less than)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&amp;</a:t>
            </a:r>
            <a:r>
              <a:rPr lang="en-US" altLang="ko-KR" sz="2000" dirty="0" err="1"/>
              <a:t>gt</a:t>
            </a:r>
            <a:r>
              <a:rPr lang="en-US" altLang="ko-KR" sz="2000" dirty="0"/>
              <a:t>; (&amp;#62;) : &gt; (</a:t>
            </a:r>
            <a:r>
              <a:rPr lang="en-US" altLang="ko-KR" sz="2000" dirty="0" err="1"/>
              <a:t>greather</a:t>
            </a:r>
            <a:r>
              <a:rPr lang="en-US" altLang="ko-KR" sz="2000" dirty="0"/>
              <a:t> than)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&amp;amp; (&amp;#38;) : &amp; </a:t>
            </a:r>
            <a:r>
              <a:rPr lang="ko-KR" altLang="en-US" sz="2000" dirty="0"/>
              <a:t>기호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&amp;</a:t>
            </a:r>
            <a:r>
              <a:rPr lang="en-US" altLang="ko-KR" sz="2000" dirty="0" err="1"/>
              <a:t>quot</a:t>
            </a:r>
            <a:r>
              <a:rPr lang="en-US" altLang="ko-KR" sz="2000" dirty="0"/>
              <a:t>; (&amp;#34;) : “ (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특수문자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5D8C46-716A-4E8D-878D-7F9AE23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3" y="1393020"/>
            <a:ext cx="4401301" cy="48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5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257" y="993671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&lt;a&gt;</a:t>
            </a:r>
            <a:r>
              <a:rPr lang="ko-KR" altLang="en-US" sz="2000" dirty="0"/>
              <a:t> 태그를 사용하면 링크를 만들 수 있다</a:t>
            </a:r>
            <a:r>
              <a:rPr lang="en-US" altLang="ko-KR" sz="2000" dirty="0"/>
              <a:t>.(Anchor)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1)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: </a:t>
            </a:r>
            <a:r>
              <a:rPr lang="ko-KR" altLang="en-US" sz="2000" dirty="0"/>
              <a:t>이동할 주소 또는 경로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2) title : </a:t>
            </a:r>
            <a:r>
              <a:rPr lang="ko-KR" altLang="en-US" sz="2000" dirty="0"/>
              <a:t>해당 링크에 마우스를 댔을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표시할 설명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3) target : </a:t>
            </a:r>
            <a:r>
              <a:rPr lang="ko-KR" altLang="en-US" sz="2000" dirty="0"/>
              <a:t>링크를 클릭할 때 창을 어떻게 열지 결정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“_self” : </a:t>
            </a:r>
            <a:r>
              <a:rPr lang="ko-KR" altLang="en-US" sz="2000" dirty="0"/>
              <a:t>클릭한 창에서 연다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“_blank” : </a:t>
            </a:r>
            <a:r>
              <a:rPr lang="ko-KR" altLang="en-US" sz="2000" dirty="0"/>
              <a:t>새 창에서 연다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“_parent” : </a:t>
            </a:r>
            <a:r>
              <a:rPr lang="ko-KR" altLang="en-US" sz="2000" dirty="0"/>
              <a:t>부모</a:t>
            </a:r>
            <a:r>
              <a:rPr lang="en-US" altLang="ko-KR" sz="2000" dirty="0"/>
              <a:t>(</a:t>
            </a:r>
            <a:r>
              <a:rPr lang="ko-KR" altLang="en-US" sz="2000" dirty="0"/>
              <a:t>상위레벨</a:t>
            </a:r>
            <a:r>
              <a:rPr lang="en-US" altLang="ko-KR" sz="2000" dirty="0"/>
              <a:t>)</a:t>
            </a:r>
            <a:r>
              <a:rPr lang="ko-KR" altLang="en-US" sz="2000" dirty="0"/>
              <a:t>창에서 연다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“_top” : </a:t>
            </a:r>
            <a:r>
              <a:rPr lang="ko-KR" altLang="en-US" sz="2000" dirty="0"/>
              <a:t>가장 상위 창에서 연다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framename</a:t>
            </a:r>
            <a:r>
              <a:rPr lang="en-US" altLang="ko-KR" sz="2000" dirty="0"/>
              <a:t> : </a:t>
            </a:r>
            <a:r>
              <a:rPr lang="ko-KR" altLang="en-US" sz="2000" dirty="0"/>
              <a:t>지정된 프레임안에서 연다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링크</a:t>
            </a:r>
            <a:r>
              <a:rPr lang="en-US" altLang="ko-KR" dirty="0"/>
              <a:t>(Link)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90A3ED-1982-4098-BB87-9DC97489C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20" t="38537" r="35411" b="36117"/>
          <a:stretch/>
        </p:blipFill>
        <p:spPr>
          <a:xfrm>
            <a:off x="204952" y="1578973"/>
            <a:ext cx="4372305" cy="42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505" y="1261684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&lt;a&gt;</a:t>
            </a:r>
            <a:r>
              <a:rPr lang="ko-KR" altLang="en-US" sz="2000" dirty="0"/>
              <a:t> 의 </a:t>
            </a:r>
            <a:r>
              <a:rPr lang="ko-KR" altLang="en-US" sz="2000" dirty="0" err="1"/>
              <a:t>속성중에</a:t>
            </a:r>
            <a:r>
              <a:rPr lang="ko-KR" altLang="en-US" sz="2000" dirty="0"/>
              <a:t> </a:t>
            </a:r>
            <a:r>
              <a:rPr lang="en-US" altLang="ko-KR" sz="2000" dirty="0"/>
              <a:t>name</a:t>
            </a:r>
            <a:r>
              <a:rPr lang="ko-KR" altLang="en-US" sz="2000" dirty="0"/>
              <a:t>이란 속성이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이 속성을 이용하여 링크의 이름을 지정하고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href</a:t>
            </a:r>
            <a:r>
              <a:rPr lang="ko-KR" altLang="en-US" sz="2000" dirty="0"/>
              <a:t>를 통해 연결 시킬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좌측의 코드를 보면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하단에 </a:t>
            </a:r>
            <a:r>
              <a:rPr lang="en-US" altLang="ko-KR" sz="2000" dirty="0"/>
              <a:t>name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“bottom</a:t>
            </a:r>
            <a:r>
              <a:rPr lang="ko-KR" altLang="en-US" sz="2000" dirty="0"/>
              <a:t>이란 이름을 부여하고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=“#bottom”</a:t>
            </a:r>
            <a:r>
              <a:rPr lang="ko-KR" altLang="en-US" sz="2000" dirty="0"/>
              <a:t>을 통해 연결 시켰다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(</a:t>
            </a:r>
            <a:r>
              <a:rPr lang="ko-KR" altLang="en-US" sz="2000" dirty="0"/>
              <a:t>스크롤을 만들기위해 </a:t>
            </a:r>
            <a:r>
              <a:rPr lang="en-US" altLang="ko-KR" sz="2000" dirty="0"/>
              <a:t>height=“600px”)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내부링크</a:t>
            </a:r>
            <a:r>
              <a:rPr lang="en-US" altLang="ko-KR" dirty="0"/>
              <a:t>(</a:t>
            </a:r>
            <a:r>
              <a:rPr lang="ko-KR" altLang="en-US" dirty="0"/>
              <a:t>책갈피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7067F-A858-4B6F-A656-D67A3018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1" y="1269566"/>
            <a:ext cx="4657234" cy="3744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10CD28-E2DA-4B0D-BFFC-8E87E918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1" y="4193848"/>
            <a:ext cx="3690281" cy="26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2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56537"/>
            <a:ext cx="11470286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1)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 파일의 위치를 지정하는 속성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인터넷에 있는 위치를 사용할 수도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직접 다운로드하여 지정할 수도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2) width, height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이미지의 너비와 높이를 지정하는 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픽셀값으로</a:t>
            </a:r>
            <a:r>
              <a:rPr lang="ko-KR" altLang="en-US" sz="2000" dirty="0"/>
              <a:t> 지정하면 브라우저의 크기를 바꿔도 이미지의 크기는 변하지 않으며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2000" dirty="0" err="1"/>
              <a:t>퍼센테이지</a:t>
            </a:r>
            <a:r>
              <a:rPr lang="en-US" altLang="ko-KR" sz="2000" dirty="0"/>
              <a:t>(%)</a:t>
            </a:r>
            <a:r>
              <a:rPr lang="ko-KR" altLang="en-US" sz="2000" dirty="0"/>
              <a:t>로 지정하면</a:t>
            </a:r>
            <a:r>
              <a:rPr lang="en-US" altLang="ko-KR" sz="2000" dirty="0"/>
              <a:t>, </a:t>
            </a:r>
            <a:r>
              <a:rPr lang="ko-KR" altLang="en-US" sz="2000" dirty="0"/>
              <a:t>브라우저의 창의 크기에 따라 이미지의 크기가 변한다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3) alt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이미지가 정상적으로 출력될 수 없을 때</a:t>
            </a:r>
            <a:r>
              <a:rPr lang="en-US" altLang="ko-KR" sz="2000" dirty="0"/>
              <a:t>(</a:t>
            </a:r>
            <a:r>
              <a:rPr lang="ko-KR" altLang="en-US" sz="2000" dirty="0"/>
              <a:t>링크 깨짐</a:t>
            </a:r>
            <a:r>
              <a:rPr lang="en-US" altLang="ko-KR" sz="2000" dirty="0"/>
              <a:t>, </a:t>
            </a:r>
            <a:r>
              <a:rPr lang="ko-KR" altLang="en-US" sz="2000" dirty="0"/>
              <a:t>파일삭제</a:t>
            </a:r>
            <a:r>
              <a:rPr lang="en-US" altLang="ko-KR" sz="2000" dirty="0"/>
              <a:t>), </a:t>
            </a:r>
            <a:r>
              <a:rPr lang="ko-KR" altLang="en-US" sz="2000" dirty="0"/>
              <a:t>이미지를 설명하는 텍스트가 들어간다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 태그를 통해 이미지 삽입하기</a:t>
            </a:r>
          </a:p>
        </p:txBody>
      </p:sp>
    </p:spTree>
    <p:extLst>
      <p:ext uri="{BB962C8B-B14F-4D97-AF65-F5344CB8AC3E}">
        <p14:creationId xmlns:p14="http://schemas.microsoft.com/office/powerpoint/2010/main" val="121532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56537"/>
            <a:ext cx="11470286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4) title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 위에 마우스 포인터를 갖다 댔을 때 표시될 텍스트를 지정해 줄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5) </a:t>
            </a:r>
            <a:r>
              <a:rPr lang="en-US" altLang="ko-KR" sz="2000" dirty="0" err="1"/>
              <a:t>hspace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vspace</a:t>
            </a:r>
            <a:r>
              <a:rPr lang="en-US" altLang="ko-KR" sz="2000" dirty="0"/>
              <a:t>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이미지의 좌우에 여백공간을 조정한다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6) align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이미지의 위치를 지정한다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top, middle, bottom</a:t>
            </a:r>
            <a:r>
              <a:rPr lang="ko-KR" altLang="en-US" sz="2000" dirty="0"/>
              <a:t>과 </a:t>
            </a:r>
            <a:r>
              <a:rPr lang="en-US" altLang="ko-KR" sz="2000" dirty="0"/>
              <a:t>, left, center, right </a:t>
            </a:r>
            <a:r>
              <a:rPr lang="ko-KR" altLang="en-US" sz="2000" dirty="0"/>
              <a:t>등을 주로 사용함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 태그를 통해 이미지 삽입하기</a:t>
            </a:r>
          </a:p>
        </p:txBody>
      </p:sp>
    </p:spTree>
    <p:extLst>
      <p:ext uri="{BB962C8B-B14F-4D97-AF65-F5344CB8AC3E}">
        <p14:creationId xmlns:p14="http://schemas.microsoft.com/office/powerpoint/2010/main" val="349381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E77CF6-DA0C-4C2D-958C-AFC287E5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512983"/>
            <a:ext cx="7239000" cy="55435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BB5C97-4586-45A4-83E3-15A166F6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6178242"/>
            <a:ext cx="11470286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height, width </a:t>
            </a:r>
            <a:r>
              <a:rPr lang="ko-KR" altLang="en-US" sz="2000" dirty="0"/>
              <a:t>를 </a:t>
            </a:r>
            <a:r>
              <a:rPr lang="en-US" altLang="ko-KR" sz="2000" dirty="0"/>
              <a:t>px</a:t>
            </a:r>
            <a:r>
              <a:rPr lang="ko-KR" altLang="en-US" sz="2000" dirty="0"/>
              <a:t>로 지정하면 브라우저 창이 작아지면 이미지가 잘린다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57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BB5C97-4586-45A4-83E3-15A166F6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6178242"/>
            <a:ext cx="11470286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height, width </a:t>
            </a:r>
            <a:r>
              <a:rPr lang="ko-KR" altLang="en-US" sz="2000" dirty="0"/>
              <a:t>를 </a:t>
            </a:r>
            <a:r>
              <a:rPr lang="en-US" altLang="ko-KR" sz="2000" dirty="0"/>
              <a:t>%</a:t>
            </a:r>
            <a:r>
              <a:rPr lang="ko-KR" altLang="en-US" sz="2000" dirty="0"/>
              <a:t>로 지정하면 브라우저 창이 작아지면 이미지가 알아서 축소된다</a:t>
            </a:r>
            <a:r>
              <a:rPr lang="en-US" altLang="ko-KR" sz="20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4FD41F-CEA6-4D5B-870B-99EAF28F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762000"/>
            <a:ext cx="7658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99975-1B5B-4F7B-8EB6-199D2CA9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4CE56-F57D-482B-A7EC-E8FA34B7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ko-KR" altLang="en-US" sz="2000" b="1" dirty="0" err="1"/>
              <a:t>태그명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속성명</a:t>
            </a:r>
            <a:r>
              <a:rPr lang="en-US" altLang="ko-KR" sz="2000" b="1" dirty="0"/>
              <a:t>1="</a:t>
            </a:r>
            <a:r>
              <a:rPr lang="ko-KR" altLang="en-US" sz="2000" b="1" dirty="0"/>
              <a:t>속성값</a:t>
            </a:r>
            <a:r>
              <a:rPr lang="en-US" altLang="ko-KR" sz="2000" b="1" dirty="0"/>
              <a:t>1" </a:t>
            </a:r>
            <a:r>
              <a:rPr lang="ko-KR" altLang="en-US" sz="2000" b="1" dirty="0" err="1"/>
              <a:t>속성명</a:t>
            </a:r>
            <a:r>
              <a:rPr lang="en-US" altLang="ko-KR" sz="2000" b="1" dirty="0"/>
              <a:t>2="</a:t>
            </a:r>
            <a:r>
              <a:rPr lang="ko-KR" altLang="en-US" sz="2000" b="1" dirty="0"/>
              <a:t>속성값</a:t>
            </a:r>
            <a:r>
              <a:rPr lang="en-US" altLang="ko-KR" sz="2000" b="1" dirty="0"/>
              <a:t>2"&gt; </a:t>
            </a:r>
            <a:r>
              <a:rPr lang="ko-KR" altLang="en-US" sz="2000" b="1" dirty="0"/>
              <a:t>컨텐츠 </a:t>
            </a:r>
            <a:r>
              <a:rPr lang="en-US" altLang="ko-KR" sz="2000" b="1" dirty="0"/>
              <a:t>&lt;/</a:t>
            </a:r>
            <a:r>
              <a:rPr lang="ko-KR" altLang="en-US" sz="2000" b="1" dirty="0" err="1"/>
              <a:t>태그명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태그는 컨텐츠를 감싸서 그 정보의 성격과 의미를 정의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열리는 태그가 있으면 닫히는 태그가 있어야 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닫히는 태그는 태그 명 앞에는 </a:t>
            </a:r>
            <a:r>
              <a:rPr lang="en-US" altLang="ko-KR" sz="2000" b="1" dirty="0"/>
              <a:t>'/</a:t>
            </a:r>
            <a:r>
              <a:rPr lang="ko-KR" altLang="en-US" sz="2000" b="1" dirty="0"/>
              <a:t>＇가 붙음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속성은 태그의 부가적인 정보가 들어옴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DD80F-A353-45F4-BED2-FA641760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9" y="4943275"/>
            <a:ext cx="5611441" cy="17930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DCA0AA-4E49-42B0-88F9-77101430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41" y="5367732"/>
            <a:ext cx="5551708" cy="9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63230"/>
            <a:ext cx="11470286" cy="58643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대표적으로 </a:t>
            </a:r>
            <a:r>
              <a:rPr lang="en-US" altLang="ko-KR" sz="2000" dirty="0"/>
              <a:t>gif, jpg, </a:t>
            </a:r>
            <a:r>
              <a:rPr lang="en-US" altLang="ko-KR" sz="2000" dirty="0" err="1"/>
              <a:t>png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사용한다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1) gif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색상 수를 줄여 이미지의 용량을 줄이는 방법을 사용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평균적으로 많이 쓰이는 </a:t>
            </a:r>
            <a:r>
              <a:rPr lang="en-US" altLang="ko-KR" sz="2000" dirty="0"/>
              <a:t>256</a:t>
            </a:r>
            <a:r>
              <a:rPr lang="ko-KR" altLang="en-US" sz="2000" dirty="0"/>
              <a:t>가지 색상을 사용하여 이미지를 표현한다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표현할 수 있는 색상 수가 적지만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그만큼 용량이 매우 적어 아이콘이나 버튼에 자주 사용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(</a:t>
            </a:r>
            <a:r>
              <a:rPr lang="ko-KR" altLang="en-US" sz="2000" dirty="0" err="1"/>
              <a:t>움짤과</a:t>
            </a:r>
            <a:r>
              <a:rPr lang="ko-KR" altLang="en-US" sz="2000" dirty="0"/>
              <a:t> 투명배경이 필요한 이미지에도 자주 사용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2) jpg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압축으로 인한 이미지 손실이 적어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저장에 가장 많이 사용되는 형식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gif</a:t>
            </a:r>
            <a:r>
              <a:rPr lang="ko-KR" altLang="en-US" sz="2000" dirty="0"/>
              <a:t>와 달리 모든 컬러정보를 유지하기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이미지를 구성하는 색상의 수가 많을 경우 적합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3) </a:t>
            </a:r>
            <a:r>
              <a:rPr lang="en-US" altLang="ko-KR" sz="2000" dirty="0" err="1"/>
              <a:t>png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Portable Network Graphics</a:t>
            </a:r>
            <a:r>
              <a:rPr lang="ko-KR" altLang="en-US" sz="2000" dirty="0"/>
              <a:t>의 약자로 </a:t>
            </a:r>
            <a:r>
              <a:rPr lang="ko-KR" altLang="en-US" sz="2000" dirty="0" err="1"/>
              <a:t>인터레이스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로딩된만큼</a:t>
            </a:r>
            <a:r>
              <a:rPr lang="ko-KR" altLang="en-US" sz="2000" dirty="0"/>
              <a:t> 보여줌</a:t>
            </a:r>
            <a:r>
              <a:rPr lang="en-US" altLang="ko-KR" sz="2000" dirty="0"/>
              <a:t>)</a:t>
            </a:r>
            <a:r>
              <a:rPr lang="ko-KR" altLang="en-US" sz="2000" dirty="0"/>
              <a:t> 기능을 지원하며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높은 압축률을 자랑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트루</a:t>
            </a:r>
            <a:r>
              <a:rPr lang="ko-KR" altLang="en-US" sz="2000" dirty="0"/>
              <a:t> 컬러를 지원하며 </a:t>
            </a:r>
            <a:r>
              <a:rPr lang="ko-KR" altLang="en-US" sz="2000" dirty="0" err="1"/>
              <a:t>비손식</a:t>
            </a:r>
            <a:r>
              <a:rPr lang="ko-KR" altLang="en-US" sz="2000" dirty="0"/>
              <a:t> 압축을 사용하여 이미지 변형 없이 </a:t>
            </a:r>
            <a:r>
              <a:rPr lang="ko-KR" altLang="en-US" sz="2000" dirty="0" err="1"/>
              <a:t>웹상에</a:t>
            </a:r>
            <a:r>
              <a:rPr lang="ko-KR" altLang="en-US" sz="2000" dirty="0"/>
              <a:t> 표현 가능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이미지 포맷</a:t>
            </a:r>
          </a:p>
        </p:txBody>
      </p:sp>
    </p:spTree>
    <p:extLst>
      <p:ext uri="{BB962C8B-B14F-4D97-AF65-F5344CB8AC3E}">
        <p14:creationId xmlns:p14="http://schemas.microsoft.com/office/powerpoint/2010/main" val="245053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63230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배경을 지정하기 위한 속성으로는 </a:t>
            </a:r>
            <a:r>
              <a:rPr lang="en-US" altLang="ko-KR" sz="2000" dirty="0"/>
              <a:t>background(</a:t>
            </a:r>
            <a:r>
              <a:rPr lang="ko-KR" altLang="en-US" sz="2000" dirty="0" err="1"/>
              <a:t>배경이미지</a:t>
            </a:r>
            <a:r>
              <a:rPr lang="en-US" altLang="ko-KR" sz="2000" dirty="0"/>
              <a:t>)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bgcolor</a:t>
            </a:r>
            <a:r>
              <a:rPr lang="en-US" altLang="ko-KR" sz="2000" dirty="0"/>
              <a:t>(</a:t>
            </a:r>
            <a:r>
              <a:rPr lang="ko-KR" altLang="en-US" sz="2000" dirty="0"/>
              <a:t>배경색</a:t>
            </a:r>
            <a:r>
              <a:rPr lang="en-US" altLang="ko-KR" sz="2000" dirty="0"/>
              <a:t>)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배경을 지정할 수 있는 태그는 </a:t>
            </a:r>
            <a:r>
              <a:rPr lang="en-US" altLang="ko-KR" sz="2000" dirty="0"/>
              <a:t>&lt;body&gt;</a:t>
            </a:r>
            <a:r>
              <a:rPr lang="ko-KR" altLang="en-US" sz="2000" dirty="0"/>
              <a:t>태그</a:t>
            </a:r>
            <a:r>
              <a:rPr lang="en-US" altLang="ko-KR" sz="2000" dirty="0"/>
              <a:t>, &lt;table&gt;</a:t>
            </a:r>
            <a:r>
              <a:rPr lang="ko-KR" altLang="en-US" sz="2000" dirty="0"/>
              <a:t>태그</a:t>
            </a:r>
            <a:r>
              <a:rPr lang="en-US" altLang="ko-KR" sz="2000" dirty="0"/>
              <a:t>, &lt;td&gt;</a:t>
            </a:r>
            <a:r>
              <a:rPr lang="ko-KR" altLang="en-US" sz="2000" dirty="0"/>
              <a:t>태그 등이 대표적이다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&lt;body&gt;</a:t>
            </a:r>
            <a:r>
              <a:rPr lang="ko-KR" altLang="en-US" sz="2000" dirty="0"/>
              <a:t>태그에 배경을 지정하면 문서 전체에 배경이 적용된다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background(</a:t>
            </a:r>
            <a:r>
              <a:rPr lang="ko-KR" altLang="en-US" sz="2000" dirty="0" err="1"/>
              <a:t>배경이미지</a:t>
            </a:r>
            <a:r>
              <a:rPr lang="en-US" altLang="ko-KR" sz="2000" dirty="0"/>
              <a:t>) </a:t>
            </a:r>
            <a:r>
              <a:rPr lang="ko-KR" altLang="en-US" sz="2000" dirty="0"/>
              <a:t>속성을 사용하면 </a:t>
            </a:r>
            <a:r>
              <a:rPr lang="ko-KR" altLang="en-US" sz="2000" dirty="0" err="1"/>
              <a:t>배경이미지가</a:t>
            </a:r>
            <a:r>
              <a:rPr lang="ko-KR" altLang="en-US" sz="2000" dirty="0"/>
              <a:t> 패턴으로 깔린다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(CSS</a:t>
            </a:r>
            <a:r>
              <a:rPr lang="ko-KR" altLang="en-US" sz="2000" dirty="0"/>
              <a:t>를 사용하며 반복적으로 적용되지 않도록 만들 수 있다</a:t>
            </a:r>
            <a:r>
              <a:rPr lang="en-US" altLang="ko-KR" sz="2000" dirty="0"/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3EEB33-C5BC-49CA-B0D3-1DD24160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2" y="3995394"/>
            <a:ext cx="4881585" cy="26441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AC120-10A0-407F-A5ED-035FBC5E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43" y="3995394"/>
            <a:ext cx="4881585" cy="2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63230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테이블 태그는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문서에서 가장 많이 사용되는 태그이다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테이블 태그에서 가장 기본적인 태그는 </a:t>
            </a:r>
            <a:r>
              <a:rPr lang="en-US" altLang="ko-KR" sz="2000" dirty="0"/>
              <a:t>&lt;table&gt; </a:t>
            </a:r>
            <a:r>
              <a:rPr lang="ko-KR" altLang="en-US" sz="2000" dirty="0"/>
              <a:t>→ </a:t>
            </a:r>
            <a:r>
              <a:rPr lang="en-US" altLang="ko-KR" sz="2000" dirty="0"/>
              <a:t>&lt;tr&gt; </a:t>
            </a:r>
            <a:r>
              <a:rPr lang="ko-KR" altLang="en-US" sz="2000" dirty="0"/>
              <a:t>→</a:t>
            </a:r>
            <a:r>
              <a:rPr lang="en-US" altLang="ko-KR" sz="2000" dirty="0"/>
              <a:t> &lt;td&gt; </a:t>
            </a:r>
            <a:r>
              <a:rPr lang="ko-KR" altLang="en-US" sz="2000" dirty="0"/>
              <a:t>태그이다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1) &lt;table&gt;</a:t>
            </a:r>
            <a:r>
              <a:rPr lang="ko-KR" altLang="en-US" sz="2000" dirty="0"/>
              <a:t>태그는 테이블의 시작을 알려주는 태그이다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2) &lt;tr&gt;</a:t>
            </a:r>
            <a:r>
              <a:rPr lang="ko-KR" altLang="en-US" sz="2000" dirty="0"/>
              <a:t>태그는 </a:t>
            </a:r>
            <a:r>
              <a:rPr lang="en-US" altLang="ko-KR" sz="2000" dirty="0"/>
              <a:t>table row</a:t>
            </a:r>
            <a:r>
              <a:rPr lang="ko-KR" altLang="en-US" sz="2000" dirty="0"/>
              <a:t>의 약자로 행을 정의한다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3) &lt;td&gt;</a:t>
            </a:r>
            <a:r>
              <a:rPr lang="ko-KR" altLang="en-US" sz="2000" dirty="0"/>
              <a:t>태그는 </a:t>
            </a:r>
            <a:r>
              <a:rPr lang="en-US" altLang="ko-KR" sz="2000" dirty="0"/>
              <a:t>table data</a:t>
            </a:r>
            <a:r>
              <a:rPr lang="ko-KR" altLang="en-US" sz="2000" dirty="0"/>
              <a:t>의 약자로 각 행에 셀을 정의한다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행에서 칸</a:t>
            </a:r>
            <a:r>
              <a:rPr lang="en-US" altLang="ko-KR" sz="2000" dirty="0"/>
              <a:t>(</a:t>
            </a:r>
            <a:r>
              <a:rPr lang="ko-KR" altLang="en-US" sz="2000" dirty="0"/>
              <a:t>열</a:t>
            </a:r>
            <a:r>
              <a:rPr lang="en-US" altLang="ko-KR" sz="2000" dirty="0"/>
              <a:t>)</a:t>
            </a:r>
            <a:r>
              <a:rPr lang="ko-KR" altLang="en-US" sz="2000" dirty="0"/>
              <a:t>을 나누는 기능을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테이블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D65F9-15F3-43EE-A847-B09F13DD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4495213"/>
            <a:ext cx="2689337" cy="2299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A2A98-3D36-461A-8F3A-E3E8167C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42" y="4663750"/>
            <a:ext cx="4622663" cy="17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9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63230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테이블의 경계선을 보려면 </a:t>
            </a:r>
            <a:r>
              <a:rPr lang="en-US" altLang="ko-KR" sz="2000" dirty="0"/>
              <a:t>&lt;table&gt;</a:t>
            </a:r>
            <a:r>
              <a:rPr lang="ko-KR" altLang="en-US" sz="2000" dirty="0"/>
              <a:t>태그에 </a:t>
            </a:r>
            <a:r>
              <a:rPr lang="en-US" altLang="ko-KR" sz="2000" dirty="0"/>
              <a:t>border </a:t>
            </a:r>
            <a:r>
              <a:rPr lang="ko-KR" altLang="en-US" sz="2000" dirty="0"/>
              <a:t>속성을 사용해야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테이블은 기본적으로 각 열마다 동일한 행으로 이루어져야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첫번째 행에는 </a:t>
            </a:r>
            <a:r>
              <a:rPr lang="en-US" altLang="ko-KR" sz="2000" dirty="0"/>
              <a:t>2</a:t>
            </a:r>
            <a:r>
              <a:rPr lang="ko-KR" altLang="en-US" sz="2000" dirty="0"/>
              <a:t>칸</a:t>
            </a:r>
            <a:r>
              <a:rPr lang="en-US" altLang="ko-KR" sz="2000" dirty="0"/>
              <a:t>, </a:t>
            </a:r>
            <a:r>
              <a:rPr lang="ko-KR" altLang="en-US" sz="2000" dirty="0"/>
              <a:t>두번째 열에는 </a:t>
            </a:r>
            <a:r>
              <a:rPr lang="en-US" altLang="ko-KR" sz="2000" dirty="0"/>
              <a:t>1</a:t>
            </a:r>
            <a:r>
              <a:rPr lang="ko-KR" altLang="en-US" sz="2000" dirty="0"/>
              <a:t>칸을 만들려면</a:t>
            </a:r>
            <a:r>
              <a:rPr lang="en-US" altLang="ko-KR" sz="2000" dirty="0"/>
              <a:t>, ‘</a:t>
            </a:r>
            <a:r>
              <a:rPr lang="ko-KR" altLang="en-US" sz="2000" dirty="0" err="1"/>
              <a:t>행확장</a:t>
            </a:r>
            <a:r>
              <a:rPr lang="en-US" altLang="ko-KR" sz="2000" dirty="0"/>
              <a:t>’</a:t>
            </a:r>
            <a:r>
              <a:rPr lang="ko-KR" altLang="en-US" sz="2000" dirty="0"/>
              <a:t>을 시켜줘야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이 때 사용하는 것이 </a:t>
            </a:r>
            <a:r>
              <a:rPr lang="en-US" altLang="ko-KR" sz="2000" dirty="0"/>
              <a:t>&lt;td&gt;</a:t>
            </a:r>
            <a:r>
              <a:rPr lang="ko-KR" altLang="en-US" sz="2000" dirty="0"/>
              <a:t>태그의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 </a:t>
            </a:r>
            <a:r>
              <a:rPr lang="ko-KR" altLang="en-US" sz="2000" dirty="0"/>
              <a:t>속성이다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마찬가지로 </a:t>
            </a:r>
            <a:r>
              <a:rPr lang="en-US" altLang="ko-KR" sz="2000" dirty="0"/>
              <a:t>&lt;td&gt;</a:t>
            </a:r>
            <a:r>
              <a:rPr lang="ko-KR" altLang="en-US" sz="2000" dirty="0"/>
              <a:t>태그의 </a:t>
            </a:r>
            <a:r>
              <a:rPr lang="en-US" altLang="ko-KR" sz="2000" dirty="0" err="1"/>
              <a:t>rowspan</a:t>
            </a:r>
            <a:r>
              <a:rPr lang="ko-KR" altLang="en-US" sz="2000" dirty="0"/>
              <a:t> 속성을 통해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열확장</a:t>
            </a:r>
            <a:r>
              <a:rPr lang="en-US" altLang="ko-KR" sz="2000" dirty="0"/>
              <a:t>’</a:t>
            </a:r>
            <a:r>
              <a:rPr lang="ko-KR" altLang="en-US" sz="2000" dirty="0"/>
              <a:t>을 시킬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- </a:t>
            </a:r>
            <a:r>
              <a:rPr lang="ko-KR" altLang="en-US" dirty="0"/>
              <a:t>경계선과 확장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45076F-14A9-42D3-9A89-2F2EA0FE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9" y="3995394"/>
            <a:ext cx="3124200" cy="2276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380699-7CE0-414C-B057-202264DB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01" y="3995394"/>
            <a:ext cx="2413712" cy="132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A619ED-2B79-4362-8B89-E6FB4E6C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03" y="3995394"/>
            <a:ext cx="3124200" cy="223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99C945-5864-44E2-BD8A-B0C6A92CF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783" y="4946306"/>
            <a:ext cx="237414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63230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테이블의 경계선을 보려면 </a:t>
            </a:r>
            <a:r>
              <a:rPr lang="en-US" altLang="ko-KR" sz="2000" dirty="0"/>
              <a:t>&lt;table&gt;</a:t>
            </a:r>
            <a:r>
              <a:rPr lang="ko-KR" altLang="en-US" sz="2000" dirty="0"/>
              <a:t>태그에 </a:t>
            </a:r>
            <a:r>
              <a:rPr lang="en-US" altLang="ko-KR" sz="2000" dirty="0"/>
              <a:t>border </a:t>
            </a:r>
            <a:r>
              <a:rPr lang="ko-KR" altLang="en-US" sz="2000" dirty="0"/>
              <a:t>속성을 사용해야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cellpadding </a:t>
            </a:r>
            <a:r>
              <a:rPr lang="ko-KR" altLang="en-US" sz="2000" dirty="0"/>
              <a:t>속성은 테이블 경계선과 셀 안의 내용사이의 여백을 지정한다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</a:t>
            </a:r>
            <a:r>
              <a:rPr lang="ko-KR" altLang="en-US" sz="2000" dirty="0"/>
              <a:t>태그의 </a:t>
            </a:r>
            <a:r>
              <a:rPr lang="en-US" altLang="ko-KR" sz="2000" dirty="0" err="1"/>
              <a:t>cellspacing</a:t>
            </a:r>
            <a:r>
              <a:rPr lang="en-US" altLang="ko-KR" sz="2000" dirty="0"/>
              <a:t> </a:t>
            </a:r>
            <a:r>
              <a:rPr lang="ko-KR" altLang="en-US" sz="2000" dirty="0"/>
              <a:t>속성은 셀과 셀 사이의 공간을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–</a:t>
            </a:r>
            <a:r>
              <a:rPr lang="ko-KR" altLang="en-US" dirty="0"/>
              <a:t> 여백과 경계선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267B5-DD0E-4456-8347-A569E0A4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80" y="3327549"/>
            <a:ext cx="2794181" cy="1647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E03F80-4CC6-4164-8B55-0090EA5F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76" y="3327550"/>
            <a:ext cx="3523680" cy="16474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EBF11B-0E8B-48AD-9860-B3A79FCE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571" y="3062870"/>
            <a:ext cx="4159572" cy="26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604406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&lt;table&gt;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width</a:t>
            </a:r>
            <a:r>
              <a:rPr lang="ko-KR" altLang="en-US" sz="2000" dirty="0"/>
              <a:t> 속성을 통해 전체 테이블의 너비를 지정할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height </a:t>
            </a:r>
            <a:r>
              <a:rPr lang="ko-KR" altLang="en-US" sz="2000" dirty="0"/>
              <a:t>속성을 통해 전체 테이블의 높이를 지정할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일반적으로 테이블의 높이는 열의 수와 셀 내용에 따라 자동으로 증가하므로</a:t>
            </a:r>
            <a:r>
              <a:rPr lang="en-US" altLang="ko-KR" sz="2000" dirty="0"/>
              <a:t>, </a:t>
            </a:r>
            <a:r>
              <a:rPr lang="ko-KR" altLang="en-US" sz="2000" dirty="0"/>
              <a:t>지정하지 않는다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&lt;td&gt;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width </a:t>
            </a:r>
            <a:r>
              <a:rPr lang="ko-KR" altLang="en-US" sz="2000" dirty="0"/>
              <a:t>속성을 통해 셀의 너비를 지정할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&lt;td&gt;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height </a:t>
            </a:r>
            <a:r>
              <a:rPr lang="ko-KR" altLang="en-US" sz="2000" dirty="0"/>
              <a:t>속성을 통해 셀의 높이를 지정할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align </a:t>
            </a:r>
            <a:r>
              <a:rPr lang="ko-KR" altLang="en-US" sz="2000" dirty="0"/>
              <a:t>속성을 통해 테이블 자체를 정렬할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&lt;td&gt;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align </a:t>
            </a:r>
            <a:r>
              <a:rPr lang="ko-KR" altLang="en-US" sz="2000" dirty="0"/>
              <a:t>속성을 통해 셀의 내용을 정렬할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–</a:t>
            </a:r>
            <a:r>
              <a:rPr lang="ko-KR" altLang="en-US" dirty="0"/>
              <a:t> 너비와 높이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42342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순서 있는 리스트의 </a:t>
            </a:r>
            <a:r>
              <a:rPr lang="en-US" altLang="ko-KR" sz="2000" dirty="0"/>
              <a:t>type </a:t>
            </a:r>
            <a:r>
              <a:rPr lang="ko-KR" altLang="en-US" sz="2000" dirty="0"/>
              <a:t>속성을 통해 </a:t>
            </a:r>
            <a:r>
              <a:rPr lang="en-US" altLang="ko-KR" sz="2000" dirty="0"/>
              <a:t>marker </a:t>
            </a:r>
            <a:r>
              <a:rPr lang="ko-KR" altLang="en-US" sz="2000" dirty="0"/>
              <a:t>를 바꿀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type=“I”                   type=“</a:t>
            </a:r>
            <a:r>
              <a:rPr lang="en-US" altLang="ko-KR" sz="2000" dirty="0" err="1"/>
              <a:t>i</a:t>
            </a:r>
            <a:r>
              <a:rPr lang="en-US" altLang="ko-KR" sz="2000" dirty="0"/>
              <a:t>”               type=“a”	          type=“A”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리스트 태그 </a:t>
            </a:r>
            <a:r>
              <a:rPr lang="en-US" altLang="ko-KR" dirty="0"/>
              <a:t>– type </a:t>
            </a:r>
            <a:r>
              <a:rPr lang="ko-KR" altLang="en-US" dirty="0"/>
              <a:t>속성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AE6EF9-00EA-41E5-846D-E65CC11A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19" y="1904305"/>
            <a:ext cx="1868288" cy="1524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7D7AF5-BEB9-4FE9-92AE-E8D4D6569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374" y="1904305"/>
            <a:ext cx="2155004" cy="15324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E6BD37-CF02-4DDF-9446-C39A3332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906" y="1904306"/>
            <a:ext cx="2132100" cy="15324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CBDB0D-C6D6-4B71-9C93-801A44D9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31" y="1851820"/>
            <a:ext cx="1956707" cy="1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순서 있는 리스트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ol</a:t>
            </a:r>
            <a:r>
              <a:rPr lang="en-US" altLang="ko-KR" sz="2000" dirty="0"/>
              <a:t>, Ordered List)</a:t>
            </a:r>
            <a:r>
              <a:rPr lang="ko-KR" altLang="en-US" sz="2000" dirty="0"/>
              <a:t>와 순서 없는 리스트</a:t>
            </a:r>
            <a:r>
              <a:rPr lang="en-US" altLang="ko-KR" sz="2000" dirty="0"/>
              <a:t>(ul, Unordered List)</a:t>
            </a:r>
            <a:r>
              <a:rPr lang="ko-KR" altLang="en-US" sz="2000" dirty="0"/>
              <a:t>가 있다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순서 있는 리스트 </a:t>
            </a:r>
            <a:r>
              <a:rPr lang="en-US" altLang="ko-KR" sz="1600" dirty="0"/>
              <a:t>(Ordered List)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자동으로 넘버링을 해준다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순서 없는 리스트 </a:t>
            </a:r>
            <a:r>
              <a:rPr lang="en-US" altLang="ko-KR" sz="1600" dirty="0"/>
              <a:t>(Unordered List)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리스트 태그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AFA58-E595-4843-B5CF-20AB0C38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3" y="2191670"/>
            <a:ext cx="2404772" cy="16153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237784-1A58-48ED-B7D9-17167843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13" y="2191670"/>
            <a:ext cx="1989827" cy="1650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D49EA6-27AC-4E62-99DB-73A082A1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63" y="4818325"/>
            <a:ext cx="2404772" cy="1619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16EAA6-51A5-429A-9FD3-3FFDFE2B4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743" y="4818325"/>
            <a:ext cx="1989827" cy="14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72561"/>
            <a:ext cx="11470286" cy="58643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프레임</a:t>
            </a:r>
            <a:r>
              <a:rPr lang="en-US" altLang="ko-KR" sz="2000" dirty="0"/>
              <a:t>(frame)</a:t>
            </a:r>
            <a:r>
              <a:rPr lang="ko-KR" altLang="en-US" sz="2000" dirty="0"/>
              <a:t>은 하나의 웹 브라우저 화면에 여러 개의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문서를 표시할 때 사용한다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주로 메뉴와 컨텐츠 부분을 분리하기 위해서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프레임을 사용하기 위해서는 프레임을 정의하는 문서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불러올 문서가 있어야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프레임을 정의하기 위해서는 </a:t>
            </a:r>
            <a:r>
              <a:rPr lang="en-US" altLang="ko-KR" sz="2000" dirty="0"/>
              <a:t>&lt;frameset&gt; </a:t>
            </a:r>
            <a:r>
              <a:rPr lang="ko-KR" altLang="en-US" sz="2000" dirty="0"/>
              <a:t>태그와 </a:t>
            </a:r>
            <a:r>
              <a:rPr lang="en-US" altLang="ko-KR" sz="2000" dirty="0"/>
              <a:t>&lt;frame&gt; </a:t>
            </a:r>
            <a:r>
              <a:rPr lang="ko-KR" altLang="en-US" sz="2000" dirty="0"/>
              <a:t>태그가 필요하다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1) &lt;frameset&gt; </a:t>
            </a:r>
            <a:r>
              <a:rPr lang="ko-KR" altLang="en-US" sz="2000" dirty="0"/>
              <a:t>태그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- </a:t>
            </a:r>
            <a:r>
              <a:rPr lang="ko-KR" altLang="en-US" sz="2000" dirty="0"/>
              <a:t>문서를 어떻게 나눌 것인가를 정의한다</a:t>
            </a:r>
            <a:r>
              <a:rPr lang="en-US" altLang="ko-KR" sz="2000" dirty="0"/>
              <a:t>. (&lt;body&gt; </a:t>
            </a:r>
            <a:r>
              <a:rPr lang="ko-KR" altLang="en-US" sz="2000" dirty="0"/>
              <a:t>태그 대신 사용</a:t>
            </a:r>
            <a:r>
              <a:rPr lang="en-US" altLang="ko-KR" sz="2000" dirty="0"/>
              <a:t>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 cols=“25%,75%” </a:t>
            </a:r>
            <a:r>
              <a:rPr lang="ko-KR" altLang="en-US" sz="2000" dirty="0"/>
              <a:t>의 의미는 문서를 수평으로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프레임</a:t>
            </a:r>
            <a:r>
              <a:rPr lang="en-US" altLang="ko-KR" sz="2000" dirty="0"/>
              <a:t>(1:3)</a:t>
            </a:r>
            <a:r>
              <a:rPr lang="ko-KR" altLang="en-US" sz="2000" dirty="0"/>
              <a:t>으로 나눈다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 row= “40%,60%” </a:t>
            </a:r>
            <a:r>
              <a:rPr lang="ko-KR" altLang="en-US" sz="2000" dirty="0"/>
              <a:t>의 의미는 문서를 수직으로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프레임</a:t>
            </a:r>
            <a:r>
              <a:rPr lang="en-US" altLang="ko-KR" sz="2000" dirty="0"/>
              <a:t>(2:3)</a:t>
            </a:r>
            <a:r>
              <a:rPr lang="ko-KR" altLang="en-US" sz="2000" dirty="0"/>
              <a:t>으로 나눈다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- </a:t>
            </a:r>
            <a:r>
              <a:rPr lang="ko-KR" altLang="en-US" sz="2000" dirty="0" err="1"/>
              <a:t>픽셀값을</a:t>
            </a:r>
            <a:r>
              <a:rPr lang="ko-KR" altLang="en-US" sz="2000" dirty="0"/>
              <a:t> 자주 사용하는데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이때는 </a:t>
            </a:r>
            <a:r>
              <a:rPr lang="en-US" altLang="ko-KR" sz="2000" dirty="0"/>
              <a:t>cols=“200,*”</a:t>
            </a:r>
            <a:r>
              <a:rPr lang="ko-KR" altLang="en-US" sz="2000" dirty="0"/>
              <a:t> 의 표현 방식을 자주 사용한다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(</a:t>
            </a:r>
            <a:r>
              <a:rPr lang="ko-KR" altLang="en-US" sz="2000" dirty="0"/>
              <a:t>왼쪽 프레임에 </a:t>
            </a:r>
            <a:r>
              <a:rPr lang="en-US" altLang="ko-KR" sz="2000" dirty="0"/>
              <a:t>200</a:t>
            </a:r>
            <a:r>
              <a:rPr lang="ko-KR" altLang="en-US" sz="2000" dirty="0"/>
              <a:t>픽셀 지정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프레임은 나머지 영역을 할당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- &lt;frameset&gt;</a:t>
            </a:r>
            <a:r>
              <a:rPr lang="ko-KR" altLang="en-US" sz="2000" dirty="0"/>
              <a:t>태그를 </a:t>
            </a:r>
            <a:r>
              <a:rPr lang="ko-KR" altLang="en-US" sz="2000" dirty="0" err="1"/>
              <a:t>중첩시키면</a:t>
            </a:r>
            <a:r>
              <a:rPr lang="en-US" altLang="ko-KR" sz="2000" dirty="0"/>
              <a:t>, 2</a:t>
            </a:r>
            <a:r>
              <a:rPr lang="ko-KR" altLang="en-US" sz="2000" dirty="0"/>
              <a:t>개이상의 프레임으로도 나눌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프레임 </a:t>
            </a:r>
            <a:r>
              <a:rPr lang="en-US" altLang="ko-KR" dirty="0"/>
              <a:t>(html5</a:t>
            </a:r>
            <a:r>
              <a:rPr lang="ko-KR" altLang="en-US" dirty="0"/>
              <a:t>에서 지원하지 않는다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7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72561"/>
            <a:ext cx="11470286" cy="586432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2) &lt;frame&gt;</a:t>
            </a:r>
            <a:r>
              <a:rPr lang="ko-KR" altLang="en-US" sz="2000" dirty="0"/>
              <a:t>태그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기본적으로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통해 불러올 문서를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frameborder </a:t>
            </a:r>
            <a:r>
              <a:rPr lang="ko-KR" altLang="en-US" sz="2000" dirty="0"/>
              <a:t>속성은 프레임의 경계선을 표시할지 여부를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0</a:t>
            </a:r>
            <a:r>
              <a:rPr lang="ko-KR" altLang="en-US" sz="2000" dirty="0"/>
              <a:t>으로 지정하면 경계선이 보이지 않고</a:t>
            </a:r>
            <a:r>
              <a:rPr lang="en-US" altLang="ko-KR" sz="2000" dirty="0"/>
              <a:t>, 1</a:t>
            </a:r>
            <a:r>
              <a:rPr lang="ko-KR" altLang="en-US" sz="2000" dirty="0"/>
              <a:t>로 지정하면 경계선이 출력된다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</a:t>
            </a:r>
            <a:r>
              <a:rPr lang="en-US" altLang="ko-KR" sz="2000" dirty="0" err="1"/>
              <a:t>marginheight</a:t>
            </a:r>
            <a:r>
              <a:rPr lang="en-US" altLang="ko-KR" sz="2000" dirty="0"/>
              <a:t> </a:t>
            </a:r>
            <a:r>
              <a:rPr lang="ko-KR" altLang="en-US" sz="2000" dirty="0"/>
              <a:t>속성과 </a:t>
            </a:r>
            <a:r>
              <a:rPr lang="en-US" altLang="ko-KR" sz="2000" dirty="0" err="1"/>
              <a:t>marginwidth</a:t>
            </a:r>
            <a:r>
              <a:rPr lang="ko-KR" altLang="en-US" sz="2000" dirty="0"/>
              <a:t> 속성을 통해 프레임의 여백을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name </a:t>
            </a:r>
            <a:r>
              <a:rPr lang="ko-KR" altLang="en-US" sz="2000" dirty="0"/>
              <a:t>속성을 통해 프레임명을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</a:t>
            </a:r>
            <a:r>
              <a:rPr lang="ko-KR" altLang="en-US" sz="2000" dirty="0"/>
              <a:t>이를 통해</a:t>
            </a:r>
            <a:r>
              <a:rPr lang="en-US" altLang="ko-KR" sz="2000" dirty="0"/>
              <a:t>, </a:t>
            </a:r>
            <a:r>
              <a:rPr lang="ko-KR" altLang="en-US" sz="2000" dirty="0"/>
              <a:t>하이퍼링크의 타겟을 설정할 수 있으므로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매우 중요하다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</a:t>
            </a:r>
            <a:r>
              <a:rPr lang="en-US" altLang="ko-KR" sz="2000" dirty="0" err="1"/>
              <a:t>noresize</a:t>
            </a:r>
            <a:r>
              <a:rPr lang="en-US" altLang="ko-KR" sz="2000" dirty="0"/>
              <a:t> </a:t>
            </a:r>
            <a:r>
              <a:rPr lang="ko-KR" altLang="en-US" sz="2000" dirty="0"/>
              <a:t>속성은 따로 값을 지정하지 않는다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</a:t>
            </a:r>
            <a:r>
              <a:rPr lang="ko-KR" altLang="en-US" sz="2000" dirty="0"/>
              <a:t>이 속성을 사용하면 프레임의 크기를 조절할 수 없다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원래 경계선 드래그로 조절 가능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scrolling </a:t>
            </a:r>
            <a:r>
              <a:rPr lang="ko-KR" altLang="en-US" sz="2000" dirty="0"/>
              <a:t>속성은 프레임 내에 스크롤바가 생길지 여부를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yes</a:t>
            </a:r>
            <a:r>
              <a:rPr lang="ko-KR" altLang="en-US" sz="2000" dirty="0"/>
              <a:t>를 사용하면 스크롤바가 생기고</a:t>
            </a:r>
            <a:r>
              <a:rPr lang="en-US" altLang="ko-KR" sz="2000" dirty="0"/>
              <a:t>, no</a:t>
            </a:r>
            <a:r>
              <a:rPr lang="ko-KR" altLang="en-US" sz="2000" dirty="0"/>
              <a:t>로 지정하면 생기지 않는다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  auto</a:t>
            </a:r>
            <a:r>
              <a:rPr lang="ko-KR" altLang="en-US" sz="2000" dirty="0"/>
              <a:t>로 지정하면 문서의 내용이 프레임의 크기보다 큰 경우 스크롤바가 자동으로 생긴다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프레임 </a:t>
            </a:r>
            <a:r>
              <a:rPr lang="en-US" altLang="ko-KR" dirty="0"/>
              <a:t>(html5</a:t>
            </a:r>
            <a:r>
              <a:rPr lang="ko-KR" altLang="en-US" dirty="0"/>
              <a:t>에서 지원하지 않는다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2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21E2AC-5CAE-4527-AD21-B5053837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7" y="1549426"/>
            <a:ext cx="4665974" cy="481488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216" y="1024705"/>
            <a:ext cx="6806784" cy="58643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&lt;HTML&gt; … &lt;/HTML&gt;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HTML </a:t>
            </a:r>
            <a:r>
              <a:rPr lang="ko-KR" altLang="en-US" sz="2000" dirty="0"/>
              <a:t>문서의 시작과 끝을 의미하며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작성된 문서가 </a:t>
            </a:r>
            <a:r>
              <a:rPr lang="en-US" altLang="ko-KR" sz="2000" dirty="0"/>
              <a:t>HTML</a:t>
            </a:r>
            <a:r>
              <a:rPr lang="ko-KR" altLang="en-US" sz="2000" dirty="0"/>
              <a:t>을 사용한 문서임을 나타낸다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&lt;HEAD&gt; … &lt;/HEAD&gt;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HTML</a:t>
            </a:r>
            <a:r>
              <a:rPr lang="ko-KR" altLang="en-US" sz="2000" dirty="0"/>
              <a:t>문서에 관한 기본 정보를 포함한다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주로 문서의 제목</a:t>
            </a:r>
            <a:r>
              <a:rPr lang="en-US" altLang="ko-KR" sz="2000" dirty="0"/>
              <a:t>, </a:t>
            </a:r>
            <a:r>
              <a:rPr lang="ko-KR" altLang="en-US" sz="2000" dirty="0"/>
              <a:t>제작자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문서정보등을</a:t>
            </a:r>
            <a:r>
              <a:rPr lang="ko-KR" altLang="en-US" sz="2000" dirty="0"/>
              <a:t> 입력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&lt;TITLE&gt; - </a:t>
            </a:r>
            <a:r>
              <a:rPr lang="ko-KR" altLang="en-US" sz="2000" dirty="0"/>
              <a:t>문서 상단의 제목 설정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&lt;META&gt; - </a:t>
            </a:r>
            <a:r>
              <a:rPr lang="ko-KR" altLang="en-US" sz="2000" dirty="0"/>
              <a:t>문서 정보 설정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&lt;script&gt; -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언어 사용시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&lt;Style&gt; - </a:t>
            </a:r>
            <a:r>
              <a:rPr lang="ko-KR" altLang="en-US" sz="2000" dirty="0"/>
              <a:t>문서의 장식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HEAD</a:t>
            </a:r>
            <a:r>
              <a:rPr lang="ko-KR" altLang="en-US" sz="2000" dirty="0"/>
              <a:t>에 작성된 내용은 실제 화면상에는 전혀 출력되지 않는다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기본 구성</a:t>
            </a:r>
          </a:p>
        </p:txBody>
      </p:sp>
    </p:spTree>
    <p:extLst>
      <p:ext uri="{BB962C8B-B14F-4D97-AF65-F5344CB8AC3E}">
        <p14:creationId xmlns:p14="http://schemas.microsoft.com/office/powerpoint/2010/main" val="642793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72561"/>
            <a:ext cx="11470286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1) </a:t>
            </a:r>
            <a:r>
              <a:rPr lang="ko-KR" altLang="en-US" sz="2000" dirty="0" err="1"/>
              <a:t>홈짱닷컴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</a:t>
            </a:r>
            <a:r>
              <a:rPr lang="en-US" altLang="ko-KR" sz="2000" dirty="0">
                <a:hlinkClick r:id="rId2"/>
              </a:rPr>
              <a:t>http://www.homejjang.com/03/html.php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2) </a:t>
            </a:r>
            <a:r>
              <a:rPr lang="ko-KR" altLang="en-US" sz="2000" dirty="0"/>
              <a:t>생활코딩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https://opentutorials.org/course/3084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1640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21E2AC-5CAE-4527-AD21-B5053837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7" y="1549426"/>
            <a:ext cx="4665974" cy="481488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216" y="730238"/>
            <a:ext cx="6806784" cy="58643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&lt;BODY&gt; … &lt;/BODY&gt;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HTML </a:t>
            </a:r>
            <a:r>
              <a:rPr lang="ko-KR" altLang="en-US" sz="2000" dirty="0"/>
              <a:t>문서의 본문에 해당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실제 화면에 나타나는 내용을 기술한다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[</a:t>
            </a:r>
            <a:r>
              <a:rPr lang="ko-KR" altLang="en-US" sz="2000" dirty="0"/>
              <a:t>주요 속성</a:t>
            </a:r>
            <a:r>
              <a:rPr lang="en-US" altLang="ko-KR" sz="20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1) </a:t>
            </a:r>
            <a:r>
              <a:rPr lang="en-US" altLang="ko-KR" sz="2000" dirty="0" err="1"/>
              <a:t>bgcolor</a:t>
            </a:r>
            <a:r>
              <a:rPr lang="en-US" altLang="ko-KR" sz="2000" dirty="0"/>
              <a:t> : </a:t>
            </a:r>
            <a:r>
              <a:rPr lang="ko-KR" altLang="en-US" sz="2000" dirty="0"/>
              <a:t>본문의 배경색을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ex) &lt;body </a:t>
            </a:r>
            <a:r>
              <a:rPr lang="en-US" altLang="ko-KR" sz="2000" dirty="0" err="1"/>
              <a:t>bgcolor</a:t>
            </a:r>
            <a:r>
              <a:rPr lang="en-US" altLang="ko-KR" sz="2000" dirty="0"/>
              <a:t>=“gray”&gt;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2) </a:t>
            </a:r>
            <a:r>
              <a:rPr lang="en-US" altLang="ko-KR" sz="2000" dirty="0" err="1"/>
              <a:t>leftmargin</a:t>
            </a:r>
            <a:r>
              <a:rPr lang="en-US" altLang="ko-KR" sz="2000" dirty="0"/>
              <a:t> : </a:t>
            </a:r>
            <a:r>
              <a:rPr lang="ko-KR" altLang="en-US" sz="2000" dirty="0"/>
              <a:t>본문의 왼쪽 여백을 지정하다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ex) &lt;body </a:t>
            </a:r>
            <a:r>
              <a:rPr lang="en-US" altLang="ko-KR" sz="2000" dirty="0" err="1"/>
              <a:t>leftmagin</a:t>
            </a:r>
            <a:r>
              <a:rPr lang="en-US" altLang="ko-KR" sz="2000" dirty="0"/>
              <a:t>=“100”&gt;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3) </a:t>
            </a:r>
            <a:r>
              <a:rPr lang="en-US" altLang="ko-KR" sz="2000" dirty="0" err="1"/>
              <a:t>topmargin</a:t>
            </a:r>
            <a:r>
              <a:rPr lang="en-US" altLang="ko-KR" sz="2000" dirty="0"/>
              <a:t> : </a:t>
            </a:r>
            <a:r>
              <a:rPr lang="ko-KR" altLang="en-US" sz="2000" dirty="0"/>
              <a:t>본문의 상단 여백을 지정한다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ex) &lt;body </a:t>
            </a:r>
            <a:r>
              <a:rPr lang="en-US" altLang="ko-KR" sz="2000" dirty="0" err="1"/>
              <a:t>topmargin</a:t>
            </a:r>
            <a:r>
              <a:rPr lang="en-US" altLang="ko-KR" sz="2000" dirty="0"/>
              <a:t>=“100”&gt;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기본 구성</a:t>
            </a:r>
          </a:p>
        </p:txBody>
      </p:sp>
    </p:spTree>
    <p:extLst>
      <p:ext uri="{BB962C8B-B14F-4D97-AF65-F5344CB8AC3E}">
        <p14:creationId xmlns:p14="http://schemas.microsoft.com/office/powerpoint/2010/main" val="348478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3343531"/>
            <a:ext cx="9160240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주석의 내용은 화면상에 표시되지 않고 소스상에서만 확인 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주석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BE99BF-9001-41FE-B14C-046986F7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7" y="1393020"/>
            <a:ext cx="6998456" cy="15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867" y="1470020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HTML</a:t>
            </a:r>
            <a:r>
              <a:rPr lang="ko-KR" altLang="en-US" sz="2000" dirty="0"/>
              <a:t>은 공백</a:t>
            </a:r>
            <a:r>
              <a:rPr lang="en-US" altLang="ko-KR" sz="2000" dirty="0"/>
              <a:t>(</a:t>
            </a:r>
            <a:r>
              <a:rPr lang="ko-KR" altLang="en-US" sz="2000" dirty="0"/>
              <a:t>스페이스</a:t>
            </a:r>
            <a:r>
              <a:rPr lang="en-US" altLang="ko-KR" sz="2000" dirty="0"/>
              <a:t>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엔터를</a:t>
            </a:r>
            <a:r>
              <a:rPr lang="ko-KR" altLang="en-US" sz="2000" dirty="0"/>
              <a:t> 여러 번 입력하더라도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하나의 공백으로만 인식한다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줄바꾸기</a:t>
            </a:r>
            <a:r>
              <a:rPr lang="ko-KR" altLang="en-US" sz="2000" dirty="0"/>
              <a:t> 기능을 하려면 </a:t>
            </a:r>
            <a:r>
              <a:rPr lang="en-US" altLang="ko-KR" sz="2000" dirty="0"/>
              <a:t>&lt;p&gt;</a:t>
            </a:r>
            <a:r>
              <a:rPr lang="ko-KR" altLang="en-US" sz="2000" dirty="0"/>
              <a:t>태그와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  <a:r>
              <a:rPr lang="ko-KR" altLang="en-US" sz="2000" dirty="0"/>
              <a:t>태그를 사용한다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br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태그</a:t>
            </a:r>
            <a:endParaRPr lang="en-US" altLang="ko-KR" sz="20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line </a:t>
            </a:r>
            <a:r>
              <a:rPr lang="en-US" altLang="ko-KR" sz="2000" u="sng" dirty="0"/>
              <a:t>br</a:t>
            </a:r>
            <a:r>
              <a:rPr lang="en-US" altLang="ko-KR" sz="2000" dirty="0"/>
              <a:t>eak </a:t>
            </a:r>
            <a:r>
              <a:rPr lang="ko-KR" altLang="en-US" sz="2000" dirty="0"/>
              <a:t>를 의미하며</a:t>
            </a:r>
            <a:r>
              <a:rPr lang="en-US" altLang="ko-KR" sz="2000" dirty="0"/>
              <a:t>, </a:t>
            </a:r>
            <a:r>
              <a:rPr lang="ko-KR" altLang="en-US" sz="2000" dirty="0"/>
              <a:t>강제 </a:t>
            </a:r>
            <a:r>
              <a:rPr lang="ko-KR" altLang="en-US" sz="2000" dirty="0" err="1"/>
              <a:t>줄바꿈을</a:t>
            </a:r>
            <a:r>
              <a:rPr lang="ko-KR" altLang="en-US" sz="2000" dirty="0"/>
              <a:t> 실행한다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손쉽게 줄을 바꿀 수 있지만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문단을 표시하기 위해서는 </a:t>
            </a:r>
            <a:r>
              <a:rPr lang="en-US" altLang="ko-KR" sz="2000" dirty="0"/>
              <a:t>&lt;p&gt; </a:t>
            </a:r>
            <a:r>
              <a:rPr lang="ko-KR" altLang="en-US" sz="2000" dirty="0"/>
              <a:t>태그를 사용하는 것이 좋다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ex </a:t>
            </a:r>
            <a:r>
              <a:rPr lang="ko-KR" altLang="en-US" sz="2000" dirty="0" err="1"/>
              <a:t>줄바꿈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  <a:r>
              <a:rPr lang="ko-KR" altLang="en-US" sz="2000" dirty="0"/>
              <a:t> 테스트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닫는 태그가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&lt;/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 </a:t>
            </a:r>
            <a:r>
              <a:rPr lang="en-US" altLang="ko-KR" sz="2000" dirty="0"/>
              <a:t>X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 err="1"/>
              <a:t>줄바꾸기</a:t>
            </a:r>
            <a:r>
              <a:rPr lang="ko-KR" altLang="en-US" dirty="0"/>
              <a:t> 기능을 하는 태그 </a:t>
            </a:r>
            <a:r>
              <a:rPr lang="en-US" altLang="ko-KR" dirty="0"/>
              <a:t>: &lt;p&gt;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03639-F5DE-4080-98E7-0FA52292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7" y="1470020"/>
            <a:ext cx="4425167" cy="48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867" y="1470020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&lt;p&gt; </a:t>
            </a:r>
            <a:r>
              <a:rPr lang="ko-KR" altLang="en-US" sz="2000" b="1" dirty="0"/>
              <a:t>태그</a:t>
            </a:r>
            <a:endParaRPr lang="en-US" altLang="ko-KR" sz="20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u="sng" dirty="0"/>
              <a:t>p</a:t>
            </a:r>
            <a:r>
              <a:rPr lang="en-US" altLang="ko-KR" sz="2000" dirty="0"/>
              <a:t>aragraph</a:t>
            </a:r>
            <a:r>
              <a:rPr lang="ko-KR" altLang="en-US" sz="2000" dirty="0"/>
              <a:t>의 약자로</a:t>
            </a:r>
            <a:r>
              <a:rPr lang="en-US" altLang="ko-KR" sz="2000" dirty="0"/>
              <a:t>, </a:t>
            </a:r>
            <a:r>
              <a:rPr lang="ko-KR" altLang="en-US" sz="2000" dirty="0"/>
              <a:t>문단을 의미한다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&lt;p&gt;</a:t>
            </a:r>
            <a:r>
              <a:rPr lang="ko-KR" altLang="en-US" sz="2000" dirty="0"/>
              <a:t>태그와 </a:t>
            </a:r>
            <a:r>
              <a:rPr lang="en-US" altLang="ko-KR" sz="2000" dirty="0"/>
              <a:t>&lt;/p&gt;</a:t>
            </a:r>
            <a:r>
              <a:rPr lang="ko-KR" altLang="en-US" sz="2000" dirty="0"/>
              <a:t>태그 사이의 내용이 한 문단을 구성한다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글이 좌우로 넓어지면 가독성이 떨어지므로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CSS</a:t>
            </a:r>
            <a:r>
              <a:rPr lang="ko-KR" altLang="en-US" sz="2000" dirty="0"/>
              <a:t>를 사용하여 자동으로 일정 너비를 넘어가면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자동으로 </a:t>
            </a:r>
            <a:r>
              <a:rPr lang="ko-KR" altLang="en-US" sz="2000" dirty="0" err="1"/>
              <a:t>줄바꿈을</a:t>
            </a:r>
            <a:r>
              <a:rPr lang="ko-KR" altLang="en-US" sz="2000" dirty="0"/>
              <a:t> 하도록 만들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ex) &lt;p style=“width=400px”;&gt; ~~~~~~~~~&lt;/p&gt;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align</a:t>
            </a:r>
            <a:r>
              <a:rPr lang="ko-KR" altLang="en-US" sz="2000" dirty="0"/>
              <a:t>속성을 사용하여 정렬할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&gt; “left”(default), “right”, “center”, “justify”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 err="1"/>
              <a:t>줄바꾸기</a:t>
            </a:r>
            <a:r>
              <a:rPr lang="ko-KR" altLang="en-US" dirty="0"/>
              <a:t> 기능을 하는 태그 </a:t>
            </a:r>
            <a:r>
              <a:rPr lang="en-US" altLang="ko-KR" dirty="0"/>
              <a:t>: &lt;p&gt;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274FE8-ED6F-4B7B-A00C-3ECB047C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2" y="1470019"/>
            <a:ext cx="4541038" cy="44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6218183"/>
            <a:ext cx="9160240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정렬을 </a:t>
            </a:r>
            <a:r>
              <a:rPr lang="en-US" altLang="ko-KR" sz="2000" dirty="0"/>
              <a:t>“justify”</a:t>
            </a:r>
            <a:r>
              <a:rPr lang="ko-KR" altLang="en-US" sz="2000" dirty="0"/>
              <a:t>로 했을 때와 기본값인 </a:t>
            </a:r>
            <a:r>
              <a:rPr lang="en-US" altLang="ko-KR" sz="2000" dirty="0"/>
              <a:t>“left”</a:t>
            </a:r>
            <a:r>
              <a:rPr lang="ko-KR" altLang="en-US" sz="2000" dirty="0"/>
              <a:t>로 했을 때의 차이점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 err="1"/>
              <a:t>줄바꾸기</a:t>
            </a:r>
            <a:r>
              <a:rPr lang="ko-KR" altLang="en-US" dirty="0"/>
              <a:t> 기능을 하는 태그 </a:t>
            </a:r>
            <a:r>
              <a:rPr lang="en-US" altLang="ko-KR" dirty="0"/>
              <a:t>: &lt;p&gt;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962D18-024B-4BF7-95AC-8583AE10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07" y="1112783"/>
            <a:ext cx="7581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760" y="1123247"/>
            <a:ext cx="9160240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&lt;</a:t>
            </a:r>
            <a:r>
              <a:rPr lang="en-US" altLang="ko-KR" sz="2000" dirty="0" err="1"/>
              <a:t>hn</a:t>
            </a:r>
            <a:r>
              <a:rPr lang="en-US" altLang="ko-KR" sz="2000" dirty="0"/>
              <a:t>&gt;…&lt;/h&gt; </a:t>
            </a:r>
            <a:r>
              <a:rPr lang="ko-KR" altLang="en-US" sz="2000" dirty="0"/>
              <a:t>태그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헤딩 태그는 문서에서 표제</a:t>
            </a:r>
            <a:r>
              <a:rPr lang="en-US" altLang="ko-KR" sz="2000" dirty="0"/>
              <a:t>(Heading)</a:t>
            </a:r>
            <a:r>
              <a:rPr lang="ko-KR" altLang="en-US" sz="2000" dirty="0"/>
              <a:t>을 지정하기 위해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H1</a:t>
            </a:r>
            <a:r>
              <a:rPr lang="ko-KR" altLang="en-US" sz="2000" dirty="0"/>
              <a:t>부터 </a:t>
            </a:r>
            <a:r>
              <a:rPr lang="en-US" altLang="ko-KR" sz="2000" dirty="0"/>
              <a:t>H6</a:t>
            </a:r>
            <a:r>
              <a:rPr lang="ko-KR" altLang="en-US" sz="2000" dirty="0"/>
              <a:t>까지의 </a:t>
            </a:r>
            <a:r>
              <a:rPr lang="en-US" altLang="ko-KR" sz="2000" dirty="0"/>
              <a:t>6</a:t>
            </a:r>
            <a:r>
              <a:rPr lang="ko-KR" altLang="en-US" sz="2000" dirty="0"/>
              <a:t>단계를 가지며</a:t>
            </a:r>
            <a:r>
              <a:rPr lang="en-US" altLang="ko-KR" sz="2000" dirty="0"/>
              <a:t>, </a:t>
            </a:r>
            <a:r>
              <a:rPr lang="ko-KR" altLang="en-US" sz="2000" dirty="0"/>
              <a:t>각자 크기가 다르다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기본적으로 볼드체가 적용된다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67457"/>
            <a:ext cx="10515600" cy="1325563"/>
          </a:xfrm>
        </p:spPr>
        <p:txBody>
          <a:bodyPr/>
          <a:lstStyle/>
          <a:p>
            <a:r>
              <a:rPr lang="ko-KR" altLang="en-US" dirty="0"/>
              <a:t>표제</a:t>
            </a:r>
            <a:r>
              <a:rPr lang="en-US" altLang="ko-KR" dirty="0"/>
              <a:t>(Heading)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59BC8-860A-482B-B891-D3815DB1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7" y="1123247"/>
            <a:ext cx="2195517" cy="54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7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1806</Words>
  <Application>Microsoft Office PowerPoint</Application>
  <PresentationFormat>와이드스크린</PresentationFormat>
  <Paragraphs>243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HTML</vt:lpstr>
      <vt:lpstr>태그</vt:lpstr>
      <vt:lpstr>기본 구성</vt:lpstr>
      <vt:lpstr>기본 구성</vt:lpstr>
      <vt:lpstr>주석</vt:lpstr>
      <vt:lpstr>줄바꾸기 기능을 하는 태그 : &lt;p&gt; &lt;br&gt;</vt:lpstr>
      <vt:lpstr>줄바꾸기 기능을 하는 태그 : &lt;p&gt; &lt;br&gt;</vt:lpstr>
      <vt:lpstr>줄바꾸기 기능을 하는 태그 : &lt;p&gt; &lt;br&gt;</vt:lpstr>
      <vt:lpstr>표제(Heading)</vt:lpstr>
      <vt:lpstr>텍스트 관련 태그</vt:lpstr>
      <vt:lpstr>텍스트 관련 태그</vt:lpstr>
      <vt:lpstr>&lt;FONT&gt; 태그</vt:lpstr>
      <vt:lpstr>특수문자</vt:lpstr>
      <vt:lpstr>링크(Link)</vt:lpstr>
      <vt:lpstr>내부링크(책갈피)</vt:lpstr>
      <vt:lpstr>&lt;img&gt; 태그를 통해 이미지 삽입하기</vt:lpstr>
      <vt:lpstr>&lt;img&gt; 태그를 통해 이미지 삽입하기</vt:lpstr>
      <vt:lpstr>PowerPoint 프레젠테이션</vt:lpstr>
      <vt:lpstr>PowerPoint 프레젠테이션</vt:lpstr>
      <vt:lpstr>참고) 이미지 포맷</vt:lpstr>
      <vt:lpstr>배경</vt:lpstr>
      <vt:lpstr>테이블</vt:lpstr>
      <vt:lpstr>테이블 - 경계선과 확장</vt:lpstr>
      <vt:lpstr>테이블 – 여백과 경계선</vt:lpstr>
      <vt:lpstr>테이블 – 너비와 높이, 정렬</vt:lpstr>
      <vt:lpstr>리스트 태그 – type 속성</vt:lpstr>
      <vt:lpstr>리스트 태그</vt:lpstr>
      <vt:lpstr>프레임 (html5에서 지원하지 않는다)</vt:lpstr>
      <vt:lpstr>프레임 (html5에서 지원하지 않는다)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joohong kim</cp:lastModifiedBy>
  <cp:revision>111</cp:revision>
  <dcterms:created xsi:type="dcterms:W3CDTF">2014-12-18T04:01:36Z</dcterms:created>
  <dcterms:modified xsi:type="dcterms:W3CDTF">2018-08-27T03:16:00Z</dcterms:modified>
</cp:coreProperties>
</file>