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72" r:id="rId4"/>
    <p:sldId id="320" r:id="rId5"/>
    <p:sldId id="273" r:id="rId6"/>
    <p:sldId id="276" r:id="rId7"/>
    <p:sldId id="277" r:id="rId8"/>
    <p:sldId id="322" r:id="rId9"/>
    <p:sldId id="323" r:id="rId10"/>
    <p:sldId id="310" r:id="rId11"/>
    <p:sldId id="311" r:id="rId12"/>
    <p:sldId id="325" r:id="rId13"/>
    <p:sldId id="312" r:id="rId14"/>
    <p:sldId id="313" r:id="rId15"/>
    <p:sldId id="314" r:id="rId16"/>
    <p:sldId id="315" r:id="rId17"/>
    <p:sldId id="290" r:id="rId18"/>
    <p:sldId id="317" r:id="rId19"/>
    <p:sldId id="263" r:id="rId20"/>
    <p:sldId id="324" r:id="rId21"/>
  </p:sldIdLst>
  <p:sldSz cx="12192000" cy="6858000"/>
  <p:notesSz cx="6858000" cy="9144000"/>
  <p:embeddedFontLst>
    <p:embeddedFont>
      <p:font typeface="HY견고딕" pitchFamily="18" charset="-127"/>
      <p:regular r:id="rId22"/>
    </p:embeddedFont>
    <p:embeddedFont>
      <p:font typeface="맑은 고딕" pitchFamily="50" charset="-127"/>
      <p:regular r:id="rId23"/>
      <p:bold r:id="rId24"/>
    </p:embeddedFont>
    <p:embeddedFont>
      <p:font typeface="Yoon 윤고딕 550_TT" charset="-127"/>
      <p:regular r:id="rId25"/>
    </p:embeddedFont>
    <p:embeddedFont>
      <p:font typeface="나눔바른고딕" charset="-127"/>
      <p:regular r:id="rId26"/>
    </p:embeddedFont>
    <p:embeddedFont>
      <p:font typeface="HY나무B" pitchFamily="18" charset="-127"/>
      <p:regular r:id="rId27"/>
    </p:embeddedFont>
    <p:embeddedFont>
      <p:font typeface="Yoon 윤고딕 520_TT" charset="-127"/>
      <p:regular r:id="rId28"/>
    </p:embeddedFont>
    <p:embeddedFont>
      <p:font typeface="HY강B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43C"/>
    <a:srgbClr val="05186B"/>
    <a:srgbClr val="F12727"/>
    <a:srgbClr val="F55D5D"/>
    <a:srgbClr val="7E0000"/>
    <a:srgbClr val="3B3838"/>
    <a:srgbClr val="071F87"/>
    <a:srgbClr val="030649"/>
    <a:srgbClr val="041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9" autoAdjust="0"/>
  </p:normalViewPr>
  <p:slideViewPr>
    <p:cSldViewPr snapToGrid="0">
      <p:cViewPr>
        <p:scale>
          <a:sx n="47" d="100"/>
          <a:sy n="47" d="100"/>
        </p:scale>
        <p:origin x="-82" y="-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3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6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7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F235-6F87-4223-BE45-23C5DF64E0F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1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hyperlink" Target="https://www.google.co.kr/url?sa=i&amp;rct=j&amp;q=&amp;esrc=s&amp;source=images&amp;cd=&amp;cad=rja&amp;uact=8&amp;ved=0ahUKEwjf5MS5xsLWAhXHXLwKHX9SCXMQjRwIBw&amp;url=https%3A%2F%2Ficons8.com%2Ficon%2Ftag%2Fgoogle-chrome&amp;psig=AFQjCNGp_2yzG1LIIgec_vISfdL5ArS7uw&amp;ust=1506504955998361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://www.google.co.kr/url?sa=i&amp;rct=j&amp;q=&amp;esrc=s&amp;source=images&amp;cd=&amp;cad=rja&amp;uact=8&amp;ved=0ahUKEwjOwpPmxsLWAhXKa7wKHbXWA8gQjRwIBw&amp;url=http%3A%2F%2Fwww.freeiconspng.com%2Fimages%2Fmozilla-firefox-icon&amp;psig=AFQjCNFLYAb0cXYWpDIz3BCFMQ3m9a6MWQ&amp;ust=1506505031653730" TargetMode="External"/><Relationship Id="rId5" Type="http://schemas.openxmlformats.org/officeDocument/2006/relationships/hyperlink" Target="https://www.google.co.kr/url?sa=i&amp;rct=j&amp;q=&amp;esrc=s&amp;source=images&amp;cd=&amp;cad=rja&amp;uact=8&amp;ved=0ahUKEwjzkO2uxsLWAhWEx7wKHZ7HAycQjRwIBw&amp;url=https%3A%2F%2Fwww.shareicon.net%2Ftag%2Fexplorer%3Fp%3D10&amp;psig=AFQjCNF4SkTrsEGGAJKNpyNV7yHQNTbAfg&amp;ust=1506504890739115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hyperlink" Target="http://www.google.co.kr/url?sa=i&amp;rct=j&amp;q=&amp;esrc=s&amp;source=images&amp;cd=&amp;cad=rja&amp;uact=8&amp;ved=0ahUKEwjl6azHxsLWAhUMy7wKHSOwDekQjRwIBw&amp;url=http%3A%2F%2Fwww.iconarchive.com%2Fshow%2Fmac-osx-yosemite-icons-by-johanchalibert%2Fsafari-icon.html&amp;psig=AFQjCNFRwMqoWSvNryUpHb4HecAckrHPJw&amp;ust=15065049852260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google.co.kr/url?sa=i&amp;rct=j&amp;q=&amp;esrc=s&amp;source=images&amp;cd=&amp;cad=rja&amp;uact=8&amp;ved=0ahUKEwjM8NKNlsDWAhWGvLwKHZgCAKIQjRwIBw&amp;url=http%3A%2F%2Fwww.iconarchive.com%2Fshow%2Fios7-icons-by-icons8%2FFinance-Money-icon.html&amp;psig=AFQjCNH76ldX3ZBSLXb7yFgdpRt3nH_1dw&amp;ust=1506423046597416" TargetMode="External"/><Relationship Id="rId7" Type="http://schemas.openxmlformats.org/officeDocument/2006/relationships/hyperlink" Target="https://www.google.co.kr/url?sa=i&amp;rct=j&amp;q=&amp;esrc=s&amp;source=images&amp;cd=&amp;cad=rja&amp;uact=8&amp;ved=0ahUKEwi7ga3DlsDWAhUJwLwKHTQSCGgQjRwIBw&amp;url=https%3A%2F%2Fwww.flaticon.com%2Ffree-icon%2Fon-off-power-button_12386&amp;psig=AFQjCNFyWLqfS8Tk8Qu3G3hUKO3g6234vQ&amp;ust=1506423359142133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www.google.co.kr/url?sa=i&amp;rct=j&amp;q=&amp;esrc=s&amp;source=images&amp;cd=&amp;cad=rja&amp;uact=8&amp;ved=0ahUKEwia6-y9l8DWAhXIiLwKHfPKC_gQjRwIBw&amp;url=http%3A%2F%2Fwww.urltarget.com%2Ftheme%2F8%2F&amp;psig=AFQjCNGCIVyN3xOvHruPqgBdwi22thnUaQ&amp;ust=1506423630083517" TargetMode="External"/><Relationship Id="rId5" Type="http://schemas.openxmlformats.org/officeDocument/2006/relationships/hyperlink" Target="https://www.google.co.kr/url?sa=i&amp;rct=j&amp;q=&amp;esrc=s&amp;source=images&amp;cd=&amp;cad=rja&amp;uact=8&amp;ved=0ahUKEwia4oCqlsDWAhWJW7wKHaBXDWIQjRwIBw&amp;url=https%3A%2F%2Fwww.flaticon.com%2Ffree-icon%2Felectric-plug_8869&amp;psig=AFQjCNHmV8M7UIC9bN1WkSLNSfWYYoqumg&amp;ust=1506423288694571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www.google.co.kr/url?sa=i&amp;rct=j&amp;q=&amp;esrc=s&amp;source=images&amp;cd=&amp;ved=0ahUKEwimnqv2lsDWAhXIabwKHQUoBXIQjRwIBw&amp;url=https%3A%2F%2Fthenounproject.com%2Fterm%2Ftimer%2F171193%2F&amp;psig=AFQjCNEI828xaCu7qrMD4dqrmmelTPtzrg&amp;ust=150642345625691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571654" y="607251"/>
            <a:ext cx="11135908" cy="1722360"/>
            <a:chOff x="1405201" y="2552440"/>
            <a:chExt cx="8903019" cy="742066"/>
          </a:xfrm>
        </p:grpSpPr>
        <p:sp>
          <p:nvSpPr>
            <p:cNvPr id="7" name="직사각형 6"/>
            <p:cNvSpPr/>
            <p:nvPr/>
          </p:nvSpPr>
          <p:spPr>
            <a:xfrm>
              <a:off x="1434235" y="2552440"/>
              <a:ext cx="8847875" cy="742066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05201" y="2777795"/>
              <a:ext cx="8903019" cy="285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7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Network </a:t>
              </a:r>
              <a:r>
                <a:rPr lang="ko-KR" altLang="en-US" sz="37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상 전원 제어 가능 </a:t>
              </a:r>
              <a:r>
                <a:rPr lang="ko-KR" altLang="en-US" sz="37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멀티탭</a:t>
              </a:r>
              <a:r>
                <a:rPr lang="ko-KR" altLang="en-US" sz="37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7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IoT</a:t>
              </a:r>
              <a:r>
                <a:rPr lang="en-US" altLang="ko-KR" sz="37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sz="3700" dirty="0" err="1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전력량계</a:t>
              </a:r>
              <a:endParaRPr lang="ko-KR" altLang="en-US" sz="37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919385" y="4741490"/>
            <a:ext cx="3869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금오공대  전자공학부 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박주홍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배현식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소경호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권도흠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심관효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44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995136" y="5021386"/>
            <a:ext cx="412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웹앱</a:t>
            </a:r>
            <a:r>
              <a:rPr lang="ko-KR" altLang="en-US" sz="2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</a:t>
            </a: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460493" y="5005057"/>
            <a:ext cx="490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서버부</a:t>
            </a: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535264" y="1782259"/>
            <a:ext cx="46085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작품의 요소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95878" y="2706183"/>
            <a:ext cx="0" cy="2839519"/>
          </a:xfrm>
          <a:prstGeom prst="line">
            <a:avLst/>
          </a:prstGeom>
          <a:ln w="539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17" y="2895896"/>
            <a:ext cx="2309992" cy="186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777523" y="5005057"/>
            <a:ext cx="412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콘센</a:t>
            </a:r>
            <a:r>
              <a:rPr lang="ko-KR" altLang="en-US" sz="2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트부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81" y="-4190"/>
            <a:ext cx="3669583" cy="602028"/>
            <a:chOff x="2390090" y="3001416"/>
            <a:chExt cx="2171622" cy="667201"/>
          </a:xfrm>
        </p:grpSpPr>
        <p:sp>
          <p:nvSpPr>
            <p:cNvPr id="33" name="직사각형 32"/>
            <p:cNvSpPr/>
            <p:nvPr/>
          </p:nvSpPr>
          <p:spPr>
            <a:xfrm>
              <a:off x="2390090" y="300141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Ⅲ</a:t>
              </a:r>
              <a:r>
                <a:rPr lang="en-US" altLang="ko-KR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작품목적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pic>
        <p:nvPicPr>
          <p:cNvPr id="10242" name="Picture 2" descr="라즈베리파이 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17" y="2755901"/>
            <a:ext cx="1935278" cy="20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828904" y="2640632"/>
            <a:ext cx="2309915" cy="2284449"/>
            <a:chOff x="8289111" y="575583"/>
            <a:chExt cx="2309915" cy="2284449"/>
          </a:xfrm>
        </p:grpSpPr>
        <p:pic>
          <p:nvPicPr>
            <p:cNvPr id="10250" name="Picture 10" descr="explorer icon에 대한 이미지 검색결과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6749" y="575583"/>
              <a:ext cx="882650" cy="88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2" name="Picture 12" descr="chrome icon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652" y="1272475"/>
              <a:ext cx="968374" cy="968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4" name="Picture 14" descr="safari icon에 대한 이미지 검색결과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111" y="1267279"/>
              <a:ext cx="1002002" cy="1002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8" name="Picture 18" descr="firefox icon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8102" y="2009748"/>
              <a:ext cx="850284" cy="850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직선 연결선 34"/>
          <p:cNvCxnSpPr/>
          <p:nvPr/>
        </p:nvCxnSpPr>
        <p:spPr>
          <a:xfrm>
            <a:off x="7984840" y="2706182"/>
            <a:ext cx="0" cy="2839519"/>
          </a:xfrm>
          <a:prstGeom prst="line">
            <a:avLst/>
          </a:prstGeom>
          <a:ln w="539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839402" y="53608"/>
            <a:ext cx="496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구성도</a:t>
            </a:r>
            <a:endParaRPr lang="en-US" altLang="ko-KR" sz="3200" b="1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645" y="1423239"/>
            <a:ext cx="49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서버</a:t>
            </a:r>
            <a:r>
              <a:rPr lang="en-US" altLang="ko-KR" sz="2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(Raspberry Pi)</a:t>
            </a:r>
            <a:endParaRPr lang="en-US" altLang="ko-KR" sz="24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021" y="2311267"/>
            <a:ext cx="170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</a:t>
            </a:r>
            <a:endParaRPr lang="en-US" altLang="ko-KR" sz="24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(</a:t>
            </a:r>
            <a:r>
              <a:rPr lang="ko-KR" altLang="en-US" sz="2400" dirty="0" err="1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웹앱</a:t>
            </a:r>
            <a:r>
              <a:rPr lang="en-US" altLang="ko-KR" sz="24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1605" y="2788321"/>
            <a:ext cx="276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Raspberry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Pi</a:t>
            </a:r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서버와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인터넷 연결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9037789" y="2825992"/>
            <a:ext cx="792011" cy="0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97084" y="2048081"/>
            <a:ext cx="2738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콘센트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전력센서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en-US" altLang="ko-KR" sz="2000" dirty="0" err="1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Attiny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768151" y="3046905"/>
            <a:ext cx="0" cy="2621408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95156" y="3583070"/>
            <a:ext cx="2717236" cy="2632931"/>
            <a:chOff x="4722887" y="3481478"/>
            <a:chExt cx="2717236" cy="263293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241" y="3481478"/>
              <a:ext cx="1243223" cy="123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798" y="5019034"/>
              <a:ext cx="145732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887" y="4163372"/>
              <a:ext cx="1152525" cy="191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9539273" y="5779379"/>
            <a:ext cx="245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전자제품 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On / Off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90" y="1949123"/>
            <a:ext cx="3196359" cy="152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>
            <a:off x="2587733" y="2580659"/>
            <a:ext cx="2810409" cy="0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081" y="-4190"/>
            <a:ext cx="3669583" cy="602028"/>
            <a:chOff x="2390090" y="3001416"/>
            <a:chExt cx="2171622" cy="667201"/>
          </a:xfrm>
        </p:grpSpPr>
        <p:sp>
          <p:nvSpPr>
            <p:cNvPr id="32" name="직사각형 31"/>
            <p:cNvSpPr/>
            <p:nvPr/>
          </p:nvSpPr>
          <p:spPr>
            <a:xfrm>
              <a:off x="2390090" y="300141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Ⅲ</a:t>
              </a:r>
              <a:r>
                <a:rPr lang="en-US" altLang="ko-KR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작품목적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6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839402" y="53608"/>
            <a:ext cx="496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구성도</a:t>
            </a:r>
            <a:endParaRPr lang="en-US" altLang="ko-KR" sz="3200" b="1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081" y="-4190"/>
            <a:ext cx="3669583" cy="602028"/>
            <a:chOff x="2390090" y="3001416"/>
            <a:chExt cx="2171622" cy="667201"/>
          </a:xfrm>
        </p:grpSpPr>
        <p:sp>
          <p:nvSpPr>
            <p:cNvPr id="32" name="직사각형 31"/>
            <p:cNvSpPr/>
            <p:nvPr/>
          </p:nvSpPr>
          <p:spPr>
            <a:xfrm>
              <a:off x="2390090" y="300141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Ⅲ</a:t>
              </a:r>
              <a:r>
                <a:rPr lang="en-US" altLang="ko-KR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작품목적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9945418" y="53608"/>
            <a:ext cx="496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통신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</a:t>
            </a:r>
            <a:endParaRPr lang="en-US" altLang="ko-KR" sz="3200" b="1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87" y="1281846"/>
            <a:ext cx="2461095" cy="115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86" y="4395841"/>
            <a:ext cx="2461095" cy="115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96" y="2966550"/>
            <a:ext cx="2461095" cy="115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43" y="2835726"/>
            <a:ext cx="2461095" cy="115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>
            <a:off x="4430253" y="3829008"/>
            <a:ext cx="2810409" cy="0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430252" y="2301492"/>
            <a:ext cx="2810409" cy="525913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4430251" y="4929808"/>
            <a:ext cx="2810409" cy="399806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40385" y="1281846"/>
            <a:ext cx="276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  양방향 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N:1</a:t>
            </a:r>
          </a:p>
          <a:p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Half duplex </a:t>
            </a:r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통신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24920" y="994795"/>
            <a:ext cx="3382031" cy="501121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00927" y="994795"/>
            <a:ext cx="3382031" cy="506313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3014" y="6106780"/>
            <a:ext cx="310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콘센트</a:t>
            </a:r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44053" y="6106780"/>
            <a:ext cx="310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서    </a:t>
            </a:r>
            <a:r>
              <a:rPr lang="ko-KR" altLang="en-US" sz="2000" dirty="0" err="1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버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1755" y="2435616"/>
            <a:ext cx="310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콘센트</a:t>
            </a:r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61754" y="3995731"/>
            <a:ext cx="310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콘센트</a:t>
            </a:r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  <a:endParaRPr lang="en-US" altLang="ko-KR" sz="2000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1753" y="5534247"/>
            <a:ext cx="310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콘센트</a:t>
            </a:r>
            <a:r>
              <a:rPr lang="en-US" altLang="ko-KR" sz="2000" dirty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081" y="-4190"/>
            <a:ext cx="3669583" cy="602028"/>
            <a:chOff x="2390090" y="3001416"/>
            <a:chExt cx="2171622" cy="667201"/>
          </a:xfrm>
        </p:grpSpPr>
        <p:sp>
          <p:nvSpPr>
            <p:cNvPr id="22" name="직사각형 21"/>
            <p:cNvSpPr/>
            <p:nvPr/>
          </p:nvSpPr>
          <p:spPr>
            <a:xfrm>
              <a:off x="2390090" y="300141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Ⅲ</a:t>
              </a:r>
              <a:r>
                <a:rPr lang="en-US" altLang="ko-KR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작품목적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3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687465" y="2320850"/>
            <a:ext cx="5688632" cy="338437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388758" y="1771235"/>
            <a:ext cx="43204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Raspberry Pi(</a:t>
            </a:r>
            <a:r>
              <a:rPr lang="ko-KR" altLang="en-US" sz="2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2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ctr"/>
            <a:endParaRPr lang="ko-KR" altLang="en-US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5802" y="3616994"/>
            <a:ext cx="1728192" cy="86409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HTTP </a:t>
            </a:r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</a:t>
            </a:r>
            <a:r>
              <a:rPr lang="ko-KR" altLang="en-US" dirty="0" err="1" smtClean="0">
                <a:solidFill>
                  <a:schemeClr val="tx1"/>
                </a:solidFill>
              </a:rPr>
              <a:t>앱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10686" y="3037897"/>
            <a:ext cx="1728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Database</a:t>
            </a:r>
          </a:p>
          <a:p>
            <a:pPr marL="342900" indent="-342900" algn="ctr"/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MySQL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2559778" y="3256954"/>
            <a:ext cx="2160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Nodejs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demon</a:t>
            </a:r>
            <a:endParaRPr lang="ko-KR" altLang="en-US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580367" y="3386245"/>
            <a:ext cx="36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Python demon</a:t>
            </a:r>
            <a:endParaRPr lang="ko-KR" altLang="en-US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72455" y="3713627"/>
            <a:ext cx="1944216" cy="64807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SPI </a:t>
            </a:r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(nRF24L01</a:t>
            </a:r>
            <a:r>
              <a:rPr lang="ko-KR" altLang="en-US" dirty="0" smtClean="0">
                <a:solidFill>
                  <a:schemeClr val="tx1"/>
                </a:solidFill>
              </a:rPr>
              <a:t> 통신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58750" y="4011538"/>
            <a:ext cx="432048" cy="0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8978926" y="2822169"/>
            <a:ext cx="32130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콘센트 클라이언트</a:t>
            </a:r>
          </a:p>
        </p:txBody>
      </p:sp>
      <p:sp>
        <p:nvSpPr>
          <p:cNvPr id="24" name="타원 23"/>
          <p:cNvSpPr/>
          <p:nvPr/>
        </p:nvSpPr>
        <p:spPr>
          <a:xfrm>
            <a:off x="5080058" y="3687429"/>
            <a:ext cx="698376" cy="721653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629547" y="3344958"/>
            <a:ext cx="2448272" cy="1584176"/>
            <a:chOff x="6516216" y="3429000"/>
            <a:chExt cx="2448272" cy="1584176"/>
          </a:xfrm>
        </p:grpSpPr>
        <p:sp>
          <p:nvSpPr>
            <p:cNvPr id="26" name="직사각형 25"/>
            <p:cNvSpPr/>
            <p:nvPr/>
          </p:nvSpPr>
          <p:spPr>
            <a:xfrm>
              <a:off x="6516216" y="3429000"/>
              <a:ext cx="2448272" cy="158417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588224" y="3501008"/>
              <a:ext cx="576064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88224" y="4437112"/>
              <a:ext cx="720080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MCU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956376" y="4437112"/>
              <a:ext cx="936104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Relay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-945593" y="3155329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클라이언트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4527" y="3616994"/>
            <a:ext cx="1224136" cy="504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</a:t>
            </a:r>
            <a:r>
              <a:rPr lang="ko-KR" altLang="en-US" dirty="0" err="1" smtClean="0">
                <a:solidFill>
                  <a:schemeClr val="tx1"/>
                </a:solidFill>
              </a:rPr>
              <a:t>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307265" y="3882101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JSON</a:t>
            </a:r>
            <a:endParaRPr lang="ko-KR" altLang="en-US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454607" y="4120295"/>
            <a:ext cx="1048641" cy="0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7" idx="2"/>
          </p:cNvCxnSpPr>
          <p:nvPr/>
        </p:nvCxnSpPr>
        <p:spPr>
          <a:xfrm>
            <a:off x="9989587" y="3921022"/>
            <a:ext cx="0" cy="4320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8" idx="3"/>
            <a:endCxn id="29" idx="1"/>
          </p:cNvCxnSpPr>
          <p:nvPr/>
        </p:nvCxnSpPr>
        <p:spPr>
          <a:xfrm>
            <a:off x="10421635" y="4605098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839402" y="53608"/>
            <a:ext cx="496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ko-KR" altLang="en-US" sz="3200" b="1" dirty="0" err="1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</a:t>
            </a:r>
            <a:endParaRPr lang="en-US" altLang="ko-KR" sz="3200" b="1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837851" y="4016977"/>
            <a:ext cx="432048" cy="0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511137" y="3863631"/>
            <a:ext cx="1048641" cy="0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959549" y="3668994"/>
            <a:ext cx="1098460" cy="504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전력센</a:t>
            </a:r>
            <a:r>
              <a:rPr lang="ko-KR" altLang="en-US">
                <a:solidFill>
                  <a:schemeClr val="tx1"/>
                </a:solidFill>
              </a:rPr>
              <a:t>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1" idx="1"/>
          </p:cNvCxnSpPr>
          <p:nvPr/>
        </p:nvCxnSpPr>
        <p:spPr>
          <a:xfrm flipV="1">
            <a:off x="10421635" y="3921022"/>
            <a:ext cx="537914" cy="42274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/>
      <p:bldP spid="15" grpId="0"/>
      <p:bldP spid="17" grpId="0"/>
      <p:bldP spid="18" grpId="0" animBg="1"/>
      <p:bldP spid="23" grpId="0"/>
      <p:bldP spid="24" grpId="0" animBg="1"/>
      <p:bldP spid="30" grpId="0"/>
      <p:bldP spid="34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87251" y="2628159"/>
            <a:ext cx="6912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전력센서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이용하여 소모전력 측정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릴레이를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통한 콘센트의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On / Off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MCU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RF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모듈과 통신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전력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센싱값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송신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67615" y="2907391"/>
            <a:ext cx="986532" cy="736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64153" y="2907391"/>
            <a:ext cx="986532" cy="736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mcu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64153" y="1870813"/>
            <a:ext cx="986532" cy="736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60398" y="3796391"/>
            <a:ext cx="986532" cy="736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5947" y="2754991"/>
            <a:ext cx="952038" cy="889000"/>
            <a:chOff x="1879600" y="2540000"/>
            <a:chExt cx="952038" cy="889000"/>
          </a:xfrm>
        </p:grpSpPr>
        <p:sp>
          <p:nvSpPr>
            <p:cNvPr id="2" name="타원 1"/>
            <p:cNvSpPr/>
            <p:nvPr/>
          </p:nvSpPr>
          <p:spPr>
            <a:xfrm>
              <a:off x="1879600" y="2540000"/>
              <a:ext cx="952038" cy="889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993900" y="2844800"/>
              <a:ext cx="323619" cy="292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413000" y="2844800"/>
              <a:ext cx="323619" cy="292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00247" y="2831191"/>
            <a:ext cx="952038" cy="889000"/>
            <a:chOff x="1879600" y="2540000"/>
            <a:chExt cx="952038" cy="889000"/>
          </a:xfrm>
        </p:grpSpPr>
        <p:sp>
          <p:nvSpPr>
            <p:cNvPr id="23" name="타원 22"/>
            <p:cNvSpPr/>
            <p:nvPr/>
          </p:nvSpPr>
          <p:spPr>
            <a:xfrm>
              <a:off x="1879600" y="2540000"/>
              <a:ext cx="952038" cy="889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993900" y="2844800"/>
              <a:ext cx="323619" cy="292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413000" y="2844800"/>
              <a:ext cx="323619" cy="292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4440510" y="3923391"/>
            <a:ext cx="182522" cy="17875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846910" y="4266291"/>
            <a:ext cx="182522" cy="17875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687251" y="3205841"/>
            <a:ext cx="0" cy="1130421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953354" y="4338503"/>
            <a:ext cx="733897" cy="0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901156" y="3205835"/>
            <a:ext cx="3615622" cy="1120327"/>
            <a:chOff x="2574809" y="2990844"/>
            <a:chExt cx="3615622" cy="1120327"/>
          </a:xfrm>
        </p:grpSpPr>
        <p:grpSp>
          <p:nvGrpSpPr>
            <p:cNvPr id="36" name="그룹 35"/>
            <p:cNvGrpSpPr/>
            <p:nvPr/>
          </p:nvGrpSpPr>
          <p:grpSpPr>
            <a:xfrm>
              <a:off x="2574809" y="2990844"/>
              <a:ext cx="3241806" cy="1118750"/>
              <a:chOff x="2574809" y="2990850"/>
              <a:chExt cx="3465369" cy="793751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2574809" y="2990850"/>
                <a:ext cx="0" cy="793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2574813" y="3784600"/>
                <a:ext cx="3465365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39"/>
            <p:cNvCxnSpPr/>
            <p:nvPr/>
          </p:nvCxnSpPr>
          <p:spPr>
            <a:xfrm flipV="1">
              <a:off x="5816615" y="3844471"/>
              <a:ext cx="373816" cy="2667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/>
          <p:nvPr/>
        </p:nvCxnSpPr>
        <p:spPr>
          <a:xfrm>
            <a:off x="482056" y="3240765"/>
            <a:ext cx="0" cy="1508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82056" y="4748891"/>
            <a:ext cx="561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095456" y="3275691"/>
            <a:ext cx="0" cy="147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180453" y="2620113"/>
            <a:ext cx="2758" cy="299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2421211" y="3123291"/>
            <a:ext cx="448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433911" y="3440791"/>
            <a:ext cx="448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561453" y="2620113"/>
            <a:ext cx="2758" cy="299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-7290" y="1"/>
            <a:ext cx="3664890" cy="584776"/>
            <a:chOff x="2392867" y="3020536"/>
            <a:chExt cx="2168845" cy="648081"/>
          </a:xfrm>
        </p:grpSpPr>
        <p:sp>
          <p:nvSpPr>
            <p:cNvPr id="41" name="직사각형 40"/>
            <p:cNvSpPr/>
            <p:nvPr/>
          </p:nvSpPr>
          <p:spPr>
            <a:xfrm>
              <a:off x="2400299" y="302053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Ⅱ</a:t>
              </a:r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작품설명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4241228" y="3769172"/>
            <a:ext cx="986532" cy="736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75701" y="33508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릴레이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799245" y="3872591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전력센서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44117" y="40358"/>
            <a:ext cx="496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콘센트 클라이언트 부</a:t>
            </a:r>
            <a:endParaRPr lang="en-US" altLang="ko-KR" sz="3200" b="1" dirty="0" smtClean="0">
              <a:ln>
                <a:solidFill>
                  <a:srgbClr val="0D143C">
                    <a:alpha val="30000"/>
                  </a:srgb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7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268685" y="2773264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웹앱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이용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운영체제와 상관 없이 모니터링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소모전력 확인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콘센트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on/off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7290" y="1"/>
            <a:ext cx="3664890" cy="584776"/>
            <a:chOff x="2392867" y="3020536"/>
            <a:chExt cx="2168845" cy="648081"/>
          </a:xfrm>
        </p:grpSpPr>
        <p:sp>
          <p:nvSpPr>
            <p:cNvPr id="12" name="직사각형 11"/>
            <p:cNvSpPr/>
            <p:nvPr/>
          </p:nvSpPr>
          <p:spPr>
            <a:xfrm>
              <a:off x="2400299" y="302053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Ⅱ</a:t>
              </a:r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작품설명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3" y="1071314"/>
            <a:ext cx="3222172" cy="532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43146" y="53608"/>
            <a:ext cx="496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부 </a:t>
            </a:r>
            <a:r>
              <a:rPr lang="en-US" altLang="ko-KR" sz="32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b="1" dirty="0" err="1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웹앱</a:t>
            </a:r>
            <a:r>
              <a:rPr lang="en-US" altLang="ko-KR" sz="32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48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652622" y="2711905"/>
            <a:ext cx="71797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Ⅳ. </a:t>
            </a:r>
            <a:r>
              <a:rPr lang="ko-KR" altLang="en-US" sz="6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r>
              <a:rPr lang="en-US" altLang="ko-KR" sz="6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endParaRPr lang="ko-KR" altLang="en-US" sz="6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-7290" y="2"/>
            <a:ext cx="3664890" cy="1077219"/>
            <a:chOff x="2392867" y="3020536"/>
            <a:chExt cx="2168845" cy="1193833"/>
          </a:xfrm>
        </p:grpSpPr>
        <p:sp>
          <p:nvSpPr>
            <p:cNvPr id="15" name="직사각형 14"/>
            <p:cNvSpPr/>
            <p:nvPr/>
          </p:nvSpPr>
          <p:spPr>
            <a:xfrm>
              <a:off x="2400299" y="302053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92867" y="3020537"/>
              <a:ext cx="2168845" cy="1193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Ⅴ</a:t>
              </a:r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기대효과</a:t>
              </a:r>
            </a:p>
            <a:p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18857" y="2954739"/>
            <a:ext cx="463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시장</a:t>
            </a:r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</a:t>
            </a:r>
            <a:endParaRPr lang="en-US" altLang="ko-KR" sz="6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8857" y="4593039"/>
            <a:ext cx="463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경제</a:t>
            </a:r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</a:t>
            </a:r>
            <a:endParaRPr lang="en-US" altLang="ko-KR" sz="6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857" y="1371143"/>
            <a:ext cx="463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실용성</a:t>
            </a:r>
            <a:endParaRPr lang="en-US" altLang="ko-KR" sz="6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3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561891" y="2256293"/>
            <a:ext cx="7505700" cy="1795797"/>
            <a:chOff x="2298700" y="2625266"/>
            <a:chExt cx="7505700" cy="1795797"/>
          </a:xfrm>
        </p:grpSpPr>
        <p:grpSp>
          <p:nvGrpSpPr>
            <p:cNvPr id="12" name="그룹 11"/>
            <p:cNvGrpSpPr/>
            <p:nvPr/>
          </p:nvGrpSpPr>
          <p:grpSpPr>
            <a:xfrm>
              <a:off x="2371271" y="2839720"/>
              <a:ext cx="7433129" cy="1581343"/>
              <a:chOff x="2371271" y="2476863"/>
              <a:chExt cx="7433129" cy="1581343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436585" y="2476863"/>
                <a:ext cx="7150100" cy="1581343"/>
              </a:xfrm>
              <a:prstGeom prst="rect">
                <a:avLst/>
              </a:prstGeom>
              <a:solidFill>
                <a:srgbClr val="0518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371271" y="2628653"/>
                <a:ext cx="72807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6000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감사합니</a:t>
                </a:r>
                <a:r>
                  <a:rPr lang="ko-KR" altLang="en-US" sz="60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다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400300" y="3267535"/>
                <a:ext cx="74041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4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2298700" y="2625266"/>
              <a:ext cx="70231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4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9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276367" y="731519"/>
            <a:ext cx="3326212" cy="914403"/>
            <a:chOff x="2392867" y="3020536"/>
            <a:chExt cx="2168845" cy="648081"/>
          </a:xfrm>
        </p:grpSpPr>
        <p:sp>
          <p:nvSpPr>
            <p:cNvPr id="5" name="직사각형 4"/>
            <p:cNvSpPr/>
            <p:nvPr/>
          </p:nvSpPr>
          <p:spPr>
            <a:xfrm>
              <a:off x="2400299" y="302053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92867" y="3020537"/>
              <a:ext cx="2168845" cy="545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4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Contents</a:t>
              </a:r>
              <a:endParaRPr lang="ko-KR" altLang="en-US" sz="4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854408" y="2119530"/>
            <a:ext cx="4403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Ⅰ.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개발동기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54408" y="2851653"/>
            <a:ext cx="3058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Ⅱ.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작품목적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0737" y="3583776"/>
            <a:ext cx="3058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Ⅲ.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작품설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76176" y="4307691"/>
            <a:ext cx="3058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Ⅳ.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8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5980" y="2141390"/>
            <a:ext cx="78540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 smtClean="0">
                <a:latin typeface="HY강B" pitchFamily="18" charset="-127"/>
                <a:ea typeface="HY강B" pitchFamily="18" charset="-127"/>
              </a:rPr>
              <a:t>Q&amp;A</a:t>
            </a:r>
            <a:endParaRPr lang="en-US" altLang="ko-KR" sz="13800" dirty="0" smtClean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629703" y="2811244"/>
            <a:ext cx="9286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Ⅰ</a:t>
            </a:r>
            <a:r>
              <a:rPr lang="en-US" altLang="ko-KR" sz="6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6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개발동기</a:t>
            </a:r>
            <a:endParaRPr lang="ko-KR" altLang="en-US" sz="6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0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1081" y="-4190"/>
            <a:ext cx="3669583" cy="602028"/>
            <a:chOff x="2390090" y="3001416"/>
            <a:chExt cx="2171622" cy="667201"/>
          </a:xfrm>
        </p:grpSpPr>
        <p:sp>
          <p:nvSpPr>
            <p:cNvPr id="20" name="직사각형 19"/>
            <p:cNvSpPr/>
            <p:nvPr/>
          </p:nvSpPr>
          <p:spPr>
            <a:xfrm>
              <a:off x="2390090" y="300141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Ⅰ. </a:t>
              </a:r>
              <a:r>
                <a:rPr lang="ko-KR" altLang="en-US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개발동기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pic>
        <p:nvPicPr>
          <p:cNvPr id="1026" name="Picture 2" descr="제4차 산업혁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3" y="1499512"/>
            <a:ext cx="10747462" cy="42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9282431" y="5762249"/>
            <a:ext cx="2327183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출처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미래창조과학부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블로그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9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5" descr="http://imgnews.naver.net/image/030/2016/01/19/764944_20160119151611_344_0001_99_20160119151816.jpg?type=w5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66" y="1379777"/>
            <a:ext cx="9368334" cy="442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25"/>
          <p:cNvSpPr txBox="1">
            <a:spLocks noChangeArrowheads="1"/>
          </p:cNvSpPr>
          <p:nvPr/>
        </p:nvSpPr>
        <p:spPr bwMode="auto">
          <a:xfrm>
            <a:off x="5004346" y="6562343"/>
            <a:ext cx="7325766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1050" b="1" dirty="0">
                <a:latin typeface="나눔바른고딕" pitchFamily="50" charset="-127"/>
                <a:ea typeface="나눔바른고딕" pitchFamily="50" charset="-127"/>
              </a:rPr>
              <a:t>http://news.naver.com/main/read.nhn?mode=LSD&amp;mid=sec&amp;sid1=105&amp;oid=030&amp;aid=0002442016 </a:t>
            </a:r>
            <a:r>
              <a:rPr lang="en-US" altLang="ko-KR" sz="1050" b="1" dirty="0" smtClean="0"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050" b="1" dirty="0" smtClean="0">
                <a:latin typeface="나눔바른고딕" pitchFamily="50" charset="-127"/>
                <a:ea typeface="나눔바른고딕" pitchFamily="50" charset="-127"/>
              </a:rPr>
              <a:t>전자신문</a:t>
            </a:r>
            <a:r>
              <a:rPr lang="en-US" altLang="ko-KR" sz="1050" b="1" dirty="0" smtClean="0">
                <a:latin typeface="나눔바른고딕" pitchFamily="50" charset="-127"/>
                <a:ea typeface="나눔바른고딕" pitchFamily="50" charset="-127"/>
              </a:rPr>
              <a:t>]</a:t>
            </a:r>
            <a:r>
              <a:rPr lang="ko-KR" altLang="en-US" sz="105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050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81" y="-4190"/>
            <a:ext cx="3669583" cy="602028"/>
            <a:chOff x="2390090" y="3001416"/>
            <a:chExt cx="2171622" cy="667201"/>
          </a:xfrm>
        </p:grpSpPr>
        <p:sp>
          <p:nvSpPr>
            <p:cNvPr id="20" name="직사각형 19"/>
            <p:cNvSpPr/>
            <p:nvPr/>
          </p:nvSpPr>
          <p:spPr>
            <a:xfrm>
              <a:off x="2390090" y="300141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Ⅰ. </a:t>
              </a:r>
              <a:r>
                <a:rPr lang="ko-KR" altLang="en-US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개발동기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2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26" y="1631014"/>
            <a:ext cx="9970392" cy="402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9462616" y="6597352"/>
            <a:ext cx="3240360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1050" b="1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b="1" dirty="0" err="1" smtClean="0">
                <a:latin typeface="나눔바른고딕" pitchFamily="50" charset="-127"/>
                <a:ea typeface="나눔바른고딕" pitchFamily="50" charset="-127"/>
              </a:rPr>
              <a:t>액센츄어</a:t>
            </a:r>
            <a:r>
              <a:rPr lang="en-US" altLang="ko-KR" sz="1050" b="1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b="1" dirty="0" smtClean="0">
                <a:latin typeface="나눔바른고딕" pitchFamily="50" charset="-127"/>
                <a:ea typeface="나눔바른고딕" pitchFamily="50" charset="-127"/>
              </a:rPr>
              <a:t>글로벌 컨설팅 전문기업</a:t>
            </a:r>
            <a:r>
              <a:rPr lang="en-US" altLang="ko-KR" sz="1050" b="1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81" y="-4190"/>
            <a:ext cx="3669583" cy="602028"/>
            <a:chOff x="2390090" y="3001416"/>
            <a:chExt cx="2171622" cy="667201"/>
          </a:xfrm>
        </p:grpSpPr>
        <p:sp>
          <p:nvSpPr>
            <p:cNvPr id="11" name="직사각형 10"/>
            <p:cNvSpPr/>
            <p:nvPr/>
          </p:nvSpPr>
          <p:spPr>
            <a:xfrm>
              <a:off x="2390090" y="300141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Ⅰ</a:t>
              </a:r>
              <a:r>
                <a:rPr lang="en-US" altLang="ko-KR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개발동기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0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701609" y="2630260"/>
            <a:ext cx="71797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Ⅱ. </a:t>
            </a:r>
            <a:r>
              <a:rPr lang="ko-KR" altLang="en-US" sz="6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작품목적</a:t>
            </a:r>
            <a:endParaRPr lang="ko-KR" altLang="en-US" sz="6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6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81" y="-4190"/>
            <a:ext cx="3669583" cy="602028"/>
            <a:chOff x="2390090" y="3001416"/>
            <a:chExt cx="2171622" cy="667201"/>
          </a:xfrm>
        </p:grpSpPr>
        <p:sp>
          <p:nvSpPr>
            <p:cNvPr id="11" name="직사각형 10"/>
            <p:cNvSpPr/>
            <p:nvPr/>
          </p:nvSpPr>
          <p:spPr>
            <a:xfrm>
              <a:off x="2390090" y="3001416"/>
              <a:ext cx="2161412" cy="648081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4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92867" y="3020537"/>
              <a:ext cx="2168845" cy="648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Ⅱ. </a:t>
              </a:r>
              <a:r>
                <a:rPr lang="ko-KR" altLang="en-US" sz="3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작품목적</a:t>
              </a:r>
              <a:endPara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pic>
        <p:nvPicPr>
          <p:cNvPr id="3080" name="Picture 8" descr="money icon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64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lectric icon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71" y="2100747"/>
            <a:ext cx="2558530" cy="25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850090" y="2197750"/>
            <a:ext cx="2563584" cy="2584014"/>
            <a:chOff x="8850090" y="2197750"/>
            <a:chExt cx="2563584" cy="2584014"/>
          </a:xfrm>
        </p:grpSpPr>
        <p:pic>
          <p:nvPicPr>
            <p:cNvPr id="3084" name="Picture 12" descr="on off icon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0090" y="2197750"/>
              <a:ext cx="1273628" cy="1273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timer icon에 대한 이미지 검색결과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338" y="3202428"/>
              <a:ext cx="1579336" cy="1579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diagonal icon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77337">
              <a:off x="8926554" y="2476980"/>
              <a:ext cx="2156242" cy="193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2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01609" y="2630260"/>
            <a:ext cx="71797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Ⅲ. </a:t>
            </a:r>
            <a:r>
              <a:rPr lang="ko-KR" altLang="en-US" sz="6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작품설</a:t>
            </a:r>
            <a:r>
              <a:rPr lang="ko-KR" altLang="en-US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endParaRPr lang="ko-KR" altLang="en-US" sz="6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3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229</Words>
  <Application>Microsoft Office PowerPoint</Application>
  <PresentationFormat>사용자 지정</PresentationFormat>
  <Paragraphs>90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굴림</vt:lpstr>
      <vt:lpstr>Arial</vt:lpstr>
      <vt:lpstr>HY견고딕</vt:lpstr>
      <vt:lpstr>맑은 고딕</vt:lpstr>
      <vt:lpstr>Yoon 윤고딕 550_TT</vt:lpstr>
      <vt:lpstr>나눔바른고딕</vt:lpstr>
      <vt:lpstr>HY나무B</vt:lpstr>
      <vt:lpstr>Yoon 윤고딕 520_TT</vt:lpstr>
      <vt:lpstr>조선일보명조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205</cp:revision>
  <dcterms:created xsi:type="dcterms:W3CDTF">2015-08-19T02:56:30Z</dcterms:created>
  <dcterms:modified xsi:type="dcterms:W3CDTF">2017-09-26T10:04:58Z</dcterms:modified>
</cp:coreProperties>
</file>