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AWOKWW+GoogleSans-Bold" panose="020B0600000101010101"/>
      <p:regular r:id="rId9"/>
    </p:embeddedFont>
    <p:embeddedFont>
      <p:font typeface="IRDONP+GoogleSans-BoldItalic" panose="020B0600000101010101"/>
      <p:regular r:id="rId10"/>
    </p:embeddedFont>
    <p:embeddedFont>
      <p:font typeface="MEAGMM+MS-PGothic" panose="020B0600000101010101"/>
      <p:regular r:id="rId11"/>
    </p:embeddedFont>
    <p:embeddedFont>
      <p:font typeface="OCKUDE+GoogleSans-Regular" panose="020B0600000101010101"/>
      <p:regular r:id="rId12"/>
    </p:embeddedFont>
    <p:embeddedFont>
      <p:font typeface="TFJQJF+MPLUS1p-Regular" panose="020B0600000101010101"/>
      <p:regular r:id="rId13"/>
    </p:embeddedFont>
    <p:embeddedFont>
      <p:font typeface="VVFGJV+MPLUS1p-Bold" panose="020B0600000101010101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19074" y="299504"/>
            <a:ext cx="1010374" cy="133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600">
                <a:solidFill>
                  <a:srgbClr val="FFFFFF"/>
                </a:solidFill>
                <a:latin typeface="OCKUDE+GoogleSans-Regular"/>
              </a:rPr>
              <a:t>영업 비밀 + 기밀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7912" y="2081935"/>
            <a:ext cx="4069232" cy="675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22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3600">
                <a:solidFill>
                  <a:srgbClr val="FFFFFF"/>
                </a:solidFill>
                <a:latin typeface="TFJQJF+MPLUS1p-Regular"/>
              </a:rPr>
              <a:t>플레이 포인트 개요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673" y="192773"/>
            <a:ext cx="810767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400">
                <a:solidFill>
                  <a:srgbClr val="424242"/>
                </a:solidFill>
                <a:latin typeface="TFJQJF+MPLUS1p-Regular"/>
              </a:rPr>
              <a:t>2018년 9월 출시 이후 사용자 환원에 대해 긍정적인 반응이 있었습니다.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800">
                <a:solidFill>
                  <a:srgbClr val="FF0000"/>
                </a:solidFill>
                <a:latin typeface="IRDONP+GoogleSans-BoldItalic"/>
              </a:rPr>
              <a:t>Google NDA 하에 공유되며, 복제 또는 배포하지 마십시오.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84" y="160848"/>
            <a:ext cx="1981200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400">
                <a:solidFill>
                  <a:srgbClr val="424242"/>
                </a:solidFill>
                <a:latin typeface="TFJQJF+MPLUS1p-Regular"/>
              </a:rPr>
              <a:t>세계로의 확장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14922" y="3408768"/>
            <a:ext cx="946404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1675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000000"/>
                </a:solidFill>
                <a:latin typeface="AWOKWW+GoogleSans-Bold"/>
              </a:rPr>
              <a:t>일본</a:t>
            </a:r>
          </a:p>
          <a:p>
            <a:pPr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/>
                </a:solidFill>
                <a:latin typeface="AWOKWW+GoogleSans-Bold"/>
              </a:rPr>
              <a:t>2018년 9월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17146" y="3408768"/>
            <a:ext cx="638250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9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000000"/>
                </a:solidFill>
                <a:latin typeface="AWOKWW+GoogleSans-Bold"/>
              </a:rPr>
              <a:t>한국</a:t>
            </a:r>
          </a:p>
          <a:p>
            <a:pPr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/>
                </a:solidFill>
                <a:latin typeface="AWOKWW+GoogleSans-Bold"/>
              </a:rPr>
              <a:t>2019년 4월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17304" y="3408768"/>
            <a:ext cx="962533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000000"/>
                </a:solidFill>
                <a:latin typeface="AWOKWW+GoogleSans-Bold"/>
              </a:rPr>
              <a:t>미국</a:t>
            </a:r>
          </a:p>
          <a:p>
            <a:pPr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/>
                </a:solidFill>
                <a:latin typeface="AWOKWW+GoogleSans-Bold"/>
              </a:rPr>
              <a:t>2019년 11월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80009" y="3408772"/>
            <a:ext cx="864616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195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000000"/>
                </a:solidFill>
                <a:latin typeface="AWOKWW+GoogleSans-Bold"/>
              </a:rPr>
              <a:t>대만</a:t>
            </a:r>
          </a:p>
          <a:p>
            <a:pPr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/>
                </a:solidFill>
                <a:latin typeface="AWOKWW+GoogleSans-Bold"/>
              </a:rPr>
              <a:t>2020년 2월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57978" y="3408772"/>
            <a:ext cx="864616" cy="3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69" marR="0">
              <a:lnSpc>
                <a:spcPts val="125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000000"/>
                </a:solidFill>
                <a:latin typeface="AWOKWW+GoogleSans-Bold"/>
              </a:rPr>
              <a:t>홍콩</a:t>
            </a:r>
          </a:p>
          <a:p>
            <a:pPr>
              <a:lnSpc>
                <a:spcPts val="1001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000000"/>
                </a:solidFill>
                <a:latin typeface="AWOKWW+GoogleSans-Bold"/>
              </a:rPr>
              <a:t>2020년 2월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9586" y="4714178"/>
            <a:ext cx="6533285" cy="2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52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400">
                <a:solidFill>
                  <a:srgbClr val="000000"/>
                </a:solidFill>
                <a:latin typeface="VVFGJV+MPLUS1p-Bold"/>
              </a:rPr>
              <a:t>그 이후에도 호주, 영국, 독일, 프랑스 등을 포함한 37개국으로 확대되었습니다.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800">
                <a:solidFill>
                  <a:srgbClr val="FF0000"/>
                </a:solidFill>
                <a:latin typeface="IRDONP+GoogleSans-BoldItalic"/>
              </a:rPr>
              <a:t>Google NDA 하에 공유되며, 복제 또는 배포하지 마십시오.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74" y="160848"/>
            <a:ext cx="472439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400">
                <a:solidFill>
                  <a:srgbClr val="424242"/>
                </a:solidFill>
                <a:latin typeface="TFJQJF+MPLUS1p-Regular"/>
              </a:rPr>
              <a:t>전 세계 개발자 여러분의 참여를 환영합니다.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800">
                <a:solidFill>
                  <a:srgbClr val="FF0000"/>
                </a:solidFill>
                <a:latin typeface="IRDONP+GoogleSans-BoldItalic"/>
              </a:rPr>
              <a:t>Google NDA 하에 공유되며, 복제 또는 배포하지 마십시오.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9574" y="237048"/>
            <a:ext cx="6248399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400">
                <a:solidFill>
                  <a:srgbClr val="424242"/>
                </a:solidFill>
                <a:latin typeface="TFJQJF+MPLUS1p-Regular"/>
              </a:rPr>
              <a:t>일본에서는 비게임 앱도 참여하여 호평을 받았다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78523" y="103852"/>
            <a:ext cx="3089554" cy="165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1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800">
                <a:solidFill>
                  <a:srgbClr val="FF0000"/>
                </a:solidFill>
                <a:latin typeface="IRDONP+GoogleSans-BoldItalic"/>
              </a:rPr>
              <a:t>Google NDA 하에 공유되며, 복제 또는 배포하지 마십시오.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099" y="148448"/>
            <a:ext cx="4203191" cy="463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47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400">
                <a:solidFill>
                  <a:srgbClr val="434343"/>
                </a:solidFill>
                <a:latin typeface="TFJQJF+MPLUS1p-Regular"/>
              </a:rPr>
              <a:t>주요 지표 개요 (일본만)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2824" y="688270"/>
            <a:ext cx="1422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고액 과금 사용자들의 참여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2770" y="688259"/>
            <a:ext cx="914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75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프로그램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참가 제목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0495" y="764459"/>
            <a:ext cx="1041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가입 사용자 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27149" y="840670"/>
            <a:ext cx="533400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입 비율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4627" y="1469431"/>
            <a:ext cx="1679701" cy="706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05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2800">
                <a:solidFill>
                  <a:srgbClr val="424242"/>
                </a:solidFill>
                <a:latin typeface="VVFGJV+MPLUS1p-Bold"/>
              </a:rPr>
              <a:t>2000만+</a:t>
            </a:r>
          </a:p>
          <a:p>
            <a:pPr>
              <a:lnSpc>
                <a:spcPts val="999"/>
              </a:lnSpc>
              <a:spcBef>
                <a:spcPts val="358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MEAGMM+MS-PGothic"/>
              </a:rPr>
              <a:t>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76874" y="1441584"/>
            <a:ext cx="1263395" cy="56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3" dirty="0">
                <a:solidFill>
                  <a:srgbClr val="349351"/>
                </a:solidFill>
                <a:latin typeface="VVFGJV+MPLUS1p-Bold"/>
                <a:cs typeface="VVFGJV+MPLUS1p-Bold"/>
              </a:rPr>
              <a:t>95+%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7846" y="1441584"/>
            <a:ext cx="1163954" cy="569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424242"/>
                </a:solidFill>
                <a:latin typeface="VVFGJV+MPLUS1p-Bold"/>
                <a:cs typeface="VVFGJV+MPLUS1p-Bold"/>
              </a:rPr>
              <a:t>200+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97020" y="2745658"/>
            <a:ext cx="1168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24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사용자의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총 포인트 적립액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16419" y="2745658"/>
            <a:ext cx="1168400" cy="367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424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사용자의</a:t>
            </a:r>
          </a:p>
          <a:p>
            <a:pPr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포인트 교환 총액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10461" y="2821870"/>
            <a:ext cx="1419225" cy="215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TFJQJF+MPLUS1p-Regular"/>
              </a:rPr>
              <a:t>포인트 소비율 (PCR)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4262" y="3424909"/>
            <a:ext cx="1533524" cy="7015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3000">
                <a:solidFill>
                  <a:srgbClr val="349351"/>
                </a:solidFill>
                <a:latin typeface="VVFGJV+MPLUS1p-Bold"/>
              </a:rPr>
              <a:t>약 500억</a:t>
            </a:r>
          </a:p>
          <a:p>
            <a:pPr>
              <a:lnSpc>
                <a:spcPts val="999"/>
              </a:lnSpc>
              <a:spcBef>
                <a:spcPts val="38"/>
              </a:spcBef>
              <a:spcAft>
                <a:spcPts val="0"/>
              </a:spcAft>
            </a:pPr>
            <a:r>
              <a:rPr sz="1000">
                <a:solidFill>
                  <a:srgbClr val="349351"/>
                </a:solidFill>
                <a:latin typeface="MEAGMM+MS-PGothic"/>
              </a:rPr>
              <a:t>포인트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840862" y="3422784"/>
            <a:ext cx="153352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3000">
                <a:solidFill>
                  <a:srgbClr val="424242"/>
                </a:solidFill>
                <a:latin typeface="VVFGJV+MPLUS1p-Bold"/>
              </a:rPr>
              <a:t>약 400억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57057" y="3498984"/>
            <a:ext cx="1263395" cy="56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4"/>
              </a:lnSpc>
              <a:spcBef>
                <a:spcPts val="0"/>
              </a:spcBef>
              <a:spcAft>
                <a:spcPts val="0"/>
              </a:spcAft>
            </a:pPr>
            <a:r>
              <a:rPr sz="3000" spc="-43" dirty="0">
                <a:solidFill>
                  <a:srgbClr val="349351"/>
                </a:solidFill>
                <a:latin typeface="VVFGJV+MPLUS1p-Bold"/>
                <a:cs typeface="VVFGJV+MPLUS1p-Bold"/>
              </a:rPr>
              <a:t>80+%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77524" y="3909195"/>
            <a:ext cx="660400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4"/>
              </a:lnSpc>
              <a:spcBef>
                <a:spcPts val="0"/>
              </a:spcBef>
              <a:spcAft>
                <a:spcPts val="0"/>
              </a:spcAft>
              <a:defRPr>
                <a:solidFill/>
              </a:defRPr>
            </a:pPr>
            <a:r>
              <a:rPr sz="1000">
                <a:solidFill>
                  <a:srgbClr val="424242"/>
                </a:solidFill>
                <a:latin typeface="VVFGJV+MPLUS1p-Bold"/>
              </a:rPr>
              <a:t>포인트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Office PowerPoint</Application>
  <PresentationFormat>화면 슬라이드 쇼(16:9)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VVFGJV+MPLUS1p-Bold</vt:lpstr>
      <vt:lpstr>Calibri</vt:lpstr>
      <vt:lpstr>OCKUDE+GoogleSans-Regular</vt:lpstr>
      <vt:lpstr>IRDONP+GoogleSans-BoldItalic</vt:lpstr>
      <vt:lpstr>TFJQJF+MPLUS1p-Regular</vt:lpstr>
      <vt:lpstr>AWOKWW+GoogleSans-Bold</vt:lpstr>
      <vt:lpstr>MEAGMM+MS-PGothic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문다빈</cp:lastModifiedBy>
  <cp:revision>2</cp:revision>
  <dcterms:modified xsi:type="dcterms:W3CDTF">2025-05-29T01:09:03Z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2025-05-29T01:09:03Z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68933f9c-b220-4805-93a1-ff6c342a5031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