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AWOKWW+GoogleSans-Bold" panose="020B0600000101010101"/>
      <p:regular r:id="rId9"/>
    </p:embeddedFont>
    <p:embeddedFont>
      <p:font typeface="IRDONP+GoogleSans-BoldItalic" panose="020B0600000101010101"/>
      <p:regular r:id="rId10"/>
    </p:embeddedFont>
    <p:embeddedFont>
      <p:font typeface="MEAGMM+MS-PGothic" panose="020B0600000101010101"/>
      <p:regular r:id="rId11"/>
    </p:embeddedFont>
    <p:embeddedFont>
      <p:font typeface="OCKUDE+GoogleSans-Regular" panose="020B0600000101010101"/>
      <p:regular r:id="rId12"/>
    </p:embeddedFont>
    <p:embeddedFont>
      <p:font typeface="TFJQJF+MPLUS1p-Regular" panose="020B0600000101010101"/>
      <p:regular r:id="rId13"/>
    </p:embeddedFont>
    <p:embeddedFont>
      <p:font typeface="VVFGJV+MPLUS1p-Bold" panose="020B0600000101010101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19074" y="299504"/>
            <a:ext cx="1010374" cy="133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51"/>
              </a:lnSpc>
              <a:spcBef>
                <a:spcPts val="0"/>
              </a:spcBef>
              <a:spcAft>
                <a:spcPts val="0"/>
              </a:spcAft>
            </a:pPr>
            <a:r>
              <a:rPr sz="600" dirty="0">
                <a:solidFill>
                  <a:srgbClr val="FFFFFF"/>
                </a:solidFill>
                <a:latin typeface="OCKUDE+GoogleSans-Regular"/>
                <a:cs typeface="OCKUDE+GoogleSans-Regular"/>
              </a:rPr>
              <a:t>Proprietary + Conﬁdential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7912" y="2081935"/>
            <a:ext cx="4069232" cy="67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22"/>
              </a:lnSpc>
              <a:spcBef>
                <a:spcPts val="0"/>
              </a:spcBef>
              <a:spcAft>
                <a:spcPts val="0"/>
              </a:spcAft>
            </a:pPr>
            <a:r>
              <a:rPr sz="3600" spc="-27" dirty="0">
                <a:solidFill>
                  <a:srgbClr val="FFFFFF"/>
                </a:solidFill>
                <a:latin typeface="TFJQJF+MPLUS1p-Regular"/>
                <a:cs typeface="TFJQJF+MPLUS1p-Regular"/>
              </a:rPr>
              <a:t>Play</a:t>
            </a:r>
            <a:r>
              <a:rPr sz="3600" spc="27" dirty="0">
                <a:solidFill>
                  <a:srgbClr val="FFFFFF"/>
                </a:solidFill>
                <a:latin typeface="TFJQJF+MPLUS1p-Regular"/>
                <a:cs typeface="TFJQJF+MPLUS1p-Regular"/>
              </a:rPr>
              <a:t> </a:t>
            </a:r>
            <a:r>
              <a:rPr sz="3600" spc="-34" dirty="0">
                <a:solidFill>
                  <a:srgbClr val="FFFFFF"/>
                </a:solidFill>
                <a:latin typeface="TFJQJF+MPLUS1p-Regular"/>
                <a:cs typeface="TFJQJF+MPLUS1p-Regular"/>
              </a:rPr>
              <a:t>Points</a:t>
            </a:r>
            <a:r>
              <a:rPr sz="3600" spc="34" dirty="0">
                <a:solidFill>
                  <a:srgbClr val="FFFFFF"/>
                </a:solidFill>
                <a:latin typeface="TFJQJF+MPLUS1p-Regular"/>
                <a:cs typeface="TFJQJF+MPLUS1p-Regular"/>
              </a:rPr>
              <a:t> </a:t>
            </a:r>
            <a:r>
              <a:rPr sz="3600" dirty="0">
                <a:solidFill>
                  <a:srgbClr val="FFFFFF"/>
                </a:solidFill>
                <a:latin typeface="TFJQJF+MPLUS1p-Regular"/>
                <a:cs typeface="TFJQJF+MPLUS1p-Regular"/>
              </a:rPr>
              <a:t>の概要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673" y="192773"/>
            <a:ext cx="810767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2018年9月のローンチ時からユーザー還元に好意的な反応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Shared</a:t>
            </a:r>
            <a:r>
              <a:rPr sz="800" spc="-23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under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Google</a:t>
            </a:r>
            <a:r>
              <a:rPr sz="800" spc="-2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NDA</a:t>
            </a:r>
            <a:r>
              <a:rPr sz="800" spc="-2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-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Please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do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not</a:t>
            </a:r>
            <a:r>
              <a:rPr sz="800" spc="-16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copy</a:t>
            </a:r>
            <a:r>
              <a:rPr sz="800" spc="-1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or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distribute.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84" y="160848"/>
            <a:ext cx="1981200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世界への拡大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4922" y="3408768"/>
            <a:ext cx="946404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675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Japan</a:t>
            </a:r>
          </a:p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September 2018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7146" y="3408768"/>
            <a:ext cx="638250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9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Korea</a:t>
            </a:r>
          </a:p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April</a:t>
            </a:r>
            <a:r>
              <a:rPr sz="800" spc="-12" dirty="0">
                <a:solidFill>
                  <a:srgbClr val="000000"/>
                </a:solidFill>
                <a:latin typeface="AWOKWW+GoogleSans-Bold"/>
                <a:cs typeface="AWOKWW+GoogleSans-Bold"/>
              </a:rPr>
              <a:t> </a:t>
            </a: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7304" y="3408768"/>
            <a:ext cx="962533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United</a:t>
            </a:r>
            <a:r>
              <a:rPr sz="1000" spc="-11" dirty="0">
                <a:solidFill>
                  <a:srgbClr val="000000"/>
                </a:solidFill>
                <a:latin typeface="AWOKWW+GoogleSans-Bold"/>
                <a:cs typeface="AWOKWW+GoogleSans-Bold"/>
              </a:rPr>
              <a:t> </a:t>
            </a:r>
            <a:r>
              <a:rPr sz="1000" spc="-14" dirty="0">
                <a:solidFill>
                  <a:srgbClr val="000000"/>
                </a:solidFill>
                <a:latin typeface="AWOKWW+GoogleSans-Bold"/>
                <a:cs typeface="AWOKWW+GoogleSans-Bold"/>
              </a:rPr>
              <a:t>States</a:t>
            </a:r>
          </a:p>
          <a:p>
            <a:pPr marL="23551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November 2019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0009" y="3408772"/>
            <a:ext cx="864616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195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</a:pPr>
            <a:r>
              <a:rPr sz="1000" spc="-17" dirty="0">
                <a:solidFill>
                  <a:srgbClr val="000000"/>
                </a:solidFill>
                <a:latin typeface="AWOKWW+GoogleSans-Bold"/>
                <a:cs typeface="AWOKWW+GoogleSans-Bold"/>
              </a:rPr>
              <a:t>Taiwan</a:t>
            </a:r>
          </a:p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February</a:t>
            </a:r>
            <a:r>
              <a:rPr sz="800" spc="-11" dirty="0">
                <a:solidFill>
                  <a:srgbClr val="000000"/>
                </a:solidFill>
                <a:latin typeface="AWOKWW+GoogleSans-Bold"/>
                <a:cs typeface="AWOKWW+GoogleSans-Bold"/>
              </a:rPr>
              <a:t> </a:t>
            </a: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2020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57978" y="3408772"/>
            <a:ext cx="864616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9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HongKong</a:t>
            </a:r>
          </a:p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February</a:t>
            </a:r>
            <a:r>
              <a:rPr sz="800" spc="-11" dirty="0">
                <a:solidFill>
                  <a:srgbClr val="000000"/>
                </a:solidFill>
                <a:latin typeface="AWOKWW+GoogleSans-Bold"/>
                <a:cs typeface="AWOKWW+GoogleSans-Bold"/>
              </a:rPr>
              <a:t> </a:t>
            </a:r>
            <a:r>
              <a:rPr sz="800" dirty="0">
                <a:solidFill>
                  <a:srgbClr val="000000"/>
                </a:solidFill>
                <a:latin typeface="AWOKWW+GoogleSans-Bold"/>
                <a:cs typeface="AWOKWW+GoogleSans-Bold"/>
              </a:rPr>
              <a:t>2020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9586" y="4714178"/>
            <a:ext cx="6533285" cy="2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VVFGJV+MPLUS1p-Bold"/>
                <a:cs typeface="VVFGJV+MPLUS1p-Bold"/>
              </a:rPr>
              <a:t>その後もオーストラリア、イギリス、ドイツ、フランスを含む</a:t>
            </a:r>
            <a:r>
              <a:rPr sz="1400" spc="75" dirty="0">
                <a:solidFill>
                  <a:srgbClr val="000000"/>
                </a:solidFill>
                <a:latin typeface="VVFGJV+MPLUS1p-Bold"/>
                <a:cs typeface="VVFGJV+MPLUS1p-Bold"/>
              </a:rPr>
              <a:t> </a:t>
            </a:r>
            <a:r>
              <a:rPr sz="1400" dirty="0">
                <a:solidFill>
                  <a:srgbClr val="000000"/>
                </a:solidFill>
                <a:latin typeface="VVFGJV+MPLUS1p-Bold"/>
                <a:cs typeface="VVFGJV+MPLUS1p-Bold"/>
              </a:rPr>
              <a:t>37</a:t>
            </a:r>
            <a:r>
              <a:rPr sz="1400" spc="75" dirty="0">
                <a:solidFill>
                  <a:srgbClr val="000000"/>
                </a:solidFill>
                <a:latin typeface="VVFGJV+MPLUS1p-Bold"/>
                <a:cs typeface="VVFGJV+MPLUS1p-Bold"/>
              </a:rPr>
              <a:t> </a:t>
            </a:r>
            <a:r>
              <a:rPr sz="1400" dirty="0">
                <a:solidFill>
                  <a:srgbClr val="000000"/>
                </a:solidFill>
                <a:latin typeface="VVFGJV+MPLUS1p-Bold"/>
                <a:cs typeface="VVFGJV+MPLUS1p-Bold"/>
              </a:rPr>
              <a:t>か国にも拡大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Shared</a:t>
            </a:r>
            <a:r>
              <a:rPr sz="800" spc="-23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under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Google</a:t>
            </a:r>
            <a:r>
              <a:rPr sz="800" spc="-2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NDA</a:t>
            </a:r>
            <a:r>
              <a:rPr sz="800" spc="-2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-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Please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do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not</a:t>
            </a:r>
            <a:r>
              <a:rPr sz="800" spc="-16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copy</a:t>
            </a:r>
            <a:r>
              <a:rPr sz="800" spc="-1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or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distribute.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74" y="160848"/>
            <a:ext cx="472439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世界中のデベロッパー様がご参加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Shared</a:t>
            </a:r>
            <a:r>
              <a:rPr sz="800" spc="-23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under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Google</a:t>
            </a:r>
            <a:r>
              <a:rPr sz="800" spc="-2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NDA</a:t>
            </a:r>
            <a:r>
              <a:rPr sz="800" spc="-2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-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Please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do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not</a:t>
            </a:r>
            <a:r>
              <a:rPr sz="800" spc="-16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copy</a:t>
            </a:r>
            <a:r>
              <a:rPr sz="800" spc="-1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or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distribute.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74" y="237048"/>
            <a:ext cx="624839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日本においては非ゲームアプリも参加し好評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Shared</a:t>
            </a:r>
            <a:r>
              <a:rPr sz="800" spc="-23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under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Google</a:t>
            </a:r>
            <a:r>
              <a:rPr sz="800" spc="-2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NDA</a:t>
            </a:r>
            <a:r>
              <a:rPr sz="800" spc="-2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-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Please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do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not</a:t>
            </a:r>
            <a:r>
              <a:rPr sz="800" spc="-16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copy</a:t>
            </a:r>
            <a:r>
              <a:rPr sz="800" spc="-15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or</a:t>
            </a:r>
            <a:r>
              <a:rPr sz="800" spc="-24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 </a:t>
            </a:r>
            <a:r>
              <a:rPr sz="800" dirty="0">
                <a:solidFill>
                  <a:srgbClr val="FF0000"/>
                </a:solidFill>
                <a:latin typeface="IRDONP+GoogleSans-BoldItalic"/>
                <a:cs typeface="IRDONP+GoogleSans-BoldItalic"/>
              </a:rPr>
              <a:t>distribute.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099" y="148448"/>
            <a:ext cx="4203191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34343"/>
                </a:solidFill>
                <a:latin typeface="TFJQJF+MPLUS1p-Regular"/>
                <a:cs typeface="TFJQJF+MPLUS1p-Regular"/>
              </a:rPr>
              <a:t>主要指標の概要 （日本のみ）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2824" y="688270"/>
            <a:ext cx="1422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高額課金ユーザーの加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2770" y="688259"/>
            <a:ext cx="914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75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プログラム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参加タイトル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0495" y="764459"/>
            <a:ext cx="1041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加入ユーザー数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27149" y="840670"/>
            <a:ext cx="533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入割合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4627" y="1469431"/>
            <a:ext cx="1679701" cy="706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5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424242"/>
                </a:solidFill>
                <a:latin typeface="VVFGJV+MPLUS1p-Bold"/>
                <a:cs typeface="VVFGJV+MPLUS1p-Bold"/>
              </a:rPr>
              <a:t>2000万+</a:t>
            </a:r>
          </a:p>
          <a:p>
            <a:pPr marL="708280" marR="0">
              <a:lnSpc>
                <a:spcPts val="999"/>
              </a:lnSpc>
              <a:spcBef>
                <a:spcPts val="358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EAGMM+MS-PGothic"/>
                <a:cs typeface="MEAGMM+MS-PGothic"/>
              </a:rPr>
              <a:t>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6874" y="1441584"/>
            <a:ext cx="1263395" cy="56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3" dirty="0">
                <a:solidFill>
                  <a:srgbClr val="349351"/>
                </a:solidFill>
                <a:latin typeface="VVFGJV+MPLUS1p-Bold"/>
                <a:cs typeface="VVFGJV+MPLUS1p-Bold"/>
              </a:rPr>
              <a:t>95+%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7846" y="1441584"/>
            <a:ext cx="1163954" cy="56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424242"/>
                </a:solidFill>
                <a:latin typeface="VVFGJV+MPLUS1p-Bold"/>
                <a:cs typeface="VVFGJV+MPLUS1p-Bold"/>
              </a:rPr>
              <a:t>200+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7020" y="2745658"/>
            <a:ext cx="1168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24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ユーザーの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ポイント獲得総額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16419" y="2745658"/>
            <a:ext cx="1168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24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ユーザーの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ポイント交換総額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10461" y="2821870"/>
            <a:ext cx="1419225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TFJQJF+MPLUS1p-Regular"/>
                <a:cs typeface="TFJQJF+MPLUS1p-Regular"/>
              </a:rPr>
              <a:t>ポイント消費率 (PCR)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4262" y="3424909"/>
            <a:ext cx="1533524" cy="701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349351"/>
                </a:solidFill>
                <a:latin typeface="VVFGJV+MPLUS1p-Bold"/>
                <a:cs typeface="VVFGJV+MPLUS1p-Bold"/>
              </a:rPr>
              <a:t>~500億</a:t>
            </a:r>
          </a:p>
          <a:p>
            <a:pPr marL="480273" marR="0">
              <a:lnSpc>
                <a:spcPts val="999"/>
              </a:lnSpc>
              <a:spcBef>
                <a:spcPts val="38"/>
              </a:spcBef>
              <a:spcAft>
                <a:spcPts val="0"/>
              </a:spcAft>
            </a:pPr>
            <a:r>
              <a:rPr sz="1000" dirty="0">
                <a:solidFill>
                  <a:srgbClr val="349351"/>
                </a:solidFill>
                <a:latin typeface="MEAGMM+MS-PGothic"/>
                <a:cs typeface="MEAGMM+MS-PGothic"/>
              </a:rPr>
              <a:t>ポイント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0862" y="3422784"/>
            <a:ext cx="153352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424242"/>
                </a:solidFill>
                <a:latin typeface="VVFGJV+MPLUS1p-Bold"/>
                <a:cs typeface="VVFGJV+MPLUS1p-Bold"/>
              </a:rPr>
              <a:t>~400億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7057" y="3498984"/>
            <a:ext cx="12633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3" dirty="0">
                <a:solidFill>
                  <a:srgbClr val="349351"/>
                </a:solidFill>
                <a:latin typeface="VVFGJV+MPLUS1p-Bold"/>
                <a:cs typeface="VVFGJV+MPLUS1p-Bold"/>
              </a:rPr>
              <a:t>80+%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77524" y="3909195"/>
            <a:ext cx="660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424242"/>
                </a:solidFill>
                <a:latin typeface="VVFGJV+MPLUS1p-Bold"/>
                <a:cs typeface="VVFGJV+MPLUS1p-Bold"/>
              </a:rPr>
              <a:t>ポイント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화면 슬라이드 쇼(16:9)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VVFGJV+MPLUS1p-Bold</vt:lpstr>
      <vt:lpstr>Calibri</vt:lpstr>
      <vt:lpstr>OCKUDE+GoogleSans-Regular</vt:lpstr>
      <vt:lpstr>IRDONP+GoogleSans-BoldItalic</vt:lpstr>
      <vt:lpstr>TFJQJF+MPLUS1p-Regular</vt:lpstr>
      <vt:lpstr>AWOKWW+GoogleSans-Bold</vt:lpstr>
      <vt:lpstr>MEAGMM+MS-PGothic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문다빈</cp:lastModifiedBy>
  <cp:revision>2</cp:revision>
  <dcterms:modified xsi:type="dcterms:W3CDTF">2025-05-29T01:09:03Z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2025-05-29T01:09:03Z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68933f9c-b220-4805-93a1-ff6c342a5031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