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7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  <p15:guide id="3" pos="4635">
          <p15:clr>
            <a:srgbClr val="A4A3A4"/>
          </p15:clr>
        </p15:guide>
        <p15:guide id="4" pos="45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223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58"/>
        <p:guide pos="2878"/>
        <p:guide pos="4635"/>
        <p:guide pos="45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2BFD85EE-51FF-49B2-AE4A-EF643293EA7A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022DE9A-8BD0-4588-90EC-B8326F0668FE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7F8B5EE-9957-45ED-8881-249F27AAE9BD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7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0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13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1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36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87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04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2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4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98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2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FE13E15-7006-4370-B5F6-60D7104AE3B4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7D10D11-2C95-44F2-9DFC-D0C737CB5390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5135845-0C4F-469E-8726-3EBFD71077A7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80FC019-3CDA-4483-987D-B12D1EB4D233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5936E48-2907-481B-8F8C-35E94B4338B9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6D1E666-04C9-40C3-88DF-F7C22C7A6172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1D27B48-006F-4BC1-BDC8-3C8CA726AC13}" type="datetime1">
              <a:rPr lang="ko-KR" altLang="en-US"/>
              <a:pPr lvl="0">
                <a:defRPr/>
              </a:pPr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43FC95C-4A71-4760-A575-4AE7075BB6F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/>
          <a:srcRect l="1040"/>
          <a:stretch>
            <a:fillRect/>
          </a:stretch>
        </p:blipFill>
        <p:spPr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2397826" y="1953466"/>
            <a:ext cx="4437314" cy="844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 spc="-15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>
                <a:solidFill>
                  <a:schemeClr val="accent2">
                    <a:lumMod val="75000"/>
                  </a:schemeClr>
                </a:solidFill>
              </a:rPr>
              <a:t>개발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840760" cy="44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>
                <a:solidFill>
                  <a:srgbClr val="77787B"/>
                </a:solidFill>
              </a:rPr>
              <a:t>: </a:t>
            </a:r>
            <a:r>
              <a:rPr lang="ko-KR" altLang="en-US" sz="2400" b="1" spc="-150">
                <a:solidFill>
                  <a:srgbClr val="77787B"/>
                </a:solidFill>
              </a:rPr>
              <a:t>산업제어시스템 취약점 진단 프로그램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386918" cy="4465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가</a:t>
                </a:r>
              </a:p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7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2018. 02.17  ~ 2018. 11. 30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(HelloSecurity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팀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김은지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김주연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윤주혜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김인수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5.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07" name="표 106"/>
          <p:cNvGraphicFramePr>
            <a:graphicFrameLocks noGrp="1"/>
          </p:cNvGraphicFramePr>
          <p:nvPr/>
        </p:nvGraphicFramePr>
        <p:xfrm>
          <a:off x="107500" y="1262936"/>
          <a:ext cx="8712976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8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프로그램</a:t>
                      </a:r>
                      <a:r>
                        <a:rPr lang="en-US" altLang="ko-KR" sz="1200"/>
                        <a:t>ID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Sec_eva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프로그램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산업제어시스템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취약점 진단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2018.07.20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page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aseline="0"/>
                        <a:t>4/ 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개요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aseline="0"/>
                        <a:t>평가 완료한 자산은 자산 별로 조치사항을 확인할 수 있으며</a:t>
                      </a:r>
                      <a:r>
                        <a:rPr lang="en-US" altLang="ko-KR" sz="1200" baseline="0"/>
                        <a:t>, </a:t>
                      </a:r>
                      <a:r>
                        <a:rPr lang="ko-KR" altLang="en-US" sz="1200" baseline="0"/>
                        <a:t>자산에서 조치가 시급한 통제항목을 우선순위 순으로 확인할 수 있다</a:t>
                      </a:r>
                      <a:r>
                        <a:rPr lang="en-US" altLang="ko-KR" sz="1200" baseline="0"/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김은지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074" name="_x136488280" descr="EMB00000eec250d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24374" y="2682738"/>
            <a:ext cx="5866854" cy="3065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1724" y="1318759"/>
            <a:ext cx="8341072" cy="5418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413389" y="1883189"/>
          <a:ext cx="6639235" cy="4396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 번호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자산리스트 조회 및 등록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해당 시스템의 자산리스트 목록을 조회할 수 있음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신규 자산을 등록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수정 및 삭제할 수 있음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26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처리내용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▶자산 조회 기능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조회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 버튼을 누르면 해당 시스템의 자산리스트 목록이 나열됨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▶신규 자산 등록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 버튼을 누르면 자산 등록 팝업창을 띄움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▶기존 자산 수정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’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 버튼을 누르면 자산 수정 팝업창을 띄움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▶자산 삭제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자산을 선택하고 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’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버튼을 누르면 해당 자산이 삭제됨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▶연결되는 기능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 조회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 등록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 수정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요구사항명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자산리스트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128" y="1367120"/>
            <a:ext cx="4282874" cy="5402903"/>
          </a:xfrm>
          <a:prstGeom prst="rect">
            <a:avLst/>
          </a:prstGeom>
        </p:spPr>
      </p:pic>
      <p:graphicFrame>
        <p:nvGraphicFramePr>
          <p:cNvPr id="37" name="표 17"/>
          <p:cNvGraphicFramePr>
            <a:graphicFrameLocks noGrp="1"/>
          </p:cNvGraphicFramePr>
          <p:nvPr/>
        </p:nvGraphicFramePr>
        <p:xfrm>
          <a:off x="4760192" y="1830552"/>
          <a:ext cx="4250822" cy="4408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7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 번호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+mn-ea"/>
                        </a:rPr>
                        <a:t>자산 등록 화면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30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+mn-ea"/>
                        </a:rPr>
                        <a:t>자산리스트에서 등록 버튼을 누를 시 나타나는 팝업창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+mn-ea"/>
                        </a:rPr>
                        <a:t>자산명</a:t>
                      </a:r>
                      <a:r>
                        <a:rPr lang="en-US" altLang="ko-KR" sz="1200">
                          <a:latin typeface="맑은 고딕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+mn-ea"/>
                        </a:rPr>
                        <a:t>자산속성</a:t>
                      </a:r>
                      <a:r>
                        <a:rPr lang="en-US" altLang="ko-KR" sz="1200">
                          <a:latin typeface="맑은 고딕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+mn-ea"/>
                        </a:rPr>
                        <a:t>계정기능 선택</a:t>
                      </a:r>
                      <a:r>
                        <a:rPr lang="en-US" altLang="ko-KR" sz="1200">
                          <a:latin typeface="맑은 고딕"/>
                          <a:ea typeface="+mn-ea"/>
                        </a:rPr>
                        <a:t>(Y/N), </a:t>
                      </a:r>
                      <a:r>
                        <a:rPr lang="ko-KR" altLang="en-US" sz="1200">
                          <a:latin typeface="맑은 고딕"/>
                          <a:ea typeface="+mn-ea"/>
                        </a:rPr>
                        <a:t>우선순위를 입력하고 </a:t>
                      </a:r>
                      <a:r>
                        <a:rPr lang="en-US" altLang="ko-KR" sz="1200">
                          <a:latin typeface="맑은 고딕"/>
                          <a:ea typeface="+mn-ea"/>
                        </a:rPr>
                        <a:t>‘</a:t>
                      </a:r>
                      <a:r>
                        <a:rPr lang="ko-KR" altLang="en-US" sz="1200">
                          <a:latin typeface="맑은 고딕"/>
                          <a:ea typeface="+mn-ea"/>
                        </a:rPr>
                        <a:t>확인</a:t>
                      </a:r>
                      <a:r>
                        <a:rPr lang="en-US" altLang="ko-KR" sz="1200">
                          <a:latin typeface="맑은 고딕"/>
                          <a:ea typeface="+mn-ea"/>
                        </a:rPr>
                        <a:t>’</a:t>
                      </a:r>
                      <a:r>
                        <a:rPr lang="ko-KR" altLang="en-US" sz="1200">
                          <a:latin typeface="맑은 고딕"/>
                          <a:ea typeface="+mn-ea"/>
                        </a:rPr>
                        <a:t>버튼을 누르면 자산리스트에 해당 자산이 추가됨</a:t>
                      </a:r>
                      <a:endParaRPr lang="en-US" altLang="ko-KR" sz="1200">
                        <a:latin typeface="맑은 고딕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8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처리내용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+mn-ea"/>
                        </a:rPr>
                        <a:t>▶자산 등록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맑은 고딕"/>
                          <a:ea typeface="+mn-ea"/>
                        </a:rPr>
                        <a:t>팝업창에 추가할 자산의 정보를 입력한 후</a:t>
                      </a:r>
                      <a:r>
                        <a:rPr lang="en-US" altLang="ko-KR" sz="1200">
                          <a:latin typeface="맑은 고딕"/>
                          <a:ea typeface="+mn-ea"/>
                        </a:rPr>
                        <a:t> ‘</a:t>
                      </a:r>
                      <a:r>
                        <a:rPr lang="ko-KR" altLang="en-US" sz="1200">
                          <a:latin typeface="맑은 고딕"/>
                          <a:ea typeface="+mn-ea"/>
                        </a:rPr>
                        <a:t>확인</a:t>
                      </a:r>
                      <a:r>
                        <a:rPr lang="en-US" altLang="ko-KR" sz="1200">
                          <a:latin typeface="맑은 고딕"/>
                          <a:ea typeface="+mn-ea"/>
                        </a:rPr>
                        <a:t>’ </a:t>
                      </a:r>
                      <a:r>
                        <a:rPr lang="ko-KR" altLang="en-US" sz="1200">
                          <a:latin typeface="맑은 고딕"/>
                          <a:ea typeface="+mn-ea"/>
                        </a:rPr>
                        <a:t>버튼을 누르면 자산리스트에 입력한 자산이 추가됨</a:t>
                      </a:r>
                      <a:endParaRPr lang="en-US" altLang="ko-KR" sz="1200">
                        <a:latin typeface="맑은 고딕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요구사항명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+mn-ea"/>
                        </a:rPr>
                        <a:t>자산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683553" y="1793713"/>
          <a:ext cx="4305567" cy="4411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0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 번호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 수정 화면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2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자산리스트에서 수정 버튼을 누를 때 나타나는 팝업창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자산을 수정하고 싶을 때 수정할 수 있도록 하는 기능 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5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처리내용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▶자산 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선택한 자산에 대한 정보를 불러와 콤보박스 형식으로 팝업창이 생성되며 자산 정보를 수정하고 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’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버튼을 누르면 자산리스트에 수정된 자산 정보로 변경됨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요구사항명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3233" y="1255251"/>
            <a:ext cx="4343872" cy="5442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739" y="1312168"/>
            <a:ext cx="7880830" cy="5375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83036" y="1465266"/>
          <a:ext cx="7353565" cy="5214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 번호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 평가 화면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3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자산리스트에서 평가하려는 자산을 하나씩 선택하여 자산평가를 진행하는 화면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7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처리내용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▶자산 선택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자산평가 화면 상단에 자산을 선택할 수 있는 콤보박스를 생성하고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자산을 선택하면 자산우선순위대로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자산평가가 진행되고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이에 대한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화면이 나타남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▶자산 평가 저장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저장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’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버튼을 누르면 현 자산평가에 대한 값을 저장하고 보안성 평가 결과 화면 전송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▶통제항목 수정 및 삭제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기존 통제항목을 수정하거나 삭제할 수 있음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▶점검항목 선택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체크박스 기능을 통해 선택된 점검항목에 대해서 평가할 수 있도록 평가결과가 만들어짐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09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연결되는 기능▶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 저장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요구사항명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6102" y="1420581"/>
            <a:ext cx="7648213" cy="5103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48035" y="1500848"/>
          <a:ext cx="8531602" cy="5128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 번호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2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보안성 평가 결과 화면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0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선택한 자산에 대하여 이행하지 않은 통제항목 별로 점검방법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근거자료와 보안조치사항을 확인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3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처리내용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▶조치우선순위 계산 및 확인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자산우선순위와 통제항목 중요도를 통해 조치우선순위를 계산하고 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조치우선순위 확인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’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버튼을 누르면 팝업창을 띄움</a:t>
                      </a:r>
                    </a:p>
                    <a:p>
                      <a:pPr algn="ctr" latinLnBrk="1"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▶보안성 평가 결과 확인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좌측 상단에 자산 평가 화면에서 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저장</a:t>
                      </a: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’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버튼을 눌러 전송된 정보를 토대로 한 보안성 평가 결과를 확인할 수 있음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3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연결되는 기능▶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조치우선순위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0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요구사항명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보안성 평가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9092" y="1350205"/>
            <a:ext cx="8009314" cy="5258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39244" y="1333886"/>
          <a:ext cx="7852809" cy="5250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9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 번호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조치우선순위 화면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기능설명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보안성 평가 결과에서 조치우선순위 확인 버튼을 누를 때 나타나는 팝업창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자산별 조치우선순위를 알 수 있음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1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처리내용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▶조치우선순위 별 정렬 기능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조치우선순위가 높은 순서대로 상단에 위치하도록 정렬됨 </a:t>
                      </a: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1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요구사항명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맑은 고딕"/>
                          <a:ea typeface="맑은 고딕"/>
                        </a:rPr>
                        <a:t>조치우선순위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9525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8263" y="1967761"/>
          <a:ext cx="8316359" cy="3940287"/>
        </p:xfrm>
        <a:graphic>
          <a:graphicData uri="http://schemas.openxmlformats.org/drawingml/2006/table">
            <a:tbl>
              <a:tblPr firstRow="1" bandRow="1"/>
              <a:tblGrid>
                <a:gridCol w="6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5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625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173"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en-US" sz="11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  <a:cs typeface="맑은 고딕"/>
                        </a:rPr>
                        <a:t>Windows 10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  <a:cs typeface="맑은 고딕"/>
                        </a:rPr>
                        <a:t>Ubuntu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  <a:p>
                      <a:pPr marL="171450" marR="0" indent="-17145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Server 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 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00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  <a:endParaRPr lang="en-US" sz="11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Atom</a:t>
                      </a:r>
                      <a:endParaRPr lang="en-US" altLang="ko-KR" sz="10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HTML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0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NodeJS(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</a:rPr>
                        <a:t>서버프레임워크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),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StarUML, ER-WIN</a:t>
                      </a:r>
                      <a:endParaRPr lang="en-US" altLang="ko-KR" sz="10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구축 코드 및 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UML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00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419100" marR="0" indent="-41910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0">
                          <a:effectLst/>
                          <a:ea typeface="맑은 고딕"/>
                          <a:cs typeface="맑은 고딕"/>
                        </a:rPr>
                        <a:t>JAVA, JSP, HTML,</a:t>
                      </a:r>
                      <a:endParaRPr lang="en-US" sz="1000" b="0" kern="0" spc="0">
                        <a:effectLst/>
                      </a:endParaRPr>
                    </a:p>
                    <a:p>
                      <a:pPr marL="419100" marR="0" indent="-41910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0" spc="0">
                          <a:effectLst/>
                          <a:ea typeface="맑은 고딕"/>
                          <a:cs typeface="맑은 고딕"/>
                        </a:rPr>
                        <a:t>Javascript</a:t>
                      </a:r>
                      <a:endParaRPr lang="en-US" sz="1000" b="0" kern="0" spc="0">
                        <a:effectLst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프로그램을 만들기 위한 코드를 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선택하여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2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NodeJS, MySQL, Apache</a:t>
                      </a:r>
                      <a:endParaRPr lang="en-US" altLang="ko-KR" sz="1000" b="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AWS EC2</a:t>
                      </a:r>
                      <a:endParaRPr lang="en-US" altLang="ko-KR" sz="10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운영에 필요한 정보를 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- </a:t>
                      </a: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85381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UML(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유스케이스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)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2056" name="_x43401888" descr="EMB00000eec251c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304763" y="1390781"/>
            <a:ext cx="6904958" cy="49260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/>
          <a:srcRect l="1040"/>
          <a:stretch>
            <a:fillRect/>
          </a:stretch>
        </p:blipFill>
        <p:spPr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185889" cy="848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 spc="-150">
                <a:solidFill>
                  <a:srgbClr val="3B5AA8"/>
                </a:solidFill>
              </a:rPr>
              <a:t>Thank you</a:t>
            </a:r>
            <a:endParaRPr lang="ko-KR" altLang="en-US" sz="5000" b="1" spc="-15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386918" cy="4465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가</a:t>
                </a:r>
              </a:p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81811" y="-21177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| 1. </a:t>
            </a:r>
            <a:r>
              <a:rPr kumimoji="0" lang="ko-KR" altLang="en-US" sz="17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시스템 구성도</a:t>
            </a:r>
            <a:endParaRPr kumimoji="0" lang="ko-KR" altLang="en-US" sz="1700" b="0" i="0" u="none" strike="noStrike" kern="1200" cap="none" spc="-5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0" marR="0" lvl="1" indent="0" algn="l" defTabSz="1330325" rtl="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None/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1" indent="-457200" algn="ctr" defTabSz="1330325" rtl="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>
                <a:solidFill>
                  <a:sysClr val="window" lastClr="FFFFFF"/>
                </a:solidFill>
                <a:effectLst/>
                <a:uLnTx/>
                <a:uFillTx/>
                <a:latin typeface="현대하모니 M"/>
                <a:ea typeface="현대하모니 M"/>
                <a:cs typeface="+mn-cs"/>
                <a:sym typeface="Monotype Sorts"/>
              </a:rPr>
              <a:t>시스템 구성도</a:t>
            </a:r>
            <a:endParaRPr kumimoji="0" lang="en-US" altLang="ko-KR" sz="1400" b="0" i="0" u="none" strike="noStrike" kern="0" cap="none" spc="-100" normalizeH="0" baseline="0">
              <a:solidFill>
                <a:sysClr val="window" lastClr="FFFFFF"/>
              </a:solidFill>
              <a:effectLst/>
              <a:uLnTx/>
              <a:uFillTx/>
              <a:latin typeface="현대하모니 M"/>
              <a:ea typeface="현대하모니 M"/>
              <a:cs typeface="+mn-cs"/>
              <a:sym typeface="Monotype Sorts"/>
            </a:endParaRPr>
          </a:p>
        </p:txBody>
      </p:sp>
      <p:sp>
        <p:nvSpPr>
          <p:cNvPr id="17" name="모서리가 둥근 직사각형 199"/>
          <p:cNvSpPr/>
          <p:nvPr/>
        </p:nvSpPr>
        <p:spPr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ctr"/>
          <a:lstStyle/>
          <a:p>
            <a:pPr marL="265113" marR="0" lvl="0" indent="-265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는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Web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을 통해 자산을 자산리스트에 등록 및 수정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삭제함</a:t>
            </a:r>
          </a:p>
          <a:p>
            <a:pPr marL="265113" marR="0" lvl="0" indent="-265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265113" marR="0" lvl="0" indent="-265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Web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은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 입력 정보를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DB Server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에 저장해두다가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가 정보 조회를 원할 시 화면에 출력</a:t>
            </a:r>
          </a:p>
          <a:p>
            <a:pPr marL="265113" marR="0" lvl="0" indent="-265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265113" marR="0" lvl="0" indent="-265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가 자산을 선택할 시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WEB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은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가 선택한 자산에 대해서만 나타냄</a:t>
            </a:r>
          </a:p>
          <a:p>
            <a:pPr marL="265113" marR="0" lvl="0" indent="-265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265113" marR="0" lvl="0" indent="-265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WEB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은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 입력 정보를 토대로 우선순위를 계산하고 이에 대한 결과값을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DB Server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에 저장해두다가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가 정보 조회를 원할 시 화면에 출력</a:t>
            </a:r>
          </a:p>
        </p:txBody>
      </p:sp>
      <p:sp>
        <p:nvSpPr>
          <p:cNvPr id="18" name="양쪽 모서리가 둥근 사각형 51"/>
          <p:cNvSpPr/>
          <p:nvPr/>
        </p:nvSpPr>
        <p:spPr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 rotWithShape="1">
            <a:blip r:embed="rId4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/>
          <a:lstStyle/>
          <a:p>
            <a:pPr marL="0" marR="0" lvl="1" indent="-4572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>
          <a:xfrm>
            <a:off x="4643439" y="1238250"/>
            <a:ext cx="3857652" cy="193821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</a:bodyPr>
          <a:lstStyle/>
          <a:p>
            <a:pPr marL="0" marR="0" lvl="1" indent="-4572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>
              <a:solidFill>
                <a:prstClr val="white"/>
              </a:solidFill>
              <a:latin typeface="맑은 고딕"/>
              <a:ea typeface="맑은 고딕"/>
              <a:cs typeface="+mn-cs"/>
              <a:sym typeface="Monotype Sort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그래픽 4" descr="사용자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5583" y="1967964"/>
            <a:ext cx="914400" cy="91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71336" y="3496761"/>
            <a:ext cx="650296" cy="650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27584" y="5243329"/>
            <a:ext cx="694516" cy="6945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588" y="2717495"/>
            <a:ext cx="72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3663" y="4108431"/>
            <a:ext cx="72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Web</a:t>
            </a: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472" y="5895701"/>
            <a:ext cx="13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DB Server</a:t>
            </a: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777988" y="2666493"/>
            <a:ext cx="1641884" cy="942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1713428" y="2771395"/>
            <a:ext cx="1641884" cy="942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777988" y="4452903"/>
            <a:ext cx="1642315" cy="946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| 2. </a:t>
            </a:r>
            <a:r>
              <a:rPr kumimoji="0" lang="ko-KR" altLang="en-US" sz="17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시스템 흐름도</a:t>
            </a:r>
            <a:endParaRPr kumimoji="0" lang="ko-KR" altLang="en-US" sz="1700" b="0" i="0" u="none" strike="noStrike" kern="1200" cap="none" spc="-5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marR="0" lvl="1" indent="-157163" algn="l" defTabSz="1330325" rtl="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1" indent="-457200" algn="ctr" defTabSz="1330325" rtl="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>
                <a:solidFill>
                  <a:sysClr val="window" lastClr="FFFFFF"/>
                </a:solidFill>
                <a:effectLst/>
                <a:uLnTx/>
                <a:uFillTx/>
                <a:latin typeface="현대하모니 M"/>
                <a:ea typeface="현대하모니 M"/>
                <a:cs typeface="+mn-cs"/>
                <a:sym typeface="Monotype Sorts"/>
              </a:rPr>
              <a:t>흐름도</a:t>
            </a:r>
            <a:endParaRPr kumimoji="0" lang="en-US" altLang="ko-KR" sz="1400" b="0" i="0" u="none" strike="noStrike" kern="0" cap="none" spc="-100" normalizeH="0" baseline="0">
              <a:solidFill>
                <a:sysClr val="window" lastClr="FFFFFF"/>
              </a:solidFill>
              <a:effectLst/>
              <a:uLnTx/>
              <a:uFillTx/>
              <a:latin typeface="현대하모니 M"/>
              <a:ea typeface="현대하모니 M"/>
              <a:cs typeface="+mn-cs"/>
              <a:sym typeface="Monotype Sorts"/>
            </a:endParaRPr>
          </a:p>
        </p:txBody>
      </p:sp>
      <p:sp>
        <p:nvSpPr>
          <p:cNvPr id="17" name="모서리가 둥근 직사각형 199"/>
          <p:cNvSpPr/>
          <p:nvPr/>
        </p:nvSpPr>
        <p:spPr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265113" marR="0" lvl="0" indent="-265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600" b="1" i="1" u="none" strike="noStrike" kern="1200" cap="none" spc="0" normalizeH="0" baseline="0"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양쪽 모서리가 둥근 사각형 51"/>
          <p:cNvSpPr/>
          <p:nvPr/>
        </p:nvSpPr>
        <p:spPr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 rotWithShape="1">
            <a:blip r:embed="rId5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/>
          <a:lstStyle/>
          <a:p>
            <a:pPr marL="0" marR="0" lvl="1" indent="-4572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>
          <a:xfrm>
            <a:off x="4643439" y="1238250"/>
            <a:ext cx="3857652" cy="193821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</a:bodyPr>
          <a:lstStyle/>
          <a:p>
            <a:pPr marL="0" marR="0" lvl="1" indent="-4572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>
              <a:solidFill>
                <a:prstClr val="white"/>
              </a:solidFill>
              <a:latin typeface="맑은 고딕"/>
              <a:ea typeface="맑은 고딕"/>
              <a:cs typeface="+mn-cs"/>
              <a:sym typeface="Monotype Sort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6059" y="1646575"/>
            <a:ext cx="3672407" cy="465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/>
              <a:t>취약점 진단 프로그램을 실행시킨다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/>
          </a:p>
          <a:p>
            <a:pPr marL="228600" indent="-228600">
              <a:buAutoNum type="arabicPeriod"/>
              <a:defRPr/>
            </a:pPr>
            <a:r>
              <a:rPr lang="ko-KR" altLang="en-US" sz="1200"/>
              <a:t>취약점 진단을 할 수 있도록 사용자가 자산을 조회</a:t>
            </a:r>
            <a:r>
              <a:rPr lang="en-US" altLang="ko-KR" sz="1200"/>
              <a:t>, </a:t>
            </a:r>
            <a:r>
              <a:rPr lang="ko-KR" altLang="en-US" sz="1200"/>
              <a:t>신규 등록</a:t>
            </a:r>
            <a:r>
              <a:rPr lang="en-US" altLang="ko-KR" sz="1200"/>
              <a:t>, </a:t>
            </a:r>
            <a:r>
              <a:rPr lang="ko-KR" altLang="en-US" sz="1200"/>
              <a:t>수정</a:t>
            </a:r>
            <a:r>
              <a:rPr lang="en-US" altLang="ko-KR" sz="1200"/>
              <a:t>, </a:t>
            </a:r>
            <a:r>
              <a:rPr lang="ko-KR" altLang="en-US" sz="1200"/>
              <a:t>삭제한다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/>
          </a:p>
          <a:p>
            <a:pPr marL="228600" indent="-228600">
              <a:buAutoNum type="arabicPeriod"/>
              <a:defRPr/>
            </a:pPr>
            <a:r>
              <a:rPr lang="ko-KR" altLang="en-US" sz="1200"/>
              <a:t>사용자가 입력한 자산 데이터를 </a:t>
            </a:r>
            <a:r>
              <a:rPr lang="en-US" altLang="ko-KR" sz="1200"/>
              <a:t>DB Server</a:t>
            </a:r>
            <a:r>
              <a:rPr lang="ko-KR" altLang="en-US" sz="1200"/>
              <a:t>에 연동하여 저장한다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/>
          </a:p>
          <a:p>
            <a:pPr marL="228600" indent="-228600">
              <a:buAutoNum type="arabicPeriod"/>
              <a:defRPr/>
            </a:pPr>
            <a:r>
              <a:rPr lang="ko-KR" altLang="en-US" sz="1200"/>
              <a:t>통제항목을 조회</a:t>
            </a:r>
            <a:r>
              <a:rPr lang="en-US" altLang="ko-KR" sz="1200"/>
              <a:t>, </a:t>
            </a:r>
            <a:r>
              <a:rPr lang="ko-KR" altLang="en-US" sz="1200"/>
              <a:t>신규 등록</a:t>
            </a:r>
            <a:r>
              <a:rPr lang="en-US" altLang="ko-KR" sz="1200"/>
              <a:t>, </a:t>
            </a:r>
            <a:r>
              <a:rPr lang="ko-KR" altLang="en-US" sz="1200"/>
              <a:t>수정</a:t>
            </a:r>
            <a:r>
              <a:rPr lang="en-US" altLang="ko-KR" sz="1200"/>
              <a:t>, </a:t>
            </a:r>
            <a:r>
              <a:rPr lang="ko-KR" altLang="en-US" sz="1200"/>
              <a:t>삭제한다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/>
          </a:p>
          <a:p>
            <a:pPr marL="228600" indent="-228600">
              <a:buAutoNum type="arabicPeriod"/>
              <a:defRPr/>
            </a:pPr>
            <a:r>
              <a:rPr lang="ko-KR" altLang="en-US" sz="1200"/>
              <a:t>평가하려는 자산과 통제항목을 선택하여 자산이 통제항목을 이행하고 있는 지 여부를 체크한다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/>
          </a:p>
          <a:p>
            <a:pPr marL="228600" indent="-228600">
              <a:buAutoNum type="arabicPeriod"/>
              <a:defRPr/>
            </a:pPr>
            <a:r>
              <a:rPr lang="en-US" altLang="ko-KR" sz="1200"/>
              <a:t>5</a:t>
            </a:r>
            <a:r>
              <a:rPr lang="ko-KR" altLang="en-US" sz="1200"/>
              <a:t>번의 결과를 바탕으로 평가 결과가 도출된다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/>
          </a:p>
          <a:p>
            <a:pPr marL="228600" indent="-228600">
              <a:buAutoNum type="arabicPeriod"/>
              <a:defRPr/>
            </a:pPr>
            <a:r>
              <a:rPr lang="ko-KR" altLang="en-US" sz="1200"/>
              <a:t>자산별 평가 결과를 저장하고 싶으면 등록 버튼을 눌러 </a:t>
            </a:r>
            <a:r>
              <a:rPr lang="en-US" altLang="ko-KR" sz="1200"/>
              <a:t>DB Server</a:t>
            </a:r>
            <a:r>
              <a:rPr lang="ko-KR" altLang="en-US" sz="1200"/>
              <a:t>에 저장한다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/>
          </a:p>
          <a:p>
            <a:pPr marL="228600" indent="-228600">
              <a:buAutoNum type="arabicPeriod"/>
              <a:defRPr/>
            </a:pPr>
            <a:r>
              <a:rPr lang="ko-KR" altLang="en-US" sz="1200"/>
              <a:t>보안성 평가 결과를 통해 자산별 이행하지 않은 통제항목에 대한 점검방법을 알 수 있다</a:t>
            </a:r>
            <a:r>
              <a:rPr lang="en-US" altLang="ko-KR" sz="1200"/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/>
          </a:p>
          <a:p>
            <a:pPr marL="228600" indent="-228600">
              <a:buAutoNum type="arabicPeriod"/>
              <a:defRPr/>
            </a:pPr>
            <a:r>
              <a:rPr lang="ko-KR" altLang="en-US" sz="1200"/>
              <a:t>취약점 조치가 시급한 자산을 알고 싶을 경우 조치우선순위 버튼을 클릭하면 조치우선순위가 높은 대로 정렬된다</a:t>
            </a:r>
            <a:r>
              <a:rPr lang="en-US" altLang="ko-KR" sz="12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1E6E6B-8075-4261-893C-EFC39F7B43A5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59712" y="1536975"/>
            <a:ext cx="4040849" cy="4817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| 3. </a:t>
            </a:r>
            <a:r>
              <a:rPr kumimoji="0" lang="ko-KR" altLang="en-US" sz="17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메뉴 구성도</a:t>
            </a:r>
            <a:endParaRPr kumimoji="0" lang="ko-KR" altLang="en-US" sz="1700" b="0" i="0" u="none" strike="noStrike" kern="1200" cap="none" spc="-5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27" name="Shape 142"/>
          <p:cNvCxnSpPr/>
          <p:nvPr/>
        </p:nvCxnSpPr>
        <p:spPr>
          <a:xfrm rot="5400000" flipH="1" flipV="1">
            <a:off x="3638980" y="823372"/>
            <a:ext cx="294529" cy="1771650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</p:cxnSp>
      <p:cxnSp>
        <p:nvCxnSpPr>
          <p:cNvPr id="1028" name="Shape 146"/>
          <p:cNvCxnSpPr/>
          <p:nvPr/>
        </p:nvCxnSpPr>
        <p:spPr>
          <a:xfrm rot="16200000" flipV="1">
            <a:off x="5388204" y="845797"/>
            <a:ext cx="290142" cy="1722412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</p:cxnSp>
      <p:sp>
        <p:nvSpPr>
          <p:cNvPr id="1029" name="AutoShape 19"/>
          <p:cNvSpPr>
            <a:spLocks noChangeArrowheads="1"/>
          </p:cNvSpPr>
          <p:nvPr/>
        </p:nvSpPr>
        <p:spPr>
          <a:xfrm>
            <a:off x="3275856" y="1024257"/>
            <a:ext cx="2792425" cy="5376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noFill/>
            <a:round/>
          </a:ln>
        </p:spPr>
        <p:txBody>
          <a:bodyPr tIns="46800" anchor="ctr"/>
          <a:lstStyle/>
          <a:p>
            <a:pPr marL="182563" marR="0" lvl="0" indent="-182563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Trebuchet MS"/>
                <a:ea typeface="맑은 고딕"/>
                <a:cs typeface="맑은 고딕"/>
              </a:rPr>
              <a:t>산업제어시스템의 취약점 진단 프로그램</a:t>
            </a:r>
          </a:p>
        </p:txBody>
      </p:sp>
      <p:graphicFrame>
        <p:nvGraphicFramePr>
          <p:cNvPr id="1030" name="표 32"/>
          <p:cNvGraphicFramePr>
            <a:graphicFrameLocks noGrp="1"/>
          </p:cNvGraphicFramePr>
          <p:nvPr/>
        </p:nvGraphicFramePr>
        <p:xfrm>
          <a:off x="2347504" y="1856461"/>
          <a:ext cx="1105830" cy="503972"/>
        </p:xfrm>
        <a:graphic>
          <a:graphicData uri="http://schemas.openxmlformats.org/drawingml/2006/table">
            <a:tbl>
              <a:tblPr/>
              <a:tblGrid>
                <a:gridCol w="110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99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cap="none" normalizeH="0" baseline="0">
                          <a:solidFill>
                            <a:srgbClr val="595959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U_12_07_1000</a:t>
                      </a:r>
                      <a:endParaRPr kumimoji="0" lang="ko-KR" altLang="en-US" sz="800" b="1" i="0" u="none" strike="noStrike" cap="none" normalizeH="0" baseline="0">
                        <a:solidFill>
                          <a:srgbClr val="595959"/>
                        </a:solidFill>
                        <a:effectLst/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82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rgbClr val="333333"/>
                          </a:solidFill>
                          <a:effectLst/>
                          <a:latin typeface="Arial"/>
                          <a:ea typeface="맑은 고딕"/>
                          <a:sym typeface="Wingdings 2"/>
                        </a:rPr>
                        <a:t>자산리스트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1" name="표 33"/>
          <p:cNvGraphicFramePr>
            <a:graphicFrameLocks noGrp="1"/>
          </p:cNvGraphicFramePr>
          <p:nvPr/>
        </p:nvGraphicFramePr>
        <p:xfrm>
          <a:off x="4094539" y="1856460"/>
          <a:ext cx="1105826" cy="483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60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U_12_07_2000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35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kern="0" cap="none" spc="0" normalizeH="0" baseline="0"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  <a:sym typeface="Wingdings 2"/>
                        </a:rPr>
                        <a:t>자산평가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2" name="표 35"/>
          <p:cNvGraphicFramePr>
            <a:graphicFrameLocks noGrp="1"/>
          </p:cNvGraphicFramePr>
          <p:nvPr/>
        </p:nvGraphicFramePr>
        <p:xfrm>
          <a:off x="5841570" y="1852074"/>
          <a:ext cx="1105822" cy="503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438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34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kern="0" cap="none" spc="0" normalizeH="0" baseline="0"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/>
                          <a:cs typeface="+mn-cs"/>
                          <a:sym typeface="Wingdings 2"/>
                        </a:rPr>
                        <a:t>보안성 평가 결과 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표 39"/>
          <p:cNvGraphicFramePr>
            <a:graphicFrameLocks noGrp="1"/>
          </p:cNvGraphicFramePr>
          <p:nvPr/>
        </p:nvGraphicFramePr>
        <p:xfrm>
          <a:off x="4092179" y="2449101"/>
          <a:ext cx="1108179" cy="55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40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U_12_07_2001</a:t>
                      </a:r>
                      <a:endParaRPr kumimoji="0" lang="en-US" altLang="ko-KR" sz="800" b="1" i="0" u="none" strike="noStrike" kern="1200" cap="none" spc="0" normalizeH="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28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900" kern="0">
                          <a:solidFill>
                            <a:srgbClr val="333333"/>
                          </a:solidFill>
                          <a:latin typeface="+mn-lt"/>
                        </a:rPr>
                        <a:t>평가자산 선택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4" name="표 40"/>
          <p:cNvGraphicFramePr>
            <a:graphicFrameLocks noGrp="1"/>
          </p:cNvGraphicFramePr>
          <p:nvPr/>
        </p:nvGraphicFramePr>
        <p:xfrm>
          <a:off x="2343714" y="2449102"/>
          <a:ext cx="1108180" cy="552532"/>
        </p:xfrm>
        <a:graphic>
          <a:graphicData uri="http://schemas.openxmlformats.org/drawingml/2006/table">
            <a:tbl>
              <a:tblPr/>
              <a:tblGrid>
                <a:gridCol w="110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91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cap="none" normalizeH="0" baseline="0">
                          <a:solidFill>
                            <a:srgbClr val="595959"/>
                          </a:solidFill>
                          <a:effectLst/>
                          <a:latin typeface="맑은 고딕"/>
                          <a:ea typeface="맑은 고딕"/>
                          <a:sym typeface="Wingdings"/>
                        </a:rPr>
                        <a:t>U_12_07_1001</a:t>
                      </a:r>
                      <a:endParaRPr kumimoji="0" lang="ko-KR" altLang="en-US" sz="800" b="1" i="0" u="none" strike="noStrike" cap="none" normalizeH="0" baseline="0">
                        <a:solidFill>
                          <a:srgbClr val="595959"/>
                        </a:solidFill>
                        <a:effectLst/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1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sym typeface="Wingdings"/>
                        </a:rPr>
                        <a:t>자산 등록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표 60"/>
          <p:cNvGraphicFramePr>
            <a:graphicFrameLocks noGrp="1"/>
          </p:cNvGraphicFramePr>
          <p:nvPr/>
        </p:nvGraphicFramePr>
        <p:xfrm>
          <a:off x="2343714" y="3096922"/>
          <a:ext cx="1108178" cy="518322"/>
        </p:xfrm>
        <a:graphic>
          <a:graphicData uri="http://schemas.openxmlformats.org/drawingml/2006/table">
            <a:tbl>
              <a:tblPr/>
              <a:tblGrid>
                <a:gridCol w="110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98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cap="none" normalizeH="0" baseline="0">
                          <a:solidFill>
                            <a:srgbClr val="595959"/>
                          </a:solidFill>
                          <a:effectLst/>
                          <a:latin typeface="+mn-ea"/>
                          <a:ea typeface="+mn-ea"/>
                          <a:sym typeface="Wingdings"/>
                        </a:rPr>
                        <a:t>U_12_07_1002</a:t>
                      </a:r>
                      <a:endParaRPr kumimoji="0" lang="ko-KR" altLang="en-US" sz="800" b="1" i="0" u="none" strike="noStrike" cap="none" normalizeH="0" baseline="0">
                        <a:solidFill>
                          <a:srgbClr val="595959"/>
                        </a:solidFill>
                        <a:effectLst/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38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sym typeface="Wingdings"/>
                        </a:rPr>
                        <a:t>자산 수정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6" name="표 61"/>
          <p:cNvGraphicFramePr>
            <a:graphicFrameLocks noGrp="1"/>
          </p:cNvGraphicFramePr>
          <p:nvPr/>
        </p:nvGraphicFramePr>
        <p:xfrm>
          <a:off x="2343714" y="3723398"/>
          <a:ext cx="1108178" cy="518321"/>
        </p:xfrm>
        <a:graphic>
          <a:graphicData uri="http://schemas.openxmlformats.org/drawingml/2006/table">
            <a:tbl>
              <a:tblPr/>
              <a:tblGrid>
                <a:gridCol w="110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98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cap="none" normalizeH="0" baseline="0">
                          <a:solidFill>
                            <a:srgbClr val="595959"/>
                          </a:solidFill>
                          <a:effectLst/>
                          <a:latin typeface="+mn-ea"/>
                          <a:ea typeface="+mn-ea"/>
                          <a:sym typeface="Wingdings"/>
                        </a:rPr>
                        <a:t>U_12_07_1003</a:t>
                      </a:r>
                      <a:endParaRPr kumimoji="0" lang="ko-KR" altLang="en-US" sz="800" b="1" i="0" u="none" strike="noStrike" cap="none" normalizeH="0" baseline="0">
                        <a:solidFill>
                          <a:srgbClr val="595959"/>
                        </a:solidFill>
                        <a:effectLst/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37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sym typeface="Wingdings"/>
                        </a:rPr>
                        <a:t>자산 </a:t>
                      </a:r>
                      <a:r>
                        <a:rPr kumimoji="0" lang="ko-KR" altLang="en-US" sz="900" b="0" i="0" u="none" strike="noStrike" cap="none" normalizeH="0" baseline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sym typeface="Wingdings"/>
                        </a:rPr>
                        <a:t>삭제</a:t>
                      </a:r>
                      <a:endParaRPr kumimoji="0" lang="ko-KR" altLang="en-US" sz="800" b="0" i="0" u="none" strike="noStrike" cap="none" normalizeH="0" baseline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7" name="표 62"/>
          <p:cNvGraphicFramePr>
            <a:graphicFrameLocks noGrp="1"/>
          </p:cNvGraphicFramePr>
          <p:nvPr/>
        </p:nvGraphicFramePr>
        <p:xfrm>
          <a:off x="2343714" y="4357170"/>
          <a:ext cx="1108178" cy="518321"/>
        </p:xfrm>
        <a:graphic>
          <a:graphicData uri="http://schemas.openxmlformats.org/drawingml/2006/table">
            <a:tbl>
              <a:tblPr/>
              <a:tblGrid>
                <a:gridCol w="110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98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cap="none" normalizeH="0" baseline="0">
                          <a:solidFill>
                            <a:srgbClr val="595959"/>
                          </a:solidFill>
                          <a:effectLst/>
                          <a:latin typeface="+mn-ea"/>
                          <a:ea typeface="+mn-ea"/>
                          <a:sym typeface="Wingdings"/>
                        </a:rPr>
                        <a:t>U_12_07_1004</a:t>
                      </a:r>
                      <a:endParaRPr kumimoji="0" lang="ko-KR" altLang="en-US" sz="800" b="1" i="0" u="none" strike="noStrike" cap="none" normalizeH="0" baseline="0">
                        <a:solidFill>
                          <a:srgbClr val="595959"/>
                        </a:solidFill>
                        <a:effectLst/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37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sym typeface="Wingdings"/>
                        </a:rPr>
                        <a:t>자산 조회</a:t>
                      </a:r>
                      <a:endParaRPr kumimoji="0" lang="ko-KR" altLang="en-US" sz="900" b="0" i="0" u="none" strike="noStrike" cap="none" normalizeH="0" baseline="0">
                        <a:solidFill>
                          <a:srgbClr val="333333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8" name="표 63"/>
          <p:cNvGraphicFramePr>
            <a:graphicFrameLocks noGrp="1"/>
          </p:cNvGraphicFramePr>
          <p:nvPr/>
        </p:nvGraphicFramePr>
        <p:xfrm>
          <a:off x="4092180" y="3096921"/>
          <a:ext cx="1108174" cy="518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74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U_12_07_2002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900" kern="0">
                          <a:solidFill>
                            <a:srgbClr val="333333"/>
                          </a:solidFill>
                          <a:latin typeface="+mn-lt"/>
                        </a:rPr>
                        <a:t>점검항목 선택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9" name="표 64"/>
          <p:cNvGraphicFramePr>
            <a:graphicFrameLocks noGrp="1"/>
          </p:cNvGraphicFramePr>
          <p:nvPr/>
        </p:nvGraphicFramePr>
        <p:xfrm>
          <a:off x="4092179" y="3723398"/>
          <a:ext cx="1108174" cy="51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74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U_12_07_2003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900" kern="0">
                          <a:solidFill>
                            <a:srgbClr val="333333"/>
                          </a:solidFill>
                          <a:latin typeface="+mn-lt"/>
                        </a:rPr>
                        <a:t>저장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0" name="표 67"/>
          <p:cNvGraphicFramePr>
            <a:graphicFrameLocks noGrp="1"/>
          </p:cNvGraphicFramePr>
          <p:nvPr/>
        </p:nvGraphicFramePr>
        <p:xfrm>
          <a:off x="5851687" y="2449100"/>
          <a:ext cx="1089225" cy="55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40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28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900" kern="0">
                          <a:solidFill>
                            <a:srgbClr val="333333"/>
                          </a:solidFill>
                          <a:latin typeface="+mn-lt"/>
                        </a:rPr>
                        <a:t>조치우선순위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41" name="직선 연결선 68"/>
          <p:cNvCxnSpPr/>
          <p:nvPr/>
        </p:nvCxnSpPr>
        <p:spPr>
          <a:xfrm flipV="1">
            <a:off x="5200353" y="3979892"/>
            <a:ext cx="358716" cy="266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연결선 69"/>
          <p:cNvCxnSpPr/>
          <p:nvPr/>
        </p:nvCxnSpPr>
        <p:spPr>
          <a:xfrm flipV="1">
            <a:off x="5559069" y="2104060"/>
            <a:ext cx="282501" cy="1156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연결선 70"/>
          <p:cNvCxnSpPr/>
          <p:nvPr/>
        </p:nvCxnSpPr>
        <p:spPr>
          <a:xfrm>
            <a:off x="5559069" y="2138509"/>
            <a:ext cx="0" cy="18413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" name="표 41"/>
          <p:cNvGraphicFramePr>
            <a:graphicFrameLocks noGrp="1"/>
          </p:cNvGraphicFramePr>
          <p:nvPr/>
        </p:nvGraphicFramePr>
        <p:xfrm>
          <a:off x="4092179" y="4334343"/>
          <a:ext cx="1108174" cy="51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74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U_12_07_2004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900" kern="0">
                          <a:solidFill>
                            <a:srgbClr val="333333"/>
                          </a:solidFill>
                          <a:latin typeface="+mn-lt"/>
                        </a:rPr>
                        <a:t>통제항목 등록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5" name="표 42"/>
          <p:cNvGraphicFramePr>
            <a:graphicFrameLocks noGrp="1"/>
          </p:cNvGraphicFramePr>
          <p:nvPr/>
        </p:nvGraphicFramePr>
        <p:xfrm>
          <a:off x="4092179" y="4914214"/>
          <a:ext cx="1108174" cy="51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74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U_12_07_2005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900" kern="0">
                          <a:solidFill>
                            <a:srgbClr val="333333"/>
                          </a:solidFill>
                          <a:latin typeface="+mn-lt"/>
                        </a:rPr>
                        <a:t>통제항목 수정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6" name="표 43"/>
          <p:cNvGraphicFramePr>
            <a:graphicFrameLocks noGrp="1"/>
          </p:cNvGraphicFramePr>
          <p:nvPr/>
        </p:nvGraphicFramePr>
        <p:xfrm>
          <a:off x="4092179" y="5503321"/>
          <a:ext cx="1108174" cy="51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74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U_12_07_2006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900" kern="0">
                          <a:solidFill>
                            <a:srgbClr val="333333"/>
                          </a:solidFill>
                          <a:latin typeface="+mn-lt"/>
                        </a:rPr>
                        <a:t>통제항목 삭제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7" name="표 44"/>
          <p:cNvGraphicFramePr>
            <a:graphicFrameLocks noGrp="1"/>
          </p:cNvGraphicFramePr>
          <p:nvPr/>
        </p:nvGraphicFramePr>
        <p:xfrm>
          <a:off x="4092179" y="6092428"/>
          <a:ext cx="1108174" cy="51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74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spc="0" normalizeH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U_12_07_2007</a:t>
                      </a: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900" kern="0">
                          <a:solidFill>
                            <a:srgbClr val="333333"/>
                          </a:solidFill>
                          <a:latin typeface="+mn-lt"/>
                        </a:rPr>
                        <a:t>통제항목 중요도 선택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504" y="-27384"/>
            <a:ext cx="3096344" cy="1160713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87624" y="2132856"/>
          <a:ext cx="6765892" cy="3037817"/>
        </p:xfrm>
        <a:graphic>
          <a:graphicData uri="http://schemas.openxmlformats.org/drawingml/2006/table">
            <a:tbl>
              <a:tblPr firstRow="1" bandRow="1"/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8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469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37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SW</a:t>
                      </a:r>
                      <a:endParaRPr lang="en-US" sz="900" b="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Asset_list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자산리스트 관리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/>
                        <a:t>1.</a:t>
                      </a:r>
                      <a:r>
                        <a:rPr lang="ko-KR" altLang="en-US" sz="900"/>
                        <a:t> 자산리스트</a:t>
                      </a:r>
                      <a:r>
                        <a:rPr lang="ko-KR" altLang="en-US" sz="900" baseline="0"/>
                        <a:t> 조회</a:t>
                      </a:r>
                      <a:r>
                        <a:rPr lang="en-US" altLang="ko-KR" sz="900" baseline="0"/>
                        <a:t>, </a:t>
                      </a:r>
                      <a:r>
                        <a:rPr lang="ko-KR" altLang="en-US" sz="900" baseline="0"/>
                        <a:t>신규 등록</a:t>
                      </a:r>
                      <a:r>
                        <a:rPr lang="en-US" altLang="ko-KR" sz="900" baseline="0"/>
                        <a:t>, </a:t>
                      </a:r>
                      <a:r>
                        <a:rPr lang="ko-KR" altLang="en-US" sz="900" baseline="0"/>
                        <a:t>수정</a:t>
                      </a:r>
                      <a:r>
                        <a:rPr lang="en-US" altLang="ko-KR" sz="900" baseline="0"/>
                        <a:t>, </a:t>
                      </a:r>
                      <a:r>
                        <a:rPr lang="ko-KR" altLang="en-US" sz="900" baseline="0"/>
                        <a:t>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3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Control_item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통제항목 관리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aseline="0"/>
                        <a:t>1.</a:t>
                      </a:r>
                      <a:r>
                        <a:rPr lang="ko-KR" altLang="en-US" sz="900" baseline="0"/>
                        <a:t> 통제항목 조회</a:t>
                      </a:r>
                      <a:r>
                        <a:rPr lang="en-US" altLang="ko-KR" sz="900" baseline="0"/>
                        <a:t>, </a:t>
                      </a:r>
                      <a:r>
                        <a:rPr lang="ko-KR" altLang="en-US" sz="900" baseline="0"/>
                        <a:t>신규 등록</a:t>
                      </a:r>
                      <a:r>
                        <a:rPr lang="en-US" altLang="ko-KR" sz="900" baseline="0"/>
                        <a:t>, </a:t>
                      </a:r>
                      <a:r>
                        <a:rPr lang="ko-KR" altLang="en-US" sz="900" baseline="0"/>
                        <a:t>수정</a:t>
                      </a:r>
                      <a:r>
                        <a:rPr lang="en-US" altLang="ko-KR" sz="900" baseline="0"/>
                        <a:t>, </a:t>
                      </a:r>
                      <a:r>
                        <a:rPr lang="ko-KR" altLang="en-US" sz="900" baseline="0"/>
                        <a:t>삭제</a:t>
                      </a:r>
                    </a:p>
                    <a:p>
                      <a:pPr marL="0" marR="0" indent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aseline="0"/>
                        <a:t>2.</a:t>
                      </a:r>
                      <a:r>
                        <a:rPr lang="ko-KR" altLang="en-US" sz="900" baseline="0"/>
                        <a:t> 통제항목 중요도 등록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33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Asset_eva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자산평가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선택한 자산과 통제항목 이행 여부를 바탕으로 자산평가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3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Secu_eva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보안성 평가 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900" baseline="0"/>
                        <a:t>1.</a:t>
                      </a:r>
                      <a:r>
                        <a:rPr lang="ko-KR" altLang="en-US" sz="900" baseline="0"/>
                        <a:t> 평가 완료한 자산은 자산 별로 조치사항을 확인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900" baseline="0"/>
                        <a:t>2.</a:t>
                      </a:r>
                      <a:r>
                        <a:rPr lang="ko-KR" altLang="en-US" sz="900" baseline="0"/>
                        <a:t> 조치가 시급한 통제항목 우선순위 순으로 확인</a:t>
                      </a:r>
                      <a:endParaRPr lang="en-US" altLang="ko-KR" sz="900" baseline="0"/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5.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58791"/>
              </p:ext>
            </p:extLst>
          </p:nvPr>
        </p:nvGraphicFramePr>
        <p:xfrm>
          <a:off x="107500" y="1262936"/>
          <a:ext cx="8712976" cy="750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86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프로그램</a:t>
                      </a:r>
                      <a:r>
                        <a:rPr lang="en-US" altLang="ko-KR" sz="1200"/>
                        <a:t>ID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Asset_list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프로그램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산업제어시스템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취약점 진단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2018.07.20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page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r>
                        <a:rPr lang="en-US" altLang="ko-KR" sz="1200" baseline="0"/>
                        <a:t> / 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개요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자산리스트</a:t>
                      </a:r>
                      <a:r>
                        <a:rPr lang="ko-KR" altLang="en-US" sz="1200" baseline="0"/>
                        <a:t> 조회</a:t>
                      </a:r>
                      <a:r>
                        <a:rPr lang="en-US" altLang="ko-KR" sz="1200" baseline="0"/>
                        <a:t>, </a:t>
                      </a:r>
                      <a:r>
                        <a:rPr lang="ko-KR" altLang="en-US" sz="1200" baseline="0"/>
                        <a:t>신규 등록</a:t>
                      </a:r>
                      <a:r>
                        <a:rPr lang="en-US" altLang="ko-KR" sz="1200" baseline="0"/>
                        <a:t>, </a:t>
                      </a:r>
                      <a:r>
                        <a:rPr lang="ko-KR" altLang="en-US" sz="1200" baseline="0"/>
                        <a:t>수정</a:t>
                      </a:r>
                      <a:r>
                        <a:rPr lang="en-US" altLang="ko-KR" sz="1200" baseline="0"/>
                        <a:t>, </a:t>
                      </a:r>
                      <a:r>
                        <a:rPr lang="ko-KR" altLang="en-US" sz="1200" baseline="0"/>
                        <a:t>삭제를 할 수 있다</a:t>
                      </a:r>
                      <a:r>
                        <a:rPr lang="en-US" altLang="ko-KR" sz="1200" baseline="0"/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김은지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511901" y="3063370"/>
            <a:ext cx="5839820" cy="2235877"/>
            <a:chOff x="1684508" y="2921316"/>
            <a:chExt cx="5839820" cy="2235877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3964161" y="3395223"/>
              <a:ext cx="2" cy="7223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rot="16200000" flipV="1">
              <a:off x="5649039" y="2093522"/>
              <a:ext cx="368350" cy="25815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5400000" flipH="1">
              <a:off x="5219399" y="3252628"/>
              <a:ext cx="649329" cy="3159801"/>
            </a:xfrm>
            <a:prstGeom prst="bentConnector3">
              <a:avLst>
                <a:gd name="adj1" fmla="val -35206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1684508" y="2921316"/>
              <a:ext cx="2857959" cy="1586547"/>
              <a:chOff x="1684511" y="2921317"/>
              <a:chExt cx="2313103" cy="102449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684511" y="2921317"/>
                <a:ext cx="936105" cy="36004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/>
                  <a:t>자산리스트</a:t>
                </a:r>
              </a:p>
              <a:p>
                <a:pPr algn="ctr">
                  <a:defRPr/>
                </a:pPr>
                <a:r>
                  <a:rPr lang="ko-KR" altLang="en-US" sz="1000"/>
                  <a:t>화면</a:t>
                </a: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061507" y="2975336"/>
                <a:ext cx="936105" cy="2520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/>
                  <a:t>자산 등록</a:t>
                </a:r>
                <a:endParaRPr lang="en-US" altLang="ko-KR" sz="100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061508" y="3693809"/>
                <a:ext cx="936106" cy="2520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/>
                  <a:t>자산 조회</a:t>
                </a:r>
                <a:endParaRPr lang="en-US" altLang="ko-KR" sz="1000"/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>
              <a:xfrm>
                <a:off x="2620616" y="3101337"/>
                <a:ext cx="4408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꺾인 연결선 41"/>
              <p:cNvCxnSpPr/>
              <p:nvPr/>
            </p:nvCxnSpPr>
            <p:spPr>
              <a:xfrm rot="16200000" flipH="1">
                <a:off x="2592043" y="3350349"/>
                <a:ext cx="718472" cy="220445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5010411" y="3568447"/>
              <a:ext cx="2513917" cy="1588745"/>
              <a:chOff x="4650842" y="3526765"/>
              <a:chExt cx="2369430" cy="148641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650842" y="3718908"/>
                <a:ext cx="1090132" cy="365115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/>
                  <a:t>자산 수정</a:t>
                </a:r>
                <a:endParaRPr lang="en-US" altLang="ko-KR" sz="10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652245" y="4333487"/>
                <a:ext cx="1090132" cy="365115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/>
                  <a:t>자산 삭제</a:t>
                </a:r>
                <a:endParaRPr lang="en-US" altLang="ko-KR" sz="1000"/>
              </a:p>
            </p:txBody>
          </p:sp>
          <p:sp>
            <p:nvSpPr>
              <p:cNvPr id="33" name="원통 32"/>
              <p:cNvSpPr/>
              <p:nvPr/>
            </p:nvSpPr>
            <p:spPr>
              <a:xfrm>
                <a:off x="6265565" y="3526765"/>
                <a:ext cx="754707" cy="1486410"/>
              </a:xfrm>
              <a:prstGeom prst="can">
                <a:avLst>
                  <a:gd name="adj" fmla="val 25000"/>
                </a:avLst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/>
                  <a:t>자산</a:t>
                </a:r>
              </a:p>
              <a:p>
                <a:pPr algn="ctr">
                  <a:defRPr/>
                </a:pPr>
                <a:r>
                  <a:rPr lang="en-US" altLang="ko-KR" sz="1000"/>
                  <a:t>DB</a:t>
                </a:r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>
                <a:off x="5740974" y="3901465"/>
                <a:ext cx="52459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5742377" y="4516045"/>
                <a:ext cx="5231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꺾인 연결선 35"/>
              <p:cNvCxnSpPr/>
              <p:nvPr/>
            </p:nvCxnSpPr>
            <p:spPr>
              <a:xfrm rot="10800000">
                <a:off x="4650843" y="3901467"/>
                <a:ext cx="1403" cy="614579"/>
              </a:xfrm>
              <a:prstGeom prst="bentConnector3">
                <a:avLst>
                  <a:gd name="adj1" fmla="val 10898838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>
              <a:off x="4542467" y="4312738"/>
              <a:ext cx="305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13149" y="2969263"/>
              <a:ext cx="418398" cy="2205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저장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3246" y="4926361"/>
              <a:ext cx="412201" cy="216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조회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7560" y="3658402"/>
              <a:ext cx="417761" cy="2171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저장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37560" y="4356985"/>
              <a:ext cx="417761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저장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5.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07500" y="1262936"/>
          <a:ext cx="8715278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86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프로그램</a:t>
                      </a:r>
                      <a:r>
                        <a:rPr lang="en-US" altLang="ko-KR" sz="1200"/>
                        <a:t>ID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Control_item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프로그램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산업제어시스템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취약점 진단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2018.07.20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page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aseline="0"/>
                        <a:t>2 / 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개요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통제항목</a:t>
                      </a:r>
                      <a:r>
                        <a:rPr lang="ko-KR" altLang="en-US" sz="1200" baseline="0"/>
                        <a:t> 조회</a:t>
                      </a:r>
                      <a:r>
                        <a:rPr lang="en-US" altLang="ko-KR" sz="1200" baseline="0"/>
                        <a:t>, </a:t>
                      </a:r>
                      <a:r>
                        <a:rPr lang="ko-KR" altLang="en-US" sz="1200" baseline="0"/>
                        <a:t>신규 등록</a:t>
                      </a:r>
                      <a:r>
                        <a:rPr lang="en-US" altLang="ko-KR" sz="1200" baseline="0"/>
                        <a:t>, </a:t>
                      </a:r>
                      <a:r>
                        <a:rPr lang="ko-KR" altLang="en-US" sz="1200" baseline="0"/>
                        <a:t>수정</a:t>
                      </a:r>
                      <a:r>
                        <a:rPr lang="en-US" altLang="ko-KR" sz="1200" baseline="0"/>
                        <a:t>, </a:t>
                      </a:r>
                      <a:r>
                        <a:rPr lang="ko-KR" altLang="en-US" sz="1200" baseline="0"/>
                        <a:t>삭제를 할 수 있다</a:t>
                      </a:r>
                      <a:r>
                        <a:rPr lang="en-US" altLang="ko-KR" sz="1200" baseline="0"/>
                        <a:t>.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통제항목 중요도를 등록할 수 있다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김은지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050" name="_x127737744" descr="EMB0000101034f9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0315" y="2430942"/>
            <a:ext cx="7447346" cy="365143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5.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07" name="표 106"/>
          <p:cNvGraphicFramePr>
            <a:graphicFrameLocks noGrp="1"/>
          </p:cNvGraphicFramePr>
          <p:nvPr/>
        </p:nvGraphicFramePr>
        <p:xfrm>
          <a:off x="107500" y="1262936"/>
          <a:ext cx="8712976" cy="750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86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프로그램</a:t>
                      </a:r>
                      <a:r>
                        <a:rPr lang="en-US" altLang="ko-KR" sz="1200"/>
                        <a:t>ID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Asset_eva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프로그램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산업제어시스템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취약점 진단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2018.07.20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page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aseline="0"/>
                        <a:t>3/ 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개요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aseline="0"/>
                        <a:t>선택한 자산과 통제항목 이행 여부를 바탕으로 자산 평가를 한다</a:t>
                      </a:r>
                      <a:r>
                        <a:rPr lang="en-US" altLang="ko-KR" sz="1200" baseline="0"/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김은지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28" name="_x215677936" descr="EMB00002230761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85334" y="2264824"/>
            <a:ext cx="6341533" cy="399281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1268</Words>
  <Application>Microsoft Office PowerPoint</Application>
  <PresentationFormat>화면 슬라이드 쇼(4:3)</PresentationFormat>
  <Paragraphs>330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Monotype Sorts</vt:lpstr>
      <vt:lpstr>맑은 고딕</vt:lpstr>
      <vt:lpstr>현대하모니 M</vt:lpstr>
      <vt:lpstr>Arial</vt:lpstr>
      <vt:lpstr>Trebuchet MS</vt:lpstr>
      <vt:lpstr>Wingdings</vt:lpstr>
      <vt:lpstr>Wingdings 2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윤주혜</cp:lastModifiedBy>
  <cp:revision>29</cp:revision>
  <dcterms:modified xsi:type="dcterms:W3CDTF">2018-07-27T07:37:56Z</dcterms:modified>
  <cp:version>0906.0100.01</cp:version>
</cp:coreProperties>
</file>