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08" r:id="rId1"/>
  </p:sldMasterIdLst>
  <p:notesMasterIdLst>
    <p:notesMasterId r:id="rId27"/>
  </p:notesMasterIdLst>
  <p:handoutMasterIdLst>
    <p:handoutMasterId r:id="rId28"/>
  </p:handoutMasterIdLst>
  <p:sldIdLst>
    <p:sldId id="327" r:id="rId2"/>
    <p:sldId id="311" r:id="rId3"/>
    <p:sldId id="267" r:id="rId4"/>
    <p:sldId id="330" r:id="rId5"/>
    <p:sldId id="323" r:id="rId6"/>
    <p:sldId id="317" r:id="rId7"/>
    <p:sldId id="319" r:id="rId8"/>
    <p:sldId id="334" r:id="rId9"/>
    <p:sldId id="336" r:id="rId10"/>
    <p:sldId id="335" r:id="rId11"/>
    <p:sldId id="337" r:id="rId12"/>
    <p:sldId id="338" r:id="rId13"/>
    <p:sldId id="331" r:id="rId14"/>
    <p:sldId id="332" r:id="rId15"/>
    <p:sldId id="342" r:id="rId16"/>
    <p:sldId id="339" r:id="rId17"/>
    <p:sldId id="343" r:id="rId18"/>
    <p:sldId id="341" r:id="rId19"/>
    <p:sldId id="344" r:id="rId20"/>
    <p:sldId id="345" r:id="rId21"/>
    <p:sldId id="346" r:id="rId22"/>
    <p:sldId id="347" r:id="rId23"/>
    <p:sldId id="349" r:id="rId24"/>
    <p:sldId id="350" r:id="rId25"/>
    <p:sldId id="333" r:id="rId26"/>
  </p:sldIdLst>
  <p:sldSz cx="12192000" cy="6858000"/>
  <p:notesSz cx="6858000" cy="9144000"/>
  <p:embeddedFontLst>
    <p:embeddedFont>
      <p:font typeface="나눔스퀘어" panose="020B0600000101010101" pitchFamily="50" charset="-127"/>
      <p:regular r:id="rId29"/>
    </p:embeddedFont>
    <p:embeddedFont>
      <p:font typeface="배달의민족 주아" panose="020B0600000101010101" charset="-127"/>
      <p:regular r:id="rId30"/>
    </p:embeddedFont>
    <p:embeddedFont>
      <p:font typeface="-윤고딕320" panose="020B0600000101010101" charset="-127"/>
      <p:regular r:id="rId31"/>
    </p:embeddedFont>
    <p:embeddedFont>
      <p:font typeface="-윤고딕330" panose="020B0600000101010101" charset="-127"/>
      <p:regular r:id="rId32"/>
    </p:embeddedFont>
    <p:embeddedFont>
      <p:font typeface="HY헤드라인M" panose="02030600000101010101" pitchFamily="18" charset="-127"/>
      <p:regular r:id="rId33"/>
    </p:embeddedFont>
    <p:embeddedFont>
      <p:font typeface="나눔고딕 ExtraBold" panose="020D0904000000000000" pitchFamily="50" charset="-127"/>
      <p:bold r:id="rId34"/>
    </p:embeddedFont>
    <p:embeddedFont>
      <p:font typeface="나눔스퀘어라운드 Regular" panose="020B0600000101010101" pitchFamily="50" charset="-127"/>
      <p:regular r:id="rId35"/>
    </p:embeddedFont>
    <p:embeddedFont>
      <p:font typeface="맑은 고딕" panose="020B0503020000020004" pitchFamily="50" charset="-127"/>
      <p:regular r:id="rId36"/>
      <p:bold r:id="rId37"/>
    </p:embeddedFont>
    <p:embeddedFont>
      <p:font typeface="조선일보명조" panose="02030304000000000000" pitchFamily="18" charset="-127"/>
      <p:regular r:id="rId38"/>
    </p:embeddedFont>
    <p:embeddedFont>
      <p:font typeface="함초롬돋움" panose="02030504000101010101" pitchFamily="18" charset="-127"/>
      <p:regular r:id="rId39"/>
      <p:bold r:id="rId40"/>
    </p:embeddedFont>
    <p:embeddedFont>
      <p:font typeface="휴먼둥근헤드라인" panose="02030504000101010101" pitchFamily="18" charset="-127"/>
      <p:regular r:id="rId4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 주연" initials="김주" lastIdx="1" clrIdx="0">
    <p:extLst>
      <p:ext uri="{19B8F6BF-5375-455C-9EA6-DF929625EA0E}">
        <p15:presenceInfo xmlns:p15="http://schemas.microsoft.com/office/powerpoint/2012/main" userId="02fedf9a33ec3a3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5DAF7"/>
    <a:srgbClr val="0288BE"/>
    <a:srgbClr val="00B0F0"/>
    <a:srgbClr val="0083E6"/>
    <a:srgbClr val="C5110D"/>
    <a:srgbClr val="0062AC"/>
    <a:srgbClr val="7F7F7F"/>
    <a:srgbClr val="004274"/>
    <a:srgbClr val="015071"/>
    <a:srgbClr val="0057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38B1855-1B75-4FBE-930C-398BA8C253C6}" styleName="테마 스타일 2 - 강조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5758FB7-9AC5-4552-8A53-C91805E547FA}" styleName="테마 스타일 1 - 강조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442" autoAdjust="0"/>
    <p:restoredTop sz="93867" autoAdjust="0"/>
  </p:normalViewPr>
  <p:slideViewPr>
    <p:cSldViewPr snapToGrid="0" showGuides="1">
      <p:cViewPr>
        <p:scale>
          <a:sx n="64" d="100"/>
          <a:sy n="64" d="100"/>
        </p:scale>
        <p:origin x="366" y="1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984"/>
    </p:cViewPr>
  </p:sorterViewPr>
  <p:notesViewPr>
    <p:cSldViewPr snapToGrid="0" showGuides="1">
      <p:cViewPr varScale="1">
        <p:scale>
          <a:sx n="51" d="100"/>
          <a:sy n="51" d="100"/>
        </p:scale>
        <p:origin x="2624" y="4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42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font" Target="fonts/font10.fntdata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41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font" Target="fonts/font9.fntdata"/><Relationship Id="rId40" Type="http://schemas.openxmlformats.org/officeDocument/2006/relationships/font" Target="fonts/font12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36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43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A513BA-3E82-4812-9926-DD5B40EAAC2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날짜 개체 틀 5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DC2647-C259-4EB5-84B8-93A3F8E54DE7}" type="datetimeFigureOut">
              <a:rPr lang="ko-KR" altLang="en-US" smtClean="0"/>
              <a:t>2018-11-29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98666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40BA11-FEDB-4E64-B4BE-9FDEE8123FE3}" type="datetimeFigureOut">
              <a:rPr lang="ko-KR" altLang="en-US" smtClean="0"/>
              <a:t>2018-11-29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8D56DB-D808-478E-8624-F84E557D34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79035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8D56DB-D808-478E-8624-F84E557D342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54640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r>
              <a:rPr lang="ko-KR" altLang="en-US"/>
              <a:t>데이터베이스 설계</a:t>
            </a:r>
            <a:r>
              <a:rPr lang="en-US" altLang="ko-KR"/>
              <a:t>5</a:t>
            </a:r>
            <a:r>
              <a:rPr lang="ko-KR" altLang="en-US"/>
              <a:t>단계중 </a:t>
            </a:r>
            <a:r>
              <a:rPr lang="en-US" altLang="ko-KR"/>
              <a:t>1</a:t>
            </a:r>
            <a:r>
              <a:rPr lang="ko-KR" altLang="en-US"/>
              <a:t>단계 산출</a:t>
            </a:r>
            <a:endParaRPr lang="en-US" altLang="ko-KR"/>
          </a:p>
          <a:p>
            <a:pPr latinLnBrk="1"/>
            <a:r>
              <a:rPr lang="ko-KR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빨간색 </a:t>
            </a:r>
            <a:r>
              <a:rPr lang="en-US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– </a:t>
            </a:r>
            <a:r>
              <a:rPr lang="ko-KR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개체 속성 초록색 </a:t>
            </a:r>
            <a:r>
              <a:rPr lang="en-US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– </a:t>
            </a:r>
            <a:r>
              <a:rPr lang="ko-KR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관계 </a:t>
            </a:r>
            <a:endParaRPr lang="ko-KR" altLang="ko-KR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8D56DB-D808-478E-8624-F84E557D342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62494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8D56DB-D808-478E-8624-F84E557D3424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21074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2018-11-29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0255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2018-11-29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6520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2018-11-29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7156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2018-11-29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1123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2018-11-29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209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2018-11-29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0356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2018-11-29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9360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2018-11-29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3168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2018-11-29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0417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2018-11-29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9879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2018-11-29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314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1C398-EBCC-4210-8AFD-1D056CED0821}" type="datetimeFigureOut">
              <a:rPr lang="ko-KR" altLang="en-US" smtClean="0"/>
              <a:t>2018-11-29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A0478F-8E5F-4F47-A1F2-76F3C50F715F}"/>
              </a:ext>
            </a:extLst>
          </p:cNvPr>
          <p:cNvSpPr txBox="1"/>
          <p:nvPr userDrawn="1"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>
              <a:solidFill>
                <a:schemeClr val="accent6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25045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B804DE6-95FE-4419-BADA-D56C8C3342EA}"/>
              </a:ext>
            </a:extLst>
          </p:cNvPr>
          <p:cNvSpPr txBox="1"/>
          <p:nvPr/>
        </p:nvSpPr>
        <p:spPr>
          <a:xfrm>
            <a:off x="3705223" y="2133315"/>
            <a:ext cx="7273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err="1">
                <a:solidFill>
                  <a:schemeClr val="tx1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총대님</a:t>
            </a:r>
            <a:r>
              <a:rPr lang="en-US" altLang="ko-KR" sz="2800">
                <a:solidFill>
                  <a:schemeClr val="tx1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~ </a:t>
            </a:r>
            <a:r>
              <a:rPr lang="ko-KR" altLang="en-US" sz="2800">
                <a:solidFill>
                  <a:schemeClr val="tx1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걱정 많으셨죠</a:t>
            </a:r>
            <a:r>
              <a:rPr lang="en-US" altLang="ko-KR" sz="2800">
                <a:solidFill>
                  <a:schemeClr val="tx1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? </a:t>
            </a:r>
            <a:r>
              <a:rPr lang="ko-KR" altLang="en-US" sz="2800">
                <a:solidFill>
                  <a:schemeClr val="tx1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이젠 걱정 끝</a:t>
            </a:r>
            <a:r>
              <a:rPr lang="en-US" altLang="ko-KR" sz="2800">
                <a:solidFill>
                  <a:schemeClr val="tx1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!</a:t>
            </a:r>
            <a:endParaRPr lang="ko-KR" altLang="en-US" sz="2800">
              <a:solidFill>
                <a:schemeClr val="tx1">
                  <a:lumMod val="5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6C0C26-80A6-4073-81DA-5E95959620C4}"/>
              </a:ext>
            </a:extLst>
          </p:cNvPr>
          <p:cNvSpPr txBox="1"/>
          <p:nvPr/>
        </p:nvSpPr>
        <p:spPr>
          <a:xfrm>
            <a:off x="3705223" y="3106624"/>
            <a:ext cx="572065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600" dirty="0">
                <a:solidFill>
                  <a:srgbClr val="00577A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수정 </a:t>
            </a:r>
            <a:r>
              <a:rPr lang="ko-KR" altLang="en-US" sz="6600" dirty="0">
                <a:solidFill>
                  <a:schemeClr val="accent2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같이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0DC0B0A-28AE-4452-838B-F970F6B98763}"/>
              </a:ext>
            </a:extLst>
          </p:cNvPr>
          <p:cNvSpPr txBox="1"/>
          <p:nvPr/>
        </p:nvSpPr>
        <p:spPr>
          <a:xfrm>
            <a:off x="3839082" y="4115840"/>
            <a:ext cx="42776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tx1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공구하세요</a:t>
            </a:r>
            <a:r>
              <a:rPr lang="en-US" altLang="ko-KR" sz="2800">
                <a:solidFill>
                  <a:schemeClr val="tx1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!</a:t>
            </a:r>
            <a:endParaRPr lang="ko-KR" altLang="en-US" sz="2800">
              <a:solidFill>
                <a:schemeClr val="tx1">
                  <a:lumMod val="5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2814502-5E0B-4381-85C7-FC7ABE5B561C}"/>
              </a:ext>
            </a:extLst>
          </p:cNvPr>
          <p:cNvSpPr txBox="1"/>
          <p:nvPr/>
        </p:nvSpPr>
        <p:spPr>
          <a:xfrm>
            <a:off x="6700736" y="3572387"/>
            <a:ext cx="42776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tx1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로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8BACDBAC-4408-4B94-B212-92D61D0649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6606" y="2585608"/>
            <a:ext cx="701651" cy="701651"/>
          </a:xfrm>
          <a:prstGeom prst="rect">
            <a:avLst/>
          </a:prstGeom>
        </p:spPr>
      </p:pic>
      <p:sp>
        <p:nvSpPr>
          <p:cNvPr id="20" name="직각 삼각형 19">
            <a:extLst>
              <a:ext uri="{FF2B5EF4-FFF2-40B4-BE49-F238E27FC236}">
                <a16:creationId xmlns:a16="http://schemas.microsoft.com/office/drawing/2014/main" id="{5D2DE5EF-04F8-4DE0-A9FB-402461C68E3F}"/>
              </a:ext>
            </a:extLst>
          </p:cNvPr>
          <p:cNvSpPr/>
          <p:nvPr/>
        </p:nvSpPr>
        <p:spPr>
          <a:xfrm rot="16200000">
            <a:off x="7065831" y="1727189"/>
            <a:ext cx="4036271" cy="6216073"/>
          </a:xfrm>
          <a:prstGeom prst="rtTriangle">
            <a:avLst/>
          </a:prstGeom>
          <a:solidFill>
            <a:schemeClr val="accent4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" name="직각 삼각형 21">
            <a:extLst>
              <a:ext uri="{FF2B5EF4-FFF2-40B4-BE49-F238E27FC236}">
                <a16:creationId xmlns:a16="http://schemas.microsoft.com/office/drawing/2014/main" id="{CABD8814-FEB2-469C-9E37-5FE7032E69B1}"/>
              </a:ext>
            </a:extLst>
          </p:cNvPr>
          <p:cNvSpPr/>
          <p:nvPr/>
        </p:nvSpPr>
        <p:spPr>
          <a:xfrm rot="5400000">
            <a:off x="1089901" y="-1089901"/>
            <a:ext cx="4036271" cy="6216073"/>
          </a:xfrm>
          <a:prstGeom prst="rtTriangle">
            <a:avLst/>
          </a:prstGeom>
          <a:solidFill>
            <a:schemeClr val="accent4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886983C-A3E0-4F3E-92FC-5D9169DF6373}"/>
              </a:ext>
            </a:extLst>
          </p:cNvPr>
          <p:cNvSpPr/>
          <p:nvPr/>
        </p:nvSpPr>
        <p:spPr>
          <a:xfrm>
            <a:off x="16622" y="6484029"/>
            <a:ext cx="43839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>
                <a:solidFill>
                  <a:srgbClr val="00577A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데이터베이스프로그래밍</a:t>
            </a:r>
            <a:r>
              <a:rPr lang="ko-KR" altLang="en-US">
                <a:solidFill>
                  <a:schemeClr val="tx1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err="1">
                <a:solidFill>
                  <a:schemeClr val="tx1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윤주혜</a:t>
            </a:r>
            <a:r>
              <a:rPr lang="ko-KR" altLang="en-US">
                <a:solidFill>
                  <a:schemeClr val="tx1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정원희 </a:t>
            </a:r>
            <a:r>
              <a:rPr lang="ko-KR" altLang="en-US" err="1">
                <a:solidFill>
                  <a:schemeClr val="tx1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황수민</a:t>
            </a:r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BB53AD7-04D1-445B-8AB3-1DAAA8B865B7}"/>
              </a:ext>
            </a:extLst>
          </p:cNvPr>
          <p:cNvSpPr txBox="1"/>
          <p:nvPr/>
        </p:nvSpPr>
        <p:spPr>
          <a:xfrm>
            <a:off x="3981449" y="2656535"/>
            <a:ext cx="20431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>
                <a:solidFill>
                  <a:srgbClr val="01507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endParaRPr lang="ko-KR" altLang="en-US" sz="3200" b="1">
              <a:solidFill>
                <a:srgbClr val="01507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9359A4F-0726-4F90-BC2E-616A6068C14C}"/>
              </a:ext>
            </a:extLst>
          </p:cNvPr>
          <p:cNvSpPr txBox="1"/>
          <p:nvPr/>
        </p:nvSpPr>
        <p:spPr>
          <a:xfrm>
            <a:off x="4657623" y="2652333"/>
            <a:ext cx="20431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>
                <a:solidFill>
                  <a:srgbClr val="01507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endParaRPr lang="ko-KR" altLang="en-US" sz="3200" b="1">
              <a:solidFill>
                <a:srgbClr val="01507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665767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그룹 58">
            <a:extLst>
              <a:ext uri="{FF2B5EF4-FFF2-40B4-BE49-F238E27FC236}">
                <a16:creationId xmlns:a16="http://schemas.microsoft.com/office/drawing/2014/main" id="{BC2EB3BF-2135-4674-B416-F1EC313B7061}"/>
              </a:ext>
            </a:extLst>
          </p:cNvPr>
          <p:cNvGrpSpPr/>
          <p:nvPr/>
        </p:nvGrpSpPr>
        <p:grpSpPr>
          <a:xfrm>
            <a:off x="2583262" y="3155326"/>
            <a:ext cx="61063" cy="433490"/>
            <a:chOff x="10384659" y="3008029"/>
            <a:chExt cx="71640" cy="573055"/>
          </a:xfrm>
        </p:grpSpPr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E3262613-EDA0-43B7-891B-293AF6EA6C86}"/>
                </a:ext>
              </a:extLst>
            </p:cNvPr>
            <p:cNvCxnSpPr>
              <a:cxnSpLocks/>
            </p:cNvCxnSpPr>
            <p:nvPr/>
          </p:nvCxnSpPr>
          <p:spPr>
            <a:xfrm>
              <a:off x="10384659" y="3008405"/>
              <a:ext cx="22759" cy="572679"/>
            </a:xfrm>
            <a:prstGeom prst="line">
              <a:avLst/>
            </a:prstGeom>
            <a:ln>
              <a:solidFill>
                <a:schemeClr val="tx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61">
              <a:extLst>
                <a:ext uri="{FF2B5EF4-FFF2-40B4-BE49-F238E27FC236}">
                  <a16:creationId xmlns:a16="http://schemas.microsoft.com/office/drawing/2014/main" id="{08838C81-9CF5-4453-AD39-9AAC6C3F43B6}"/>
                </a:ext>
              </a:extLst>
            </p:cNvPr>
            <p:cNvCxnSpPr>
              <a:cxnSpLocks/>
            </p:cNvCxnSpPr>
            <p:nvPr/>
          </p:nvCxnSpPr>
          <p:spPr>
            <a:xfrm>
              <a:off x="10433540" y="3008029"/>
              <a:ext cx="22759" cy="572679"/>
            </a:xfrm>
            <a:prstGeom prst="line">
              <a:avLst/>
            </a:prstGeom>
            <a:ln>
              <a:solidFill>
                <a:schemeClr val="tx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2003D0F8-9F85-4697-9CFF-CA7A750B9999}"/>
              </a:ext>
            </a:extLst>
          </p:cNvPr>
          <p:cNvGrpSpPr/>
          <p:nvPr/>
        </p:nvGrpSpPr>
        <p:grpSpPr>
          <a:xfrm>
            <a:off x="8970824" y="2902051"/>
            <a:ext cx="71640" cy="573055"/>
            <a:chOff x="10384659" y="3008029"/>
            <a:chExt cx="71640" cy="573055"/>
          </a:xfrm>
        </p:grpSpPr>
        <p:cxnSp>
          <p:nvCxnSpPr>
            <p:cNvPr id="57" name="직선 연결선 56">
              <a:extLst>
                <a:ext uri="{FF2B5EF4-FFF2-40B4-BE49-F238E27FC236}">
                  <a16:creationId xmlns:a16="http://schemas.microsoft.com/office/drawing/2014/main" id="{66940006-3A27-4838-8F69-10419F331EC0}"/>
                </a:ext>
              </a:extLst>
            </p:cNvPr>
            <p:cNvCxnSpPr>
              <a:cxnSpLocks/>
            </p:cNvCxnSpPr>
            <p:nvPr/>
          </p:nvCxnSpPr>
          <p:spPr>
            <a:xfrm>
              <a:off x="10384659" y="3008405"/>
              <a:ext cx="22759" cy="572679"/>
            </a:xfrm>
            <a:prstGeom prst="line">
              <a:avLst/>
            </a:prstGeom>
            <a:ln>
              <a:solidFill>
                <a:schemeClr val="tx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>
              <a:extLst>
                <a:ext uri="{FF2B5EF4-FFF2-40B4-BE49-F238E27FC236}">
                  <a16:creationId xmlns:a16="http://schemas.microsoft.com/office/drawing/2014/main" id="{94A77661-4323-43AA-9411-4156553A5EB4}"/>
                </a:ext>
              </a:extLst>
            </p:cNvPr>
            <p:cNvCxnSpPr>
              <a:cxnSpLocks/>
            </p:cNvCxnSpPr>
            <p:nvPr/>
          </p:nvCxnSpPr>
          <p:spPr>
            <a:xfrm>
              <a:off x="10433540" y="3008029"/>
              <a:ext cx="22759" cy="572679"/>
            </a:xfrm>
            <a:prstGeom prst="line">
              <a:avLst/>
            </a:prstGeom>
            <a:ln>
              <a:solidFill>
                <a:schemeClr val="tx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9" name="직선 연결선 108">
            <a:extLst>
              <a:ext uri="{FF2B5EF4-FFF2-40B4-BE49-F238E27FC236}">
                <a16:creationId xmlns:a16="http://schemas.microsoft.com/office/drawing/2014/main" id="{5BF9ACEC-9AB6-435A-B146-5DE669EC04D1}"/>
              </a:ext>
            </a:extLst>
          </p:cNvPr>
          <p:cNvCxnSpPr>
            <a:cxnSpLocks/>
          </p:cNvCxnSpPr>
          <p:nvPr/>
        </p:nvCxnSpPr>
        <p:spPr>
          <a:xfrm>
            <a:off x="7857525" y="2116179"/>
            <a:ext cx="479199" cy="678333"/>
          </a:xfrm>
          <a:prstGeom prst="line">
            <a:avLst/>
          </a:prstGeom>
          <a:ln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6BDA8D89-D228-4043-901A-66D4941AF4D9}"/>
              </a:ext>
            </a:extLst>
          </p:cNvPr>
          <p:cNvCxnSpPr>
            <a:cxnSpLocks/>
          </p:cNvCxnSpPr>
          <p:nvPr/>
        </p:nvCxnSpPr>
        <p:spPr>
          <a:xfrm>
            <a:off x="9060268" y="2090992"/>
            <a:ext cx="0" cy="670877"/>
          </a:xfrm>
          <a:prstGeom prst="line">
            <a:avLst/>
          </a:prstGeom>
          <a:ln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8B9FFA83-CE98-4494-B78F-5281FB00E77D}"/>
              </a:ext>
            </a:extLst>
          </p:cNvPr>
          <p:cNvCxnSpPr>
            <a:cxnSpLocks/>
            <a:stCxn id="108" idx="3"/>
          </p:cNvCxnSpPr>
          <p:nvPr/>
        </p:nvCxnSpPr>
        <p:spPr>
          <a:xfrm flipH="1">
            <a:off x="9920198" y="2137768"/>
            <a:ext cx="212460" cy="439250"/>
          </a:xfrm>
          <a:prstGeom prst="line">
            <a:avLst/>
          </a:prstGeom>
          <a:ln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E312119F-A906-44B9-8DE2-11841A8A2D52}"/>
              </a:ext>
            </a:extLst>
          </p:cNvPr>
          <p:cNvCxnSpPr>
            <a:cxnSpLocks/>
          </p:cNvCxnSpPr>
          <p:nvPr/>
        </p:nvCxnSpPr>
        <p:spPr>
          <a:xfrm flipH="1">
            <a:off x="3814529" y="2112642"/>
            <a:ext cx="703902" cy="538184"/>
          </a:xfrm>
          <a:prstGeom prst="line">
            <a:avLst/>
          </a:prstGeom>
          <a:ln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A7334A41-5742-40BE-8416-0C71C1B1F52E}"/>
              </a:ext>
            </a:extLst>
          </p:cNvPr>
          <p:cNvCxnSpPr>
            <a:cxnSpLocks/>
            <a:endCxn id="89" idx="4"/>
          </p:cNvCxnSpPr>
          <p:nvPr/>
        </p:nvCxnSpPr>
        <p:spPr>
          <a:xfrm flipH="1" flipV="1">
            <a:off x="2212224" y="2243868"/>
            <a:ext cx="146342" cy="304122"/>
          </a:xfrm>
          <a:prstGeom prst="line">
            <a:avLst/>
          </a:prstGeom>
          <a:ln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3DDE5417-0A67-4A40-A1B2-CF31B37A18A6}"/>
              </a:ext>
            </a:extLst>
          </p:cNvPr>
          <p:cNvCxnSpPr>
            <a:cxnSpLocks/>
          </p:cNvCxnSpPr>
          <p:nvPr/>
        </p:nvCxnSpPr>
        <p:spPr>
          <a:xfrm>
            <a:off x="9006644" y="4250381"/>
            <a:ext cx="0" cy="663392"/>
          </a:xfrm>
          <a:prstGeom prst="line">
            <a:avLst/>
          </a:prstGeom>
          <a:ln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53DCB459-CE38-4DAD-9331-5DB983FB5F4F}"/>
              </a:ext>
            </a:extLst>
          </p:cNvPr>
          <p:cNvCxnSpPr>
            <a:cxnSpLocks/>
          </p:cNvCxnSpPr>
          <p:nvPr/>
        </p:nvCxnSpPr>
        <p:spPr>
          <a:xfrm>
            <a:off x="2539940" y="4352714"/>
            <a:ext cx="0" cy="663392"/>
          </a:xfrm>
          <a:prstGeom prst="line">
            <a:avLst/>
          </a:prstGeom>
          <a:ln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1EACBA8-12D9-4BE0-A4DC-D9BB7675F245}"/>
              </a:ext>
            </a:extLst>
          </p:cNvPr>
          <p:cNvSpPr/>
          <p:nvPr/>
        </p:nvSpPr>
        <p:spPr>
          <a:xfrm>
            <a:off x="658761" y="1917"/>
            <a:ext cx="11533239" cy="75990"/>
          </a:xfrm>
          <a:prstGeom prst="rect">
            <a:avLst/>
          </a:pr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6EFD1A03-ADD2-4B3E-94F0-358500404532}"/>
              </a:ext>
            </a:extLst>
          </p:cNvPr>
          <p:cNvGrpSpPr/>
          <p:nvPr/>
        </p:nvGrpSpPr>
        <p:grpSpPr>
          <a:xfrm>
            <a:off x="156783" y="190649"/>
            <a:ext cx="6449289" cy="461665"/>
            <a:chOff x="200639" y="1324530"/>
            <a:chExt cx="6449289" cy="461665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4A00D11-85E5-4537-A340-B9CF0129F3B6}"/>
                </a:ext>
              </a:extLst>
            </p:cNvPr>
            <p:cNvSpPr txBox="1"/>
            <p:nvPr/>
          </p:nvSpPr>
          <p:spPr>
            <a:xfrm>
              <a:off x="200639" y="1324530"/>
              <a:ext cx="644928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>
                  <a:solidFill>
                    <a:srgbClr val="4CC8F4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0</a:t>
              </a:r>
              <a:r>
                <a:rPr lang="en-US" altLang="ko-KR" sz="2400">
                  <a:solidFill>
                    <a:srgbClr val="0062AC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2   </a:t>
              </a:r>
              <a:r>
                <a:rPr lang="ko-KR" altLang="en-US" sz="2400">
                  <a:solidFill>
                    <a:srgbClr val="0062AC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관계 추출</a:t>
              </a:r>
              <a:r>
                <a:rPr lang="en-US" altLang="ko-KR" sz="2400">
                  <a:solidFill>
                    <a:srgbClr val="0062AC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[3]</a:t>
              </a:r>
              <a:endParaRPr lang="ko-KR" altLang="en-US" sz="2400">
                <a:solidFill>
                  <a:srgbClr val="0062A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79291F04-A908-49CF-9C48-41352CBF2FAD}"/>
                </a:ext>
              </a:extLst>
            </p:cNvPr>
            <p:cNvCxnSpPr/>
            <p:nvPr/>
          </p:nvCxnSpPr>
          <p:spPr>
            <a:xfrm>
              <a:off x="806245" y="1425677"/>
              <a:ext cx="0" cy="334297"/>
            </a:xfrm>
            <a:prstGeom prst="line">
              <a:avLst/>
            </a:prstGeom>
            <a:ln w="19050">
              <a:solidFill>
                <a:srgbClr val="0083E6">
                  <a:alpha val="78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D9E0135-3222-4898-A5FA-5F0F0634AB7F}"/>
              </a:ext>
            </a:extLst>
          </p:cNvPr>
          <p:cNvCxnSpPr/>
          <p:nvPr/>
        </p:nvCxnSpPr>
        <p:spPr>
          <a:xfrm>
            <a:off x="117987" y="727587"/>
            <a:ext cx="11881635" cy="0"/>
          </a:xfrm>
          <a:prstGeom prst="line">
            <a:avLst/>
          </a:prstGeom>
          <a:ln w="28575">
            <a:solidFill>
              <a:srgbClr val="0062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6C6C2BE-F958-4AA2-A71A-1D3EE97AC623}"/>
              </a:ext>
            </a:extLst>
          </p:cNvPr>
          <p:cNvSpPr/>
          <p:nvPr/>
        </p:nvSpPr>
        <p:spPr>
          <a:xfrm>
            <a:off x="0" y="-2104"/>
            <a:ext cx="11533239" cy="75990"/>
          </a:xfrm>
          <a:prstGeom prst="rect">
            <a:avLst/>
          </a:pr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6F464E8-4FE4-4A1F-A36C-1ED628C5780D}"/>
              </a:ext>
            </a:extLst>
          </p:cNvPr>
          <p:cNvSpPr/>
          <p:nvPr/>
        </p:nvSpPr>
        <p:spPr>
          <a:xfrm>
            <a:off x="9984427" y="-6124"/>
            <a:ext cx="1548812" cy="75990"/>
          </a:xfrm>
          <a:prstGeom prst="rect">
            <a:avLst/>
          </a:prstGeom>
          <a:solidFill>
            <a:srgbClr val="0062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rgbClr val="0083E6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4A3C75A-4554-4D5D-A8B8-5A4DABF30C30}"/>
              </a:ext>
            </a:extLst>
          </p:cNvPr>
          <p:cNvSpPr txBox="1"/>
          <p:nvPr/>
        </p:nvSpPr>
        <p:spPr>
          <a:xfrm>
            <a:off x="9984427" y="54513"/>
            <a:ext cx="15840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>
                <a:solidFill>
                  <a:srgbClr val="0062AC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3 E-R </a:t>
            </a:r>
            <a:r>
              <a:rPr lang="ko-KR" altLang="en-US" sz="1400" b="1">
                <a:solidFill>
                  <a:srgbClr val="0062AC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다이어그램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2CD6828-F89D-4327-A9C5-F763A5420790}"/>
              </a:ext>
            </a:extLst>
          </p:cNvPr>
          <p:cNvSpPr/>
          <p:nvPr/>
        </p:nvSpPr>
        <p:spPr>
          <a:xfrm>
            <a:off x="1730982" y="4828601"/>
            <a:ext cx="1770595" cy="64008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>
                <a:solidFill>
                  <a:schemeClr val="tx1">
                    <a:lumMod val="50000"/>
                  </a:schemeClr>
                </a:solidFill>
              </a:rPr>
              <a:t>회원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5E49405D-63DD-410E-8996-53CBE98CDB87}"/>
              </a:ext>
            </a:extLst>
          </p:cNvPr>
          <p:cNvCxnSpPr>
            <a:cxnSpLocks/>
          </p:cNvCxnSpPr>
          <p:nvPr/>
        </p:nvCxnSpPr>
        <p:spPr>
          <a:xfrm flipH="1">
            <a:off x="1268295" y="5453705"/>
            <a:ext cx="530952" cy="349455"/>
          </a:xfrm>
          <a:prstGeom prst="line">
            <a:avLst/>
          </a:prstGeom>
          <a:ln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타원 12">
            <a:extLst>
              <a:ext uri="{FF2B5EF4-FFF2-40B4-BE49-F238E27FC236}">
                <a16:creationId xmlns:a16="http://schemas.microsoft.com/office/drawing/2014/main" id="{24702C6B-7752-4F6B-A869-7EF3A3B4C256}"/>
              </a:ext>
            </a:extLst>
          </p:cNvPr>
          <p:cNvSpPr/>
          <p:nvPr/>
        </p:nvSpPr>
        <p:spPr>
          <a:xfrm>
            <a:off x="587087" y="5617970"/>
            <a:ext cx="980903" cy="830578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u="sng" dirty="0">
                <a:solidFill>
                  <a:schemeClr val="tx1">
                    <a:lumMod val="50000"/>
                  </a:schemeClr>
                </a:solidFill>
              </a:rPr>
              <a:t>학번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F06158AE-6FAA-4020-9324-9730D3E6A2DD}"/>
              </a:ext>
            </a:extLst>
          </p:cNvPr>
          <p:cNvCxnSpPr>
            <a:cxnSpLocks/>
          </p:cNvCxnSpPr>
          <p:nvPr/>
        </p:nvCxnSpPr>
        <p:spPr>
          <a:xfrm flipH="1">
            <a:off x="1996634" y="5468681"/>
            <a:ext cx="4611" cy="586403"/>
          </a:xfrm>
          <a:prstGeom prst="line">
            <a:avLst/>
          </a:prstGeom>
          <a:ln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타원 14">
            <a:extLst>
              <a:ext uri="{FF2B5EF4-FFF2-40B4-BE49-F238E27FC236}">
                <a16:creationId xmlns:a16="http://schemas.microsoft.com/office/drawing/2014/main" id="{CCA077D5-F6A5-43CE-9135-C3E01BE9B341}"/>
              </a:ext>
            </a:extLst>
          </p:cNvPr>
          <p:cNvSpPr/>
          <p:nvPr/>
        </p:nvSpPr>
        <p:spPr>
          <a:xfrm>
            <a:off x="1578483" y="5933449"/>
            <a:ext cx="980903" cy="830578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>
                <a:solidFill>
                  <a:schemeClr val="tx1">
                    <a:lumMod val="50000"/>
                  </a:schemeClr>
                </a:solidFill>
              </a:rPr>
              <a:t>이름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702AABA2-1F2B-4F59-9610-5A0DAF287AF4}"/>
              </a:ext>
            </a:extLst>
          </p:cNvPr>
          <p:cNvCxnSpPr>
            <a:cxnSpLocks/>
          </p:cNvCxnSpPr>
          <p:nvPr/>
        </p:nvCxnSpPr>
        <p:spPr>
          <a:xfrm>
            <a:off x="2753522" y="5453705"/>
            <a:ext cx="158790" cy="591252"/>
          </a:xfrm>
          <a:prstGeom prst="line">
            <a:avLst/>
          </a:prstGeom>
          <a:ln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>
            <a:extLst>
              <a:ext uri="{FF2B5EF4-FFF2-40B4-BE49-F238E27FC236}">
                <a16:creationId xmlns:a16="http://schemas.microsoft.com/office/drawing/2014/main" id="{B9542B1B-7A66-4600-8124-66372970AECA}"/>
              </a:ext>
            </a:extLst>
          </p:cNvPr>
          <p:cNvSpPr/>
          <p:nvPr/>
        </p:nvSpPr>
        <p:spPr>
          <a:xfrm>
            <a:off x="2680621" y="5933449"/>
            <a:ext cx="980903" cy="830578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>
                <a:solidFill>
                  <a:schemeClr val="tx1">
                    <a:lumMod val="50000"/>
                  </a:schemeClr>
                </a:solidFill>
              </a:rPr>
              <a:t>비밀번호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FADC78E2-9A58-453F-AD0A-3E9B7250D099}"/>
              </a:ext>
            </a:extLst>
          </p:cNvPr>
          <p:cNvCxnSpPr>
            <a:cxnSpLocks/>
          </p:cNvCxnSpPr>
          <p:nvPr/>
        </p:nvCxnSpPr>
        <p:spPr>
          <a:xfrm>
            <a:off x="3406460" y="5468681"/>
            <a:ext cx="541365" cy="394902"/>
          </a:xfrm>
          <a:prstGeom prst="line">
            <a:avLst/>
          </a:prstGeom>
          <a:ln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>
            <a:extLst>
              <a:ext uri="{FF2B5EF4-FFF2-40B4-BE49-F238E27FC236}">
                <a16:creationId xmlns:a16="http://schemas.microsoft.com/office/drawing/2014/main" id="{EDDF62DA-3269-4CB6-9DBC-6250248F91E2}"/>
              </a:ext>
            </a:extLst>
          </p:cNvPr>
          <p:cNvSpPr/>
          <p:nvPr/>
        </p:nvSpPr>
        <p:spPr>
          <a:xfrm>
            <a:off x="3769107" y="5624916"/>
            <a:ext cx="980903" cy="830578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>
                <a:solidFill>
                  <a:schemeClr val="tx1">
                    <a:lumMod val="50000"/>
                  </a:schemeClr>
                </a:solidFill>
              </a:rPr>
              <a:t>구분</a:t>
            </a:r>
          </a:p>
        </p:txBody>
      </p:sp>
      <p:sp>
        <p:nvSpPr>
          <p:cNvPr id="10" name="다이아몬드 9">
            <a:extLst>
              <a:ext uri="{FF2B5EF4-FFF2-40B4-BE49-F238E27FC236}">
                <a16:creationId xmlns:a16="http://schemas.microsoft.com/office/drawing/2014/main" id="{6200D4A4-BEF8-4442-916B-4E918E4DB32C}"/>
              </a:ext>
            </a:extLst>
          </p:cNvPr>
          <p:cNvSpPr/>
          <p:nvPr/>
        </p:nvSpPr>
        <p:spPr>
          <a:xfrm>
            <a:off x="1593210" y="3550228"/>
            <a:ext cx="2033059" cy="802486"/>
          </a:xfrm>
          <a:prstGeom prst="diamond">
            <a:avLst/>
          </a:prstGeom>
          <a:solidFill>
            <a:schemeClr val="bg1">
              <a:alpha val="7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>
                <a:solidFill>
                  <a:schemeClr val="tx1">
                    <a:lumMod val="50000"/>
                  </a:schemeClr>
                </a:solidFill>
              </a:rPr>
              <a:t>게시글작성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601B61CB-2FA4-4F59-BB2A-EC6EA86328C2}"/>
              </a:ext>
            </a:extLst>
          </p:cNvPr>
          <p:cNvSpPr/>
          <p:nvPr/>
        </p:nvSpPr>
        <p:spPr>
          <a:xfrm>
            <a:off x="2004306" y="4363833"/>
            <a:ext cx="3542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>
                <a:solidFill>
                  <a:schemeClr val="tx1">
                    <a:lumMod val="50000"/>
                  </a:schemeClr>
                </a:solidFill>
              </a:rPr>
              <a:t>1</a:t>
            </a:r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B80C9EBA-5A69-4CFB-82A1-080A7EAEEA50}"/>
              </a:ext>
            </a:extLst>
          </p:cNvPr>
          <p:cNvSpPr/>
          <p:nvPr/>
        </p:nvSpPr>
        <p:spPr>
          <a:xfrm>
            <a:off x="1210564" y="797977"/>
            <a:ext cx="282000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b="1" dirty="0"/>
              <a:t>게시글 </a:t>
            </a:r>
            <a:r>
              <a:rPr lang="en-US" altLang="ko-KR" sz="2000" b="1" dirty="0"/>
              <a:t>E-R </a:t>
            </a:r>
            <a:r>
              <a:rPr lang="ko-KR" altLang="en-US" sz="2000" b="1" dirty="0"/>
              <a:t>다이어그램</a:t>
            </a:r>
          </a:p>
        </p:txBody>
      </p:sp>
      <p:sp>
        <p:nvSpPr>
          <p:cNvPr id="69" name="다이아몬드 68">
            <a:extLst>
              <a:ext uri="{FF2B5EF4-FFF2-40B4-BE49-F238E27FC236}">
                <a16:creationId xmlns:a16="http://schemas.microsoft.com/office/drawing/2014/main" id="{68825712-3F91-4C42-9EBB-7970ABDB8147}"/>
              </a:ext>
            </a:extLst>
          </p:cNvPr>
          <p:cNvSpPr/>
          <p:nvPr/>
        </p:nvSpPr>
        <p:spPr>
          <a:xfrm>
            <a:off x="8018042" y="3475106"/>
            <a:ext cx="2033059" cy="802486"/>
          </a:xfrm>
          <a:prstGeom prst="diamond">
            <a:avLst/>
          </a:prstGeom>
          <a:solidFill>
            <a:schemeClr val="bg1">
              <a:alpha val="7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>
                <a:solidFill>
                  <a:schemeClr val="tx1">
                    <a:lumMod val="50000"/>
                  </a:schemeClr>
                </a:solidFill>
              </a:rPr>
              <a:t>댓글</a:t>
            </a:r>
            <a:endParaRPr lang="en-US" altLang="ko-KR">
              <a:solidFill>
                <a:schemeClr val="tx1">
                  <a:lumMod val="50000"/>
                </a:schemeClr>
              </a:solidFill>
            </a:endParaRPr>
          </a:p>
          <a:p>
            <a:pPr algn="ctr"/>
            <a:r>
              <a:rPr lang="ko-KR" altLang="en-US">
                <a:solidFill>
                  <a:schemeClr val="tx1">
                    <a:lumMod val="50000"/>
                  </a:schemeClr>
                </a:solidFill>
              </a:rPr>
              <a:t>작성</a:t>
            </a: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F9A670F4-0424-4864-A21C-015D20794834}"/>
              </a:ext>
            </a:extLst>
          </p:cNvPr>
          <p:cNvSpPr/>
          <p:nvPr/>
        </p:nvSpPr>
        <p:spPr>
          <a:xfrm>
            <a:off x="8444443" y="3148081"/>
            <a:ext cx="2940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>
                <a:solidFill>
                  <a:schemeClr val="tx1">
                    <a:lumMod val="50000"/>
                  </a:schemeClr>
                </a:solidFill>
              </a:rPr>
              <a:t>n</a:t>
            </a:r>
            <a:endParaRPr lang="ko-KR" altLang="en-US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F582358F-1E27-4529-B1CF-E6A4D7E9E6AC}"/>
              </a:ext>
            </a:extLst>
          </p:cNvPr>
          <p:cNvSpPr/>
          <p:nvPr/>
        </p:nvSpPr>
        <p:spPr>
          <a:xfrm>
            <a:off x="8471009" y="4315078"/>
            <a:ext cx="3542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>
                <a:solidFill>
                  <a:schemeClr val="tx1">
                    <a:lumMod val="50000"/>
                  </a:schemeClr>
                </a:solidFill>
              </a:rPr>
              <a:t>1</a:t>
            </a:r>
            <a:endParaRPr lang="ko-KR" altLang="en-US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791DBCC8-9C0E-49FA-A913-02BF87A5678B}"/>
              </a:ext>
            </a:extLst>
          </p:cNvPr>
          <p:cNvSpPr/>
          <p:nvPr/>
        </p:nvSpPr>
        <p:spPr>
          <a:xfrm>
            <a:off x="7752499" y="808773"/>
            <a:ext cx="256352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b="1" dirty="0"/>
              <a:t>댓글 </a:t>
            </a:r>
            <a:r>
              <a:rPr lang="en-US" altLang="ko-KR" sz="2000" b="1" dirty="0"/>
              <a:t>E-R </a:t>
            </a:r>
            <a:r>
              <a:rPr lang="ko-KR" altLang="en-US" sz="2000" b="1" dirty="0"/>
              <a:t>다이어그램</a:t>
            </a: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25C1E181-F387-4E53-A8DC-482BAF58B194}"/>
              </a:ext>
            </a:extLst>
          </p:cNvPr>
          <p:cNvSpPr/>
          <p:nvPr/>
        </p:nvSpPr>
        <p:spPr>
          <a:xfrm>
            <a:off x="1644709" y="2547990"/>
            <a:ext cx="2182709" cy="64008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>
                <a:solidFill>
                  <a:schemeClr val="tx1">
                    <a:lumMod val="50000"/>
                  </a:schemeClr>
                </a:solidFill>
              </a:rPr>
              <a:t>게시글</a:t>
            </a:r>
          </a:p>
        </p:txBody>
      </p: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E22025F7-4441-41EF-9CC1-BD502300C644}"/>
              </a:ext>
            </a:extLst>
          </p:cNvPr>
          <p:cNvCxnSpPr>
            <a:cxnSpLocks/>
          </p:cNvCxnSpPr>
          <p:nvPr/>
        </p:nvCxnSpPr>
        <p:spPr>
          <a:xfrm flipH="1">
            <a:off x="3510966" y="2075347"/>
            <a:ext cx="205991" cy="461524"/>
          </a:xfrm>
          <a:prstGeom prst="line">
            <a:avLst/>
          </a:prstGeom>
          <a:ln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타원 86">
            <a:extLst>
              <a:ext uri="{FF2B5EF4-FFF2-40B4-BE49-F238E27FC236}">
                <a16:creationId xmlns:a16="http://schemas.microsoft.com/office/drawing/2014/main" id="{866F74DE-2F82-4FD9-A26B-F1A4170CD480}"/>
              </a:ext>
            </a:extLst>
          </p:cNvPr>
          <p:cNvSpPr/>
          <p:nvPr/>
        </p:nvSpPr>
        <p:spPr>
          <a:xfrm>
            <a:off x="268664" y="1666891"/>
            <a:ext cx="1261465" cy="830578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u="sng" dirty="0" err="1">
                <a:solidFill>
                  <a:schemeClr val="tx1">
                    <a:lumMod val="50000"/>
                  </a:schemeClr>
                </a:solidFill>
              </a:rPr>
              <a:t>글번호</a:t>
            </a:r>
            <a:endParaRPr lang="ko-KR" altLang="en-US" u="sng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id="{833D0690-3CB3-4813-BEE3-D1A6346F09DC}"/>
              </a:ext>
            </a:extLst>
          </p:cNvPr>
          <p:cNvSpPr/>
          <p:nvPr/>
        </p:nvSpPr>
        <p:spPr>
          <a:xfrm>
            <a:off x="1581491" y="1413290"/>
            <a:ext cx="1261465" cy="830578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>
                <a:solidFill>
                  <a:schemeClr val="tx1">
                    <a:lumMod val="50000"/>
                  </a:schemeClr>
                </a:solidFill>
              </a:rPr>
              <a:t>글제목</a:t>
            </a:r>
          </a:p>
        </p:txBody>
      </p: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437CCCD8-DB74-4E7A-84D7-BF7BE17B358B}"/>
              </a:ext>
            </a:extLst>
          </p:cNvPr>
          <p:cNvCxnSpPr>
            <a:cxnSpLocks/>
            <a:endCxn id="85" idx="1"/>
          </p:cNvCxnSpPr>
          <p:nvPr/>
        </p:nvCxnSpPr>
        <p:spPr>
          <a:xfrm>
            <a:off x="1225465" y="2428786"/>
            <a:ext cx="419244" cy="439244"/>
          </a:xfrm>
          <a:prstGeom prst="line">
            <a:avLst/>
          </a:prstGeom>
          <a:ln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타원 90">
            <a:extLst>
              <a:ext uri="{FF2B5EF4-FFF2-40B4-BE49-F238E27FC236}">
                <a16:creationId xmlns:a16="http://schemas.microsoft.com/office/drawing/2014/main" id="{5A94C0A2-266E-46A9-BBEE-C31B7DA0E164}"/>
              </a:ext>
            </a:extLst>
          </p:cNvPr>
          <p:cNvSpPr/>
          <p:nvPr/>
        </p:nvSpPr>
        <p:spPr>
          <a:xfrm>
            <a:off x="2990527" y="1432434"/>
            <a:ext cx="1249395" cy="830578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>
                <a:solidFill>
                  <a:schemeClr val="tx1">
                    <a:lumMod val="50000"/>
                  </a:schemeClr>
                </a:solidFill>
              </a:rPr>
              <a:t>글내용</a:t>
            </a:r>
          </a:p>
        </p:txBody>
      </p:sp>
      <p:sp>
        <p:nvSpPr>
          <p:cNvPr id="93" name="타원 92">
            <a:extLst>
              <a:ext uri="{FF2B5EF4-FFF2-40B4-BE49-F238E27FC236}">
                <a16:creationId xmlns:a16="http://schemas.microsoft.com/office/drawing/2014/main" id="{A1D5B3A3-CD6D-4EA4-8B9D-FD8F3D88299A}"/>
              </a:ext>
            </a:extLst>
          </p:cNvPr>
          <p:cNvSpPr/>
          <p:nvPr/>
        </p:nvSpPr>
        <p:spPr>
          <a:xfrm>
            <a:off x="4309276" y="1664013"/>
            <a:ext cx="1043940" cy="830578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>
                <a:solidFill>
                  <a:schemeClr val="tx1">
                    <a:lumMod val="50000"/>
                  </a:schemeClr>
                </a:solidFill>
              </a:rPr>
              <a:t>작성일자</a:t>
            </a: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C0CD68C1-4945-4C67-BB94-63A431F1D2B3}"/>
              </a:ext>
            </a:extLst>
          </p:cNvPr>
          <p:cNvSpPr/>
          <p:nvPr/>
        </p:nvSpPr>
        <p:spPr>
          <a:xfrm>
            <a:off x="1996634" y="3225296"/>
            <a:ext cx="3542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>
                <a:solidFill>
                  <a:schemeClr val="tx1">
                    <a:lumMod val="50000"/>
                  </a:schemeClr>
                </a:solidFill>
              </a:rPr>
              <a:t>n</a:t>
            </a:r>
            <a:endParaRPr lang="ko-KR" altLang="en-US"/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ADB814B0-F09C-4C7C-8E90-6C0079308E8D}"/>
              </a:ext>
            </a:extLst>
          </p:cNvPr>
          <p:cNvSpPr/>
          <p:nvPr/>
        </p:nvSpPr>
        <p:spPr>
          <a:xfrm>
            <a:off x="8092380" y="2441829"/>
            <a:ext cx="1884381" cy="64008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>
                <a:solidFill>
                  <a:schemeClr val="tx1">
                    <a:lumMod val="50000"/>
                  </a:schemeClr>
                </a:solidFill>
              </a:rPr>
              <a:t>댓글</a:t>
            </a:r>
          </a:p>
        </p:txBody>
      </p:sp>
      <p:sp>
        <p:nvSpPr>
          <p:cNvPr id="106" name="타원 105">
            <a:extLst>
              <a:ext uri="{FF2B5EF4-FFF2-40B4-BE49-F238E27FC236}">
                <a16:creationId xmlns:a16="http://schemas.microsoft.com/office/drawing/2014/main" id="{3936701D-2B6F-4161-8F88-FBCDB5C2302A}"/>
              </a:ext>
            </a:extLst>
          </p:cNvPr>
          <p:cNvSpPr/>
          <p:nvPr/>
        </p:nvSpPr>
        <p:spPr>
          <a:xfrm>
            <a:off x="8538298" y="1293636"/>
            <a:ext cx="1043940" cy="830578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u="sng" dirty="0">
                <a:solidFill>
                  <a:schemeClr val="tx1">
                    <a:lumMod val="50000"/>
                  </a:schemeClr>
                </a:solidFill>
              </a:rPr>
              <a:t>댓글번호</a:t>
            </a:r>
          </a:p>
        </p:txBody>
      </p:sp>
      <p:sp>
        <p:nvSpPr>
          <p:cNvPr id="108" name="타원 107">
            <a:extLst>
              <a:ext uri="{FF2B5EF4-FFF2-40B4-BE49-F238E27FC236}">
                <a16:creationId xmlns:a16="http://schemas.microsoft.com/office/drawing/2014/main" id="{F8F1E72C-95C1-4C62-B7C4-41DED11E2947}"/>
              </a:ext>
            </a:extLst>
          </p:cNvPr>
          <p:cNvSpPr/>
          <p:nvPr/>
        </p:nvSpPr>
        <p:spPr>
          <a:xfrm>
            <a:off x="9979776" y="1428825"/>
            <a:ext cx="1043941" cy="830578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>
                <a:solidFill>
                  <a:schemeClr val="tx1">
                    <a:lumMod val="50000"/>
                  </a:schemeClr>
                </a:solidFill>
              </a:rPr>
              <a:t>댓글내용</a:t>
            </a:r>
          </a:p>
        </p:txBody>
      </p:sp>
      <p:sp>
        <p:nvSpPr>
          <p:cNvPr id="110" name="타원 109">
            <a:extLst>
              <a:ext uri="{FF2B5EF4-FFF2-40B4-BE49-F238E27FC236}">
                <a16:creationId xmlns:a16="http://schemas.microsoft.com/office/drawing/2014/main" id="{6CA4D280-E4E0-4A12-BA3C-D67B3D534CD9}"/>
              </a:ext>
            </a:extLst>
          </p:cNvPr>
          <p:cNvSpPr/>
          <p:nvPr/>
        </p:nvSpPr>
        <p:spPr>
          <a:xfrm>
            <a:off x="7133642" y="1391151"/>
            <a:ext cx="958738" cy="830578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>
                <a:solidFill>
                  <a:schemeClr val="tx1">
                    <a:lumMod val="50000"/>
                  </a:schemeClr>
                </a:solidFill>
              </a:rPr>
              <a:t>작성일자</a:t>
            </a: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ED6F9A3C-8D21-4673-A5BD-BF07E84D01D7}"/>
              </a:ext>
            </a:extLst>
          </p:cNvPr>
          <p:cNvSpPr/>
          <p:nvPr/>
        </p:nvSpPr>
        <p:spPr>
          <a:xfrm>
            <a:off x="8018042" y="4826769"/>
            <a:ext cx="1884381" cy="64008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>
                <a:solidFill>
                  <a:schemeClr val="tx1">
                    <a:lumMod val="50000"/>
                  </a:schemeClr>
                </a:solidFill>
              </a:rPr>
              <a:t>회원</a:t>
            </a:r>
          </a:p>
        </p:txBody>
      </p:sp>
      <p:cxnSp>
        <p:nvCxnSpPr>
          <p:cNvPr id="116" name="직선 연결선 115">
            <a:extLst>
              <a:ext uri="{FF2B5EF4-FFF2-40B4-BE49-F238E27FC236}">
                <a16:creationId xmlns:a16="http://schemas.microsoft.com/office/drawing/2014/main" id="{F89BB217-0529-4671-91F0-27797CC2908A}"/>
              </a:ext>
            </a:extLst>
          </p:cNvPr>
          <p:cNvCxnSpPr>
            <a:cxnSpLocks/>
          </p:cNvCxnSpPr>
          <p:nvPr/>
        </p:nvCxnSpPr>
        <p:spPr>
          <a:xfrm flipH="1">
            <a:off x="7753652" y="5466849"/>
            <a:ext cx="523870" cy="334479"/>
          </a:xfrm>
          <a:prstGeom prst="line">
            <a:avLst/>
          </a:prstGeom>
          <a:ln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타원 116">
            <a:extLst>
              <a:ext uri="{FF2B5EF4-FFF2-40B4-BE49-F238E27FC236}">
                <a16:creationId xmlns:a16="http://schemas.microsoft.com/office/drawing/2014/main" id="{7D4CF2D7-9852-44C1-926B-5307B0740C37}"/>
              </a:ext>
            </a:extLst>
          </p:cNvPr>
          <p:cNvSpPr/>
          <p:nvPr/>
        </p:nvSpPr>
        <p:spPr>
          <a:xfrm>
            <a:off x="7009409" y="5616138"/>
            <a:ext cx="1043940" cy="830578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u="sng" dirty="0">
                <a:solidFill>
                  <a:schemeClr val="tx1">
                    <a:lumMod val="50000"/>
                  </a:schemeClr>
                </a:solidFill>
              </a:rPr>
              <a:t>학번</a:t>
            </a:r>
          </a:p>
        </p:txBody>
      </p:sp>
      <p:cxnSp>
        <p:nvCxnSpPr>
          <p:cNvPr id="118" name="직선 연결선 117">
            <a:extLst>
              <a:ext uri="{FF2B5EF4-FFF2-40B4-BE49-F238E27FC236}">
                <a16:creationId xmlns:a16="http://schemas.microsoft.com/office/drawing/2014/main" id="{8869738A-BD75-4E25-B897-D68297C37886}"/>
              </a:ext>
            </a:extLst>
          </p:cNvPr>
          <p:cNvCxnSpPr>
            <a:cxnSpLocks/>
          </p:cNvCxnSpPr>
          <p:nvPr/>
        </p:nvCxnSpPr>
        <p:spPr>
          <a:xfrm flipH="1">
            <a:off x="8481991" y="5466849"/>
            <a:ext cx="76381" cy="586403"/>
          </a:xfrm>
          <a:prstGeom prst="line">
            <a:avLst/>
          </a:prstGeom>
          <a:ln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타원 118">
            <a:extLst>
              <a:ext uri="{FF2B5EF4-FFF2-40B4-BE49-F238E27FC236}">
                <a16:creationId xmlns:a16="http://schemas.microsoft.com/office/drawing/2014/main" id="{0498C054-E536-44B5-BAD0-AEE296DC4DCF}"/>
              </a:ext>
            </a:extLst>
          </p:cNvPr>
          <p:cNvSpPr/>
          <p:nvPr/>
        </p:nvSpPr>
        <p:spPr>
          <a:xfrm>
            <a:off x="8000805" y="5931617"/>
            <a:ext cx="1043940" cy="830578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>
                <a:solidFill>
                  <a:schemeClr val="tx1">
                    <a:lumMod val="50000"/>
                  </a:schemeClr>
                </a:solidFill>
              </a:rPr>
              <a:t>이름</a:t>
            </a:r>
          </a:p>
        </p:txBody>
      </p:sp>
      <p:cxnSp>
        <p:nvCxnSpPr>
          <p:cNvPr id="120" name="직선 연결선 119">
            <a:extLst>
              <a:ext uri="{FF2B5EF4-FFF2-40B4-BE49-F238E27FC236}">
                <a16:creationId xmlns:a16="http://schemas.microsoft.com/office/drawing/2014/main" id="{C14E810D-DB2F-43DC-8222-09606BAB2A3C}"/>
              </a:ext>
            </a:extLst>
          </p:cNvPr>
          <p:cNvCxnSpPr>
            <a:cxnSpLocks/>
          </p:cNvCxnSpPr>
          <p:nvPr/>
        </p:nvCxnSpPr>
        <p:spPr>
          <a:xfrm>
            <a:off x="9228676" y="5451873"/>
            <a:ext cx="168994" cy="591252"/>
          </a:xfrm>
          <a:prstGeom prst="line">
            <a:avLst/>
          </a:prstGeom>
          <a:ln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타원 120">
            <a:extLst>
              <a:ext uri="{FF2B5EF4-FFF2-40B4-BE49-F238E27FC236}">
                <a16:creationId xmlns:a16="http://schemas.microsoft.com/office/drawing/2014/main" id="{EC10ADF6-1262-40E8-92C7-78959F69D3FC}"/>
              </a:ext>
            </a:extLst>
          </p:cNvPr>
          <p:cNvSpPr/>
          <p:nvPr/>
        </p:nvSpPr>
        <p:spPr>
          <a:xfrm>
            <a:off x="9102943" y="5931617"/>
            <a:ext cx="1043940" cy="830578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>
                <a:solidFill>
                  <a:schemeClr val="tx1">
                    <a:lumMod val="50000"/>
                  </a:schemeClr>
                </a:solidFill>
              </a:rPr>
              <a:t>비밀번호</a:t>
            </a:r>
          </a:p>
        </p:txBody>
      </p:sp>
      <p:cxnSp>
        <p:nvCxnSpPr>
          <p:cNvPr id="122" name="직선 연결선 121">
            <a:extLst>
              <a:ext uri="{FF2B5EF4-FFF2-40B4-BE49-F238E27FC236}">
                <a16:creationId xmlns:a16="http://schemas.microsoft.com/office/drawing/2014/main" id="{6672943C-18ED-48F3-8338-3567A35155F1}"/>
              </a:ext>
            </a:extLst>
          </p:cNvPr>
          <p:cNvCxnSpPr>
            <a:cxnSpLocks/>
          </p:cNvCxnSpPr>
          <p:nvPr/>
        </p:nvCxnSpPr>
        <p:spPr>
          <a:xfrm>
            <a:off x="9857028" y="5466849"/>
            <a:ext cx="576155" cy="394902"/>
          </a:xfrm>
          <a:prstGeom prst="line">
            <a:avLst/>
          </a:prstGeom>
          <a:ln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타원 122">
            <a:extLst>
              <a:ext uri="{FF2B5EF4-FFF2-40B4-BE49-F238E27FC236}">
                <a16:creationId xmlns:a16="http://schemas.microsoft.com/office/drawing/2014/main" id="{E8A6B970-1F9B-4442-B807-81D6770C0314}"/>
              </a:ext>
            </a:extLst>
          </p:cNvPr>
          <p:cNvSpPr/>
          <p:nvPr/>
        </p:nvSpPr>
        <p:spPr>
          <a:xfrm>
            <a:off x="10191429" y="5623084"/>
            <a:ext cx="1043940" cy="830578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>
                <a:solidFill>
                  <a:schemeClr val="tx1">
                    <a:lumMod val="50000"/>
                  </a:schemeClr>
                </a:solidFill>
              </a:rPr>
              <a:t>구분</a:t>
            </a:r>
          </a:p>
        </p:txBody>
      </p:sp>
    </p:spTree>
    <p:extLst>
      <p:ext uri="{BB962C8B-B14F-4D97-AF65-F5344CB8AC3E}">
        <p14:creationId xmlns:p14="http://schemas.microsoft.com/office/powerpoint/2010/main" val="35012442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B7FFF65E-35D3-4D39-B175-1CB24BB80801}"/>
              </a:ext>
            </a:extLst>
          </p:cNvPr>
          <p:cNvCxnSpPr>
            <a:cxnSpLocks/>
          </p:cNvCxnSpPr>
          <p:nvPr/>
        </p:nvCxnSpPr>
        <p:spPr>
          <a:xfrm>
            <a:off x="5712694" y="3014415"/>
            <a:ext cx="0" cy="663392"/>
          </a:xfrm>
          <a:prstGeom prst="line">
            <a:avLst/>
          </a:prstGeom>
          <a:ln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id="{A73BFD33-09E0-417A-A30F-60DFBBEB063A}"/>
              </a:ext>
            </a:extLst>
          </p:cNvPr>
          <p:cNvCxnSpPr>
            <a:cxnSpLocks/>
          </p:cNvCxnSpPr>
          <p:nvPr/>
        </p:nvCxnSpPr>
        <p:spPr>
          <a:xfrm>
            <a:off x="5669623" y="2862015"/>
            <a:ext cx="0" cy="663392"/>
          </a:xfrm>
          <a:prstGeom prst="line">
            <a:avLst/>
          </a:prstGeom>
          <a:ln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53DCB459-CE38-4DAD-9331-5DB983FB5F4F}"/>
              </a:ext>
            </a:extLst>
          </p:cNvPr>
          <p:cNvCxnSpPr>
            <a:cxnSpLocks/>
          </p:cNvCxnSpPr>
          <p:nvPr/>
        </p:nvCxnSpPr>
        <p:spPr>
          <a:xfrm>
            <a:off x="5630836" y="4312302"/>
            <a:ext cx="0" cy="663392"/>
          </a:xfrm>
          <a:prstGeom prst="line">
            <a:avLst/>
          </a:prstGeom>
          <a:ln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1EACBA8-12D9-4BE0-A4DC-D9BB7675F245}"/>
              </a:ext>
            </a:extLst>
          </p:cNvPr>
          <p:cNvSpPr/>
          <p:nvPr/>
        </p:nvSpPr>
        <p:spPr>
          <a:xfrm>
            <a:off x="658761" y="1917"/>
            <a:ext cx="11533239" cy="75990"/>
          </a:xfrm>
          <a:prstGeom prst="rect">
            <a:avLst/>
          </a:pr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6EFD1A03-ADD2-4B3E-94F0-358500404532}"/>
              </a:ext>
            </a:extLst>
          </p:cNvPr>
          <p:cNvGrpSpPr/>
          <p:nvPr/>
        </p:nvGrpSpPr>
        <p:grpSpPr>
          <a:xfrm>
            <a:off x="156783" y="190649"/>
            <a:ext cx="6449289" cy="461665"/>
            <a:chOff x="200639" y="1324530"/>
            <a:chExt cx="6449289" cy="461665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4A00D11-85E5-4537-A340-B9CF0129F3B6}"/>
                </a:ext>
              </a:extLst>
            </p:cNvPr>
            <p:cNvSpPr txBox="1"/>
            <p:nvPr/>
          </p:nvSpPr>
          <p:spPr>
            <a:xfrm>
              <a:off x="200639" y="1324530"/>
              <a:ext cx="644928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>
                  <a:solidFill>
                    <a:srgbClr val="4CC8F4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0</a:t>
              </a:r>
              <a:r>
                <a:rPr lang="en-US" altLang="ko-KR" sz="2400">
                  <a:solidFill>
                    <a:srgbClr val="0062AC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2   </a:t>
              </a:r>
              <a:r>
                <a:rPr lang="ko-KR" altLang="en-US" sz="2400">
                  <a:solidFill>
                    <a:srgbClr val="0062AC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관계 추출</a:t>
              </a:r>
              <a:r>
                <a:rPr lang="en-US" altLang="ko-KR" sz="2400">
                  <a:solidFill>
                    <a:srgbClr val="0062AC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[4]</a:t>
              </a:r>
              <a:endParaRPr lang="ko-KR" altLang="en-US" sz="2400">
                <a:solidFill>
                  <a:srgbClr val="0062A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79291F04-A908-49CF-9C48-41352CBF2FAD}"/>
                </a:ext>
              </a:extLst>
            </p:cNvPr>
            <p:cNvCxnSpPr/>
            <p:nvPr/>
          </p:nvCxnSpPr>
          <p:spPr>
            <a:xfrm>
              <a:off x="806245" y="1425677"/>
              <a:ext cx="0" cy="334297"/>
            </a:xfrm>
            <a:prstGeom prst="line">
              <a:avLst/>
            </a:prstGeom>
            <a:ln w="19050">
              <a:solidFill>
                <a:srgbClr val="0083E6">
                  <a:alpha val="78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D9E0135-3222-4898-A5FA-5F0F0634AB7F}"/>
              </a:ext>
            </a:extLst>
          </p:cNvPr>
          <p:cNvCxnSpPr/>
          <p:nvPr/>
        </p:nvCxnSpPr>
        <p:spPr>
          <a:xfrm>
            <a:off x="117987" y="727587"/>
            <a:ext cx="11881635" cy="0"/>
          </a:xfrm>
          <a:prstGeom prst="line">
            <a:avLst/>
          </a:prstGeom>
          <a:ln w="28575">
            <a:solidFill>
              <a:srgbClr val="0062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6C6C2BE-F958-4AA2-A71A-1D3EE97AC623}"/>
              </a:ext>
            </a:extLst>
          </p:cNvPr>
          <p:cNvSpPr/>
          <p:nvPr/>
        </p:nvSpPr>
        <p:spPr>
          <a:xfrm>
            <a:off x="0" y="-2104"/>
            <a:ext cx="11533239" cy="75990"/>
          </a:xfrm>
          <a:prstGeom prst="rect">
            <a:avLst/>
          </a:pr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6F464E8-4FE4-4A1F-A36C-1ED628C5780D}"/>
              </a:ext>
            </a:extLst>
          </p:cNvPr>
          <p:cNvSpPr/>
          <p:nvPr/>
        </p:nvSpPr>
        <p:spPr>
          <a:xfrm>
            <a:off x="9984427" y="-6124"/>
            <a:ext cx="1548812" cy="75990"/>
          </a:xfrm>
          <a:prstGeom prst="rect">
            <a:avLst/>
          </a:prstGeom>
          <a:solidFill>
            <a:srgbClr val="0062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rgbClr val="0083E6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4A3C75A-4554-4D5D-A8B8-5A4DABF30C30}"/>
              </a:ext>
            </a:extLst>
          </p:cNvPr>
          <p:cNvSpPr txBox="1"/>
          <p:nvPr/>
        </p:nvSpPr>
        <p:spPr>
          <a:xfrm>
            <a:off x="9984427" y="54513"/>
            <a:ext cx="15840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>
                <a:solidFill>
                  <a:srgbClr val="0062AC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3 E-R </a:t>
            </a:r>
            <a:r>
              <a:rPr lang="ko-KR" altLang="en-US" sz="1400" b="1">
                <a:solidFill>
                  <a:srgbClr val="0062AC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다이어그램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2CD6828-F89D-4327-A9C5-F763A5420790}"/>
              </a:ext>
            </a:extLst>
          </p:cNvPr>
          <p:cNvSpPr/>
          <p:nvPr/>
        </p:nvSpPr>
        <p:spPr>
          <a:xfrm>
            <a:off x="4784325" y="4799717"/>
            <a:ext cx="1770595" cy="64008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>
                <a:solidFill>
                  <a:schemeClr val="tx1">
                    <a:lumMod val="50000"/>
                  </a:schemeClr>
                </a:solidFill>
              </a:rPr>
              <a:t>회원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5E49405D-63DD-410E-8996-53CBE98CDB87}"/>
              </a:ext>
            </a:extLst>
          </p:cNvPr>
          <p:cNvCxnSpPr>
            <a:cxnSpLocks/>
          </p:cNvCxnSpPr>
          <p:nvPr/>
        </p:nvCxnSpPr>
        <p:spPr>
          <a:xfrm flipH="1">
            <a:off x="4321638" y="5424821"/>
            <a:ext cx="530952" cy="349455"/>
          </a:xfrm>
          <a:prstGeom prst="line">
            <a:avLst/>
          </a:prstGeom>
          <a:ln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타원 12">
            <a:extLst>
              <a:ext uri="{FF2B5EF4-FFF2-40B4-BE49-F238E27FC236}">
                <a16:creationId xmlns:a16="http://schemas.microsoft.com/office/drawing/2014/main" id="{24702C6B-7752-4F6B-A869-7EF3A3B4C256}"/>
              </a:ext>
            </a:extLst>
          </p:cNvPr>
          <p:cNvSpPr/>
          <p:nvPr/>
        </p:nvSpPr>
        <p:spPr>
          <a:xfrm>
            <a:off x="3640430" y="5589086"/>
            <a:ext cx="980903" cy="830578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u="sng" dirty="0">
                <a:solidFill>
                  <a:schemeClr val="tx1">
                    <a:lumMod val="50000"/>
                  </a:schemeClr>
                </a:solidFill>
              </a:rPr>
              <a:t>학번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F06158AE-6FAA-4020-9324-9730D3E6A2DD}"/>
              </a:ext>
            </a:extLst>
          </p:cNvPr>
          <p:cNvCxnSpPr>
            <a:cxnSpLocks/>
          </p:cNvCxnSpPr>
          <p:nvPr/>
        </p:nvCxnSpPr>
        <p:spPr>
          <a:xfrm flipH="1">
            <a:off x="5049977" y="5439797"/>
            <a:ext cx="4611" cy="586403"/>
          </a:xfrm>
          <a:prstGeom prst="line">
            <a:avLst/>
          </a:prstGeom>
          <a:ln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타원 14">
            <a:extLst>
              <a:ext uri="{FF2B5EF4-FFF2-40B4-BE49-F238E27FC236}">
                <a16:creationId xmlns:a16="http://schemas.microsoft.com/office/drawing/2014/main" id="{CCA077D5-F6A5-43CE-9135-C3E01BE9B341}"/>
              </a:ext>
            </a:extLst>
          </p:cNvPr>
          <p:cNvSpPr/>
          <p:nvPr/>
        </p:nvSpPr>
        <p:spPr>
          <a:xfrm>
            <a:off x="4631826" y="5904565"/>
            <a:ext cx="980903" cy="830578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>
                <a:solidFill>
                  <a:schemeClr val="tx1">
                    <a:lumMod val="50000"/>
                  </a:schemeClr>
                </a:solidFill>
              </a:rPr>
              <a:t>이름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702AABA2-1F2B-4F59-9610-5A0DAF287AF4}"/>
              </a:ext>
            </a:extLst>
          </p:cNvPr>
          <p:cNvCxnSpPr>
            <a:cxnSpLocks/>
          </p:cNvCxnSpPr>
          <p:nvPr/>
        </p:nvCxnSpPr>
        <p:spPr>
          <a:xfrm>
            <a:off x="5806865" y="5424821"/>
            <a:ext cx="158790" cy="591252"/>
          </a:xfrm>
          <a:prstGeom prst="line">
            <a:avLst/>
          </a:prstGeom>
          <a:ln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>
            <a:extLst>
              <a:ext uri="{FF2B5EF4-FFF2-40B4-BE49-F238E27FC236}">
                <a16:creationId xmlns:a16="http://schemas.microsoft.com/office/drawing/2014/main" id="{B9542B1B-7A66-4600-8124-66372970AECA}"/>
              </a:ext>
            </a:extLst>
          </p:cNvPr>
          <p:cNvSpPr/>
          <p:nvPr/>
        </p:nvSpPr>
        <p:spPr>
          <a:xfrm>
            <a:off x="5733964" y="5904565"/>
            <a:ext cx="980903" cy="830578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>
                <a:solidFill>
                  <a:schemeClr val="tx1">
                    <a:lumMod val="50000"/>
                  </a:schemeClr>
                </a:solidFill>
              </a:rPr>
              <a:t>비밀번호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FADC78E2-9A58-453F-AD0A-3E9B7250D099}"/>
              </a:ext>
            </a:extLst>
          </p:cNvPr>
          <p:cNvCxnSpPr>
            <a:cxnSpLocks/>
          </p:cNvCxnSpPr>
          <p:nvPr/>
        </p:nvCxnSpPr>
        <p:spPr>
          <a:xfrm>
            <a:off x="6459803" y="5439797"/>
            <a:ext cx="541365" cy="394902"/>
          </a:xfrm>
          <a:prstGeom prst="line">
            <a:avLst/>
          </a:prstGeom>
          <a:ln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>
            <a:extLst>
              <a:ext uri="{FF2B5EF4-FFF2-40B4-BE49-F238E27FC236}">
                <a16:creationId xmlns:a16="http://schemas.microsoft.com/office/drawing/2014/main" id="{EDDF62DA-3269-4CB6-9DBC-6250248F91E2}"/>
              </a:ext>
            </a:extLst>
          </p:cNvPr>
          <p:cNvSpPr/>
          <p:nvPr/>
        </p:nvSpPr>
        <p:spPr>
          <a:xfrm>
            <a:off x="6822450" y="5596032"/>
            <a:ext cx="980903" cy="830578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>
                <a:solidFill>
                  <a:schemeClr val="tx1">
                    <a:lumMod val="50000"/>
                  </a:schemeClr>
                </a:solidFill>
              </a:rPr>
              <a:t>구분</a:t>
            </a:r>
          </a:p>
        </p:txBody>
      </p:sp>
      <p:sp>
        <p:nvSpPr>
          <p:cNvPr id="10" name="다이아몬드 9">
            <a:extLst>
              <a:ext uri="{FF2B5EF4-FFF2-40B4-BE49-F238E27FC236}">
                <a16:creationId xmlns:a16="http://schemas.microsoft.com/office/drawing/2014/main" id="{6200D4A4-BEF8-4442-916B-4E918E4DB32C}"/>
              </a:ext>
            </a:extLst>
          </p:cNvPr>
          <p:cNvSpPr/>
          <p:nvPr/>
        </p:nvSpPr>
        <p:spPr>
          <a:xfrm>
            <a:off x="4684106" y="3509816"/>
            <a:ext cx="2033059" cy="802486"/>
          </a:xfrm>
          <a:prstGeom prst="diamond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>
                <a:solidFill>
                  <a:schemeClr val="tx1">
                    <a:lumMod val="50000"/>
                  </a:schemeClr>
                </a:solidFill>
              </a:rPr>
              <a:t>등록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601B61CB-2FA4-4F59-BB2A-EC6EA86328C2}"/>
              </a:ext>
            </a:extLst>
          </p:cNvPr>
          <p:cNvSpPr/>
          <p:nvPr/>
        </p:nvSpPr>
        <p:spPr>
          <a:xfrm>
            <a:off x="5095202" y="4323421"/>
            <a:ext cx="3542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B80C9EBA-5A69-4CFB-82A1-080A7EAEEA50}"/>
              </a:ext>
            </a:extLst>
          </p:cNvPr>
          <p:cNvSpPr/>
          <p:nvPr/>
        </p:nvSpPr>
        <p:spPr>
          <a:xfrm>
            <a:off x="4525104" y="852328"/>
            <a:ext cx="256352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b="1"/>
              <a:t>등록 </a:t>
            </a:r>
            <a:r>
              <a:rPr lang="en-US" altLang="ko-KR" sz="2000" b="1"/>
              <a:t>E-R </a:t>
            </a:r>
            <a:r>
              <a:rPr lang="ko-KR" altLang="en-US" sz="2000" b="1"/>
              <a:t>다이어그램</a:t>
            </a: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C0CD68C1-4945-4C67-BB94-63A431F1D2B3}"/>
              </a:ext>
            </a:extLst>
          </p:cNvPr>
          <p:cNvSpPr/>
          <p:nvPr/>
        </p:nvSpPr>
        <p:spPr>
          <a:xfrm>
            <a:off x="5087530" y="3184884"/>
            <a:ext cx="3542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/>
              <a:t>n</a:t>
            </a:r>
            <a:endParaRPr lang="ko-KR" altLang="en-US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FF6A3689-CE29-456A-8627-B80D762FFEC5}"/>
              </a:ext>
            </a:extLst>
          </p:cNvPr>
          <p:cNvSpPr/>
          <p:nvPr/>
        </p:nvSpPr>
        <p:spPr>
          <a:xfrm>
            <a:off x="4784325" y="2449881"/>
            <a:ext cx="1770595" cy="64008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>
                <a:solidFill>
                  <a:schemeClr val="tx1">
                    <a:lumMod val="50000"/>
                  </a:schemeClr>
                </a:solidFill>
              </a:rPr>
              <a:t>상품</a:t>
            </a:r>
          </a:p>
        </p:txBody>
      </p: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40A759FD-2ABD-4980-BA4A-5BCDF47A5E27}"/>
              </a:ext>
            </a:extLst>
          </p:cNvPr>
          <p:cNvCxnSpPr>
            <a:cxnSpLocks/>
          </p:cNvCxnSpPr>
          <p:nvPr/>
        </p:nvCxnSpPr>
        <p:spPr>
          <a:xfrm flipH="1">
            <a:off x="5228715" y="1748843"/>
            <a:ext cx="11889" cy="701038"/>
          </a:xfrm>
          <a:prstGeom prst="line">
            <a:avLst/>
          </a:prstGeom>
          <a:ln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F93B2B63-483D-4417-ADED-ABCA631CF574}"/>
              </a:ext>
            </a:extLst>
          </p:cNvPr>
          <p:cNvCxnSpPr>
            <a:cxnSpLocks/>
          </p:cNvCxnSpPr>
          <p:nvPr/>
        </p:nvCxnSpPr>
        <p:spPr>
          <a:xfrm flipH="1">
            <a:off x="5908614" y="1849760"/>
            <a:ext cx="307150" cy="604079"/>
          </a:xfrm>
          <a:prstGeom prst="line">
            <a:avLst/>
          </a:prstGeom>
          <a:ln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타원 58">
            <a:extLst>
              <a:ext uri="{FF2B5EF4-FFF2-40B4-BE49-F238E27FC236}">
                <a16:creationId xmlns:a16="http://schemas.microsoft.com/office/drawing/2014/main" id="{C18B4789-7921-4051-9336-BA1DB0AD481E}"/>
              </a:ext>
            </a:extLst>
          </p:cNvPr>
          <p:cNvSpPr/>
          <p:nvPr/>
        </p:nvSpPr>
        <p:spPr>
          <a:xfrm>
            <a:off x="4596950" y="1414406"/>
            <a:ext cx="980903" cy="830578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>
                <a:solidFill>
                  <a:schemeClr val="tx1">
                    <a:lumMod val="50000"/>
                  </a:schemeClr>
                </a:solidFill>
              </a:rPr>
              <a:t>상품명</a:t>
            </a:r>
          </a:p>
        </p:txBody>
      </p: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5AA00F7C-9E55-43E3-8361-576A60CC0E8A}"/>
              </a:ext>
            </a:extLst>
          </p:cNvPr>
          <p:cNvCxnSpPr>
            <a:cxnSpLocks/>
          </p:cNvCxnSpPr>
          <p:nvPr/>
        </p:nvCxnSpPr>
        <p:spPr>
          <a:xfrm flipH="1">
            <a:off x="6549712" y="2594920"/>
            <a:ext cx="798547" cy="300304"/>
          </a:xfrm>
          <a:prstGeom prst="line">
            <a:avLst/>
          </a:prstGeom>
          <a:ln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타원 61">
            <a:extLst>
              <a:ext uri="{FF2B5EF4-FFF2-40B4-BE49-F238E27FC236}">
                <a16:creationId xmlns:a16="http://schemas.microsoft.com/office/drawing/2014/main" id="{D44A5F71-FC12-4A47-82C8-1FAE15361C93}"/>
              </a:ext>
            </a:extLst>
          </p:cNvPr>
          <p:cNvSpPr/>
          <p:nvPr/>
        </p:nvSpPr>
        <p:spPr>
          <a:xfrm>
            <a:off x="5708266" y="1419289"/>
            <a:ext cx="1397918" cy="830578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>
                <a:solidFill>
                  <a:schemeClr val="tx1">
                    <a:lumMod val="50000"/>
                  </a:schemeClr>
                </a:solidFill>
              </a:rPr>
              <a:t>가격</a:t>
            </a:r>
          </a:p>
        </p:txBody>
      </p: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44CB049E-530E-4881-8E11-528F4E82A353}"/>
              </a:ext>
            </a:extLst>
          </p:cNvPr>
          <p:cNvCxnSpPr>
            <a:cxnSpLocks/>
          </p:cNvCxnSpPr>
          <p:nvPr/>
        </p:nvCxnSpPr>
        <p:spPr>
          <a:xfrm>
            <a:off x="4325251" y="2328546"/>
            <a:ext cx="489792" cy="266374"/>
          </a:xfrm>
          <a:prstGeom prst="line">
            <a:avLst/>
          </a:prstGeom>
          <a:ln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타원 63">
            <a:extLst>
              <a:ext uri="{FF2B5EF4-FFF2-40B4-BE49-F238E27FC236}">
                <a16:creationId xmlns:a16="http://schemas.microsoft.com/office/drawing/2014/main" id="{D7D54A19-186C-47B3-898F-8207B946601F}"/>
              </a:ext>
            </a:extLst>
          </p:cNvPr>
          <p:cNvSpPr/>
          <p:nvPr/>
        </p:nvSpPr>
        <p:spPr>
          <a:xfrm>
            <a:off x="7003301" y="2147534"/>
            <a:ext cx="980903" cy="830578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u="sng" dirty="0">
                <a:solidFill>
                  <a:schemeClr val="tx1">
                    <a:lumMod val="50000"/>
                  </a:schemeClr>
                </a:solidFill>
              </a:rPr>
              <a:t>상품번호</a:t>
            </a:r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C85C47BA-BC5E-4F81-B2DC-4F20B02D440A}"/>
              </a:ext>
            </a:extLst>
          </p:cNvPr>
          <p:cNvSpPr/>
          <p:nvPr/>
        </p:nvSpPr>
        <p:spPr>
          <a:xfrm>
            <a:off x="3537714" y="1759456"/>
            <a:ext cx="980903" cy="830578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>
                <a:solidFill>
                  <a:schemeClr val="tx1">
                    <a:lumMod val="50000"/>
                  </a:schemeClr>
                </a:solidFill>
              </a:rPr>
              <a:t>상품분류</a:t>
            </a: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6117B052-0E16-4206-84BA-E11FE148AC5C}"/>
              </a:ext>
            </a:extLst>
          </p:cNvPr>
          <p:cNvCxnSpPr>
            <a:cxnSpLocks/>
          </p:cNvCxnSpPr>
          <p:nvPr/>
        </p:nvCxnSpPr>
        <p:spPr>
          <a:xfrm flipH="1">
            <a:off x="4462932" y="4007348"/>
            <a:ext cx="484227" cy="523020"/>
          </a:xfrm>
          <a:prstGeom prst="line">
            <a:avLst/>
          </a:prstGeom>
          <a:ln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1D5450F9-18E2-4DA8-8411-11B9605B6DDA}"/>
              </a:ext>
            </a:extLst>
          </p:cNvPr>
          <p:cNvCxnSpPr>
            <a:cxnSpLocks/>
            <a:endCxn id="38" idx="5"/>
          </p:cNvCxnSpPr>
          <p:nvPr/>
        </p:nvCxnSpPr>
        <p:spPr>
          <a:xfrm flipH="1" flipV="1">
            <a:off x="4394962" y="3439368"/>
            <a:ext cx="559842" cy="369941"/>
          </a:xfrm>
          <a:prstGeom prst="line">
            <a:avLst/>
          </a:prstGeom>
          <a:ln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타원 36">
            <a:extLst>
              <a:ext uri="{FF2B5EF4-FFF2-40B4-BE49-F238E27FC236}">
                <a16:creationId xmlns:a16="http://schemas.microsoft.com/office/drawing/2014/main" id="{03AB8C74-8068-4ED9-AB7E-44BAD7520245}"/>
              </a:ext>
            </a:extLst>
          </p:cNvPr>
          <p:cNvSpPr/>
          <p:nvPr/>
        </p:nvSpPr>
        <p:spPr>
          <a:xfrm>
            <a:off x="3730675" y="4169614"/>
            <a:ext cx="980903" cy="830578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>
                <a:solidFill>
                  <a:schemeClr val="tx1">
                    <a:lumMod val="50000"/>
                  </a:schemeClr>
                </a:solidFill>
              </a:rPr>
              <a:t>계좌정보</a:t>
            </a: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471B961B-EFC0-489C-8FFD-DDACB69E86E9}"/>
              </a:ext>
            </a:extLst>
          </p:cNvPr>
          <p:cNvSpPr/>
          <p:nvPr/>
        </p:nvSpPr>
        <p:spPr>
          <a:xfrm>
            <a:off x="3557709" y="2730425"/>
            <a:ext cx="980903" cy="830578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u="sng">
                <a:solidFill>
                  <a:schemeClr val="tx1">
                    <a:lumMod val="50000"/>
                  </a:schemeClr>
                </a:solidFill>
              </a:rPr>
              <a:t>등록번호</a:t>
            </a:r>
            <a:endParaRPr lang="ko-KR" altLang="en-US" u="sng" dirty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7DA02F87-91BE-4CEB-8ED4-CFEC89FB3D00}"/>
              </a:ext>
            </a:extLst>
          </p:cNvPr>
          <p:cNvCxnSpPr>
            <a:cxnSpLocks/>
            <a:endCxn id="46" idx="6"/>
          </p:cNvCxnSpPr>
          <p:nvPr/>
        </p:nvCxnSpPr>
        <p:spPr>
          <a:xfrm flipH="1" flipV="1">
            <a:off x="3504582" y="3525407"/>
            <a:ext cx="1187519" cy="378766"/>
          </a:xfrm>
          <a:prstGeom prst="line">
            <a:avLst/>
          </a:prstGeom>
          <a:ln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타원 45">
            <a:extLst>
              <a:ext uri="{FF2B5EF4-FFF2-40B4-BE49-F238E27FC236}">
                <a16:creationId xmlns:a16="http://schemas.microsoft.com/office/drawing/2014/main" id="{257AA7D8-5EB4-4106-A02F-84E4C9652282}"/>
              </a:ext>
            </a:extLst>
          </p:cNvPr>
          <p:cNvSpPr/>
          <p:nvPr/>
        </p:nvSpPr>
        <p:spPr>
          <a:xfrm>
            <a:off x="2523679" y="3110118"/>
            <a:ext cx="980903" cy="830578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>
                <a:solidFill>
                  <a:schemeClr val="tx1">
                    <a:lumMod val="50000"/>
                  </a:schemeClr>
                </a:solidFill>
              </a:rPr>
              <a:t>시작일자</a:t>
            </a: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257AA7D8-5EB4-4106-A02F-84E4C9652282}"/>
              </a:ext>
            </a:extLst>
          </p:cNvPr>
          <p:cNvSpPr/>
          <p:nvPr/>
        </p:nvSpPr>
        <p:spPr>
          <a:xfrm>
            <a:off x="2523679" y="4007348"/>
            <a:ext cx="980903" cy="830578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>
                <a:solidFill>
                  <a:schemeClr val="tx1">
                    <a:lumMod val="50000"/>
                  </a:schemeClr>
                </a:solidFill>
              </a:rPr>
              <a:t>종료일자</a:t>
            </a:r>
            <a:endParaRPr lang="ko-KR" alt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7DA02F87-91BE-4CEB-8ED4-CFEC89FB3D00}"/>
              </a:ext>
            </a:extLst>
          </p:cNvPr>
          <p:cNvCxnSpPr>
            <a:cxnSpLocks/>
            <a:stCxn id="10" idx="1"/>
            <a:endCxn id="41" idx="7"/>
          </p:cNvCxnSpPr>
          <p:nvPr/>
        </p:nvCxnSpPr>
        <p:spPr>
          <a:xfrm flipH="1">
            <a:off x="3360932" y="3911059"/>
            <a:ext cx="1323174" cy="217924"/>
          </a:xfrm>
          <a:prstGeom prst="line">
            <a:avLst/>
          </a:prstGeom>
          <a:ln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02753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31EACBA8-12D9-4BE0-A4DC-D9BB7675F245}"/>
              </a:ext>
            </a:extLst>
          </p:cNvPr>
          <p:cNvSpPr/>
          <p:nvPr/>
        </p:nvSpPr>
        <p:spPr>
          <a:xfrm>
            <a:off x="658761" y="1917"/>
            <a:ext cx="11533239" cy="75990"/>
          </a:xfrm>
          <a:prstGeom prst="rect">
            <a:avLst/>
          </a:pr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6EFD1A03-ADD2-4B3E-94F0-358500404532}"/>
              </a:ext>
            </a:extLst>
          </p:cNvPr>
          <p:cNvGrpSpPr/>
          <p:nvPr/>
        </p:nvGrpSpPr>
        <p:grpSpPr>
          <a:xfrm>
            <a:off x="156783" y="190649"/>
            <a:ext cx="6449289" cy="461665"/>
            <a:chOff x="200639" y="1324530"/>
            <a:chExt cx="6449289" cy="461665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4A00D11-85E5-4537-A340-B9CF0129F3B6}"/>
                </a:ext>
              </a:extLst>
            </p:cNvPr>
            <p:cNvSpPr txBox="1"/>
            <p:nvPr/>
          </p:nvSpPr>
          <p:spPr>
            <a:xfrm>
              <a:off x="200639" y="1324530"/>
              <a:ext cx="644928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>
                  <a:solidFill>
                    <a:srgbClr val="4CC8F4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0</a:t>
              </a:r>
              <a:r>
                <a:rPr lang="en-US" altLang="ko-KR" sz="2400">
                  <a:solidFill>
                    <a:srgbClr val="0062AC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3   E-R </a:t>
              </a:r>
              <a:r>
                <a:rPr lang="ko-KR" altLang="en-US" sz="2400">
                  <a:solidFill>
                    <a:srgbClr val="0062AC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다이어그램 최종</a:t>
              </a:r>
            </a:p>
          </p:txBody>
        </p: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79291F04-A908-49CF-9C48-41352CBF2FAD}"/>
                </a:ext>
              </a:extLst>
            </p:cNvPr>
            <p:cNvCxnSpPr/>
            <p:nvPr/>
          </p:nvCxnSpPr>
          <p:spPr>
            <a:xfrm>
              <a:off x="806245" y="1425677"/>
              <a:ext cx="0" cy="334297"/>
            </a:xfrm>
            <a:prstGeom prst="line">
              <a:avLst/>
            </a:prstGeom>
            <a:ln w="19050">
              <a:solidFill>
                <a:srgbClr val="0083E6">
                  <a:alpha val="78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D9E0135-3222-4898-A5FA-5F0F0634AB7F}"/>
              </a:ext>
            </a:extLst>
          </p:cNvPr>
          <p:cNvCxnSpPr/>
          <p:nvPr/>
        </p:nvCxnSpPr>
        <p:spPr>
          <a:xfrm>
            <a:off x="117987" y="727587"/>
            <a:ext cx="11881635" cy="0"/>
          </a:xfrm>
          <a:prstGeom prst="line">
            <a:avLst/>
          </a:prstGeom>
          <a:ln w="28575">
            <a:solidFill>
              <a:srgbClr val="0062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6C6C2BE-F958-4AA2-A71A-1D3EE97AC623}"/>
              </a:ext>
            </a:extLst>
          </p:cNvPr>
          <p:cNvSpPr/>
          <p:nvPr/>
        </p:nvSpPr>
        <p:spPr>
          <a:xfrm>
            <a:off x="0" y="-2104"/>
            <a:ext cx="11533239" cy="75990"/>
          </a:xfrm>
          <a:prstGeom prst="rect">
            <a:avLst/>
          </a:pr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6F464E8-4FE4-4A1F-A36C-1ED628C5780D}"/>
              </a:ext>
            </a:extLst>
          </p:cNvPr>
          <p:cNvSpPr/>
          <p:nvPr/>
        </p:nvSpPr>
        <p:spPr>
          <a:xfrm>
            <a:off x="9984427" y="-6124"/>
            <a:ext cx="1548812" cy="75990"/>
          </a:xfrm>
          <a:prstGeom prst="rect">
            <a:avLst/>
          </a:prstGeom>
          <a:solidFill>
            <a:srgbClr val="0062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rgbClr val="0083E6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4A3C75A-4554-4D5D-A8B8-5A4DABF30C30}"/>
              </a:ext>
            </a:extLst>
          </p:cNvPr>
          <p:cNvSpPr txBox="1"/>
          <p:nvPr/>
        </p:nvSpPr>
        <p:spPr>
          <a:xfrm>
            <a:off x="9984427" y="54513"/>
            <a:ext cx="15840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>
                <a:solidFill>
                  <a:srgbClr val="0062AC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3 E-R </a:t>
            </a:r>
            <a:r>
              <a:rPr lang="ko-KR" altLang="en-US" sz="1400" b="1">
                <a:solidFill>
                  <a:srgbClr val="0062AC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다이어그램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r="273"/>
          <a:stretch/>
        </p:blipFill>
        <p:spPr>
          <a:xfrm>
            <a:off x="1255082" y="1047915"/>
            <a:ext cx="9681835" cy="5455335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83BCDE44-BAEF-4233-B605-B63DE7C10B4D}"/>
              </a:ext>
            </a:extLst>
          </p:cNvPr>
          <p:cNvSpPr/>
          <p:nvPr/>
        </p:nvSpPr>
        <p:spPr>
          <a:xfrm>
            <a:off x="2623279" y="2008682"/>
            <a:ext cx="884419" cy="449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이등변 삼각형 13">
            <a:extLst>
              <a:ext uri="{FF2B5EF4-FFF2-40B4-BE49-F238E27FC236}">
                <a16:creationId xmlns:a16="http://schemas.microsoft.com/office/drawing/2014/main" id="{A81BB458-3CF3-4CFA-91E8-50DAB3191206}"/>
              </a:ext>
            </a:extLst>
          </p:cNvPr>
          <p:cNvSpPr/>
          <p:nvPr/>
        </p:nvSpPr>
        <p:spPr>
          <a:xfrm rot="13790029">
            <a:off x="1991172" y="2019255"/>
            <a:ext cx="789778" cy="1640553"/>
          </a:xfrm>
          <a:prstGeom prst="triangle">
            <a:avLst>
              <a:gd name="adj" fmla="val 4587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97818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8362181-CBA1-4673-BD22-ADE977E5E11C}"/>
              </a:ext>
            </a:extLst>
          </p:cNvPr>
          <p:cNvSpPr/>
          <p:nvPr/>
        </p:nvSpPr>
        <p:spPr>
          <a:xfrm>
            <a:off x="658760" y="0"/>
            <a:ext cx="10884311" cy="1012247"/>
          </a:xfrm>
          <a:prstGeom prst="rect">
            <a:avLst/>
          </a:prstGeom>
          <a:solidFill>
            <a:srgbClr val="0062AC"/>
          </a:solidFill>
          <a:ln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5556BE90-4E44-41FD-B037-5EE6BF9D216E}"/>
              </a:ext>
            </a:extLst>
          </p:cNvPr>
          <p:cNvSpPr/>
          <p:nvPr/>
        </p:nvSpPr>
        <p:spPr>
          <a:xfrm>
            <a:off x="1016599" y="151476"/>
            <a:ext cx="1028513" cy="1012247"/>
          </a:xfrm>
          <a:prstGeom prst="ellipse">
            <a:avLst/>
          </a:prstGeom>
          <a:solidFill>
            <a:srgbClr val="4CC8F4"/>
          </a:solidFill>
          <a:ln w="57150">
            <a:solidFill>
              <a:srgbClr val="DEDED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b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4</a:t>
            </a:r>
            <a:endParaRPr lang="ko-KR" altLang="en-US" sz="3600" b="1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5BAC7B0-DF72-4FAA-8A16-3943EF384C51}"/>
              </a:ext>
            </a:extLst>
          </p:cNvPr>
          <p:cNvSpPr/>
          <p:nvPr/>
        </p:nvSpPr>
        <p:spPr>
          <a:xfrm>
            <a:off x="2322586" y="242806"/>
            <a:ext cx="617669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4000" b="1">
                <a:solidFill>
                  <a:schemeClr val="bg1"/>
                </a:solidFill>
                <a:latin typeface="함초롬돋움" panose="020B0600000101010101" charset="-127"/>
                <a:ea typeface="함초롬돋움" panose="020B0600000101010101" charset="-127"/>
                <a:cs typeface="함초롬돋움" panose="020B0600000101010101" charset="-127"/>
              </a:rPr>
              <a:t>릴레이션 스키마 및 정규화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A09AFE9-0974-4DA1-A65E-AB9328BCA8E4}"/>
              </a:ext>
            </a:extLst>
          </p:cNvPr>
          <p:cNvSpPr/>
          <p:nvPr/>
        </p:nvSpPr>
        <p:spPr>
          <a:xfrm>
            <a:off x="658758" y="0"/>
            <a:ext cx="10884311" cy="79854"/>
          </a:xfrm>
          <a:prstGeom prst="rect">
            <a:avLst/>
          </a:prstGeom>
          <a:solidFill>
            <a:srgbClr val="0083E6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C0299FB-AFD8-4C2D-811C-AE10E84BBE17}"/>
              </a:ext>
            </a:extLst>
          </p:cNvPr>
          <p:cNvSpPr/>
          <p:nvPr/>
        </p:nvSpPr>
        <p:spPr>
          <a:xfrm>
            <a:off x="1" y="-6823"/>
            <a:ext cx="658760" cy="79854"/>
          </a:xfrm>
          <a:prstGeom prst="rect">
            <a:avLst/>
          </a:pr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FB4279C-9522-4D0E-9F21-0E662AB4BDD6}"/>
              </a:ext>
            </a:extLst>
          </p:cNvPr>
          <p:cNvSpPr/>
          <p:nvPr/>
        </p:nvSpPr>
        <p:spPr>
          <a:xfrm>
            <a:off x="11543071" y="-6823"/>
            <a:ext cx="658760" cy="79854"/>
          </a:xfrm>
          <a:prstGeom prst="rect">
            <a:avLst/>
          </a:pr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18E163F4-9096-4ECC-8C56-B07D3F6C4DF1}"/>
              </a:ext>
            </a:extLst>
          </p:cNvPr>
          <p:cNvSpPr txBox="1"/>
          <p:nvPr/>
        </p:nvSpPr>
        <p:spPr>
          <a:xfrm>
            <a:off x="983527" y="1291665"/>
            <a:ext cx="62768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>
                <a:solidFill>
                  <a:srgbClr val="4CC8F4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0</a:t>
            </a:r>
            <a:r>
              <a:rPr lang="en-US" altLang="ko-KR" sz="2400">
                <a:solidFill>
                  <a:srgbClr val="0062A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   E-R </a:t>
            </a:r>
            <a:r>
              <a:rPr lang="ko-KR" altLang="en-US" sz="2400">
                <a:solidFill>
                  <a:srgbClr val="0062A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다이어그램을 릴레이션으로 변환</a:t>
            </a:r>
            <a:r>
              <a:rPr lang="en-US" altLang="ko-KR" sz="2400">
                <a:latin typeface="HY헤드라인M" panose="02030600000101010101" pitchFamily="18" charset="-127"/>
                <a:ea typeface="HY헤드라인M" panose="02030600000101010101" pitchFamily="18" charset="-127"/>
              </a:rPr>
              <a:t>   </a:t>
            </a:r>
            <a:endParaRPr lang="ko-KR" altLang="en-US" sz="2400">
              <a:solidFill>
                <a:srgbClr val="0062AC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DFD20A82-8BBD-4303-B723-377C4C1BDF96}"/>
              </a:ext>
            </a:extLst>
          </p:cNvPr>
          <p:cNvCxnSpPr/>
          <p:nvPr/>
        </p:nvCxnSpPr>
        <p:spPr>
          <a:xfrm>
            <a:off x="1579802" y="1402143"/>
            <a:ext cx="0" cy="334297"/>
          </a:xfrm>
          <a:prstGeom prst="line">
            <a:avLst/>
          </a:prstGeom>
          <a:ln w="19050">
            <a:solidFill>
              <a:srgbClr val="0083E6">
                <a:alpha val="78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841D78C-4581-46F2-9A4C-73122B2CDD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7515614"/>
              </p:ext>
            </p:extLst>
          </p:nvPr>
        </p:nvGraphicFramePr>
        <p:xfrm>
          <a:off x="2322582" y="2307988"/>
          <a:ext cx="9597393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99349">
                  <a:extLst>
                    <a:ext uri="{9D8B030D-6E8A-4147-A177-3AD203B41FA5}">
                      <a16:colId xmlns:a16="http://schemas.microsoft.com/office/drawing/2014/main" val="1159667959"/>
                    </a:ext>
                  </a:extLst>
                </a:gridCol>
                <a:gridCol w="2780844">
                  <a:extLst>
                    <a:ext uri="{9D8B030D-6E8A-4147-A177-3AD203B41FA5}">
                      <a16:colId xmlns:a16="http://schemas.microsoft.com/office/drawing/2014/main" val="4232639664"/>
                    </a:ext>
                  </a:extLst>
                </a:gridCol>
                <a:gridCol w="2017851">
                  <a:extLst>
                    <a:ext uri="{9D8B030D-6E8A-4147-A177-3AD203B41FA5}">
                      <a16:colId xmlns:a16="http://schemas.microsoft.com/office/drawing/2014/main" val="656021411"/>
                    </a:ext>
                  </a:extLst>
                </a:gridCol>
                <a:gridCol w="2399349">
                  <a:extLst>
                    <a:ext uri="{9D8B030D-6E8A-4147-A177-3AD203B41FA5}">
                      <a16:colId xmlns:a16="http://schemas.microsoft.com/office/drawing/2014/main" val="117668874"/>
                    </a:ext>
                  </a:extLst>
                </a:gridCol>
              </a:tblGrid>
              <a:tr h="2404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u="sng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학번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이름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비밀번호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구분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7156771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F0933144-F051-423E-A0D6-D8C39CE565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7868331"/>
              </p:ext>
            </p:extLst>
          </p:nvPr>
        </p:nvGraphicFramePr>
        <p:xfrm>
          <a:off x="2322584" y="2832030"/>
          <a:ext cx="959739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19479">
                  <a:extLst>
                    <a:ext uri="{9D8B030D-6E8A-4147-A177-3AD203B41FA5}">
                      <a16:colId xmlns:a16="http://schemas.microsoft.com/office/drawing/2014/main" val="1159667959"/>
                    </a:ext>
                  </a:extLst>
                </a:gridCol>
                <a:gridCol w="2224675">
                  <a:extLst>
                    <a:ext uri="{9D8B030D-6E8A-4147-A177-3AD203B41FA5}">
                      <a16:colId xmlns:a16="http://schemas.microsoft.com/office/drawing/2014/main" val="4232639664"/>
                    </a:ext>
                  </a:extLst>
                </a:gridCol>
                <a:gridCol w="1976793">
                  <a:extLst>
                    <a:ext uri="{9D8B030D-6E8A-4147-A177-3AD203B41FA5}">
                      <a16:colId xmlns:a16="http://schemas.microsoft.com/office/drawing/2014/main" val="656021411"/>
                    </a:ext>
                  </a:extLst>
                </a:gridCol>
                <a:gridCol w="2042053">
                  <a:extLst>
                    <a:ext uri="{9D8B030D-6E8A-4147-A177-3AD203B41FA5}">
                      <a16:colId xmlns:a16="http://schemas.microsoft.com/office/drawing/2014/main" val="117668874"/>
                    </a:ext>
                  </a:extLst>
                </a:gridCol>
                <a:gridCol w="1434392">
                  <a:extLst>
                    <a:ext uri="{9D8B030D-6E8A-4147-A177-3AD203B41FA5}">
                      <a16:colId xmlns:a16="http://schemas.microsoft.com/office/drawing/2014/main" val="33518980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u="sng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게시글 번호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게시글 제목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게시글 내용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작성일자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학번</a:t>
                      </a:r>
                      <a:r>
                        <a:rPr lang="en-US" altLang="ko-KR" b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(</a:t>
                      </a:r>
                      <a:r>
                        <a:rPr lang="ko-KR" altLang="en-US" b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총대</a:t>
                      </a:r>
                      <a:r>
                        <a:rPr lang="en-US" altLang="ko-KR" b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)</a:t>
                      </a:r>
                      <a:endParaRPr lang="ko-KR" altLang="en-US" b="0">
                        <a:ln>
                          <a:noFill/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7156771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86F2D3E6-2F7E-4CAB-AA1F-711A0839B4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4310997"/>
              </p:ext>
            </p:extLst>
          </p:nvPr>
        </p:nvGraphicFramePr>
        <p:xfrm>
          <a:off x="2322584" y="3387693"/>
          <a:ext cx="959739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99349">
                  <a:extLst>
                    <a:ext uri="{9D8B030D-6E8A-4147-A177-3AD203B41FA5}">
                      <a16:colId xmlns:a16="http://schemas.microsoft.com/office/drawing/2014/main" val="1159667959"/>
                    </a:ext>
                  </a:extLst>
                </a:gridCol>
                <a:gridCol w="2780844">
                  <a:extLst>
                    <a:ext uri="{9D8B030D-6E8A-4147-A177-3AD203B41FA5}">
                      <a16:colId xmlns:a16="http://schemas.microsoft.com/office/drawing/2014/main" val="4232639664"/>
                    </a:ext>
                  </a:extLst>
                </a:gridCol>
                <a:gridCol w="2017851">
                  <a:extLst>
                    <a:ext uri="{9D8B030D-6E8A-4147-A177-3AD203B41FA5}">
                      <a16:colId xmlns:a16="http://schemas.microsoft.com/office/drawing/2014/main" val="656021411"/>
                    </a:ext>
                  </a:extLst>
                </a:gridCol>
                <a:gridCol w="2399349">
                  <a:extLst>
                    <a:ext uri="{9D8B030D-6E8A-4147-A177-3AD203B41FA5}">
                      <a16:colId xmlns:a16="http://schemas.microsoft.com/office/drawing/2014/main" val="1176688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u="sng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댓글 번호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댓글 내용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작성일자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학번</a:t>
                      </a:r>
                      <a:r>
                        <a:rPr lang="en-US" altLang="ko-KR" b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(</a:t>
                      </a:r>
                      <a:r>
                        <a:rPr lang="ko-KR" altLang="en-US" b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구매자</a:t>
                      </a:r>
                      <a:r>
                        <a:rPr lang="en-US" altLang="ko-KR" b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)</a:t>
                      </a:r>
                      <a:endParaRPr lang="ko-KR" altLang="en-US" b="0">
                        <a:ln>
                          <a:noFill/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7156771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BFEF2473-AF68-4F31-8E29-351F70BE82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3633193"/>
              </p:ext>
            </p:extLst>
          </p:nvPr>
        </p:nvGraphicFramePr>
        <p:xfrm>
          <a:off x="2323724" y="4464223"/>
          <a:ext cx="9596250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6713">
                  <a:extLst>
                    <a:ext uri="{9D8B030D-6E8A-4147-A177-3AD203B41FA5}">
                      <a16:colId xmlns:a16="http://schemas.microsoft.com/office/drawing/2014/main" val="1159667959"/>
                    </a:ext>
                  </a:extLst>
                </a:gridCol>
                <a:gridCol w="760662">
                  <a:extLst>
                    <a:ext uri="{9D8B030D-6E8A-4147-A177-3AD203B41FA5}">
                      <a16:colId xmlns:a16="http://schemas.microsoft.com/office/drawing/2014/main" val="4232639664"/>
                    </a:ext>
                  </a:extLst>
                </a:gridCol>
                <a:gridCol w="714839">
                  <a:extLst>
                    <a:ext uri="{9D8B030D-6E8A-4147-A177-3AD203B41FA5}">
                      <a16:colId xmlns:a16="http://schemas.microsoft.com/office/drawing/2014/main" val="656021411"/>
                    </a:ext>
                  </a:extLst>
                </a:gridCol>
                <a:gridCol w="619097">
                  <a:extLst>
                    <a:ext uri="{9D8B030D-6E8A-4147-A177-3AD203B41FA5}">
                      <a16:colId xmlns:a16="http://schemas.microsoft.com/office/drawing/2014/main" val="117668874"/>
                    </a:ext>
                  </a:extLst>
                </a:gridCol>
                <a:gridCol w="902226">
                  <a:extLst>
                    <a:ext uri="{9D8B030D-6E8A-4147-A177-3AD203B41FA5}">
                      <a16:colId xmlns:a16="http://schemas.microsoft.com/office/drawing/2014/main" val="1078856003"/>
                    </a:ext>
                  </a:extLst>
                </a:gridCol>
                <a:gridCol w="1220283">
                  <a:extLst>
                    <a:ext uri="{9D8B030D-6E8A-4147-A177-3AD203B41FA5}">
                      <a16:colId xmlns:a16="http://schemas.microsoft.com/office/drawing/2014/main" val="1411768508"/>
                    </a:ext>
                  </a:extLst>
                </a:gridCol>
                <a:gridCol w="694397">
                  <a:extLst>
                    <a:ext uri="{9D8B030D-6E8A-4147-A177-3AD203B41FA5}">
                      <a16:colId xmlns:a16="http://schemas.microsoft.com/office/drawing/2014/main" val="1258030520"/>
                    </a:ext>
                  </a:extLst>
                </a:gridCol>
                <a:gridCol w="952570">
                  <a:extLst>
                    <a:ext uri="{9D8B030D-6E8A-4147-A177-3AD203B41FA5}">
                      <a16:colId xmlns:a16="http://schemas.microsoft.com/office/drawing/2014/main" val="762673599"/>
                    </a:ext>
                  </a:extLst>
                </a:gridCol>
                <a:gridCol w="756714">
                  <a:extLst>
                    <a:ext uri="{9D8B030D-6E8A-4147-A177-3AD203B41FA5}">
                      <a16:colId xmlns:a16="http://schemas.microsoft.com/office/drawing/2014/main" val="2240511296"/>
                    </a:ext>
                  </a:extLst>
                </a:gridCol>
                <a:gridCol w="747812">
                  <a:extLst>
                    <a:ext uri="{9D8B030D-6E8A-4147-A177-3AD203B41FA5}">
                      <a16:colId xmlns:a16="http://schemas.microsoft.com/office/drawing/2014/main" val="446774823"/>
                    </a:ext>
                  </a:extLst>
                </a:gridCol>
                <a:gridCol w="747812">
                  <a:extLst>
                    <a:ext uri="{9D8B030D-6E8A-4147-A177-3AD203B41FA5}">
                      <a16:colId xmlns:a16="http://schemas.microsoft.com/office/drawing/2014/main" val="1614910892"/>
                    </a:ext>
                  </a:extLst>
                </a:gridCol>
                <a:gridCol w="763125">
                  <a:extLst>
                    <a:ext uri="{9D8B030D-6E8A-4147-A177-3AD203B41FA5}">
                      <a16:colId xmlns:a16="http://schemas.microsoft.com/office/drawing/2014/main" val="18411364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u="sng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상품 번호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상품 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상품분류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가격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학번</a:t>
                      </a:r>
                      <a:endParaRPr lang="en-US" altLang="ko-KR" b="0">
                        <a:ln>
                          <a:noFill/>
                        </a:ln>
                        <a:solidFill>
                          <a:sysClr val="windowText" lastClr="000000"/>
                        </a:solidFill>
                      </a:endParaRPr>
                    </a:p>
                    <a:p>
                      <a:pPr algn="ctr" latinLnBrk="1"/>
                      <a:r>
                        <a:rPr lang="en-US" altLang="ko-KR" b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(</a:t>
                      </a:r>
                      <a:r>
                        <a:rPr lang="ko-KR" altLang="en-US" b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총대</a:t>
                      </a:r>
                      <a:r>
                        <a:rPr lang="en-US" altLang="ko-KR" b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)</a:t>
                      </a:r>
                      <a:endParaRPr lang="ko-KR" altLang="en-US" b="0">
                        <a:ln>
                          <a:noFill/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DA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제조</a:t>
                      </a:r>
                      <a:endParaRPr lang="en-US" altLang="ko-KR" b="0">
                        <a:ln>
                          <a:noFill/>
                        </a:ln>
                        <a:solidFill>
                          <a:sysClr val="windowText" lastClr="000000"/>
                        </a:solidFill>
                      </a:endParaRPr>
                    </a:p>
                    <a:p>
                      <a:pPr algn="ctr" latinLnBrk="1"/>
                      <a:r>
                        <a:rPr lang="ko-KR" altLang="en-US" b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업체명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DA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공급일자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DA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공급량정보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DA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등록</a:t>
                      </a:r>
                      <a:endParaRPr lang="en-US" altLang="ko-KR" b="0">
                        <a:ln>
                          <a:noFill/>
                        </a:ln>
                        <a:solidFill>
                          <a:sysClr val="windowText" lastClr="000000"/>
                        </a:solidFill>
                      </a:endParaRPr>
                    </a:p>
                    <a:p>
                      <a:pPr algn="ctr" latinLnBrk="1"/>
                      <a:r>
                        <a:rPr lang="ko-KR" altLang="en-US" b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번호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DA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시작일자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DA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종료일자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DA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계좌</a:t>
                      </a:r>
                      <a:endParaRPr lang="en-US" altLang="ko-KR" b="0">
                        <a:ln>
                          <a:noFill/>
                        </a:ln>
                        <a:solidFill>
                          <a:sysClr val="windowText" lastClr="000000"/>
                        </a:solidFill>
                      </a:endParaRPr>
                    </a:p>
                    <a:p>
                      <a:pPr algn="ctr" latinLnBrk="1"/>
                      <a:r>
                        <a:rPr lang="ko-KR" altLang="en-US" b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정보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DA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7156771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22A86E7D-0332-49AB-B283-2E5FD3D546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9933352"/>
              </p:ext>
            </p:extLst>
          </p:nvPr>
        </p:nvGraphicFramePr>
        <p:xfrm>
          <a:off x="2322583" y="5307419"/>
          <a:ext cx="9581008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11074">
                  <a:extLst>
                    <a:ext uri="{9D8B030D-6E8A-4147-A177-3AD203B41FA5}">
                      <a16:colId xmlns:a16="http://schemas.microsoft.com/office/drawing/2014/main" val="1159667959"/>
                    </a:ext>
                  </a:extLst>
                </a:gridCol>
                <a:gridCol w="1513436">
                  <a:extLst>
                    <a:ext uri="{9D8B030D-6E8A-4147-A177-3AD203B41FA5}">
                      <a16:colId xmlns:a16="http://schemas.microsoft.com/office/drawing/2014/main" val="4232639664"/>
                    </a:ext>
                  </a:extLst>
                </a:gridCol>
                <a:gridCol w="1436856">
                  <a:extLst>
                    <a:ext uri="{9D8B030D-6E8A-4147-A177-3AD203B41FA5}">
                      <a16:colId xmlns:a16="http://schemas.microsoft.com/office/drawing/2014/main" val="656021411"/>
                    </a:ext>
                  </a:extLst>
                </a:gridCol>
                <a:gridCol w="1907340">
                  <a:extLst>
                    <a:ext uri="{9D8B030D-6E8A-4147-A177-3AD203B41FA5}">
                      <a16:colId xmlns:a16="http://schemas.microsoft.com/office/drawing/2014/main" val="117668874"/>
                    </a:ext>
                  </a:extLst>
                </a:gridCol>
                <a:gridCol w="1708714">
                  <a:extLst>
                    <a:ext uri="{9D8B030D-6E8A-4147-A177-3AD203B41FA5}">
                      <a16:colId xmlns:a16="http://schemas.microsoft.com/office/drawing/2014/main" val="1411768508"/>
                    </a:ext>
                  </a:extLst>
                </a:gridCol>
                <a:gridCol w="1403588">
                  <a:extLst>
                    <a:ext uri="{9D8B030D-6E8A-4147-A177-3AD203B41FA5}">
                      <a16:colId xmlns:a16="http://schemas.microsoft.com/office/drawing/2014/main" val="1258030520"/>
                    </a:ext>
                  </a:extLst>
                </a:gridCol>
              </a:tblGrid>
              <a:tr h="3154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u="sng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상품 번호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DA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u="sng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학번</a:t>
                      </a:r>
                      <a:r>
                        <a:rPr lang="en-US" altLang="ko-KR" b="1" u="sng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(</a:t>
                      </a:r>
                      <a:r>
                        <a:rPr lang="ko-KR" altLang="en-US" b="1" u="sng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구매자</a:t>
                      </a:r>
                      <a:r>
                        <a:rPr lang="en-US" altLang="ko-KR" b="1" u="sng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)</a:t>
                      </a:r>
                      <a:endParaRPr lang="ko-KR" altLang="en-US" b="1" u="sng">
                        <a:ln>
                          <a:noFill/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DA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u="none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주문번호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주문수량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배부방식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주문일자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7156771"/>
                  </a:ext>
                </a:extLst>
              </a:tr>
            </a:tbl>
          </a:graphicData>
        </a:graphic>
      </p:graphicFrame>
      <p:sp>
        <p:nvSpPr>
          <p:cNvPr id="16" name="직사각형 15">
            <a:extLst>
              <a:ext uri="{FF2B5EF4-FFF2-40B4-BE49-F238E27FC236}">
                <a16:creationId xmlns:a16="http://schemas.microsoft.com/office/drawing/2014/main" id="{71B2463E-CDAE-490C-B577-A79B55C0E43B}"/>
              </a:ext>
            </a:extLst>
          </p:cNvPr>
          <p:cNvSpPr/>
          <p:nvPr/>
        </p:nvSpPr>
        <p:spPr>
          <a:xfrm>
            <a:off x="528505" y="2333570"/>
            <a:ext cx="179408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/>
              <a:t>회원 릴레이션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1169A99-5319-49A8-9BD6-E8ED438B48B8}"/>
              </a:ext>
            </a:extLst>
          </p:cNvPr>
          <p:cNvSpPr/>
          <p:nvPr/>
        </p:nvSpPr>
        <p:spPr>
          <a:xfrm>
            <a:off x="272025" y="2858831"/>
            <a:ext cx="205056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/>
              <a:t>게시글 릴레이션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3F207C5-B48D-4327-B202-A682A28BB172}"/>
              </a:ext>
            </a:extLst>
          </p:cNvPr>
          <p:cNvSpPr/>
          <p:nvPr/>
        </p:nvSpPr>
        <p:spPr>
          <a:xfrm>
            <a:off x="528505" y="3427401"/>
            <a:ext cx="179408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/>
              <a:t>댓글 릴레이션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33C1586-8582-445D-9AD3-8A23C26C4871}"/>
              </a:ext>
            </a:extLst>
          </p:cNvPr>
          <p:cNvSpPr/>
          <p:nvPr/>
        </p:nvSpPr>
        <p:spPr>
          <a:xfrm>
            <a:off x="528504" y="4484167"/>
            <a:ext cx="179408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/>
              <a:t>상품 릴레이션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A0B4C06-DB52-4CD3-8B4C-498C9C640276}"/>
              </a:ext>
            </a:extLst>
          </p:cNvPr>
          <p:cNvSpPr/>
          <p:nvPr/>
        </p:nvSpPr>
        <p:spPr>
          <a:xfrm>
            <a:off x="528503" y="5304925"/>
            <a:ext cx="179408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/>
              <a:t>주문 릴레이션</a:t>
            </a:r>
          </a:p>
        </p:txBody>
      </p:sp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6468E48C-9200-4ADF-9E86-D3E3476E0F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7114922"/>
              </p:ext>
            </p:extLst>
          </p:nvPr>
        </p:nvGraphicFramePr>
        <p:xfrm>
          <a:off x="2322582" y="5861861"/>
          <a:ext cx="9597394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97549">
                  <a:extLst>
                    <a:ext uri="{9D8B030D-6E8A-4147-A177-3AD203B41FA5}">
                      <a16:colId xmlns:a16="http://schemas.microsoft.com/office/drawing/2014/main" val="1159667959"/>
                    </a:ext>
                  </a:extLst>
                </a:gridCol>
                <a:gridCol w="4499845">
                  <a:extLst>
                    <a:ext uri="{9D8B030D-6E8A-4147-A177-3AD203B41FA5}">
                      <a16:colId xmlns:a16="http://schemas.microsoft.com/office/drawing/2014/main" val="4232639664"/>
                    </a:ext>
                  </a:extLst>
                </a:gridCol>
              </a:tblGrid>
              <a:tr h="2404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u="sng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제조업체명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연락처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7156771"/>
                  </a:ext>
                </a:extLst>
              </a:tr>
            </a:tbl>
          </a:graphicData>
        </a:graphic>
      </p:graphicFrame>
      <p:sp>
        <p:nvSpPr>
          <p:cNvPr id="25" name="직사각형 24">
            <a:extLst>
              <a:ext uri="{FF2B5EF4-FFF2-40B4-BE49-F238E27FC236}">
                <a16:creationId xmlns:a16="http://schemas.microsoft.com/office/drawing/2014/main" id="{F7DB4C6B-25E1-4922-AA67-31A8932E4228}"/>
              </a:ext>
            </a:extLst>
          </p:cNvPr>
          <p:cNvSpPr/>
          <p:nvPr/>
        </p:nvSpPr>
        <p:spPr>
          <a:xfrm>
            <a:off x="15542" y="5862041"/>
            <a:ext cx="230704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/>
              <a:t>제조업체 릴레이션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374FCE9-4DD3-499C-A497-796BE2EC0A1A}"/>
              </a:ext>
            </a:extLst>
          </p:cNvPr>
          <p:cNvSpPr/>
          <p:nvPr/>
        </p:nvSpPr>
        <p:spPr>
          <a:xfrm>
            <a:off x="5142737" y="4461391"/>
            <a:ext cx="2117599" cy="6400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58151AD-7EBB-4FBC-AE7C-D6AD69762419}"/>
              </a:ext>
            </a:extLst>
          </p:cNvPr>
          <p:cNvSpPr/>
          <p:nvPr/>
        </p:nvSpPr>
        <p:spPr>
          <a:xfrm>
            <a:off x="2322582" y="5302093"/>
            <a:ext cx="3134001" cy="40011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273FF29-314E-4E44-A745-D3C90782656E}"/>
              </a:ext>
            </a:extLst>
          </p:cNvPr>
          <p:cNvSpPr/>
          <p:nvPr/>
        </p:nvSpPr>
        <p:spPr>
          <a:xfrm>
            <a:off x="9506382" y="3343479"/>
            <a:ext cx="2413594" cy="43029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E930989-3350-4D39-8483-37478D38222E}"/>
              </a:ext>
            </a:extLst>
          </p:cNvPr>
          <p:cNvSpPr/>
          <p:nvPr/>
        </p:nvSpPr>
        <p:spPr>
          <a:xfrm>
            <a:off x="10470392" y="2817395"/>
            <a:ext cx="1449584" cy="40011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97340537-953B-4D73-93FD-EBD1383604BA}"/>
              </a:ext>
            </a:extLst>
          </p:cNvPr>
          <p:cNvSpPr/>
          <p:nvPr/>
        </p:nvSpPr>
        <p:spPr>
          <a:xfrm>
            <a:off x="10713179" y="1874280"/>
            <a:ext cx="15656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/>
              <a:t>FK</a:t>
            </a:r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80C7CAC9-4BFB-4329-87C2-748E1EC29C53}"/>
              </a:ext>
            </a:extLst>
          </p:cNvPr>
          <p:cNvSpPr/>
          <p:nvPr/>
        </p:nvSpPr>
        <p:spPr>
          <a:xfrm>
            <a:off x="11041127" y="1940870"/>
            <a:ext cx="248479" cy="2340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E9873B9-981C-4B10-87A9-AFF037047931}"/>
              </a:ext>
            </a:extLst>
          </p:cNvPr>
          <p:cNvSpPr/>
          <p:nvPr/>
        </p:nvSpPr>
        <p:spPr>
          <a:xfrm>
            <a:off x="9687554" y="1869678"/>
            <a:ext cx="15656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u="sng"/>
              <a:t>    </a:t>
            </a:r>
            <a:r>
              <a:rPr lang="en-US" altLang="ko-KR"/>
              <a:t> PK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37834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31EACBA8-12D9-4BE0-A4DC-D9BB7675F245}"/>
              </a:ext>
            </a:extLst>
          </p:cNvPr>
          <p:cNvSpPr/>
          <p:nvPr/>
        </p:nvSpPr>
        <p:spPr>
          <a:xfrm>
            <a:off x="658761" y="1917"/>
            <a:ext cx="11533239" cy="75990"/>
          </a:xfrm>
          <a:prstGeom prst="rect">
            <a:avLst/>
          </a:pr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5BAC7B0-DF72-4FAA-8A16-3943EF384C51}"/>
              </a:ext>
            </a:extLst>
          </p:cNvPr>
          <p:cNvSpPr/>
          <p:nvPr/>
        </p:nvSpPr>
        <p:spPr>
          <a:xfrm>
            <a:off x="1496674" y="242806"/>
            <a:ext cx="284725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400" b="1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PROBLEM</a:t>
            </a:r>
            <a:endParaRPr lang="ko-KR" altLang="en-US" sz="4400" b="1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6EFD1A03-ADD2-4B3E-94F0-358500404532}"/>
              </a:ext>
            </a:extLst>
          </p:cNvPr>
          <p:cNvGrpSpPr/>
          <p:nvPr/>
        </p:nvGrpSpPr>
        <p:grpSpPr>
          <a:xfrm>
            <a:off x="156783" y="190649"/>
            <a:ext cx="6449289" cy="461665"/>
            <a:chOff x="200639" y="1324530"/>
            <a:chExt cx="6449289" cy="461665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4A00D11-85E5-4537-A340-B9CF0129F3B6}"/>
                </a:ext>
              </a:extLst>
            </p:cNvPr>
            <p:cNvSpPr txBox="1"/>
            <p:nvPr/>
          </p:nvSpPr>
          <p:spPr>
            <a:xfrm>
              <a:off x="200639" y="1324530"/>
              <a:ext cx="644928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>
                  <a:solidFill>
                    <a:srgbClr val="4CC8F4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0</a:t>
              </a:r>
              <a:r>
                <a:rPr lang="en-US" altLang="ko-KR" sz="2400">
                  <a:solidFill>
                    <a:srgbClr val="0062AC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2   </a:t>
              </a:r>
              <a:r>
                <a:rPr lang="ko-KR" altLang="en-US" sz="2400">
                  <a:solidFill>
                    <a:srgbClr val="0062AC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정규형 릴레이션</a:t>
              </a:r>
              <a:r>
                <a:rPr lang="en-US" altLang="ko-KR" sz="240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   </a:t>
              </a:r>
              <a:endParaRPr lang="ko-KR" altLang="en-US" sz="2400">
                <a:solidFill>
                  <a:srgbClr val="0062A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79291F04-A908-49CF-9C48-41352CBF2FAD}"/>
                </a:ext>
              </a:extLst>
            </p:cNvPr>
            <p:cNvCxnSpPr/>
            <p:nvPr/>
          </p:nvCxnSpPr>
          <p:spPr>
            <a:xfrm>
              <a:off x="806245" y="1425677"/>
              <a:ext cx="0" cy="334297"/>
            </a:xfrm>
            <a:prstGeom prst="line">
              <a:avLst/>
            </a:prstGeom>
            <a:ln w="19050">
              <a:solidFill>
                <a:srgbClr val="0083E6">
                  <a:alpha val="78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D9E0135-3222-4898-A5FA-5F0F0634AB7F}"/>
              </a:ext>
            </a:extLst>
          </p:cNvPr>
          <p:cNvCxnSpPr/>
          <p:nvPr/>
        </p:nvCxnSpPr>
        <p:spPr>
          <a:xfrm>
            <a:off x="155182" y="757404"/>
            <a:ext cx="11881635" cy="0"/>
          </a:xfrm>
          <a:prstGeom prst="line">
            <a:avLst/>
          </a:prstGeom>
          <a:ln w="28575">
            <a:solidFill>
              <a:srgbClr val="0062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6C6C2BE-F958-4AA2-A71A-1D3EE97AC623}"/>
              </a:ext>
            </a:extLst>
          </p:cNvPr>
          <p:cNvSpPr/>
          <p:nvPr/>
        </p:nvSpPr>
        <p:spPr>
          <a:xfrm>
            <a:off x="0" y="-2104"/>
            <a:ext cx="11533239" cy="75990"/>
          </a:xfrm>
          <a:prstGeom prst="rect">
            <a:avLst/>
          </a:pr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6F464E8-4FE4-4A1F-A36C-1ED628C5780D}"/>
              </a:ext>
            </a:extLst>
          </p:cNvPr>
          <p:cNvSpPr/>
          <p:nvPr/>
        </p:nvSpPr>
        <p:spPr>
          <a:xfrm>
            <a:off x="9166175" y="-5703"/>
            <a:ext cx="2340025" cy="75990"/>
          </a:xfrm>
          <a:prstGeom prst="rect">
            <a:avLst/>
          </a:prstGeom>
          <a:solidFill>
            <a:srgbClr val="0042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rgbClr val="0083E6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4A3C75A-4554-4D5D-A8B8-5A4DABF30C30}"/>
              </a:ext>
            </a:extLst>
          </p:cNvPr>
          <p:cNvSpPr txBox="1"/>
          <p:nvPr/>
        </p:nvSpPr>
        <p:spPr>
          <a:xfrm>
            <a:off x="9128075" y="54513"/>
            <a:ext cx="24432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>
                <a:solidFill>
                  <a:srgbClr val="004274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4 </a:t>
            </a:r>
            <a:r>
              <a:rPr lang="ko-KR" altLang="en-US" sz="1400" b="1">
                <a:solidFill>
                  <a:srgbClr val="004274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릴레이션 스키마 및 정규화</a:t>
            </a:r>
          </a:p>
        </p:txBody>
      </p:sp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892C5025-77D5-468D-B54A-8B4A4FF163DC}"/>
              </a:ext>
            </a:extLst>
          </p:cNvPr>
          <p:cNvSpPr/>
          <p:nvPr/>
        </p:nvSpPr>
        <p:spPr>
          <a:xfrm>
            <a:off x="291712" y="5096970"/>
            <a:ext cx="707265" cy="620421"/>
          </a:xfrm>
          <a:prstGeom prst="rightArrow">
            <a:avLst/>
          </a:prstGeom>
          <a:solidFill>
            <a:srgbClr val="0288BE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723ABCCF-F9A8-4010-AACC-B2FD1DC34E29}"/>
              </a:ext>
            </a:extLst>
          </p:cNvPr>
          <p:cNvSpPr/>
          <p:nvPr/>
        </p:nvSpPr>
        <p:spPr>
          <a:xfrm>
            <a:off x="940945" y="4867900"/>
            <a:ext cx="1109587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400"/>
              <a:t>릴레이션의 모든 속성이 원자 값만 가지고 있고</a:t>
            </a:r>
            <a:r>
              <a:rPr lang="en-US" altLang="ko-KR" sz="2400"/>
              <a:t>(</a:t>
            </a:r>
            <a:r>
              <a:rPr lang="ko-KR" altLang="en-US" sz="2400"/>
              <a:t>제</a:t>
            </a:r>
            <a:r>
              <a:rPr lang="en-US" altLang="ko-KR" sz="2400"/>
              <a:t>1 </a:t>
            </a:r>
            <a:r>
              <a:rPr lang="ko-KR" altLang="en-US" sz="2400"/>
              <a:t>정규형</a:t>
            </a:r>
            <a:r>
              <a:rPr lang="en-US" altLang="ko-KR" sz="2400"/>
              <a:t>), </a:t>
            </a:r>
          </a:p>
          <a:p>
            <a:pPr algn="ctr"/>
            <a:r>
              <a:rPr lang="ko-KR" altLang="en-US" sz="2400"/>
              <a:t>기본키를 제외한 모든 속성이 기본키에 완전 함수 종속되며</a:t>
            </a:r>
            <a:r>
              <a:rPr lang="en-US" altLang="ko-KR" sz="2400"/>
              <a:t>(</a:t>
            </a:r>
            <a:r>
              <a:rPr lang="ko-KR" altLang="en-US" sz="2400"/>
              <a:t>제</a:t>
            </a:r>
            <a:r>
              <a:rPr lang="en-US" altLang="ko-KR" sz="2400"/>
              <a:t>2 </a:t>
            </a:r>
            <a:r>
              <a:rPr lang="ko-KR" altLang="en-US" sz="2400"/>
              <a:t>정규형</a:t>
            </a:r>
            <a:r>
              <a:rPr lang="en-US" altLang="ko-KR" sz="2400"/>
              <a:t>), </a:t>
            </a:r>
          </a:p>
          <a:p>
            <a:pPr algn="ctr"/>
            <a:r>
              <a:rPr lang="ko-KR" altLang="en-US" sz="2400"/>
              <a:t>기본키를 제외한 모든 속성이 이행적 함수 종속 되지 않으므로 </a:t>
            </a:r>
            <a:r>
              <a:rPr lang="ko-KR" altLang="en-US" sz="2400" b="1">
                <a:solidFill>
                  <a:srgbClr val="FF0000"/>
                </a:solidFill>
              </a:rPr>
              <a:t>제</a:t>
            </a:r>
            <a:r>
              <a:rPr lang="en-US" altLang="ko-KR" sz="2400" b="1">
                <a:solidFill>
                  <a:srgbClr val="FF0000"/>
                </a:solidFill>
              </a:rPr>
              <a:t>3 </a:t>
            </a:r>
            <a:r>
              <a:rPr lang="ko-KR" altLang="en-US" sz="2400" b="1">
                <a:solidFill>
                  <a:srgbClr val="FF0000"/>
                </a:solidFill>
              </a:rPr>
              <a:t>정규형</a:t>
            </a:r>
            <a:r>
              <a:rPr lang="ko-KR" altLang="en-US" sz="2400"/>
              <a:t>을 만족</a:t>
            </a:r>
            <a:endParaRPr lang="en-US" altLang="ko-KR" sz="2400"/>
          </a:p>
        </p:txBody>
      </p:sp>
      <p:graphicFrame>
        <p:nvGraphicFramePr>
          <p:cNvPr id="53" name="표 52">
            <a:extLst>
              <a:ext uri="{FF2B5EF4-FFF2-40B4-BE49-F238E27FC236}">
                <a16:creationId xmlns:a16="http://schemas.microsoft.com/office/drawing/2014/main" id="{D6D9D8CC-7CDD-4AE8-B6BE-8371528E6C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0801185"/>
              </p:ext>
            </p:extLst>
          </p:nvPr>
        </p:nvGraphicFramePr>
        <p:xfrm>
          <a:off x="2439422" y="1847610"/>
          <a:ext cx="9597393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99349">
                  <a:extLst>
                    <a:ext uri="{9D8B030D-6E8A-4147-A177-3AD203B41FA5}">
                      <a16:colId xmlns:a16="http://schemas.microsoft.com/office/drawing/2014/main" val="1159667959"/>
                    </a:ext>
                  </a:extLst>
                </a:gridCol>
                <a:gridCol w="2780844">
                  <a:extLst>
                    <a:ext uri="{9D8B030D-6E8A-4147-A177-3AD203B41FA5}">
                      <a16:colId xmlns:a16="http://schemas.microsoft.com/office/drawing/2014/main" val="4232639664"/>
                    </a:ext>
                  </a:extLst>
                </a:gridCol>
                <a:gridCol w="2017851">
                  <a:extLst>
                    <a:ext uri="{9D8B030D-6E8A-4147-A177-3AD203B41FA5}">
                      <a16:colId xmlns:a16="http://schemas.microsoft.com/office/drawing/2014/main" val="656021411"/>
                    </a:ext>
                  </a:extLst>
                </a:gridCol>
                <a:gridCol w="2399349">
                  <a:extLst>
                    <a:ext uri="{9D8B030D-6E8A-4147-A177-3AD203B41FA5}">
                      <a16:colId xmlns:a16="http://schemas.microsoft.com/office/drawing/2014/main" val="117668874"/>
                    </a:ext>
                  </a:extLst>
                </a:gridCol>
              </a:tblGrid>
              <a:tr h="2404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u="sng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학번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이름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비밀번호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구분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7156771"/>
                  </a:ext>
                </a:extLst>
              </a:tr>
            </a:tbl>
          </a:graphicData>
        </a:graphic>
      </p:graphicFrame>
      <p:graphicFrame>
        <p:nvGraphicFramePr>
          <p:cNvPr id="54" name="표 53">
            <a:extLst>
              <a:ext uri="{FF2B5EF4-FFF2-40B4-BE49-F238E27FC236}">
                <a16:creationId xmlns:a16="http://schemas.microsoft.com/office/drawing/2014/main" id="{46D64B45-D8E6-4759-84E2-CC37F73A3D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2338938"/>
              </p:ext>
            </p:extLst>
          </p:nvPr>
        </p:nvGraphicFramePr>
        <p:xfrm>
          <a:off x="2439424" y="2371652"/>
          <a:ext cx="959739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19479">
                  <a:extLst>
                    <a:ext uri="{9D8B030D-6E8A-4147-A177-3AD203B41FA5}">
                      <a16:colId xmlns:a16="http://schemas.microsoft.com/office/drawing/2014/main" val="1159667959"/>
                    </a:ext>
                  </a:extLst>
                </a:gridCol>
                <a:gridCol w="2224675">
                  <a:extLst>
                    <a:ext uri="{9D8B030D-6E8A-4147-A177-3AD203B41FA5}">
                      <a16:colId xmlns:a16="http://schemas.microsoft.com/office/drawing/2014/main" val="4232639664"/>
                    </a:ext>
                  </a:extLst>
                </a:gridCol>
                <a:gridCol w="1976793">
                  <a:extLst>
                    <a:ext uri="{9D8B030D-6E8A-4147-A177-3AD203B41FA5}">
                      <a16:colId xmlns:a16="http://schemas.microsoft.com/office/drawing/2014/main" val="656021411"/>
                    </a:ext>
                  </a:extLst>
                </a:gridCol>
                <a:gridCol w="2042053">
                  <a:extLst>
                    <a:ext uri="{9D8B030D-6E8A-4147-A177-3AD203B41FA5}">
                      <a16:colId xmlns:a16="http://schemas.microsoft.com/office/drawing/2014/main" val="117668874"/>
                    </a:ext>
                  </a:extLst>
                </a:gridCol>
                <a:gridCol w="1434392">
                  <a:extLst>
                    <a:ext uri="{9D8B030D-6E8A-4147-A177-3AD203B41FA5}">
                      <a16:colId xmlns:a16="http://schemas.microsoft.com/office/drawing/2014/main" val="33518980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u="sng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게시글 번호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게시글 제목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게시글 내용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작성일자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학번</a:t>
                      </a:r>
                      <a:r>
                        <a:rPr lang="en-US" altLang="ko-KR" b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(</a:t>
                      </a:r>
                      <a:r>
                        <a:rPr lang="ko-KR" altLang="en-US" b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총대</a:t>
                      </a:r>
                      <a:r>
                        <a:rPr lang="en-US" altLang="ko-KR" b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)</a:t>
                      </a:r>
                      <a:endParaRPr lang="ko-KR" altLang="en-US" b="0">
                        <a:ln>
                          <a:noFill/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7156771"/>
                  </a:ext>
                </a:extLst>
              </a:tr>
            </a:tbl>
          </a:graphicData>
        </a:graphic>
      </p:graphicFrame>
      <p:graphicFrame>
        <p:nvGraphicFramePr>
          <p:cNvPr id="55" name="표 54">
            <a:extLst>
              <a:ext uri="{FF2B5EF4-FFF2-40B4-BE49-F238E27FC236}">
                <a16:creationId xmlns:a16="http://schemas.microsoft.com/office/drawing/2014/main" id="{076D7E4C-77DE-4137-856E-5DBC3EBB31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7677898"/>
              </p:ext>
            </p:extLst>
          </p:nvPr>
        </p:nvGraphicFramePr>
        <p:xfrm>
          <a:off x="2439424" y="2927315"/>
          <a:ext cx="959739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99349">
                  <a:extLst>
                    <a:ext uri="{9D8B030D-6E8A-4147-A177-3AD203B41FA5}">
                      <a16:colId xmlns:a16="http://schemas.microsoft.com/office/drawing/2014/main" val="1159667959"/>
                    </a:ext>
                  </a:extLst>
                </a:gridCol>
                <a:gridCol w="2780844">
                  <a:extLst>
                    <a:ext uri="{9D8B030D-6E8A-4147-A177-3AD203B41FA5}">
                      <a16:colId xmlns:a16="http://schemas.microsoft.com/office/drawing/2014/main" val="4232639664"/>
                    </a:ext>
                  </a:extLst>
                </a:gridCol>
                <a:gridCol w="2017851">
                  <a:extLst>
                    <a:ext uri="{9D8B030D-6E8A-4147-A177-3AD203B41FA5}">
                      <a16:colId xmlns:a16="http://schemas.microsoft.com/office/drawing/2014/main" val="656021411"/>
                    </a:ext>
                  </a:extLst>
                </a:gridCol>
                <a:gridCol w="2399349">
                  <a:extLst>
                    <a:ext uri="{9D8B030D-6E8A-4147-A177-3AD203B41FA5}">
                      <a16:colId xmlns:a16="http://schemas.microsoft.com/office/drawing/2014/main" val="1176688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u="sng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댓글 번호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댓글 내용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작성일자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학번</a:t>
                      </a:r>
                      <a:r>
                        <a:rPr lang="en-US" altLang="ko-KR" b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(</a:t>
                      </a:r>
                      <a:r>
                        <a:rPr lang="ko-KR" altLang="en-US" b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구매자</a:t>
                      </a:r>
                      <a:r>
                        <a:rPr lang="en-US" altLang="ko-KR" b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)</a:t>
                      </a:r>
                      <a:endParaRPr lang="ko-KR" altLang="en-US" b="0">
                        <a:ln>
                          <a:noFill/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7156771"/>
                  </a:ext>
                </a:extLst>
              </a:tr>
            </a:tbl>
          </a:graphicData>
        </a:graphic>
      </p:graphicFrame>
      <p:sp>
        <p:nvSpPr>
          <p:cNvPr id="59" name="직사각형 58">
            <a:extLst>
              <a:ext uri="{FF2B5EF4-FFF2-40B4-BE49-F238E27FC236}">
                <a16:creationId xmlns:a16="http://schemas.microsoft.com/office/drawing/2014/main" id="{F674B06A-0037-4E33-9D75-FC3FC0AA30A6}"/>
              </a:ext>
            </a:extLst>
          </p:cNvPr>
          <p:cNvSpPr/>
          <p:nvPr/>
        </p:nvSpPr>
        <p:spPr>
          <a:xfrm>
            <a:off x="645345" y="1873192"/>
            <a:ext cx="179408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/>
              <a:t>회원 릴레이션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FF6FE9ED-F8A3-435D-A316-8EC0AEB64A7E}"/>
              </a:ext>
            </a:extLst>
          </p:cNvPr>
          <p:cNvSpPr/>
          <p:nvPr/>
        </p:nvSpPr>
        <p:spPr>
          <a:xfrm>
            <a:off x="388865" y="2398453"/>
            <a:ext cx="205056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/>
              <a:t>게시글 릴레이션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EEF33C83-6B52-49CF-B7E4-FBBA797EBA58}"/>
              </a:ext>
            </a:extLst>
          </p:cNvPr>
          <p:cNvSpPr/>
          <p:nvPr/>
        </p:nvSpPr>
        <p:spPr>
          <a:xfrm>
            <a:off x="645345" y="2967023"/>
            <a:ext cx="179408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/>
              <a:t>댓글 릴레이션</a:t>
            </a: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5F90DC7D-EA77-4300-8669-96129078FDE8}"/>
              </a:ext>
            </a:extLst>
          </p:cNvPr>
          <p:cNvSpPr/>
          <p:nvPr/>
        </p:nvSpPr>
        <p:spPr>
          <a:xfrm>
            <a:off x="132380" y="3547656"/>
            <a:ext cx="230704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dirty="0"/>
              <a:t>제조업체 릴레이션</a:t>
            </a:r>
          </a:p>
        </p:txBody>
      </p: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444A38BC-1202-4535-B58D-3BD5558674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6808061"/>
              </p:ext>
            </p:extLst>
          </p:nvPr>
        </p:nvGraphicFramePr>
        <p:xfrm>
          <a:off x="2439421" y="3521789"/>
          <a:ext cx="9597394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97549">
                  <a:extLst>
                    <a:ext uri="{9D8B030D-6E8A-4147-A177-3AD203B41FA5}">
                      <a16:colId xmlns:a16="http://schemas.microsoft.com/office/drawing/2014/main" val="1159667959"/>
                    </a:ext>
                  </a:extLst>
                </a:gridCol>
                <a:gridCol w="4499845">
                  <a:extLst>
                    <a:ext uri="{9D8B030D-6E8A-4147-A177-3AD203B41FA5}">
                      <a16:colId xmlns:a16="http://schemas.microsoft.com/office/drawing/2014/main" val="4232639664"/>
                    </a:ext>
                  </a:extLst>
                </a:gridCol>
              </a:tblGrid>
              <a:tr h="2404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u="sng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제조업체명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연락처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71567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199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직사각형 223">
            <a:extLst>
              <a:ext uri="{FF2B5EF4-FFF2-40B4-BE49-F238E27FC236}">
                <a16:creationId xmlns:a16="http://schemas.microsoft.com/office/drawing/2014/main" id="{9BAA4B0B-EA95-415D-9F81-85556855D7A5}"/>
              </a:ext>
            </a:extLst>
          </p:cNvPr>
          <p:cNvSpPr/>
          <p:nvPr/>
        </p:nvSpPr>
        <p:spPr>
          <a:xfrm>
            <a:off x="3535718" y="4771137"/>
            <a:ext cx="8580612" cy="206156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71A9DDAF-FAFD-43A4-BEF1-F65F204F383B}"/>
              </a:ext>
            </a:extLst>
          </p:cNvPr>
          <p:cNvCxnSpPr>
            <a:cxnSpLocks/>
          </p:cNvCxnSpPr>
          <p:nvPr/>
        </p:nvCxnSpPr>
        <p:spPr>
          <a:xfrm flipH="1" flipV="1">
            <a:off x="1135334" y="2756432"/>
            <a:ext cx="52648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1EACBA8-12D9-4BE0-A4DC-D9BB7675F245}"/>
              </a:ext>
            </a:extLst>
          </p:cNvPr>
          <p:cNvSpPr/>
          <p:nvPr/>
        </p:nvSpPr>
        <p:spPr>
          <a:xfrm>
            <a:off x="658761" y="1917"/>
            <a:ext cx="11533239" cy="75990"/>
          </a:xfrm>
          <a:prstGeom prst="rect">
            <a:avLst/>
          </a:pr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5BAC7B0-DF72-4FAA-8A16-3943EF384C51}"/>
              </a:ext>
            </a:extLst>
          </p:cNvPr>
          <p:cNvSpPr/>
          <p:nvPr/>
        </p:nvSpPr>
        <p:spPr>
          <a:xfrm>
            <a:off x="1496674" y="242806"/>
            <a:ext cx="284725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PROBLEM</a:t>
            </a:r>
            <a:endParaRPr kumimoji="0" lang="ko-KR" altLang="en-US" sz="4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6EFD1A03-ADD2-4B3E-94F0-358500404532}"/>
              </a:ext>
            </a:extLst>
          </p:cNvPr>
          <p:cNvGrpSpPr/>
          <p:nvPr/>
        </p:nvGrpSpPr>
        <p:grpSpPr>
          <a:xfrm>
            <a:off x="156783" y="190649"/>
            <a:ext cx="6449289" cy="461665"/>
            <a:chOff x="200639" y="1324530"/>
            <a:chExt cx="6449289" cy="461665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4A00D11-85E5-4537-A340-B9CF0129F3B6}"/>
                </a:ext>
              </a:extLst>
            </p:cNvPr>
            <p:cNvSpPr txBox="1"/>
            <p:nvPr/>
          </p:nvSpPr>
          <p:spPr>
            <a:xfrm>
              <a:off x="200639" y="1324530"/>
              <a:ext cx="644928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400" b="0" i="0" u="none" strike="noStrike" kern="1200" cap="none" spc="0" normalizeH="0" baseline="0" noProof="0">
                  <a:ln>
                    <a:noFill/>
                  </a:ln>
                  <a:solidFill>
                    <a:srgbClr val="4CC8F4"/>
                  </a:solidFill>
                  <a:effectLst/>
                  <a:uLnTx/>
                  <a:uFillTx/>
                  <a:latin typeface="HY헤드라인M" panose="02030600000101010101" pitchFamily="18" charset="-127"/>
                  <a:ea typeface="HY헤드라인M" panose="02030600000101010101" pitchFamily="18" charset="-127"/>
                  <a:cs typeface="+mn-cs"/>
                </a:rPr>
                <a:t>0</a:t>
              </a:r>
              <a:r>
                <a:rPr kumimoji="0" lang="en-US" altLang="ko-KR" sz="2400" b="0" i="0" u="none" strike="noStrike" kern="1200" cap="none" spc="0" normalizeH="0" baseline="0" noProof="0">
                  <a:ln>
                    <a:noFill/>
                  </a:ln>
                  <a:solidFill>
                    <a:srgbClr val="0062AC"/>
                  </a:solidFill>
                  <a:effectLst/>
                  <a:uLnTx/>
                  <a:uFillTx/>
                  <a:latin typeface="HY헤드라인M" panose="02030600000101010101" pitchFamily="18" charset="-127"/>
                  <a:ea typeface="HY헤드라인M" panose="02030600000101010101" pitchFamily="18" charset="-127"/>
                  <a:cs typeface="+mn-cs"/>
                </a:rPr>
                <a:t>2   </a:t>
              </a:r>
              <a:r>
                <a:rPr kumimoji="0" lang="ko-KR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62AC"/>
                  </a:solidFill>
                  <a:effectLst/>
                  <a:uLnTx/>
                  <a:uFillTx/>
                  <a:latin typeface="HY헤드라인M" panose="02030600000101010101" pitchFamily="18" charset="-127"/>
                  <a:ea typeface="HY헤드라인M" panose="02030600000101010101" pitchFamily="18" charset="-127"/>
                  <a:cs typeface="+mn-cs"/>
                </a:rPr>
                <a:t>정규형 릴레이션 </a:t>
              </a:r>
              <a:r>
                <a:rPr kumimoji="0" lang="en-US" altLang="ko-KR" sz="2400" b="0" i="0" u="none" strike="noStrike" kern="1200" cap="none" spc="0" normalizeH="0" baseline="0" noProof="0">
                  <a:ln>
                    <a:noFill/>
                  </a:ln>
                  <a:solidFill>
                    <a:srgbClr val="0062AC"/>
                  </a:solidFill>
                  <a:effectLst/>
                  <a:uLnTx/>
                  <a:uFillTx/>
                  <a:latin typeface="HY헤드라인M" panose="02030600000101010101" pitchFamily="18" charset="-127"/>
                  <a:ea typeface="HY헤드라인M" panose="02030600000101010101" pitchFamily="18" charset="-127"/>
                  <a:cs typeface="+mn-cs"/>
                </a:rPr>
                <a:t>– </a:t>
              </a:r>
              <a:r>
                <a:rPr kumimoji="0" lang="ko-KR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62AC"/>
                  </a:solidFill>
                  <a:effectLst/>
                  <a:uLnTx/>
                  <a:uFillTx/>
                  <a:latin typeface="HY헤드라인M" panose="02030600000101010101" pitchFamily="18" charset="-127"/>
                  <a:ea typeface="HY헤드라인M" panose="02030600000101010101" pitchFamily="18" charset="-127"/>
                  <a:cs typeface="+mn-cs"/>
                </a:rPr>
                <a:t>상품 릴레이션</a:t>
              </a:r>
              <a:r>
                <a:rPr kumimoji="0" lang="en-US" altLang="ko-KR" sz="2400" b="0" i="0" u="none" strike="noStrike" kern="1200" cap="none" spc="0" normalizeH="0" baseline="0" noProof="0">
                  <a:ln>
                    <a:noFill/>
                  </a:ln>
                  <a:solidFill>
                    <a:srgbClr val="3A3838"/>
                  </a:solidFill>
                  <a:effectLst/>
                  <a:uLnTx/>
                  <a:uFillTx/>
                  <a:latin typeface="HY헤드라인M" panose="02030600000101010101" pitchFamily="18" charset="-127"/>
                  <a:ea typeface="HY헤드라인M" panose="02030600000101010101" pitchFamily="18" charset="-127"/>
                  <a:cs typeface="+mn-cs"/>
                </a:rPr>
                <a:t>  </a:t>
              </a:r>
              <a:endPara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62AC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endParaRPr>
            </a:p>
          </p:txBody>
        </p: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79291F04-A908-49CF-9C48-41352CBF2FAD}"/>
                </a:ext>
              </a:extLst>
            </p:cNvPr>
            <p:cNvCxnSpPr/>
            <p:nvPr/>
          </p:nvCxnSpPr>
          <p:spPr>
            <a:xfrm>
              <a:off x="806245" y="1425677"/>
              <a:ext cx="0" cy="334297"/>
            </a:xfrm>
            <a:prstGeom prst="line">
              <a:avLst/>
            </a:prstGeom>
            <a:ln w="19050">
              <a:solidFill>
                <a:srgbClr val="0083E6">
                  <a:alpha val="78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D9E0135-3222-4898-A5FA-5F0F0634AB7F}"/>
              </a:ext>
            </a:extLst>
          </p:cNvPr>
          <p:cNvCxnSpPr/>
          <p:nvPr/>
        </p:nvCxnSpPr>
        <p:spPr>
          <a:xfrm>
            <a:off x="155182" y="757404"/>
            <a:ext cx="11881635" cy="0"/>
          </a:xfrm>
          <a:prstGeom prst="line">
            <a:avLst/>
          </a:prstGeom>
          <a:ln w="28575">
            <a:solidFill>
              <a:srgbClr val="0062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6C6C2BE-F958-4AA2-A71A-1D3EE97AC623}"/>
              </a:ext>
            </a:extLst>
          </p:cNvPr>
          <p:cNvSpPr/>
          <p:nvPr/>
        </p:nvSpPr>
        <p:spPr>
          <a:xfrm>
            <a:off x="0" y="-2104"/>
            <a:ext cx="11533239" cy="75990"/>
          </a:xfrm>
          <a:prstGeom prst="rect">
            <a:avLst/>
          </a:pr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6F464E8-4FE4-4A1F-A36C-1ED628C5780D}"/>
              </a:ext>
            </a:extLst>
          </p:cNvPr>
          <p:cNvSpPr/>
          <p:nvPr/>
        </p:nvSpPr>
        <p:spPr>
          <a:xfrm>
            <a:off x="9166175" y="-5703"/>
            <a:ext cx="2340025" cy="75990"/>
          </a:xfrm>
          <a:prstGeom prst="rect">
            <a:avLst/>
          </a:prstGeom>
          <a:solidFill>
            <a:srgbClr val="0042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0083E6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4A3C75A-4554-4D5D-A8B8-5A4DABF30C30}"/>
              </a:ext>
            </a:extLst>
          </p:cNvPr>
          <p:cNvSpPr txBox="1"/>
          <p:nvPr/>
        </p:nvSpPr>
        <p:spPr>
          <a:xfrm>
            <a:off x="9128075" y="54513"/>
            <a:ext cx="24432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>
                <a:ln>
                  <a:noFill/>
                </a:ln>
                <a:solidFill>
                  <a:srgbClr val="004274"/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4 </a:t>
            </a:r>
            <a:r>
              <a:rPr kumimoji="0" lang="ko-KR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004274"/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릴레이션 스키마 및 정규화</a:t>
            </a:r>
          </a:p>
        </p:txBody>
      </p:sp>
      <p:graphicFrame>
        <p:nvGraphicFramePr>
          <p:cNvPr id="57" name="표 56">
            <a:extLst>
              <a:ext uri="{FF2B5EF4-FFF2-40B4-BE49-F238E27FC236}">
                <a16:creationId xmlns:a16="http://schemas.microsoft.com/office/drawing/2014/main" id="{7523523E-FB0F-443B-AD42-9D010F329C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0727203"/>
              </p:ext>
            </p:extLst>
          </p:nvPr>
        </p:nvGraphicFramePr>
        <p:xfrm>
          <a:off x="1815569" y="924484"/>
          <a:ext cx="10036288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0103">
                  <a:extLst>
                    <a:ext uri="{9D8B030D-6E8A-4147-A177-3AD203B41FA5}">
                      <a16:colId xmlns:a16="http://schemas.microsoft.com/office/drawing/2014/main" val="1159667959"/>
                    </a:ext>
                  </a:extLst>
                </a:gridCol>
                <a:gridCol w="860180">
                  <a:extLst>
                    <a:ext uri="{9D8B030D-6E8A-4147-A177-3AD203B41FA5}">
                      <a16:colId xmlns:a16="http://schemas.microsoft.com/office/drawing/2014/main" val="4232639664"/>
                    </a:ext>
                  </a:extLst>
                </a:gridCol>
                <a:gridCol w="827097">
                  <a:extLst>
                    <a:ext uri="{9D8B030D-6E8A-4147-A177-3AD203B41FA5}">
                      <a16:colId xmlns:a16="http://schemas.microsoft.com/office/drawing/2014/main" val="656021411"/>
                    </a:ext>
                  </a:extLst>
                </a:gridCol>
                <a:gridCol w="474203">
                  <a:extLst>
                    <a:ext uri="{9D8B030D-6E8A-4147-A177-3AD203B41FA5}">
                      <a16:colId xmlns:a16="http://schemas.microsoft.com/office/drawing/2014/main" val="117668874"/>
                    </a:ext>
                  </a:extLst>
                </a:gridCol>
                <a:gridCol w="1218418">
                  <a:extLst>
                    <a:ext uri="{9D8B030D-6E8A-4147-A177-3AD203B41FA5}">
                      <a16:colId xmlns:a16="http://schemas.microsoft.com/office/drawing/2014/main" val="1078856003"/>
                    </a:ext>
                  </a:extLst>
                </a:gridCol>
                <a:gridCol w="866427">
                  <a:extLst>
                    <a:ext uri="{9D8B030D-6E8A-4147-A177-3AD203B41FA5}">
                      <a16:colId xmlns:a16="http://schemas.microsoft.com/office/drawing/2014/main" val="1411768508"/>
                    </a:ext>
                  </a:extLst>
                </a:gridCol>
                <a:gridCol w="787661">
                  <a:extLst>
                    <a:ext uri="{9D8B030D-6E8A-4147-A177-3AD203B41FA5}">
                      <a16:colId xmlns:a16="http://schemas.microsoft.com/office/drawing/2014/main" val="1258030520"/>
                    </a:ext>
                  </a:extLst>
                </a:gridCol>
                <a:gridCol w="1014113">
                  <a:extLst>
                    <a:ext uri="{9D8B030D-6E8A-4147-A177-3AD203B41FA5}">
                      <a16:colId xmlns:a16="http://schemas.microsoft.com/office/drawing/2014/main" val="762673599"/>
                    </a:ext>
                  </a:extLst>
                </a:gridCol>
                <a:gridCol w="846735">
                  <a:extLst>
                    <a:ext uri="{9D8B030D-6E8A-4147-A177-3AD203B41FA5}">
                      <a16:colId xmlns:a16="http://schemas.microsoft.com/office/drawing/2014/main" val="2240511296"/>
                    </a:ext>
                  </a:extLst>
                </a:gridCol>
                <a:gridCol w="758123">
                  <a:extLst>
                    <a:ext uri="{9D8B030D-6E8A-4147-A177-3AD203B41FA5}">
                      <a16:colId xmlns:a16="http://schemas.microsoft.com/office/drawing/2014/main" val="446774823"/>
                    </a:ext>
                  </a:extLst>
                </a:gridCol>
                <a:gridCol w="751614">
                  <a:extLst>
                    <a:ext uri="{9D8B030D-6E8A-4147-A177-3AD203B41FA5}">
                      <a16:colId xmlns:a16="http://schemas.microsoft.com/office/drawing/2014/main" val="1841136412"/>
                    </a:ext>
                  </a:extLst>
                </a:gridCol>
                <a:gridCol w="751614">
                  <a:extLst>
                    <a:ext uri="{9D8B030D-6E8A-4147-A177-3AD203B41FA5}">
                      <a16:colId xmlns:a16="http://schemas.microsoft.com/office/drawing/2014/main" val="33507488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u="sng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상품 번호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상품 이름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상품분류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가격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학번</a:t>
                      </a:r>
                      <a:endParaRPr lang="en-US" altLang="ko-KR" sz="1200" b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2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(</a:t>
                      </a:r>
                      <a:r>
                        <a:rPr lang="ko-KR" altLang="en-US" sz="12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총대</a:t>
                      </a:r>
                      <a:r>
                        <a:rPr lang="en-US" altLang="ko-KR" sz="12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)</a:t>
                      </a:r>
                      <a:endParaRPr lang="ko-KR" altLang="en-US" sz="1200" b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제조</a:t>
                      </a:r>
                      <a:endParaRPr lang="en-US" altLang="ko-KR" sz="1200" b="0">
                        <a:ln>
                          <a:noFill/>
                        </a:ln>
                        <a:solidFill>
                          <a:sysClr val="windowText" lastClr="000000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b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업체명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공급일자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공급량정보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등록</a:t>
                      </a:r>
                      <a:endParaRPr lang="en-US" altLang="ko-KR" sz="1200" b="0">
                        <a:ln>
                          <a:noFill/>
                        </a:ln>
                        <a:solidFill>
                          <a:sysClr val="windowText" lastClr="000000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b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번호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시작일자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종료일자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계좌정보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7156771"/>
                  </a:ext>
                </a:extLst>
              </a:tr>
            </a:tbl>
          </a:graphicData>
        </a:graphic>
      </p:graphicFrame>
      <p:sp>
        <p:nvSpPr>
          <p:cNvPr id="63" name="직사각형 62">
            <a:extLst>
              <a:ext uri="{FF2B5EF4-FFF2-40B4-BE49-F238E27FC236}">
                <a16:creationId xmlns:a16="http://schemas.microsoft.com/office/drawing/2014/main" id="{314366E6-9DBC-43FB-B0FF-7B221E05CDB4}"/>
              </a:ext>
            </a:extLst>
          </p:cNvPr>
          <p:cNvSpPr/>
          <p:nvPr/>
        </p:nvSpPr>
        <p:spPr>
          <a:xfrm>
            <a:off x="55550" y="1086768"/>
            <a:ext cx="179408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Arial"/>
                <a:cs typeface="+mn-cs"/>
              </a:rPr>
              <a:t>상품 릴레이션</a:t>
            </a:r>
          </a:p>
        </p:txBody>
      </p:sp>
      <p:sp>
        <p:nvSpPr>
          <p:cNvPr id="28" name="화살표: 오른쪽 27">
            <a:extLst>
              <a:ext uri="{FF2B5EF4-FFF2-40B4-BE49-F238E27FC236}">
                <a16:creationId xmlns:a16="http://schemas.microsoft.com/office/drawing/2014/main" id="{9DDCE2AC-F3FB-4DE0-87A6-5D79910D82A6}"/>
              </a:ext>
            </a:extLst>
          </p:cNvPr>
          <p:cNvSpPr/>
          <p:nvPr/>
        </p:nvSpPr>
        <p:spPr>
          <a:xfrm rot="5400000">
            <a:off x="7765142" y="3158849"/>
            <a:ext cx="2631395" cy="379998"/>
          </a:xfrm>
          <a:prstGeom prst="rightArrow">
            <a:avLst/>
          </a:prstGeom>
          <a:solidFill>
            <a:srgbClr val="FF00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8680913-D13C-4791-BDDD-A3C7C756AB4C}"/>
              </a:ext>
            </a:extLst>
          </p:cNvPr>
          <p:cNvSpPr/>
          <p:nvPr/>
        </p:nvSpPr>
        <p:spPr>
          <a:xfrm>
            <a:off x="4099742" y="1648649"/>
            <a:ext cx="99754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Arial"/>
                <a:cs typeface="+mn-cs"/>
              </a:rPr>
              <a:t>이행적 함수 종속을 제거하도록 분해</a:t>
            </a:r>
          </a:p>
        </p:txBody>
      </p:sp>
      <p:graphicFrame>
        <p:nvGraphicFramePr>
          <p:cNvPr id="31" name="표 30">
            <a:extLst>
              <a:ext uri="{FF2B5EF4-FFF2-40B4-BE49-F238E27FC236}">
                <a16:creationId xmlns:a16="http://schemas.microsoft.com/office/drawing/2014/main" id="{51A15353-1189-433F-95D4-36292987625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818509" y="4903494"/>
          <a:ext cx="6201485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94442">
                  <a:extLst>
                    <a:ext uri="{9D8B030D-6E8A-4147-A177-3AD203B41FA5}">
                      <a16:colId xmlns:a16="http://schemas.microsoft.com/office/drawing/2014/main" val="1159667959"/>
                    </a:ext>
                  </a:extLst>
                </a:gridCol>
                <a:gridCol w="1753823">
                  <a:extLst>
                    <a:ext uri="{9D8B030D-6E8A-4147-A177-3AD203B41FA5}">
                      <a16:colId xmlns:a16="http://schemas.microsoft.com/office/drawing/2014/main" val="4232639664"/>
                    </a:ext>
                  </a:extLst>
                </a:gridCol>
                <a:gridCol w="1686369">
                  <a:extLst>
                    <a:ext uri="{9D8B030D-6E8A-4147-A177-3AD203B41FA5}">
                      <a16:colId xmlns:a16="http://schemas.microsoft.com/office/drawing/2014/main" val="656021411"/>
                    </a:ext>
                  </a:extLst>
                </a:gridCol>
                <a:gridCol w="966851">
                  <a:extLst>
                    <a:ext uri="{9D8B030D-6E8A-4147-A177-3AD203B41FA5}">
                      <a16:colId xmlns:a16="http://schemas.microsoft.com/office/drawing/2014/main" val="117668874"/>
                    </a:ext>
                  </a:extLst>
                </a:gridCol>
              </a:tblGrid>
              <a:tr h="3427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u="sng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상품 번호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상품 이름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상품분류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가격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7156771"/>
                  </a:ext>
                </a:extLst>
              </a:tr>
            </a:tbl>
          </a:graphicData>
        </a:graphic>
      </p:graphicFrame>
      <p:sp>
        <p:nvSpPr>
          <p:cNvPr id="9" name="직사각형 8">
            <a:extLst>
              <a:ext uri="{FF2B5EF4-FFF2-40B4-BE49-F238E27FC236}">
                <a16:creationId xmlns:a16="http://schemas.microsoft.com/office/drawing/2014/main" id="{F4274B93-CA9B-4B42-98D7-38BEA7BCBA7C}"/>
              </a:ext>
            </a:extLst>
          </p:cNvPr>
          <p:cNvSpPr/>
          <p:nvPr/>
        </p:nvSpPr>
        <p:spPr>
          <a:xfrm>
            <a:off x="1602685" y="2383770"/>
            <a:ext cx="1779616" cy="6644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+mn-cs"/>
              </a:rPr>
              <a:t>상품번호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E0E53A4-BFFB-41B0-8710-EB8594914DCD}"/>
              </a:ext>
            </a:extLst>
          </p:cNvPr>
          <p:cNvSpPr/>
          <p:nvPr/>
        </p:nvSpPr>
        <p:spPr>
          <a:xfrm>
            <a:off x="340144" y="1761725"/>
            <a:ext cx="819002" cy="6276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+mn-cs"/>
              </a:rPr>
              <a:t>상품이름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E50CDD33-2DDC-4B1C-9596-D8DCD6C493E3}"/>
              </a:ext>
            </a:extLst>
          </p:cNvPr>
          <p:cNvSpPr/>
          <p:nvPr/>
        </p:nvSpPr>
        <p:spPr>
          <a:xfrm>
            <a:off x="289360" y="2550853"/>
            <a:ext cx="819002" cy="6276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+mn-cs"/>
              </a:rPr>
              <a:t>상품분류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D5C0DBC9-15EC-4261-849F-68359B69E3FC}"/>
              </a:ext>
            </a:extLst>
          </p:cNvPr>
          <p:cNvSpPr/>
          <p:nvPr/>
        </p:nvSpPr>
        <p:spPr>
          <a:xfrm>
            <a:off x="427561" y="3242830"/>
            <a:ext cx="663000" cy="6276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+mn-cs"/>
              </a:rPr>
              <a:t>가격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7E4347B5-18B2-45E3-B793-0338698B5818}"/>
              </a:ext>
            </a:extLst>
          </p:cNvPr>
          <p:cNvSpPr/>
          <p:nvPr/>
        </p:nvSpPr>
        <p:spPr>
          <a:xfrm>
            <a:off x="816737" y="3965349"/>
            <a:ext cx="852670" cy="6276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+mn-cs"/>
              </a:rPr>
              <a:t>학번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45D84ED4-D3EF-4B58-8EB5-EB04ABC69E0D}"/>
              </a:ext>
            </a:extLst>
          </p:cNvPr>
          <p:cNvSpPr/>
          <p:nvPr/>
        </p:nvSpPr>
        <p:spPr>
          <a:xfrm>
            <a:off x="3908181" y="3926429"/>
            <a:ext cx="727140" cy="6276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+mn-cs"/>
              </a:rPr>
              <a:t>등록번호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F362BFD9-DA5D-4188-9852-6253BB6C8111}"/>
              </a:ext>
            </a:extLst>
          </p:cNvPr>
          <p:cNvSpPr/>
          <p:nvPr/>
        </p:nvSpPr>
        <p:spPr>
          <a:xfrm>
            <a:off x="3018730" y="3933203"/>
            <a:ext cx="727141" cy="6276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+mn-cs"/>
              </a:rPr>
              <a:t>진행기간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7B3DF68B-8DA2-4803-904E-CE29EA5A3625}"/>
              </a:ext>
            </a:extLst>
          </p:cNvPr>
          <p:cNvSpPr/>
          <p:nvPr/>
        </p:nvSpPr>
        <p:spPr>
          <a:xfrm>
            <a:off x="2003750" y="3933204"/>
            <a:ext cx="852670" cy="6276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+mn-cs"/>
              </a:rPr>
              <a:t>계좌정보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73EE2752-AC85-419A-8044-D665AECEC8FB}"/>
              </a:ext>
            </a:extLst>
          </p:cNvPr>
          <p:cNvSpPr/>
          <p:nvPr/>
        </p:nvSpPr>
        <p:spPr>
          <a:xfrm>
            <a:off x="3912722" y="1693489"/>
            <a:ext cx="923859" cy="6276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sng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+mn-cs"/>
              </a:rPr>
              <a:t>제조</a:t>
            </a:r>
            <a:endParaRPr kumimoji="0" lang="en-US" altLang="ko-KR" sz="1800" b="1" i="0" u="sng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sng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+mn-cs"/>
              </a:rPr>
              <a:t>업체명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9F49D2B2-BE95-4FB7-B29D-C59A371613D2}"/>
              </a:ext>
            </a:extLst>
          </p:cNvPr>
          <p:cNvSpPr/>
          <p:nvPr/>
        </p:nvSpPr>
        <p:spPr>
          <a:xfrm>
            <a:off x="4099742" y="2398504"/>
            <a:ext cx="727140" cy="6276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+mn-cs"/>
              </a:rPr>
              <a:t>공급일자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58D2EDAE-1489-4876-8CFF-7BC8FDC4E415}"/>
              </a:ext>
            </a:extLst>
          </p:cNvPr>
          <p:cNvSpPr/>
          <p:nvPr/>
        </p:nvSpPr>
        <p:spPr>
          <a:xfrm>
            <a:off x="4437279" y="3165840"/>
            <a:ext cx="1009335" cy="6276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+mn-cs"/>
              </a:rPr>
              <a:t>공급량정보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7C9333E3-84C2-46F9-802F-20F96D24B30C}"/>
              </a:ext>
            </a:extLst>
          </p:cNvPr>
          <p:cNvCxnSpPr/>
          <p:nvPr/>
        </p:nvCxnSpPr>
        <p:spPr>
          <a:xfrm flipH="1" flipV="1">
            <a:off x="1193876" y="2016705"/>
            <a:ext cx="374079" cy="3726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DC5A8419-2216-4DB3-B601-AEFCE3DBD7BE}"/>
              </a:ext>
            </a:extLst>
          </p:cNvPr>
          <p:cNvCxnSpPr>
            <a:cxnSpLocks/>
          </p:cNvCxnSpPr>
          <p:nvPr/>
        </p:nvCxnSpPr>
        <p:spPr>
          <a:xfrm flipH="1">
            <a:off x="1193876" y="3070332"/>
            <a:ext cx="414676" cy="3449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4E8386FA-351D-470E-AF4B-40C8B120DB8B}"/>
              </a:ext>
            </a:extLst>
          </p:cNvPr>
          <p:cNvCxnSpPr>
            <a:cxnSpLocks/>
            <a:stCxn id="9" idx="3"/>
            <a:endCxn id="45" idx="1"/>
          </p:cNvCxnSpPr>
          <p:nvPr/>
        </p:nvCxnSpPr>
        <p:spPr>
          <a:xfrm flipV="1">
            <a:off x="3382301" y="2712326"/>
            <a:ext cx="717441" cy="3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6C21FE30-81D3-4FBC-811E-76476749FFE6}"/>
              </a:ext>
            </a:extLst>
          </p:cNvPr>
          <p:cNvCxnSpPr>
            <a:cxnSpLocks/>
            <a:stCxn id="9" idx="2"/>
            <a:endCxn id="40" idx="0"/>
          </p:cNvCxnSpPr>
          <p:nvPr/>
        </p:nvCxnSpPr>
        <p:spPr>
          <a:xfrm flipH="1">
            <a:off x="1243072" y="3048264"/>
            <a:ext cx="1249421" cy="9170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B8F1242D-CB9B-439B-B10C-A4167C82FD7F}"/>
              </a:ext>
            </a:extLst>
          </p:cNvPr>
          <p:cNvCxnSpPr>
            <a:cxnSpLocks/>
            <a:stCxn id="9" idx="2"/>
            <a:endCxn id="43" idx="0"/>
          </p:cNvCxnSpPr>
          <p:nvPr/>
        </p:nvCxnSpPr>
        <p:spPr>
          <a:xfrm flipH="1">
            <a:off x="2430085" y="3048264"/>
            <a:ext cx="62408" cy="8849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06239BE2-5AF2-460D-9B21-99D7293F8B0C}"/>
              </a:ext>
            </a:extLst>
          </p:cNvPr>
          <p:cNvCxnSpPr>
            <a:cxnSpLocks/>
            <a:stCxn id="9" idx="3"/>
            <a:endCxn id="46" idx="1"/>
          </p:cNvCxnSpPr>
          <p:nvPr/>
        </p:nvCxnSpPr>
        <p:spPr>
          <a:xfrm>
            <a:off x="3382301" y="2716017"/>
            <a:ext cx="1054978" cy="7636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B4E51E1E-9A78-4DB4-8E94-43AF3400CCFF}"/>
              </a:ext>
            </a:extLst>
          </p:cNvPr>
          <p:cNvCxnSpPr>
            <a:cxnSpLocks/>
            <a:stCxn id="41" idx="3"/>
          </p:cNvCxnSpPr>
          <p:nvPr/>
        </p:nvCxnSpPr>
        <p:spPr>
          <a:xfrm flipV="1">
            <a:off x="4635321" y="3792787"/>
            <a:ext cx="237482" cy="4474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F3D66DA3-82CA-425B-87F9-82E8C79561E5}"/>
              </a:ext>
            </a:extLst>
          </p:cNvPr>
          <p:cNvCxnSpPr>
            <a:cxnSpLocks/>
            <a:stCxn id="9" idx="3"/>
            <a:endCxn id="44" idx="1"/>
          </p:cNvCxnSpPr>
          <p:nvPr/>
        </p:nvCxnSpPr>
        <p:spPr>
          <a:xfrm flipV="1">
            <a:off x="3382301" y="2007311"/>
            <a:ext cx="530421" cy="7087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화살표 연결선 131">
            <a:extLst>
              <a:ext uri="{FF2B5EF4-FFF2-40B4-BE49-F238E27FC236}">
                <a16:creationId xmlns:a16="http://schemas.microsoft.com/office/drawing/2014/main" id="{69F41FD7-DA77-4B9D-B9EC-184849D963A8}"/>
              </a:ext>
            </a:extLst>
          </p:cNvPr>
          <p:cNvCxnSpPr>
            <a:cxnSpLocks/>
            <a:stCxn id="9" idx="2"/>
            <a:endCxn id="42" idx="0"/>
          </p:cNvCxnSpPr>
          <p:nvPr/>
        </p:nvCxnSpPr>
        <p:spPr>
          <a:xfrm>
            <a:off x="2492493" y="3048264"/>
            <a:ext cx="889808" cy="8849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화살표 연결선 153">
            <a:extLst>
              <a:ext uri="{FF2B5EF4-FFF2-40B4-BE49-F238E27FC236}">
                <a16:creationId xmlns:a16="http://schemas.microsoft.com/office/drawing/2014/main" id="{C53C1B85-2F20-47EA-AC14-E13462111C88}"/>
              </a:ext>
            </a:extLst>
          </p:cNvPr>
          <p:cNvCxnSpPr>
            <a:cxnSpLocks/>
            <a:stCxn id="9" idx="2"/>
            <a:endCxn id="41" idx="0"/>
          </p:cNvCxnSpPr>
          <p:nvPr/>
        </p:nvCxnSpPr>
        <p:spPr>
          <a:xfrm>
            <a:off x="2492493" y="3048264"/>
            <a:ext cx="1779258" cy="8781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연결선: 구부러짐 162">
            <a:extLst>
              <a:ext uri="{FF2B5EF4-FFF2-40B4-BE49-F238E27FC236}">
                <a16:creationId xmlns:a16="http://schemas.microsoft.com/office/drawing/2014/main" id="{40E298F5-F760-43FE-91E8-FE3A31DE1F87}"/>
              </a:ext>
            </a:extLst>
          </p:cNvPr>
          <p:cNvCxnSpPr>
            <a:cxnSpLocks/>
            <a:stCxn id="41" idx="3"/>
            <a:endCxn id="44" idx="3"/>
          </p:cNvCxnSpPr>
          <p:nvPr/>
        </p:nvCxnSpPr>
        <p:spPr>
          <a:xfrm flipV="1">
            <a:off x="4635321" y="2007311"/>
            <a:ext cx="201260" cy="2232940"/>
          </a:xfrm>
          <a:prstGeom prst="curvedConnector3">
            <a:avLst>
              <a:gd name="adj1" fmla="val 102842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연결선: 구부러짐 168">
            <a:extLst>
              <a:ext uri="{FF2B5EF4-FFF2-40B4-BE49-F238E27FC236}">
                <a16:creationId xmlns:a16="http://schemas.microsoft.com/office/drawing/2014/main" id="{D9C90AAC-BAC1-407B-A70C-6AE2FC0B9D3B}"/>
              </a:ext>
            </a:extLst>
          </p:cNvPr>
          <p:cNvCxnSpPr>
            <a:cxnSpLocks/>
            <a:stCxn id="41" idx="3"/>
            <a:endCxn id="45" idx="3"/>
          </p:cNvCxnSpPr>
          <p:nvPr/>
        </p:nvCxnSpPr>
        <p:spPr>
          <a:xfrm flipV="1">
            <a:off x="4635321" y="2712326"/>
            <a:ext cx="191561" cy="1527925"/>
          </a:xfrm>
          <a:prstGeom prst="curvedConnector3">
            <a:avLst>
              <a:gd name="adj1" fmla="val 88865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연결선: 구부러짐 172">
            <a:extLst>
              <a:ext uri="{FF2B5EF4-FFF2-40B4-BE49-F238E27FC236}">
                <a16:creationId xmlns:a16="http://schemas.microsoft.com/office/drawing/2014/main" id="{B0558DDA-62AD-4BEA-931E-69DD74B33794}"/>
              </a:ext>
            </a:extLst>
          </p:cNvPr>
          <p:cNvCxnSpPr>
            <a:cxnSpLocks/>
            <a:stCxn id="41" idx="3"/>
            <a:endCxn id="46" idx="3"/>
          </p:cNvCxnSpPr>
          <p:nvPr/>
        </p:nvCxnSpPr>
        <p:spPr>
          <a:xfrm flipV="1">
            <a:off x="4635321" y="3479662"/>
            <a:ext cx="811293" cy="760589"/>
          </a:xfrm>
          <a:prstGeom prst="curvedConnector3">
            <a:avLst>
              <a:gd name="adj1" fmla="val 14777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연결선: 구부러짐 181">
            <a:extLst>
              <a:ext uri="{FF2B5EF4-FFF2-40B4-BE49-F238E27FC236}">
                <a16:creationId xmlns:a16="http://schemas.microsoft.com/office/drawing/2014/main" id="{2AD793BA-64C4-4437-BBE4-C83FB484D6F9}"/>
              </a:ext>
            </a:extLst>
          </p:cNvPr>
          <p:cNvCxnSpPr>
            <a:cxnSpLocks/>
            <a:stCxn id="40" idx="2"/>
            <a:endCxn id="42" idx="2"/>
          </p:cNvCxnSpPr>
          <p:nvPr/>
        </p:nvCxnSpPr>
        <p:spPr>
          <a:xfrm rot="5400000" flipH="1" flipV="1">
            <a:off x="2296613" y="3507304"/>
            <a:ext cx="32146" cy="2139229"/>
          </a:xfrm>
          <a:prstGeom prst="curvedConnector3">
            <a:avLst>
              <a:gd name="adj1" fmla="val -95848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연결선: 구부러짐 185">
            <a:extLst>
              <a:ext uri="{FF2B5EF4-FFF2-40B4-BE49-F238E27FC236}">
                <a16:creationId xmlns:a16="http://schemas.microsoft.com/office/drawing/2014/main" id="{FD0942AE-268B-478C-9995-62FD873F819D}"/>
              </a:ext>
            </a:extLst>
          </p:cNvPr>
          <p:cNvCxnSpPr>
            <a:cxnSpLocks/>
            <a:stCxn id="40" idx="2"/>
            <a:endCxn id="43" idx="2"/>
          </p:cNvCxnSpPr>
          <p:nvPr/>
        </p:nvCxnSpPr>
        <p:spPr>
          <a:xfrm rot="5400000" flipH="1" flipV="1">
            <a:off x="1820505" y="3983413"/>
            <a:ext cx="32145" cy="1187013"/>
          </a:xfrm>
          <a:prstGeom prst="curvedConnector3">
            <a:avLst>
              <a:gd name="adj1" fmla="val -80391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1" name="표 190">
            <a:extLst>
              <a:ext uri="{FF2B5EF4-FFF2-40B4-BE49-F238E27FC236}">
                <a16:creationId xmlns:a16="http://schemas.microsoft.com/office/drawing/2014/main" id="{B82E2C2F-3CE4-4289-BC27-E88FEA0C31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9788921"/>
              </p:ext>
            </p:extLst>
          </p:nvPr>
        </p:nvGraphicFramePr>
        <p:xfrm>
          <a:off x="5818506" y="5393639"/>
          <a:ext cx="620148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00743">
                  <a:extLst>
                    <a:ext uri="{9D8B030D-6E8A-4147-A177-3AD203B41FA5}">
                      <a16:colId xmlns:a16="http://schemas.microsoft.com/office/drawing/2014/main" val="1078856003"/>
                    </a:ext>
                  </a:extLst>
                </a:gridCol>
                <a:gridCol w="3100743">
                  <a:extLst>
                    <a:ext uri="{9D8B030D-6E8A-4147-A177-3AD203B41FA5}">
                      <a16:colId xmlns:a16="http://schemas.microsoft.com/office/drawing/2014/main" val="523621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학번</a:t>
                      </a:r>
                      <a:r>
                        <a:rPr lang="en-US" altLang="ko-KR" b="1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(</a:t>
                      </a:r>
                      <a:r>
                        <a:rPr lang="ko-KR" altLang="en-US" b="1" u="sng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총대</a:t>
                      </a:r>
                      <a:r>
                        <a:rPr lang="en-US" altLang="ko-KR" b="1" u="sng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)</a:t>
                      </a:r>
                      <a:endParaRPr lang="ko-KR" altLang="en-US" b="1" u="sng">
                        <a:ln>
                          <a:noFill/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u="none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상품 번호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DA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7156771"/>
                  </a:ext>
                </a:extLst>
              </a:tr>
            </a:tbl>
          </a:graphicData>
        </a:graphic>
      </p:graphicFrame>
      <p:graphicFrame>
        <p:nvGraphicFramePr>
          <p:cNvPr id="192" name="표 191">
            <a:extLst>
              <a:ext uri="{FF2B5EF4-FFF2-40B4-BE49-F238E27FC236}">
                <a16:creationId xmlns:a16="http://schemas.microsoft.com/office/drawing/2014/main" id="{A4E871B7-8624-4AED-A4CB-43E3BF19C44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817817" y="6357657"/>
          <a:ext cx="620222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86577">
                  <a:extLst>
                    <a:ext uri="{9D8B030D-6E8A-4147-A177-3AD203B41FA5}">
                      <a16:colId xmlns:a16="http://schemas.microsoft.com/office/drawing/2014/main" val="1159667959"/>
                    </a:ext>
                  </a:extLst>
                </a:gridCol>
                <a:gridCol w="1639203">
                  <a:extLst>
                    <a:ext uri="{9D8B030D-6E8A-4147-A177-3AD203B41FA5}">
                      <a16:colId xmlns:a16="http://schemas.microsoft.com/office/drawing/2014/main" val="1411768508"/>
                    </a:ext>
                  </a:extLst>
                </a:gridCol>
                <a:gridCol w="1412671">
                  <a:extLst>
                    <a:ext uri="{9D8B030D-6E8A-4147-A177-3AD203B41FA5}">
                      <a16:colId xmlns:a16="http://schemas.microsoft.com/office/drawing/2014/main" val="1258030520"/>
                    </a:ext>
                  </a:extLst>
                </a:gridCol>
                <a:gridCol w="1663770">
                  <a:extLst>
                    <a:ext uri="{9D8B030D-6E8A-4147-A177-3AD203B41FA5}">
                      <a16:colId xmlns:a16="http://schemas.microsoft.com/office/drawing/2014/main" val="7626735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u="sng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제조 업체명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u="none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등록 번호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DA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공급일자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공급량정보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7156771"/>
                  </a:ext>
                </a:extLst>
              </a:tr>
            </a:tbl>
          </a:graphicData>
        </a:graphic>
      </p:graphicFrame>
      <p:graphicFrame>
        <p:nvGraphicFramePr>
          <p:cNvPr id="193" name="표 192">
            <a:extLst>
              <a:ext uri="{FF2B5EF4-FFF2-40B4-BE49-F238E27FC236}">
                <a16:creationId xmlns:a16="http://schemas.microsoft.com/office/drawing/2014/main" id="{34F4F31D-CAD2-4983-A320-9E24CAFF34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0428491"/>
              </p:ext>
            </p:extLst>
          </p:nvPr>
        </p:nvGraphicFramePr>
        <p:xfrm>
          <a:off x="5818508" y="5870945"/>
          <a:ext cx="620148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6556">
                  <a:extLst>
                    <a:ext uri="{9D8B030D-6E8A-4147-A177-3AD203B41FA5}">
                      <a16:colId xmlns:a16="http://schemas.microsoft.com/office/drawing/2014/main" val="3645791320"/>
                    </a:ext>
                  </a:extLst>
                </a:gridCol>
                <a:gridCol w="1513572">
                  <a:extLst>
                    <a:ext uri="{9D8B030D-6E8A-4147-A177-3AD203B41FA5}">
                      <a16:colId xmlns:a16="http://schemas.microsoft.com/office/drawing/2014/main" val="1539449663"/>
                    </a:ext>
                  </a:extLst>
                </a:gridCol>
                <a:gridCol w="1086670">
                  <a:extLst>
                    <a:ext uri="{9D8B030D-6E8A-4147-A177-3AD203B41FA5}">
                      <a16:colId xmlns:a16="http://schemas.microsoft.com/office/drawing/2014/main" val="2976693749"/>
                    </a:ext>
                  </a:extLst>
                </a:gridCol>
                <a:gridCol w="1077343">
                  <a:extLst>
                    <a:ext uri="{9D8B030D-6E8A-4147-A177-3AD203B41FA5}">
                      <a16:colId xmlns:a16="http://schemas.microsoft.com/office/drawing/2014/main" val="3281678305"/>
                    </a:ext>
                  </a:extLst>
                </a:gridCol>
                <a:gridCol w="1077343">
                  <a:extLst>
                    <a:ext uri="{9D8B030D-6E8A-4147-A177-3AD203B41FA5}">
                      <a16:colId xmlns:a16="http://schemas.microsoft.com/office/drawing/2014/main" val="4289242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u="sng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등록 번호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u="none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학번</a:t>
                      </a:r>
                      <a:r>
                        <a:rPr lang="en-US" altLang="ko-KR" sz="1600" b="0" u="none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(</a:t>
                      </a:r>
                      <a:r>
                        <a:rPr lang="ko-KR" altLang="en-US" sz="1600" b="0" u="none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총대</a:t>
                      </a:r>
                      <a:r>
                        <a:rPr lang="en-US" altLang="ko-KR" sz="1600" b="0" u="none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)</a:t>
                      </a:r>
                      <a:endParaRPr lang="ko-KR" altLang="en-US" sz="1600" b="0" u="none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DA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시작일자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종료일자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계좌정보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8209725"/>
                  </a:ext>
                </a:extLst>
              </a:tr>
            </a:tbl>
          </a:graphicData>
        </a:graphic>
      </p:graphicFrame>
      <p:sp>
        <p:nvSpPr>
          <p:cNvPr id="216" name="직사각형 215">
            <a:extLst>
              <a:ext uri="{FF2B5EF4-FFF2-40B4-BE49-F238E27FC236}">
                <a16:creationId xmlns:a16="http://schemas.microsoft.com/office/drawing/2014/main" id="{552F7CEC-4694-4E16-89FD-2A5FCF8649B4}"/>
              </a:ext>
            </a:extLst>
          </p:cNvPr>
          <p:cNvSpPr/>
          <p:nvPr/>
        </p:nvSpPr>
        <p:spPr>
          <a:xfrm>
            <a:off x="4099742" y="4874233"/>
            <a:ext cx="186461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Arial"/>
                <a:cs typeface="+mn-cs"/>
              </a:rPr>
              <a:t>상품 릴레이션 </a:t>
            </a:r>
          </a:p>
        </p:txBody>
      </p:sp>
      <p:sp>
        <p:nvSpPr>
          <p:cNvPr id="217" name="직사각형 216">
            <a:extLst>
              <a:ext uri="{FF2B5EF4-FFF2-40B4-BE49-F238E27FC236}">
                <a16:creationId xmlns:a16="http://schemas.microsoft.com/office/drawing/2014/main" id="{20E6B556-4EBB-40FA-A8FA-4203649E8698}"/>
              </a:ext>
            </a:extLst>
          </p:cNvPr>
          <p:cNvSpPr/>
          <p:nvPr/>
        </p:nvSpPr>
        <p:spPr>
          <a:xfrm>
            <a:off x="3535718" y="5370044"/>
            <a:ext cx="237757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Arial"/>
                <a:cs typeface="+mn-cs"/>
              </a:rPr>
              <a:t>상품 확인 릴레이션</a:t>
            </a:r>
          </a:p>
        </p:txBody>
      </p:sp>
      <p:sp>
        <p:nvSpPr>
          <p:cNvPr id="218" name="직사각형 217">
            <a:extLst>
              <a:ext uri="{FF2B5EF4-FFF2-40B4-BE49-F238E27FC236}">
                <a16:creationId xmlns:a16="http://schemas.microsoft.com/office/drawing/2014/main" id="{6C973AF9-1B17-4AF2-9186-4C3F28756C06}"/>
              </a:ext>
            </a:extLst>
          </p:cNvPr>
          <p:cNvSpPr/>
          <p:nvPr/>
        </p:nvSpPr>
        <p:spPr>
          <a:xfrm>
            <a:off x="3535718" y="5886943"/>
            <a:ext cx="237757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Arial"/>
                <a:cs typeface="+mn-cs"/>
              </a:rPr>
              <a:t>상품 등록 릴레이션</a:t>
            </a:r>
          </a:p>
        </p:txBody>
      </p:sp>
      <p:sp>
        <p:nvSpPr>
          <p:cNvPr id="219" name="직사각형 218">
            <a:extLst>
              <a:ext uri="{FF2B5EF4-FFF2-40B4-BE49-F238E27FC236}">
                <a16:creationId xmlns:a16="http://schemas.microsoft.com/office/drawing/2014/main" id="{EFA51273-775D-4298-BBE8-2DBBC00869E7}"/>
              </a:ext>
            </a:extLst>
          </p:cNvPr>
          <p:cNvSpPr/>
          <p:nvPr/>
        </p:nvSpPr>
        <p:spPr>
          <a:xfrm>
            <a:off x="3535718" y="6357657"/>
            <a:ext cx="237757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Arial"/>
                <a:cs typeface="+mn-cs"/>
              </a:rPr>
              <a:t>상품 공급 릴레이션</a:t>
            </a:r>
          </a:p>
        </p:txBody>
      </p:sp>
      <p:cxnSp>
        <p:nvCxnSpPr>
          <p:cNvPr id="177" name="연결선: 구부러짐 176">
            <a:extLst>
              <a:ext uri="{FF2B5EF4-FFF2-40B4-BE49-F238E27FC236}">
                <a16:creationId xmlns:a16="http://schemas.microsoft.com/office/drawing/2014/main" id="{EF6C4BCB-FE7F-405C-B5F1-75B554E69B48}"/>
              </a:ext>
            </a:extLst>
          </p:cNvPr>
          <p:cNvCxnSpPr>
            <a:cxnSpLocks/>
            <a:stCxn id="40" idx="2"/>
            <a:endCxn id="41" idx="2"/>
          </p:cNvCxnSpPr>
          <p:nvPr/>
        </p:nvCxnSpPr>
        <p:spPr>
          <a:xfrm rot="5400000" flipH="1" flipV="1">
            <a:off x="2737951" y="3059192"/>
            <a:ext cx="38920" cy="3028679"/>
          </a:xfrm>
          <a:prstGeom prst="curvedConnector3">
            <a:avLst>
              <a:gd name="adj1" fmla="val -86827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TextBox 224">
            <a:extLst>
              <a:ext uri="{FF2B5EF4-FFF2-40B4-BE49-F238E27FC236}">
                <a16:creationId xmlns:a16="http://schemas.microsoft.com/office/drawing/2014/main" id="{98AF61C7-F670-4C1E-A15C-01A2D6F50747}"/>
              </a:ext>
            </a:extLst>
          </p:cNvPr>
          <p:cNvSpPr txBox="1"/>
          <p:nvPr/>
        </p:nvSpPr>
        <p:spPr>
          <a:xfrm>
            <a:off x="5867609" y="4355758"/>
            <a:ext cx="2676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나눔스퀘어라운드 Regular"/>
                <a:cs typeface="+mn-cs"/>
              </a:rPr>
              <a:t>모두 제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나눔스퀘어라운드 Regular"/>
                <a:cs typeface="+mn-cs"/>
              </a:rPr>
              <a:t>3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나눔스퀘어라운드 Regular"/>
                <a:cs typeface="+mn-cs"/>
              </a:rPr>
              <a:t>정규형에 속함</a:t>
            </a:r>
          </a:p>
        </p:txBody>
      </p:sp>
      <p:sp>
        <p:nvSpPr>
          <p:cNvPr id="226" name="직사각형 225">
            <a:extLst>
              <a:ext uri="{FF2B5EF4-FFF2-40B4-BE49-F238E27FC236}">
                <a16:creationId xmlns:a16="http://schemas.microsoft.com/office/drawing/2014/main" id="{1E63FEBB-86D6-47FB-BD34-CFF3038AE138}"/>
              </a:ext>
            </a:extLst>
          </p:cNvPr>
          <p:cNvSpPr/>
          <p:nvPr/>
        </p:nvSpPr>
        <p:spPr>
          <a:xfrm>
            <a:off x="11064563" y="4478668"/>
            <a:ext cx="248479" cy="263199"/>
          </a:xfrm>
          <a:prstGeom prst="rect">
            <a:avLst/>
          </a:prstGeom>
          <a:solidFill>
            <a:srgbClr val="95DA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228" name="직사각형 227">
            <a:extLst>
              <a:ext uri="{FF2B5EF4-FFF2-40B4-BE49-F238E27FC236}">
                <a16:creationId xmlns:a16="http://schemas.microsoft.com/office/drawing/2014/main" id="{3E360D52-BE97-4FD7-A7D5-7148CEC65268}"/>
              </a:ext>
            </a:extLst>
          </p:cNvPr>
          <p:cNvSpPr/>
          <p:nvPr/>
        </p:nvSpPr>
        <p:spPr>
          <a:xfrm>
            <a:off x="10748407" y="4419937"/>
            <a:ext cx="15656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Arial"/>
                <a:cs typeface="+mn-cs"/>
              </a:rPr>
              <a:t>FK</a:t>
            </a: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3A3838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1D7662CC-AA5C-4891-8148-13372FEF1270}"/>
              </a:ext>
            </a:extLst>
          </p:cNvPr>
          <p:cNvGrpSpPr/>
          <p:nvPr/>
        </p:nvGrpSpPr>
        <p:grpSpPr>
          <a:xfrm>
            <a:off x="251178" y="5224519"/>
            <a:ext cx="3284540" cy="738664"/>
            <a:chOff x="251178" y="5224519"/>
            <a:chExt cx="3284540" cy="738664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248A75EF-E414-436E-85F3-FCF94F53DD18}"/>
                </a:ext>
              </a:extLst>
            </p:cNvPr>
            <p:cNvSpPr txBox="1"/>
            <p:nvPr/>
          </p:nvSpPr>
          <p:spPr>
            <a:xfrm>
              <a:off x="251178" y="5224519"/>
              <a:ext cx="2708071" cy="738664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400" dirty="0"/>
                <a:t>정규화 과정을 거치긴 했으나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데이터가 너무 세분화되어 테이블에서 일부 생략할 예정</a:t>
              </a:r>
              <a:r>
                <a:rPr lang="en-US" altLang="ko-KR" sz="1400" dirty="0"/>
                <a:t>.</a:t>
              </a:r>
              <a:endParaRPr lang="ko-KR" altLang="en-US" sz="1400" dirty="0"/>
            </a:p>
          </p:txBody>
        </p: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2FD29F31-8551-4EB0-8769-6D8FE03057C3}"/>
                </a:ext>
              </a:extLst>
            </p:cNvPr>
            <p:cNvCxnSpPr>
              <a:stCxn id="2" idx="3"/>
              <a:endCxn id="217" idx="1"/>
            </p:cNvCxnSpPr>
            <p:nvPr/>
          </p:nvCxnSpPr>
          <p:spPr>
            <a:xfrm flipV="1">
              <a:off x="2959249" y="5570099"/>
              <a:ext cx="576469" cy="2375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015410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31EACBA8-12D9-4BE0-A4DC-D9BB7675F245}"/>
              </a:ext>
            </a:extLst>
          </p:cNvPr>
          <p:cNvSpPr/>
          <p:nvPr/>
        </p:nvSpPr>
        <p:spPr>
          <a:xfrm>
            <a:off x="658761" y="1917"/>
            <a:ext cx="11533239" cy="75990"/>
          </a:xfrm>
          <a:prstGeom prst="rect">
            <a:avLst/>
          </a:pr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5BAC7B0-DF72-4FAA-8A16-3943EF384C51}"/>
              </a:ext>
            </a:extLst>
          </p:cNvPr>
          <p:cNvSpPr/>
          <p:nvPr/>
        </p:nvSpPr>
        <p:spPr>
          <a:xfrm>
            <a:off x="1496674" y="242806"/>
            <a:ext cx="284725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400" b="1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PROBLEM</a:t>
            </a:r>
            <a:endParaRPr lang="ko-KR" altLang="en-US" sz="4400" b="1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6EFD1A03-ADD2-4B3E-94F0-358500404532}"/>
              </a:ext>
            </a:extLst>
          </p:cNvPr>
          <p:cNvGrpSpPr/>
          <p:nvPr/>
        </p:nvGrpSpPr>
        <p:grpSpPr>
          <a:xfrm>
            <a:off x="156783" y="190649"/>
            <a:ext cx="6449289" cy="461665"/>
            <a:chOff x="200639" y="1324530"/>
            <a:chExt cx="6449289" cy="461665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4A00D11-85E5-4537-A340-B9CF0129F3B6}"/>
                </a:ext>
              </a:extLst>
            </p:cNvPr>
            <p:cNvSpPr txBox="1"/>
            <p:nvPr/>
          </p:nvSpPr>
          <p:spPr>
            <a:xfrm>
              <a:off x="200639" y="1324530"/>
              <a:ext cx="644928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>
                  <a:solidFill>
                    <a:srgbClr val="4CC8F4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0</a:t>
              </a:r>
              <a:r>
                <a:rPr lang="en-US" altLang="ko-KR" sz="2400">
                  <a:solidFill>
                    <a:srgbClr val="0062AC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2   </a:t>
              </a:r>
              <a:r>
                <a:rPr lang="ko-KR" altLang="en-US" sz="2400">
                  <a:solidFill>
                    <a:srgbClr val="0062AC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정규형 릴레이션 </a:t>
              </a:r>
              <a:r>
                <a:rPr lang="en-US" altLang="ko-KR" sz="2400">
                  <a:solidFill>
                    <a:srgbClr val="0062AC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– </a:t>
              </a:r>
              <a:r>
                <a:rPr lang="ko-KR" altLang="en-US" sz="2400">
                  <a:solidFill>
                    <a:srgbClr val="0062AC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주문 릴레이션</a:t>
              </a:r>
              <a:r>
                <a:rPr lang="en-US" altLang="ko-KR" sz="240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   </a:t>
              </a:r>
              <a:endParaRPr lang="ko-KR" altLang="en-US" sz="2400">
                <a:solidFill>
                  <a:srgbClr val="0062A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79291F04-A908-49CF-9C48-41352CBF2FAD}"/>
                </a:ext>
              </a:extLst>
            </p:cNvPr>
            <p:cNvCxnSpPr/>
            <p:nvPr/>
          </p:nvCxnSpPr>
          <p:spPr>
            <a:xfrm>
              <a:off x="806245" y="1425677"/>
              <a:ext cx="0" cy="334297"/>
            </a:xfrm>
            <a:prstGeom prst="line">
              <a:avLst/>
            </a:prstGeom>
            <a:ln w="19050">
              <a:solidFill>
                <a:srgbClr val="0083E6">
                  <a:alpha val="78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D9E0135-3222-4898-A5FA-5F0F0634AB7F}"/>
              </a:ext>
            </a:extLst>
          </p:cNvPr>
          <p:cNvCxnSpPr/>
          <p:nvPr/>
        </p:nvCxnSpPr>
        <p:spPr>
          <a:xfrm>
            <a:off x="117987" y="727587"/>
            <a:ext cx="11881635" cy="0"/>
          </a:xfrm>
          <a:prstGeom prst="line">
            <a:avLst/>
          </a:prstGeom>
          <a:ln w="28575">
            <a:solidFill>
              <a:srgbClr val="0062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6C6C2BE-F958-4AA2-A71A-1D3EE97AC623}"/>
              </a:ext>
            </a:extLst>
          </p:cNvPr>
          <p:cNvSpPr/>
          <p:nvPr/>
        </p:nvSpPr>
        <p:spPr>
          <a:xfrm>
            <a:off x="0" y="-2104"/>
            <a:ext cx="11533239" cy="75990"/>
          </a:xfrm>
          <a:prstGeom prst="rect">
            <a:avLst/>
          </a:pr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6F464E8-4FE4-4A1F-A36C-1ED628C5780D}"/>
              </a:ext>
            </a:extLst>
          </p:cNvPr>
          <p:cNvSpPr/>
          <p:nvPr/>
        </p:nvSpPr>
        <p:spPr>
          <a:xfrm>
            <a:off x="9166175" y="-5703"/>
            <a:ext cx="2340025" cy="75990"/>
          </a:xfrm>
          <a:prstGeom prst="rect">
            <a:avLst/>
          </a:prstGeom>
          <a:solidFill>
            <a:srgbClr val="0042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rgbClr val="0083E6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4A3C75A-4554-4D5D-A8B8-5A4DABF30C30}"/>
              </a:ext>
            </a:extLst>
          </p:cNvPr>
          <p:cNvSpPr txBox="1"/>
          <p:nvPr/>
        </p:nvSpPr>
        <p:spPr>
          <a:xfrm>
            <a:off x="9128075" y="54513"/>
            <a:ext cx="24432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>
                <a:solidFill>
                  <a:srgbClr val="004274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4 </a:t>
            </a:r>
            <a:r>
              <a:rPr lang="ko-KR" altLang="en-US" sz="1400" b="1">
                <a:solidFill>
                  <a:srgbClr val="004274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릴레이션 스키마 및 정규화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07BE27E-3B77-4BF4-846A-81133A7EFA3F}"/>
              </a:ext>
            </a:extLst>
          </p:cNvPr>
          <p:cNvSpPr/>
          <p:nvPr/>
        </p:nvSpPr>
        <p:spPr>
          <a:xfrm>
            <a:off x="574535" y="1563084"/>
            <a:ext cx="1794081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ko-KR" altLang="en-US" sz="2000"/>
              <a:t>주문 릴레이션</a:t>
            </a:r>
          </a:p>
        </p:txBody>
      </p:sp>
      <p:graphicFrame>
        <p:nvGraphicFramePr>
          <p:cNvPr id="32" name="표 31">
            <a:extLst>
              <a:ext uri="{FF2B5EF4-FFF2-40B4-BE49-F238E27FC236}">
                <a16:creationId xmlns:a16="http://schemas.microsoft.com/office/drawing/2014/main" id="{53FE75D3-E3EC-49F0-BD48-912276386B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9364676"/>
              </p:ext>
            </p:extLst>
          </p:nvPr>
        </p:nvGraphicFramePr>
        <p:xfrm>
          <a:off x="2436143" y="1580259"/>
          <a:ext cx="8927551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01193">
                  <a:extLst>
                    <a:ext uri="{9D8B030D-6E8A-4147-A177-3AD203B41FA5}">
                      <a16:colId xmlns:a16="http://schemas.microsoft.com/office/drawing/2014/main" val="1159667959"/>
                    </a:ext>
                  </a:extLst>
                </a:gridCol>
                <a:gridCol w="1518714">
                  <a:extLst>
                    <a:ext uri="{9D8B030D-6E8A-4147-A177-3AD203B41FA5}">
                      <a16:colId xmlns:a16="http://schemas.microsoft.com/office/drawing/2014/main" val="4232639664"/>
                    </a:ext>
                  </a:extLst>
                </a:gridCol>
                <a:gridCol w="1230358">
                  <a:extLst>
                    <a:ext uri="{9D8B030D-6E8A-4147-A177-3AD203B41FA5}">
                      <a16:colId xmlns:a16="http://schemas.microsoft.com/office/drawing/2014/main" val="656021411"/>
                    </a:ext>
                  </a:extLst>
                </a:gridCol>
                <a:gridCol w="1777253">
                  <a:extLst>
                    <a:ext uri="{9D8B030D-6E8A-4147-A177-3AD203B41FA5}">
                      <a16:colId xmlns:a16="http://schemas.microsoft.com/office/drawing/2014/main" val="117668874"/>
                    </a:ext>
                  </a:extLst>
                </a:gridCol>
                <a:gridCol w="1592175">
                  <a:extLst>
                    <a:ext uri="{9D8B030D-6E8A-4147-A177-3AD203B41FA5}">
                      <a16:colId xmlns:a16="http://schemas.microsoft.com/office/drawing/2014/main" val="1411768508"/>
                    </a:ext>
                  </a:extLst>
                </a:gridCol>
                <a:gridCol w="1307858">
                  <a:extLst>
                    <a:ext uri="{9D8B030D-6E8A-4147-A177-3AD203B41FA5}">
                      <a16:colId xmlns:a16="http://schemas.microsoft.com/office/drawing/2014/main" val="1258030520"/>
                    </a:ext>
                  </a:extLst>
                </a:gridCol>
              </a:tblGrid>
              <a:tr h="3154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u="sng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상품 번호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u="sng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학번</a:t>
                      </a:r>
                      <a:r>
                        <a:rPr lang="en-US" altLang="ko-KR" b="1" u="sng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(</a:t>
                      </a:r>
                      <a:r>
                        <a:rPr lang="ko-KR" altLang="en-US" b="1" u="sng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구매자</a:t>
                      </a:r>
                      <a:r>
                        <a:rPr lang="en-US" altLang="ko-KR" b="1" u="sng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)</a:t>
                      </a:r>
                      <a:endParaRPr lang="ko-KR" altLang="en-US" b="1" u="sng">
                        <a:ln>
                          <a:noFill/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u="none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주문번호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주문수량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배부방식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주문일자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7156771"/>
                  </a:ext>
                </a:extLst>
              </a:tr>
            </a:tbl>
          </a:graphicData>
        </a:graphic>
      </p:graphicFrame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2EE75F5D-46FF-414B-9CB5-DDD595F04203}"/>
              </a:ext>
            </a:extLst>
          </p:cNvPr>
          <p:cNvCxnSpPr>
            <a:cxnSpLocks/>
          </p:cNvCxnSpPr>
          <p:nvPr/>
        </p:nvCxnSpPr>
        <p:spPr>
          <a:xfrm rot="10800000">
            <a:off x="3040842" y="1152212"/>
            <a:ext cx="1609908" cy="406835"/>
          </a:xfrm>
          <a:prstGeom prst="bentConnector3">
            <a:avLst>
              <a:gd name="adj1" fmla="val -7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48BEBE2E-2949-4BD4-9D84-744A41E05F83}"/>
              </a:ext>
            </a:extLst>
          </p:cNvPr>
          <p:cNvCxnSpPr/>
          <p:nvPr/>
        </p:nvCxnSpPr>
        <p:spPr>
          <a:xfrm>
            <a:off x="3040842" y="1145214"/>
            <a:ext cx="0" cy="4350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연결선: 꺾임 43">
            <a:extLst>
              <a:ext uri="{FF2B5EF4-FFF2-40B4-BE49-F238E27FC236}">
                <a16:creationId xmlns:a16="http://schemas.microsoft.com/office/drawing/2014/main" id="{2584D6F5-7CAC-4EEC-ADD1-86E0740B8A78}"/>
              </a:ext>
            </a:extLst>
          </p:cNvPr>
          <p:cNvCxnSpPr>
            <a:cxnSpLocks/>
          </p:cNvCxnSpPr>
          <p:nvPr/>
        </p:nvCxnSpPr>
        <p:spPr>
          <a:xfrm>
            <a:off x="3845796" y="859498"/>
            <a:ext cx="3735157" cy="699550"/>
          </a:xfrm>
          <a:prstGeom prst="bentConnector3">
            <a:avLst>
              <a:gd name="adj1" fmla="val 9994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362CCF24-E42B-4E56-A2AF-CFAED48D3297}"/>
              </a:ext>
            </a:extLst>
          </p:cNvPr>
          <p:cNvCxnSpPr>
            <a:cxnSpLocks/>
          </p:cNvCxnSpPr>
          <p:nvPr/>
        </p:nvCxnSpPr>
        <p:spPr>
          <a:xfrm>
            <a:off x="3845796" y="859498"/>
            <a:ext cx="0" cy="2927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연결선: 꺾임 51">
            <a:extLst>
              <a:ext uri="{FF2B5EF4-FFF2-40B4-BE49-F238E27FC236}">
                <a16:creationId xmlns:a16="http://schemas.microsoft.com/office/drawing/2014/main" id="{5CC226FF-B6C1-4942-ACAC-877F50AF549F}"/>
              </a:ext>
            </a:extLst>
          </p:cNvPr>
          <p:cNvCxnSpPr>
            <a:cxnSpLocks/>
          </p:cNvCxnSpPr>
          <p:nvPr/>
        </p:nvCxnSpPr>
        <p:spPr>
          <a:xfrm>
            <a:off x="4650750" y="1946019"/>
            <a:ext cx="1339147" cy="435045"/>
          </a:xfrm>
          <a:prstGeom prst="bentConnector3">
            <a:avLst>
              <a:gd name="adj1" fmla="val 837"/>
            </a:avLst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4BF51D15-FC66-4C56-A8AE-7B33EE340D94}"/>
              </a:ext>
            </a:extLst>
          </p:cNvPr>
          <p:cNvCxnSpPr>
            <a:cxnSpLocks/>
          </p:cNvCxnSpPr>
          <p:nvPr/>
        </p:nvCxnSpPr>
        <p:spPr>
          <a:xfrm>
            <a:off x="5989975" y="1946019"/>
            <a:ext cx="0" cy="435045"/>
          </a:xfrm>
          <a:prstGeom prst="line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연결선: 꺾임 66">
            <a:extLst>
              <a:ext uri="{FF2B5EF4-FFF2-40B4-BE49-F238E27FC236}">
                <a16:creationId xmlns:a16="http://schemas.microsoft.com/office/drawing/2014/main" id="{1AD9E08D-4B96-4EB7-AD4D-19E2D1403E40}"/>
              </a:ext>
            </a:extLst>
          </p:cNvPr>
          <p:cNvCxnSpPr>
            <a:cxnSpLocks/>
          </p:cNvCxnSpPr>
          <p:nvPr/>
        </p:nvCxnSpPr>
        <p:spPr>
          <a:xfrm flipV="1">
            <a:off x="5989897" y="1998228"/>
            <a:ext cx="3200400" cy="382453"/>
          </a:xfrm>
          <a:prstGeom prst="bentConnector3">
            <a:avLst>
              <a:gd name="adj1" fmla="val 99714"/>
            </a:avLst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연결선: 꺾임 69">
            <a:extLst>
              <a:ext uri="{FF2B5EF4-FFF2-40B4-BE49-F238E27FC236}">
                <a16:creationId xmlns:a16="http://schemas.microsoft.com/office/drawing/2014/main" id="{8213DF8B-69F5-401E-B8CC-6F97096A678E}"/>
              </a:ext>
            </a:extLst>
          </p:cNvPr>
          <p:cNvCxnSpPr>
            <a:cxnSpLocks/>
          </p:cNvCxnSpPr>
          <p:nvPr/>
        </p:nvCxnSpPr>
        <p:spPr>
          <a:xfrm flipV="1">
            <a:off x="9169150" y="1946019"/>
            <a:ext cx="1575627" cy="428433"/>
          </a:xfrm>
          <a:prstGeom prst="bentConnector3">
            <a:avLst>
              <a:gd name="adj1" fmla="val 9990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화살표: 오른쪽 72">
            <a:extLst>
              <a:ext uri="{FF2B5EF4-FFF2-40B4-BE49-F238E27FC236}">
                <a16:creationId xmlns:a16="http://schemas.microsoft.com/office/drawing/2014/main" id="{03EE718D-4B92-4A6A-9204-732073202D91}"/>
              </a:ext>
            </a:extLst>
          </p:cNvPr>
          <p:cNvSpPr/>
          <p:nvPr/>
        </p:nvSpPr>
        <p:spPr>
          <a:xfrm rot="5400000">
            <a:off x="5594073" y="3318773"/>
            <a:ext cx="1003853" cy="379998"/>
          </a:xfrm>
          <a:prstGeom prst="rightArrow">
            <a:avLst/>
          </a:prstGeom>
          <a:solidFill>
            <a:srgbClr val="FF00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6F3792B1-693E-45AE-A26A-BC7F28871F5B}"/>
              </a:ext>
            </a:extLst>
          </p:cNvPr>
          <p:cNvSpPr/>
          <p:nvPr/>
        </p:nvSpPr>
        <p:spPr>
          <a:xfrm>
            <a:off x="1298287" y="2562158"/>
            <a:ext cx="99754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/>
              <a:t>부분 함수 종속을 제거하려고 분해</a:t>
            </a:r>
          </a:p>
        </p:txBody>
      </p:sp>
      <p:graphicFrame>
        <p:nvGraphicFramePr>
          <p:cNvPr id="75" name="표 74">
            <a:extLst>
              <a:ext uri="{FF2B5EF4-FFF2-40B4-BE49-F238E27FC236}">
                <a16:creationId xmlns:a16="http://schemas.microsoft.com/office/drawing/2014/main" id="{87DB38F1-EC96-4491-9829-ED5BED567B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3743598"/>
              </p:ext>
            </p:extLst>
          </p:nvPr>
        </p:nvGraphicFramePr>
        <p:xfrm>
          <a:off x="421812" y="4298521"/>
          <a:ext cx="479716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01193">
                  <a:extLst>
                    <a:ext uri="{9D8B030D-6E8A-4147-A177-3AD203B41FA5}">
                      <a16:colId xmlns:a16="http://schemas.microsoft.com/office/drawing/2014/main" val="1159667959"/>
                    </a:ext>
                  </a:extLst>
                </a:gridCol>
                <a:gridCol w="1518714">
                  <a:extLst>
                    <a:ext uri="{9D8B030D-6E8A-4147-A177-3AD203B41FA5}">
                      <a16:colId xmlns:a16="http://schemas.microsoft.com/office/drawing/2014/main" val="4232639664"/>
                    </a:ext>
                  </a:extLst>
                </a:gridCol>
                <a:gridCol w="1777253">
                  <a:extLst>
                    <a:ext uri="{9D8B030D-6E8A-4147-A177-3AD203B41FA5}">
                      <a16:colId xmlns:a16="http://schemas.microsoft.com/office/drawing/2014/main" val="117668874"/>
                    </a:ext>
                  </a:extLst>
                </a:gridCol>
              </a:tblGrid>
              <a:tr h="3154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u="sng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상품 번호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u="sng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학번</a:t>
                      </a:r>
                      <a:r>
                        <a:rPr lang="en-US" altLang="ko-KR" b="1" u="sng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(</a:t>
                      </a:r>
                      <a:r>
                        <a:rPr lang="ko-KR" altLang="en-US" b="1" u="sng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구매자</a:t>
                      </a:r>
                      <a:r>
                        <a:rPr lang="en-US" altLang="ko-KR" b="1" u="sng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)</a:t>
                      </a:r>
                      <a:endParaRPr lang="ko-KR" altLang="en-US" b="1" u="sng">
                        <a:ln>
                          <a:noFill/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주문수량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7156771"/>
                  </a:ext>
                </a:extLst>
              </a:tr>
            </a:tbl>
          </a:graphicData>
        </a:graphic>
      </p:graphicFrame>
      <p:graphicFrame>
        <p:nvGraphicFramePr>
          <p:cNvPr id="76" name="표 75">
            <a:extLst>
              <a:ext uri="{FF2B5EF4-FFF2-40B4-BE49-F238E27FC236}">
                <a16:creationId xmlns:a16="http://schemas.microsoft.com/office/drawing/2014/main" id="{2AFAF4BE-43F1-40D7-A684-81C1E121F3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3678584"/>
              </p:ext>
            </p:extLst>
          </p:nvPr>
        </p:nvGraphicFramePr>
        <p:xfrm>
          <a:off x="6341622" y="4298521"/>
          <a:ext cx="5649105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18714">
                  <a:extLst>
                    <a:ext uri="{9D8B030D-6E8A-4147-A177-3AD203B41FA5}">
                      <a16:colId xmlns:a16="http://schemas.microsoft.com/office/drawing/2014/main" val="4232639664"/>
                    </a:ext>
                  </a:extLst>
                </a:gridCol>
                <a:gridCol w="1230358">
                  <a:extLst>
                    <a:ext uri="{9D8B030D-6E8A-4147-A177-3AD203B41FA5}">
                      <a16:colId xmlns:a16="http://schemas.microsoft.com/office/drawing/2014/main" val="656021411"/>
                    </a:ext>
                  </a:extLst>
                </a:gridCol>
                <a:gridCol w="1592175">
                  <a:extLst>
                    <a:ext uri="{9D8B030D-6E8A-4147-A177-3AD203B41FA5}">
                      <a16:colId xmlns:a16="http://schemas.microsoft.com/office/drawing/2014/main" val="1411768508"/>
                    </a:ext>
                  </a:extLst>
                </a:gridCol>
                <a:gridCol w="1307858">
                  <a:extLst>
                    <a:ext uri="{9D8B030D-6E8A-4147-A177-3AD203B41FA5}">
                      <a16:colId xmlns:a16="http://schemas.microsoft.com/office/drawing/2014/main" val="1258030520"/>
                    </a:ext>
                  </a:extLst>
                </a:gridCol>
              </a:tblGrid>
              <a:tr h="3154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u="sng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학번</a:t>
                      </a:r>
                      <a:r>
                        <a:rPr lang="en-US" altLang="ko-KR" b="1" u="sng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(</a:t>
                      </a:r>
                      <a:r>
                        <a:rPr lang="ko-KR" altLang="en-US" b="1" u="sng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구매자</a:t>
                      </a:r>
                      <a:r>
                        <a:rPr lang="en-US" altLang="ko-KR" b="1" u="sng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)</a:t>
                      </a:r>
                      <a:endParaRPr lang="ko-KR" altLang="en-US" b="1" u="sng">
                        <a:ln>
                          <a:noFill/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u="none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주문번호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배부방식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주문일자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7156771"/>
                  </a:ext>
                </a:extLst>
              </a:tr>
            </a:tbl>
          </a:graphicData>
        </a:graphic>
      </p:graphicFrame>
      <p:sp>
        <p:nvSpPr>
          <p:cNvPr id="77" name="직사각형 76">
            <a:extLst>
              <a:ext uri="{FF2B5EF4-FFF2-40B4-BE49-F238E27FC236}">
                <a16:creationId xmlns:a16="http://schemas.microsoft.com/office/drawing/2014/main" id="{5330255E-F642-4D8C-8FC3-AC8A0EE5F0A4}"/>
              </a:ext>
            </a:extLst>
          </p:cNvPr>
          <p:cNvSpPr/>
          <p:nvPr/>
        </p:nvSpPr>
        <p:spPr>
          <a:xfrm>
            <a:off x="1923351" y="3810644"/>
            <a:ext cx="1794081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ko-KR" altLang="en-US" sz="2000"/>
              <a:t>주문 릴레이션</a:t>
            </a: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131FC51E-63C0-4408-B8D8-0DF51B969727}"/>
              </a:ext>
            </a:extLst>
          </p:cNvPr>
          <p:cNvSpPr/>
          <p:nvPr/>
        </p:nvSpPr>
        <p:spPr>
          <a:xfrm>
            <a:off x="8295663" y="3815014"/>
            <a:ext cx="2377574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ko-KR" altLang="en-US" sz="2000"/>
              <a:t>주문 정보 릴레이션</a:t>
            </a:r>
          </a:p>
        </p:txBody>
      </p:sp>
      <p:sp>
        <p:nvSpPr>
          <p:cNvPr id="79" name="화살표: 오른쪽 78">
            <a:extLst>
              <a:ext uri="{FF2B5EF4-FFF2-40B4-BE49-F238E27FC236}">
                <a16:creationId xmlns:a16="http://schemas.microsoft.com/office/drawing/2014/main" id="{57F3973D-1EC0-41A5-93F5-A850057F3057}"/>
              </a:ext>
            </a:extLst>
          </p:cNvPr>
          <p:cNvSpPr/>
          <p:nvPr/>
        </p:nvSpPr>
        <p:spPr>
          <a:xfrm rot="5400000">
            <a:off x="2265159" y="4951050"/>
            <a:ext cx="730466" cy="379998"/>
          </a:xfrm>
          <a:prstGeom prst="rightArrow">
            <a:avLst/>
          </a:prstGeom>
          <a:solidFill>
            <a:srgbClr val="FF00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0" name="화살표: 오른쪽 79">
            <a:extLst>
              <a:ext uri="{FF2B5EF4-FFF2-40B4-BE49-F238E27FC236}">
                <a16:creationId xmlns:a16="http://schemas.microsoft.com/office/drawing/2014/main" id="{3BD27997-FA56-42F8-A94D-910EE88AE625}"/>
              </a:ext>
            </a:extLst>
          </p:cNvPr>
          <p:cNvSpPr/>
          <p:nvPr/>
        </p:nvSpPr>
        <p:spPr>
          <a:xfrm rot="5400000">
            <a:off x="9062437" y="4902188"/>
            <a:ext cx="730466" cy="379998"/>
          </a:xfrm>
          <a:prstGeom prst="rightArrow">
            <a:avLst/>
          </a:prstGeom>
          <a:solidFill>
            <a:srgbClr val="FF00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E142A9A9-D069-46CB-BA2B-7C8586EAE22E}"/>
              </a:ext>
            </a:extLst>
          </p:cNvPr>
          <p:cNvSpPr/>
          <p:nvPr/>
        </p:nvSpPr>
        <p:spPr>
          <a:xfrm>
            <a:off x="-2357320" y="5628448"/>
            <a:ext cx="99754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/>
              <a:t>함수 종속성을 하나만 포함하여</a:t>
            </a:r>
            <a:endParaRPr lang="en-US" altLang="ko-KR"/>
          </a:p>
          <a:p>
            <a:pPr algn="ctr"/>
            <a:r>
              <a:rPr lang="ko-KR" altLang="en-US"/>
              <a:t>이상 현상 발생하지 않음</a:t>
            </a:r>
          </a:p>
        </p:txBody>
      </p:sp>
      <p:sp>
        <p:nvSpPr>
          <p:cNvPr id="82" name="화살표: 오른쪽 81">
            <a:extLst>
              <a:ext uri="{FF2B5EF4-FFF2-40B4-BE49-F238E27FC236}">
                <a16:creationId xmlns:a16="http://schemas.microsoft.com/office/drawing/2014/main" id="{3E96E482-71F0-4197-9B5D-0ED44BD9EC0F}"/>
              </a:ext>
            </a:extLst>
          </p:cNvPr>
          <p:cNvSpPr/>
          <p:nvPr/>
        </p:nvSpPr>
        <p:spPr>
          <a:xfrm>
            <a:off x="538920" y="6274779"/>
            <a:ext cx="446937" cy="392572"/>
          </a:xfrm>
          <a:prstGeom prst="rightArrow">
            <a:avLst/>
          </a:prstGeom>
          <a:solidFill>
            <a:srgbClr val="0288BE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B91C798A-9163-4225-A3E0-5CE8DA961421}"/>
              </a:ext>
            </a:extLst>
          </p:cNvPr>
          <p:cNvSpPr/>
          <p:nvPr/>
        </p:nvSpPr>
        <p:spPr>
          <a:xfrm>
            <a:off x="985857" y="6317757"/>
            <a:ext cx="32305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b="1">
                <a:solidFill>
                  <a:srgbClr val="FF0000"/>
                </a:solidFill>
              </a:rPr>
              <a:t>제</a:t>
            </a:r>
            <a:r>
              <a:rPr lang="en-US" altLang="ko-KR" b="1">
                <a:solidFill>
                  <a:srgbClr val="FF0000"/>
                </a:solidFill>
              </a:rPr>
              <a:t>3 </a:t>
            </a:r>
            <a:r>
              <a:rPr lang="ko-KR" altLang="en-US" b="1">
                <a:solidFill>
                  <a:srgbClr val="FF0000"/>
                </a:solidFill>
              </a:rPr>
              <a:t>정규형</a:t>
            </a:r>
            <a:r>
              <a:rPr lang="ko-KR" altLang="en-US"/>
              <a:t> 만족</a:t>
            </a:r>
            <a:endParaRPr lang="en-US" altLang="ko-KR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B1755684-E3A9-490C-9D77-59C7E352B964}"/>
              </a:ext>
            </a:extLst>
          </p:cNvPr>
          <p:cNvSpPr/>
          <p:nvPr/>
        </p:nvSpPr>
        <p:spPr>
          <a:xfrm>
            <a:off x="4439958" y="5635699"/>
            <a:ext cx="99754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/>
              <a:t>함수 종속성을 여러 개 포함하여</a:t>
            </a:r>
            <a:endParaRPr lang="en-US" altLang="ko-KR"/>
          </a:p>
          <a:p>
            <a:pPr algn="ctr"/>
            <a:r>
              <a:rPr lang="ko-KR" altLang="en-US"/>
              <a:t>이상 현상 발생할 수 있음</a:t>
            </a:r>
            <a:endParaRPr lang="en-US" altLang="ko-KR"/>
          </a:p>
        </p:txBody>
      </p:sp>
      <p:sp>
        <p:nvSpPr>
          <p:cNvPr id="85" name="화살표: 오른쪽 84">
            <a:extLst>
              <a:ext uri="{FF2B5EF4-FFF2-40B4-BE49-F238E27FC236}">
                <a16:creationId xmlns:a16="http://schemas.microsoft.com/office/drawing/2014/main" id="{9D0BF6DD-3482-4BE7-972E-66B91F8F4523}"/>
              </a:ext>
            </a:extLst>
          </p:cNvPr>
          <p:cNvSpPr/>
          <p:nvPr/>
        </p:nvSpPr>
        <p:spPr>
          <a:xfrm>
            <a:off x="7336198" y="6274779"/>
            <a:ext cx="446937" cy="392572"/>
          </a:xfrm>
          <a:prstGeom prst="rightArrow">
            <a:avLst/>
          </a:prstGeom>
          <a:solidFill>
            <a:srgbClr val="0288BE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C16E6489-D709-4BE4-9C77-5E786E835E40}"/>
              </a:ext>
            </a:extLst>
          </p:cNvPr>
          <p:cNvSpPr/>
          <p:nvPr/>
        </p:nvSpPr>
        <p:spPr>
          <a:xfrm>
            <a:off x="4496738" y="6293301"/>
            <a:ext cx="99754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/>
              <a:t>이행적 함수 종속 제거 필요</a:t>
            </a:r>
            <a:endParaRPr lang="en-US" altLang="ko-KR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B11ACD3-AC8C-46FD-BD7B-ACCDD2240694}"/>
              </a:ext>
            </a:extLst>
          </p:cNvPr>
          <p:cNvSpPr txBox="1"/>
          <p:nvPr/>
        </p:nvSpPr>
        <p:spPr>
          <a:xfrm>
            <a:off x="6507616" y="2987982"/>
            <a:ext cx="2708071" cy="73866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정규화 과정을 거치긴 했으나</a:t>
            </a:r>
            <a:r>
              <a:rPr lang="en-US" altLang="ko-KR" sz="1400" dirty="0"/>
              <a:t>, </a:t>
            </a:r>
            <a:r>
              <a:rPr lang="ko-KR" altLang="en-US" sz="1400" dirty="0"/>
              <a:t>데이터가 너무 세분화되어 테이블에서 일부 생략할 예정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6203902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31EACBA8-12D9-4BE0-A4DC-D9BB7675F245}"/>
              </a:ext>
            </a:extLst>
          </p:cNvPr>
          <p:cNvSpPr/>
          <p:nvPr/>
        </p:nvSpPr>
        <p:spPr>
          <a:xfrm>
            <a:off x="658761" y="1917"/>
            <a:ext cx="11533239" cy="75990"/>
          </a:xfrm>
          <a:prstGeom prst="rect">
            <a:avLst/>
          </a:pr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5BAC7B0-DF72-4FAA-8A16-3943EF384C51}"/>
              </a:ext>
            </a:extLst>
          </p:cNvPr>
          <p:cNvSpPr/>
          <p:nvPr/>
        </p:nvSpPr>
        <p:spPr>
          <a:xfrm>
            <a:off x="1496674" y="242806"/>
            <a:ext cx="284725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400" b="1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PROBLEM</a:t>
            </a:r>
            <a:endParaRPr lang="ko-KR" altLang="en-US" sz="4400" b="1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6EFD1A03-ADD2-4B3E-94F0-358500404532}"/>
              </a:ext>
            </a:extLst>
          </p:cNvPr>
          <p:cNvGrpSpPr/>
          <p:nvPr/>
        </p:nvGrpSpPr>
        <p:grpSpPr>
          <a:xfrm>
            <a:off x="156783" y="190649"/>
            <a:ext cx="6449289" cy="461665"/>
            <a:chOff x="200639" y="1324530"/>
            <a:chExt cx="6449289" cy="461665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4A00D11-85E5-4537-A340-B9CF0129F3B6}"/>
                </a:ext>
              </a:extLst>
            </p:cNvPr>
            <p:cNvSpPr txBox="1"/>
            <p:nvPr/>
          </p:nvSpPr>
          <p:spPr>
            <a:xfrm>
              <a:off x="200639" y="1324530"/>
              <a:ext cx="644928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>
                  <a:solidFill>
                    <a:srgbClr val="4CC8F4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0</a:t>
              </a:r>
              <a:r>
                <a:rPr lang="en-US" altLang="ko-KR" sz="2400">
                  <a:solidFill>
                    <a:srgbClr val="0062AC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2   </a:t>
              </a:r>
              <a:r>
                <a:rPr lang="ko-KR" altLang="en-US" sz="2400">
                  <a:solidFill>
                    <a:srgbClr val="0062AC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정규형 릴레이션 </a:t>
              </a:r>
              <a:r>
                <a:rPr lang="en-US" altLang="ko-KR" sz="2400">
                  <a:solidFill>
                    <a:srgbClr val="0062AC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– </a:t>
              </a:r>
              <a:r>
                <a:rPr lang="ko-KR" altLang="en-US" sz="2400">
                  <a:solidFill>
                    <a:srgbClr val="0062AC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주문 릴레이션</a:t>
              </a:r>
              <a:r>
                <a:rPr lang="en-US" altLang="ko-KR" sz="2400">
                  <a:solidFill>
                    <a:srgbClr val="0062AC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[2]</a:t>
              </a:r>
              <a:r>
                <a:rPr lang="en-US" altLang="ko-KR" sz="240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   </a:t>
              </a:r>
              <a:endParaRPr lang="ko-KR" altLang="en-US" sz="2400">
                <a:solidFill>
                  <a:srgbClr val="0062A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79291F04-A908-49CF-9C48-41352CBF2FAD}"/>
                </a:ext>
              </a:extLst>
            </p:cNvPr>
            <p:cNvCxnSpPr/>
            <p:nvPr/>
          </p:nvCxnSpPr>
          <p:spPr>
            <a:xfrm>
              <a:off x="806245" y="1425677"/>
              <a:ext cx="0" cy="334297"/>
            </a:xfrm>
            <a:prstGeom prst="line">
              <a:avLst/>
            </a:prstGeom>
            <a:ln w="19050">
              <a:solidFill>
                <a:srgbClr val="0083E6">
                  <a:alpha val="78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D9E0135-3222-4898-A5FA-5F0F0634AB7F}"/>
              </a:ext>
            </a:extLst>
          </p:cNvPr>
          <p:cNvCxnSpPr/>
          <p:nvPr/>
        </p:nvCxnSpPr>
        <p:spPr>
          <a:xfrm>
            <a:off x="117987" y="727587"/>
            <a:ext cx="11881635" cy="0"/>
          </a:xfrm>
          <a:prstGeom prst="line">
            <a:avLst/>
          </a:prstGeom>
          <a:ln w="28575">
            <a:solidFill>
              <a:srgbClr val="0062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6C6C2BE-F958-4AA2-A71A-1D3EE97AC623}"/>
              </a:ext>
            </a:extLst>
          </p:cNvPr>
          <p:cNvSpPr/>
          <p:nvPr/>
        </p:nvSpPr>
        <p:spPr>
          <a:xfrm>
            <a:off x="0" y="-2104"/>
            <a:ext cx="11533239" cy="75990"/>
          </a:xfrm>
          <a:prstGeom prst="rect">
            <a:avLst/>
          </a:pr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6F464E8-4FE4-4A1F-A36C-1ED628C5780D}"/>
              </a:ext>
            </a:extLst>
          </p:cNvPr>
          <p:cNvSpPr/>
          <p:nvPr/>
        </p:nvSpPr>
        <p:spPr>
          <a:xfrm>
            <a:off x="9166175" y="-5703"/>
            <a:ext cx="2340025" cy="75990"/>
          </a:xfrm>
          <a:prstGeom prst="rect">
            <a:avLst/>
          </a:prstGeom>
          <a:solidFill>
            <a:srgbClr val="0042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rgbClr val="0083E6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4A3C75A-4554-4D5D-A8B8-5A4DABF30C30}"/>
              </a:ext>
            </a:extLst>
          </p:cNvPr>
          <p:cNvSpPr txBox="1"/>
          <p:nvPr/>
        </p:nvSpPr>
        <p:spPr>
          <a:xfrm>
            <a:off x="9128075" y="54513"/>
            <a:ext cx="24432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>
                <a:solidFill>
                  <a:srgbClr val="004274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4 </a:t>
            </a:r>
            <a:r>
              <a:rPr lang="ko-KR" altLang="en-US" sz="1400" b="1">
                <a:solidFill>
                  <a:srgbClr val="004274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릴레이션 스키마 및 정규화</a:t>
            </a:r>
          </a:p>
        </p:txBody>
      </p:sp>
      <p:sp>
        <p:nvSpPr>
          <p:cNvPr id="73" name="화살표: 오른쪽 72">
            <a:extLst>
              <a:ext uri="{FF2B5EF4-FFF2-40B4-BE49-F238E27FC236}">
                <a16:creationId xmlns:a16="http://schemas.microsoft.com/office/drawing/2014/main" id="{03EE718D-4B92-4A6A-9204-732073202D91}"/>
              </a:ext>
            </a:extLst>
          </p:cNvPr>
          <p:cNvSpPr/>
          <p:nvPr/>
        </p:nvSpPr>
        <p:spPr>
          <a:xfrm rot="5400000">
            <a:off x="6064702" y="3001533"/>
            <a:ext cx="2565160" cy="379998"/>
          </a:xfrm>
          <a:prstGeom prst="rightArrow">
            <a:avLst/>
          </a:prstGeom>
          <a:solidFill>
            <a:srgbClr val="FF00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aphicFrame>
        <p:nvGraphicFramePr>
          <p:cNvPr id="76" name="표 75">
            <a:extLst>
              <a:ext uri="{FF2B5EF4-FFF2-40B4-BE49-F238E27FC236}">
                <a16:creationId xmlns:a16="http://schemas.microsoft.com/office/drawing/2014/main" id="{2AFAF4BE-43F1-40D7-A684-81C1E121F3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0056656"/>
              </p:ext>
            </p:extLst>
          </p:nvPr>
        </p:nvGraphicFramePr>
        <p:xfrm>
          <a:off x="3381427" y="1018574"/>
          <a:ext cx="793171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32373">
                  <a:extLst>
                    <a:ext uri="{9D8B030D-6E8A-4147-A177-3AD203B41FA5}">
                      <a16:colId xmlns:a16="http://schemas.microsoft.com/office/drawing/2014/main" val="4232639664"/>
                    </a:ext>
                  </a:extLst>
                </a:gridCol>
                <a:gridCol w="1727502">
                  <a:extLst>
                    <a:ext uri="{9D8B030D-6E8A-4147-A177-3AD203B41FA5}">
                      <a16:colId xmlns:a16="http://schemas.microsoft.com/office/drawing/2014/main" val="656021411"/>
                    </a:ext>
                  </a:extLst>
                </a:gridCol>
                <a:gridCol w="2235517">
                  <a:extLst>
                    <a:ext uri="{9D8B030D-6E8A-4147-A177-3AD203B41FA5}">
                      <a16:colId xmlns:a16="http://schemas.microsoft.com/office/drawing/2014/main" val="1411768508"/>
                    </a:ext>
                  </a:extLst>
                </a:gridCol>
                <a:gridCol w="1836318">
                  <a:extLst>
                    <a:ext uri="{9D8B030D-6E8A-4147-A177-3AD203B41FA5}">
                      <a16:colId xmlns:a16="http://schemas.microsoft.com/office/drawing/2014/main" val="1258030520"/>
                    </a:ext>
                  </a:extLst>
                </a:gridCol>
              </a:tblGrid>
              <a:tr h="3154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u="sng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학번</a:t>
                      </a:r>
                      <a:r>
                        <a:rPr lang="en-US" altLang="ko-KR" b="1" u="sng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(</a:t>
                      </a:r>
                      <a:r>
                        <a:rPr lang="ko-KR" altLang="en-US" b="1" u="sng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구매자</a:t>
                      </a:r>
                      <a:r>
                        <a:rPr lang="en-US" altLang="ko-KR" b="1" u="sng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)</a:t>
                      </a:r>
                      <a:endParaRPr lang="ko-KR" altLang="en-US" b="1" u="sng">
                        <a:ln>
                          <a:noFill/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u="none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주문번호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배부방식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주문일자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7156771"/>
                  </a:ext>
                </a:extLst>
              </a:tr>
            </a:tbl>
          </a:graphicData>
        </a:graphic>
      </p:graphicFrame>
      <p:sp>
        <p:nvSpPr>
          <p:cNvPr id="78" name="직사각형 77">
            <a:extLst>
              <a:ext uri="{FF2B5EF4-FFF2-40B4-BE49-F238E27FC236}">
                <a16:creationId xmlns:a16="http://schemas.microsoft.com/office/drawing/2014/main" id="{131FC51E-63C0-4408-B8D8-0DF51B969727}"/>
              </a:ext>
            </a:extLst>
          </p:cNvPr>
          <p:cNvSpPr/>
          <p:nvPr/>
        </p:nvSpPr>
        <p:spPr>
          <a:xfrm>
            <a:off x="878863" y="997935"/>
            <a:ext cx="2377574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ko-KR" altLang="en-US" sz="2000"/>
              <a:t>주문 정보 릴레이션</a:t>
            </a: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BB2BF20A-2AF7-43BE-8262-37830B83DD31}"/>
              </a:ext>
            </a:extLst>
          </p:cNvPr>
          <p:cNvCxnSpPr>
            <a:cxnSpLocks/>
            <a:stCxn id="39" idx="0"/>
          </p:cNvCxnSpPr>
          <p:nvPr/>
        </p:nvCxnSpPr>
        <p:spPr>
          <a:xfrm flipV="1">
            <a:off x="2516862" y="2247827"/>
            <a:ext cx="6350" cy="2252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F0F3FBE7-3D74-4F47-9C77-73B688CD38E6}"/>
              </a:ext>
            </a:extLst>
          </p:cNvPr>
          <p:cNvSpPr/>
          <p:nvPr/>
        </p:nvSpPr>
        <p:spPr>
          <a:xfrm>
            <a:off x="1476821" y="1583333"/>
            <a:ext cx="1779616" cy="6644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>
                <a:solidFill>
                  <a:sysClr val="windowText" lastClr="000000"/>
                </a:solidFill>
              </a:rPr>
              <a:t>학번</a:t>
            </a:r>
            <a:r>
              <a:rPr lang="en-US" altLang="ko-KR">
                <a:solidFill>
                  <a:sysClr val="windowText" lastClr="000000"/>
                </a:solidFill>
              </a:rPr>
              <a:t>(</a:t>
            </a:r>
            <a:r>
              <a:rPr lang="ko-KR" altLang="en-US">
                <a:solidFill>
                  <a:sysClr val="windowText" lastClr="000000"/>
                </a:solidFill>
              </a:rPr>
              <a:t>구매자</a:t>
            </a:r>
            <a:r>
              <a:rPr lang="en-US" altLang="ko-KR">
                <a:solidFill>
                  <a:sysClr val="windowText" lastClr="000000"/>
                </a:solidFill>
              </a:rPr>
              <a:t>)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1DCC4407-73AF-4DE5-851B-658E928F1CCB}"/>
              </a:ext>
            </a:extLst>
          </p:cNvPr>
          <p:cNvSpPr/>
          <p:nvPr/>
        </p:nvSpPr>
        <p:spPr>
          <a:xfrm>
            <a:off x="1241747" y="2473029"/>
            <a:ext cx="819002" cy="6276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주문번호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F0C03890-3B42-48D3-9755-7FF41FE6DD4B}"/>
              </a:ext>
            </a:extLst>
          </p:cNvPr>
          <p:cNvSpPr/>
          <p:nvPr/>
        </p:nvSpPr>
        <p:spPr>
          <a:xfrm>
            <a:off x="2107361" y="2473029"/>
            <a:ext cx="819002" cy="6276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>
                <a:solidFill>
                  <a:sysClr val="windowText" lastClr="000000"/>
                </a:solidFill>
              </a:rPr>
              <a:t>배부방식</a:t>
            </a: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0DADE0AB-F571-4C1D-B4DD-ABD72CA84048}"/>
              </a:ext>
            </a:extLst>
          </p:cNvPr>
          <p:cNvCxnSpPr>
            <a:cxnSpLocks/>
            <a:stCxn id="43" idx="0"/>
          </p:cNvCxnSpPr>
          <p:nvPr/>
        </p:nvCxnSpPr>
        <p:spPr>
          <a:xfrm flipH="1" flipV="1">
            <a:off x="2926363" y="2291484"/>
            <a:ext cx="476196" cy="1748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99E54258-22F0-408F-907A-C354A56067FA}"/>
              </a:ext>
            </a:extLst>
          </p:cNvPr>
          <p:cNvCxnSpPr>
            <a:cxnSpLocks/>
            <a:stCxn id="38" idx="0"/>
          </p:cNvCxnSpPr>
          <p:nvPr/>
        </p:nvCxnSpPr>
        <p:spPr>
          <a:xfrm flipV="1">
            <a:off x="1651248" y="2270748"/>
            <a:ext cx="439157" cy="2022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07D9D26C-E8DC-49D1-B5CC-1C2D8DF2388C}"/>
              </a:ext>
            </a:extLst>
          </p:cNvPr>
          <p:cNvSpPr/>
          <p:nvPr/>
        </p:nvSpPr>
        <p:spPr>
          <a:xfrm>
            <a:off x="2993058" y="2466288"/>
            <a:ext cx="819002" cy="6276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>
                <a:solidFill>
                  <a:sysClr val="windowText" lastClr="000000"/>
                </a:solidFill>
              </a:rPr>
              <a:t>주문일자</a:t>
            </a:r>
          </a:p>
        </p:txBody>
      </p:sp>
      <p:cxnSp>
        <p:nvCxnSpPr>
          <p:cNvPr id="46" name="연결선: 구부러짐 45">
            <a:extLst>
              <a:ext uri="{FF2B5EF4-FFF2-40B4-BE49-F238E27FC236}">
                <a16:creationId xmlns:a16="http://schemas.microsoft.com/office/drawing/2014/main" id="{7537989D-EF69-4DB2-A6F3-6F968F062246}"/>
              </a:ext>
            </a:extLst>
          </p:cNvPr>
          <p:cNvCxnSpPr>
            <a:cxnSpLocks/>
            <a:stCxn id="38" idx="2"/>
            <a:endCxn id="43" idx="2"/>
          </p:cNvCxnSpPr>
          <p:nvPr/>
        </p:nvCxnSpPr>
        <p:spPr>
          <a:xfrm rot="5400000" flipH="1" flipV="1">
            <a:off x="2523532" y="2221646"/>
            <a:ext cx="6741" cy="1751311"/>
          </a:xfrm>
          <a:prstGeom prst="curvedConnector3">
            <a:avLst>
              <a:gd name="adj1" fmla="val -399406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연결선: 구부러짐 50">
            <a:extLst>
              <a:ext uri="{FF2B5EF4-FFF2-40B4-BE49-F238E27FC236}">
                <a16:creationId xmlns:a16="http://schemas.microsoft.com/office/drawing/2014/main" id="{AACB4211-566E-4760-A2BD-6550D16C0163}"/>
              </a:ext>
            </a:extLst>
          </p:cNvPr>
          <p:cNvCxnSpPr>
            <a:cxnSpLocks/>
            <a:stCxn id="38" idx="2"/>
            <a:endCxn id="39" idx="2"/>
          </p:cNvCxnSpPr>
          <p:nvPr/>
        </p:nvCxnSpPr>
        <p:spPr>
          <a:xfrm rot="16200000" flipH="1">
            <a:off x="2084055" y="2667865"/>
            <a:ext cx="12700" cy="865614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70D7B0DA-1ADB-43AC-BB60-5A6919643A4C}"/>
              </a:ext>
            </a:extLst>
          </p:cNvPr>
          <p:cNvSpPr/>
          <p:nvPr/>
        </p:nvSpPr>
        <p:spPr>
          <a:xfrm>
            <a:off x="4084139" y="1483978"/>
            <a:ext cx="65262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/>
              <a:t>이행적 함수 종속을 제거하도록 분해</a:t>
            </a:r>
          </a:p>
        </p:txBody>
      </p:sp>
      <p:graphicFrame>
        <p:nvGraphicFramePr>
          <p:cNvPr id="55" name="표 54">
            <a:extLst>
              <a:ext uri="{FF2B5EF4-FFF2-40B4-BE49-F238E27FC236}">
                <a16:creationId xmlns:a16="http://schemas.microsoft.com/office/drawing/2014/main" id="{F142AF1D-2194-4334-AEE0-58128B0999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5145560"/>
              </p:ext>
            </p:extLst>
          </p:nvPr>
        </p:nvGraphicFramePr>
        <p:xfrm>
          <a:off x="6000674" y="4809117"/>
          <a:ext cx="5799337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03821">
                  <a:extLst>
                    <a:ext uri="{9D8B030D-6E8A-4147-A177-3AD203B41FA5}">
                      <a16:colId xmlns:a16="http://schemas.microsoft.com/office/drawing/2014/main" val="4232639664"/>
                    </a:ext>
                  </a:extLst>
                </a:gridCol>
                <a:gridCol w="2595516">
                  <a:extLst>
                    <a:ext uri="{9D8B030D-6E8A-4147-A177-3AD203B41FA5}">
                      <a16:colId xmlns:a16="http://schemas.microsoft.com/office/drawing/2014/main" val="656021411"/>
                    </a:ext>
                  </a:extLst>
                </a:gridCol>
              </a:tblGrid>
              <a:tr h="3154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u="sng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학번</a:t>
                      </a:r>
                      <a:r>
                        <a:rPr lang="en-US" altLang="ko-KR" b="1" u="sng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(</a:t>
                      </a:r>
                      <a:r>
                        <a:rPr lang="ko-KR" altLang="en-US" b="1" u="sng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구매자</a:t>
                      </a:r>
                      <a:r>
                        <a:rPr lang="en-US" altLang="ko-KR" b="1" u="sng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)</a:t>
                      </a:r>
                      <a:endParaRPr lang="ko-KR" altLang="en-US" b="1" u="sng">
                        <a:ln>
                          <a:noFill/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u="none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주문 번호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7156771"/>
                  </a:ext>
                </a:extLst>
              </a:tr>
            </a:tbl>
          </a:graphicData>
        </a:graphic>
      </p:graphicFrame>
      <p:graphicFrame>
        <p:nvGraphicFramePr>
          <p:cNvPr id="56" name="표 55">
            <a:extLst>
              <a:ext uri="{FF2B5EF4-FFF2-40B4-BE49-F238E27FC236}">
                <a16:creationId xmlns:a16="http://schemas.microsoft.com/office/drawing/2014/main" id="{744D4470-8781-4108-A329-11A1CCCC23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645094"/>
              </p:ext>
            </p:extLst>
          </p:nvPr>
        </p:nvGraphicFramePr>
        <p:xfrm>
          <a:off x="6000674" y="5715205"/>
          <a:ext cx="5799337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27502">
                  <a:extLst>
                    <a:ext uri="{9D8B030D-6E8A-4147-A177-3AD203B41FA5}">
                      <a16:colId xmlns:a16="http://schemas.microsoft.com/office/drawing/2014/main" val="656021411"/>
                    </a:ext>
                  </a:extLst>
                </a:gridCol>
                <a:gridCol w="2235517">
                  <a:extLst>
                    <a:ext uri="{9D8B030D-6E8A-4147-A177-3AD203B41FA5}">
                      <a16:colId xmlns:a16="http://schemas.microsoft.com/office/drawing/2014/main" val="1411768508"/>
                    </a:ext>
                  </a:extLst>
                </a:gridCol>
                <a:gridCol w="1836318">
                  <a:extLst>
                    <a:ext uri="{9D8B030D-6E8A-4147-A177-3AD203B41FA5}">
                      <a16:colId xmlns:a16="http://schemas.microsoft.com/office/drawing/2014/main" val="1258030520"/>
                    </a:ext>
                  </a:extLst>
                </a:gridCol>
              </a:tblGrid>
              <a:tr h="3154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u="sng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배부 방식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u="none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주문 번호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DA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주문일자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7156771"/>
                  </a:ext>
                </a:extLst>
              </a:tr>
            </a:tbl>
          </a:graphicData>
        </a:graphic>
      </p:graphicFrame>
      <p:sp>
        <p:nvSpPr>
          <p:cNvPr id="57" name="직사각형 56">
            <a:extLst>
              <a:ext uri="{FF2B5EF4-FFF2-40B4-BE49-F238E27FC236}">
                <a16:creationId xmlns:a16="http://schemas.microsoft.com/office/drawing/2014/main" id="{756E8DFB-94DB-4954-AD7B-58AB6AD0D4B8}"/>
              </a:ext>
            </a:extLst>
          </p:cNvPr>
          <p:cNvSpPr/>
          <p:nvPr/>
        </p:nvSpPr>
        <p:spPr>
          <a:xfrm>
            <a:off x="3536553" y="4791942"/>
            <a:ext cx="2377574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ko-KR" altLang="en-US" sz="2000"/>
              <a:t>주문 정보 릴레이션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28B8167D-ED7B-4982-976E-AD1183BE7505}"/>
              </a:ext>
            </a:extLst>
          </p:cNvPr>
          <p:cNvSpPr/>
          <p:nvPr/>
        </p:nvSpPr>
        <p:spPr>
          <a:xfrm>
            <a:off x="3536553" y="5760673"/>
            <a:ext cx="2377574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ko-KR" altLang="en-US" sz="2000" dirty="0"/>
              <a:t>주문</a:t>
            </a:r>
            <a:r>
              <a:rPr lang="en-US" altLang="ko-KR" sz="2000" dirty="0"/>
              <a:t> </a:t>
            </a:r>
            <a:r>
              <a:rPr lang="ko-KR" altLang="en-US" sz="2000" dirty="0"/>
              <a:t>배부 릴레이션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A82A0435-179F-4715-B118-6FD12F4FC05E}"/>
              </a:ext>
            </a:extLst>
          </p:cNvPr>
          <p:cNvSpPr/>
          <p:nvPr/>
        </p:nvSpPr>
        <p:spPr>
          <a:xfrm>
            <a:off x="3555854" y="4662612"/>
            <a:ext cx="8348441" cy="158913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8E79218-273E-421C-A4AF-076282B764E6}"/>
              </a:ext>
            </a:extLst>
          </p:cNvPr>
          <p:cNvSpPr txBox="1"/>
          <p:nvPr/>
        </p:nvSpPr>
        <p:spPr>
          <a:xfrm>
            <a:off x="4342993" y="4134076"/>
            <a:ext cx="2676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  <a:latin typeface="+mn-ea"/>
              </a:rPr>
              <a:t>모두 제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3 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정규형에 속함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C22D5738-6D54-4FC9-91E4-4F896398D580}"/>
              </a:ext>
            </a:extLst>
          </p:cNvPr>
          <p:cNvSpPr/>
          <p:nvPr/>
        </p:nvSpPr>
        <p:spPr>
          <a:xfrm>
            <a:off x="11162277" y="4348177"/>
            <a:ext cx="248479" cy="263199"/>
          </a:xfrm>
          <a:prstGeom prst="rect">
            <a:avLst/>
          </a:prstGeom>
          <a:solidFill>
            <a:srgbClr val="95DA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05AFCC67-0D64-4372-844B-B36DB68F2217}"/>
              </a:ext>
            </a:extLst>
          </p:cNvPr>
          <p:cNvSpPr/>
          <p:nvPr/>
        </p:nvSpPr>
        <p:spPr>
          <a:xfrm>
            <a:off x="10846121" y="4289446"/>
            <a:ext cx="15656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/>
              <a:t>FK</a:t>
            </a:r>
            <a:endParaRPr lang="ko-KR" altLang="en-US"/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7D4E55B1-2F8C-4D6A-B64C-310E4CE59F9C}"/>
              </a:ext>
            </a:extLst>
          </p:cNvPr>
          <p:cNvGrpSpPr/>
          <p:nvPr/>
        </p:nvGrpSpPr>
        <p:grpSpPr>
          <a:xfrm>
            <a:off x="240392" y="5062835"/>
            <a:ext cx="3284540" cy="738664"/>
            <a:chOff x="251178" y="5224519"/>
            <a:chExt cx="3284540" cy="738664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608F7A6-0A60-4538-A53D-0F365C3358BD}"/>
                </a:ext>
              </a:extLst>
            </p:cNvPr>
            <p:cNvSpPr txBox="1"/>
            <p:nvPr/>
          </p:nvSpPr>
          <p:spPr>
            <a:xfrm>
              <a:off x="251178" y="5224519"/>
              <a:ext cx="2708071" cy="738664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400" dirty="0"/>
                <a:t>정규화 과정을 거치긴 했으나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데이터가 너무 세분화되어 테이블에서 일부 생략할 예정</a:t>
              </a:r>
              <a:r>
                <a:rPr lang="en-US" altLang="ko-KR" sz="1400" dirty="0"/>
                <a:t>.</a:t>
              </a:r>
              <a:endParaRPr lang="ko-KR" altLang="en-US" sz="1400" dirty="0"/>
            </a:p>
          </p:txBody>
        </p:sp>
        <p:cxnSp>
          <p:nvCxnSpPr>
            <p:cNvPr id="35" name="직선 화살표 연결선 34">
              <a:extLst>
                <a:ext uri="{FF2B5EF4-FFF2-40B4-BE49-F238E27FC236}">
                  <a16:creationId xmlns:a16="http://schemas.microsoft.com/office/drawing/2014/main" id="{1BCB0EEA-024D-4179-A72C-8ACFF71DC7BF}"/>
                </a:ext>
              </a:extLst>
            </p:cNvPr>
            <p:cNvCxnSpPr>
              <a:stCxn id="34" idx="3"/>
            </p:cNvCxnSpPr>
            <p:nvPr/>
          </p:nvCxnSpPr>
          <p:spPr>
            <a:xfrm flipV="1">
              <a:off x="2959249" y="5570099"/>
              <a:ext cx="576469" cy="2375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481322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31EACBA8-12D9-4BE0-A4DC-D9BB7675F245}"/>
              </a:ext>
            </a:extLst>
          </p:cNvPr>
          <p:cNvSpPr/>
          <p:nvPr/>
        </p:nvSpPr>
        <p:spPr>
          <a:xfrm>
            <a:off x="658761" y="1917"/>
            <a:ext cx="11533239" cy="75990"/>
          </a:xfrm>
          <a:prstGeom prst="rect">
            <a:avLst/>
          </a:pr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5BAC7B0-DF72-4FAA-8A16-3943EF384C51}"/>
              </a:ext>
            </a:extLst>
          </p:cNvPr>
          <p:cNvSpPr/>
          <p:nvPr/>
        </p:nvSpPr>
        <p:spPr>
          <a:xfrm>
            <a:off x="1496674" y="242806"/>
            <a:ext cx="284725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400" b="1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PROBLEM</a:t>
            </a:r>
            <a:endParaRPr lang="ko-KR" altLang="en-US" sz="4400" b="1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6EFD1A03-ADD2-4B3E-94F0-358500404532}"/>
              </a:ext>
            </a:extLst>
          </p:cNvPr>
          <p:cNvGrpSpPr/>
          <p:nvPr/>
        </p:nvGrpSpPr>
        <p:grpSpPr>
          <a:xfrm>
            <a:off x="156783" y="190649"/>
            <a:ext cx="6449289" cy="461665"/>
            <a:chOff x="200639" y="1324530"/>
            <a:chExt cx="6449289" cy="461665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4A00D11-85E5-4537-A340-B9CF0129F3B6}"/>
                </a:ext>
              </a:extLst>
            </p:cNvPr>
            <p:cNvSpPr txBox="1"/>
            <p:nvPr/>
          </p:nvSpPr>
          <p:spPr>
            <a:xfrm>
              <a:off x="200639" y="1324530"/>
              <a:ext cx="644928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>
                  <a:solidFill>
                    <a:srgbClr val="4CC8F4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0</a:t>
              </a:r>
              <a:r>
                <a:rPr lang="en-US" altLang="ko-KR" sz="2400">
                  <a:solidFill>
                    <a:srgbClr val="0062AC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3   </a:t>
              </a:r>
              <a:r>
                <a:rPr lang="ko-KR" altLang="en-US" sz="2400">
                  <a:solidFill>
                    <a:srgbClr val="0062AC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데이터베이스 스키마 최종 구현</a:t>
              </a:r>
            </a:p>
          </p:txBody>
        </p: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79291F04-A908-49CF-9C48-41352CBF2FAD}"/>
                </a:ext>
              </a:extLst>
            </p:cNvPr>
            <p:cNvCxnSpPr/>
            <p:nvPr/>
          </p:nvCxnSpPr>
          <p:spPr>
            <a:xfrm>
              <a:off x="806245" y="1425677"/>
              <a:ext cx="0" cy="334297"/>
            </a:xfrm>
            <a:prstGeom prst="line">
              <a:avLst/>
            </a:prstGeom>
            <a:ln w="19050">
              <a:solidFill>
                <a:srgbClr val="0083E6">
                  <a:alpha val="78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D9E0135-3222-4898-A5FA-5F0F0634AB7F}"/>
              </a:ext>
            </a:extLst>
          </p:cNvPr>
          <p:cNvCxnSpPr/>
          <p:nvPr/>
        </p:nvCxnSpPr>
        <p:spPr>
          <a:xfrm>
            <a:off x="117987" y="727587"/>
            <a:ext cx="11881635" cy="0"/>
          </a:xfrm>
          <a:prstGeom prst="line">
            <a:avLst/>
          </a:prstGeom>
          <a:ln w="28575">
            <a:solidFill>
              <a:srgbClr val="0062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6C6C2BE-F958-4AA2-A71A-1D3EE97AC623}"/>
              </a:ext>
            </a:extLst>
          </p:cNvPr>
          <p:cNvSpPr/>
          <p:nvPr/>
        </p:nvSpPr>
        <p:spPr>
          <a:xfrm>
            <a:off x="0" y="-2104"/>
            <a:ext cx="11533239" cy="75990"/>
          </a:xfrm>
          <a:prstGeom prst="rect">
            <a:avLst/>
          </a:pr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6F464E8-4FE4-4A1F-A36C-1ED628C5780D}"/>
              </a:ext>
            </a:extLst>
          </p:cNvPr>
          <p:cNvSpPr/>
          <p:nvPr/>
        </p:nvSpPr>
        <p:spPr>
          <a:xfrm>
            <a:off x="9166175" y="-5703"/>
            <a:ext cx="2340025" cy="75990"/>
          </a:xfrm>
          <a:prstGeom prst="rect">
            <a:avLst/>
          </a:prstGeom>
          <a:solidFill>
            <a:srgbClr val="0042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rgbClr val="0083E6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4A3C75A-4554-4D5D-A8B8-5A4DABF30C30}"/>
              </a:ext>
            </a:extLst>
          </p:cNvPr>
          <p:cNvSpPr txBox="1"/>
          <p:nvPr/>
        </p:nvSpPr>
        <p:spPr>
          <a:xfrm>
            <a:off x="9128075" y="54513"/>
            <a:ext cx="24432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>
                <a:solidFill>
                  <a:srgbClr val="004274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4 </a:t>
            </a:r>
            <a:r>
              <a:rPr lang="ko-KR" altLang="en-US" sz="1400" b="1">
                <a:solidFill>
                  <a:srgbClr val="004274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릴레이션 스키마 및 정규화</a:t>
            </a: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470D2A32-90E4-44D4-B945-932A0D9AEE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0099498"/>
              </p:ext>
            </p:extLst>
          </p:nvPr>
        </p:nvGraphicFramePr>
        <p:xfrm>
          <a:off x="285992" y="840922"/>
          <a:ext cx="11631027" cy="5062923"/>
        </p:xfrm>
        <a:graphic>
          <a:graphicData uri="http://schemas.openxmlformats.org/drawingml/2006/table">
            <a:tbl>
              <a:tblPr firstRow="1" bandRow="1"/>
              <a:tblGrid>
                <a:gridCol w="1292336">
                  <a:extLst>
                    <a:ext uri="{9D8B030D-6E8A-4147-A177-3AD203B41FA5}">
                      <a16:colId xmlns:a16="http://schemas.microsoft.com/office/drawing/2014/main" val="4278742171"/>
                    </a:ext>
                  </a:extLst>
                </a:gridCol>
                <a:gridCol w="1292336">
                  <a:extLst>
                    <a:ext uri="{9D8B030D-6E8A-4147-A177-3AD203B41FA5}">
                      <a16:colId xmlns:a16="http://schemas.microsoft.com/office/drawing/2014/main" val="3688566632"/>
                    </a:ext>
                  </a:extLst>
                </a:gridCol>
                <a:gridCol w="1292336">
                  <a:extLst>
                    <a:ext uri="{9D8B030D-6E8A-4147-A177-3AD203B41FA5}">
                      <a16:colId xmlns:a16="http://schemas.microsoft.com/office/drawing/2014/main" val="1973759091"/>
                    </a:ext>
                  </a:extLst>
                </a:gridCol>
                <a:gridCol w="1292339">
                  <a:extLst>
                    <a:ext uri="{9D8B030D-6E8A-4147-A177-3AD203B41FA5}">
                      <a16:colId xmlns:a16="http://schemas.microsoft.com/office/drawing/2014/main" val="3593175135"/>
                    </a:ext>
                  </a:extLst>
                </a:gridCol>
                <a:gridCol w="646167">
                  <a:extLst>
                    <a:ext uri="{9D8B030D-6E8A-4147-A177-3AD203B41FA5}">
                      <a16:colId xmlns:a16="http://schemas.microsoft.com/office/drawing/2014/main" val="4252450727"/>
                    </a:ext>
                  </a:extLst>
                </a:gridCol>
                <a:gridCol w="646169">
                  <a:extLst>
                    <a:ext uri="{9D8B030D-6E8A-4147-A177-3AD203B41FA5}">
                      <a16:colId xmlns:a16="http://schemas.microsoft.com/office/drawing/2014/main" val="841594476"/>
                    </a:ext>
                  </a:extLst>
                </a:gridCol>
                <a:gridCol w="1292336">
                  <a:extLst>
                    <a:ext uri="{9D8B030D-6E8A-4147-A177-3AD203B41FA5}">
                      <a16:colId xmlns:a16="http://schemas.microsoft.com/office/drawing/2014/main" val="2719539633"/>
                    </a:ext>
                  </a:extLst>
                </a:gridCol>
                <a:gridCol w="1292336">
                  <a:extLst>
                    <a:ext uri="{9D8B030D-6E8A-4147-A177-3AD203B41FA5}">
                      <a16:colId xmlns:a16="http://schemas.microsoft.com/office/drawing/2014/main" val="2413531974"/>
                    </a:ext>
                  </a:extLst>
                </a:gridCol>
                <a:gridCol w="1292336">
                  <a:extLst>
                    <a:ext uri="{9D8B030D-6E8A-4147-A177-3AD203B41FA5}">
                      <a16:colId xmlns:a16="http://schemas.microsoft.com/office/drawing/2014/main" val="4073121728"/>
                    </a:ext>
                  </a:extLst>
                </a:gridCol>
                <a:gridCol w="1292336">
                  <a:extLst>
                    <a:ext uri="{9D8B030D-6E8A-4147-A177-3AD203B41FA5}">
                      <a16:colId xmlns:a16="http://schemas.microsoft.com/office/drawing/2014/main" val="1491667419"/>
                    </a:ext>
                  </a:extLst>
                </a:gridCol>
              </a:tblGrid>
              <a:tr h="891772">
                <a:tc gridSpan="5"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2800" dirty="0"/>
                        <a:t>테이블 이름</a:t>
                      </a: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5"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800" dirty="0"/>
                        <a:t>USER</a:t>
                      </a:r>
                      <a:endParaRPr lang="ko-KR" altLang="en-US" sz="2800" dirty="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0793867"/>
                  </a:ext>
                </a:extLst>
              </a:tr>
              <a:tr h="705102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600" dirty="0" err="1"/>
                        <a:t>속성이름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600" dirty="0" err="1"/>
                        <a:t>데이터타입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600" dirty="0" err="1"/>
                        <a:t>널허용여부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600" dirty="0"/>
                        <a:t>기본값</a:t>
                      </a: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600" dirty="0" err="1"/>
                        <a:t>기본키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600" dirty="0" err="1"/>
                        <a:t>외래키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600" dirty="0"/>
                        <a:t>제약조건</a:t>
                      </a: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600" dirty="0"/>
                        <a:t>추가</a:t>
                      </a: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600" dirty="0"/>
                        <a:t>비고</a:t>
                      </a: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4573895"/>
                  </a:ext>
                </a:extLst>
              </a:tr>
              <a:tr h="705102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600" dirty="0" err="1"/>
                        <a:t>User_id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600" dirty="0"/>
                        <a:t>INT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600" dirty="0"/>
                        <a:t>N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600" dirty="0"/>
                        <a:t>PK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600" dirty="0"/>
                        <a:t>UNIQUE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600" dirty="0"/>
                        <a:t>학번</a:t>
                      </a: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9766776"/>
                  </a:ext>
                </a:extLst>
              </a:tr>
              <a:tr h="705102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600" dirty="0" err="1"/>
                        <a:t>User_name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600" dirty="0"/>
                        <a:t>VARCHAR(20)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600" dirty="0"/>
                        <a:t>N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600" dirty="0"/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8036811"/>
                  </a:ext>
                </a:extLst>
              </a:tr>
              <a:tr h="705102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600" dirty="0" err="1"/>
                        <a:t>User_pw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600" dirty="0"/>
                        <a:t>VARCHAR(50)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600" dirty="0"/>
                        <a:t>N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600" dirty="0"/>
                        <a:t>비밀번호</a:t>
                      </a: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8552853"/>
                  </a:ext>
                </a:extLst>
              </a:tr>
              <a:tr h="135074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600" dirty="0" err="1"/>
                        <a:t>User_div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600" dirty="0"/>
                        <a:t>VARCHAR(15)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600" dirty="0"/>
                        <a:t>N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600" dirty="0"/>
                        <a:t>CHECK(SELLER, BUYER</a:t>
                      </a:r>
                      <a:r>
                        <a:rPr lang="ko-KR" altLang="en-US" sz="1600" dirty="0"/>
                        <a:t>만 가능</a:t>
                      </a:r>
                      <a:r>
                        <a:rPr lang="en-US" altLang="ko-KR" sz="1600" dirty="0"/>
                        <a:t>)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600" dirty="0"/>
                        <a:t>구분</a:t>
                      </a: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7091433"/>
                  </a:ext>
                </a:extLst>
              </a:tr>
            </a:tbl>
          </a:graphicData>
        </a:graphic>
      </p:graphicFrame>
      <p:sp>
        <p:nvSpPr>
          <p:cNvPr id="12" name="직사각형 11">
            <a:extLst>
              <a:ext uri="{FF2B5EF4-FFF2-40B4-BE49-F238E27FC236}">
                <a16:creationId xmlns:a16="http://schemas.microsoft.com/office/drawing/2014/main" id="{445B9D89-93FD-4AAF-91B9-61F0DFCA028E}"/>
              </a:ext>
            </a:extLst>
          </p:cNvPr>
          <p:cNvSpPr/>
          <p:nvPr/>
        </p:nvSpPr>
        <p:spPr>
          <a:xfrm>
            <a:off x="5521126" y="6118443"/>
            <a:ext cx="18085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/>
              <a:t>회원</a:t>
            </a:r>
            <a:r>
              <a:rPr lang="en-US" altLang="ko-KR" sz="2400" b="1"/>
              <a:t> </a:t>
            </a:r>
            <a:r>
              <a:rPr lang="ko-KR" altLang="en-US" sz="2400" b="1"/>
              <a:t>테이블</a:t>
            </a:r>
          </a:p>
        </p:txBody>
      </p:sp>
    </p:spTree>
    <p:extLst>
      <p:ext uri="{BB962C8B-B14F-4D97-AF65-F5344CB8AC3E}">
        <p14:creationId xmlns:p14="http://schemas.microsoft.com/office/powerpoint/2010/main" val="32222302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31EACBA8-12D9-4BE0-A4DC-D9BB7675F245}"/>
              </a:ext>
            </a:extLst>
          </p:cNvPr>
          <p:cNvSpPr/>
          <p:nvPr/>
        </p:nvSpPr>
        <p:spPr>
          <a:xfrm>
            <a:off x="658761" y="1917"/>
            <a:ext cx="11533239" cy="75990"/>
          </a:xfrm>
          <a:prstGeom prst="rect">
            <a:avLst/>
          </a:pr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5BAC7B0-DF72-4FAA-8A16-3943EF384C51}"/>
              </a:ext>
            </a:extLst>
          </p:cNvPr>
          <p:cNvSpPr/>
          <p:nvPr/>
        </p:nvSpPr>
        <p:spPr>
          <a:xfrm>
            <a:off x="1496674" y="242806"/>
            <a:ext cx="284725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400" b="1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PROBLEM</a:t>
            </a:r>
            <a:endParaRPr lang="ko-KR" altLang="en-US" sz="4400" b="1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6EFD1A03-ADD2-4B3E-94F0-358500404532}"/>
              </a:ext>
            </a:extLst>
          </p:cNvPr>
          <p:cNvGrpSpPr/>
          <p:nvPr/>
        </p:nvGrpSpPr>
        <p:grpSpPr>
          <a:xfrm>
            <a:off x="156783" y="190649"/>
            <a:ext cx="6449289" cy="461665"/>
            <a:chOff x="200639" y="1324530"/>
            <a:chExt cx="6449289" cy="461665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4A00D11-85E5-4537-A340-B9CF0129F3B6}"/>
                </a:ext>
              </a:extLst>
            </p:cNvPr>
            <p:cNvSpPr txBox="1"/>
            <p:nvPr/>
          </p:nvSpPr>
          <p:spPr>
            <a:xfrm>
              <a:off x="200639" y="1324530"/>
              <a:ext cx="644928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>
                  <a:solidFill>
                    <a:srgbClr val="4CC8F4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0</a:t>
              </a:r>
              <a:r>
                <a:rPr lang="en-US" altLang="ko-KR" sz="2400">
                  <a:solidFill>
                    <a:srgbClr val="0062AC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3   </a:t>
              </a:r>
              <a:r>
                <a:rPr lang="ko-KR" altLang="en-US" sz="2400">
                  <a:solidFill>
                    <a:srgbClr val="0062AC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데이터베이스 스키마 최종 구현</a:t>
              </a:r>
            </a:p>
          </p:txBody>
        </p: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79291F04-A908-49CF-9C48-41352CBF2FAD}"/>
                </a:ext>
              </a:extLst>
            </p:cNvPr>
            <p:cNvCxnSpPr/>
            <p:nvPr/>
          </p:nvCxnSpPr>
          <p:spPr>
            <a:xfrm>
              <a:off x="806245" y="1425677"/>
              <a:ext cx="0" cy="334297"/>
            </a:xfrm>
            <a:prstGeom prst="line">
              <a:avLst/>
            </a:prstGeom>
            <a:ln w="19050">
              <a:solidFill>
                <a:srgbClr val="0083E6">
                  <a:alpha val="78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D9E0135-3222-4898-A5FA-5F0F0634AB7F}"/>
              </a:ext>
            </a:extLst>
          </p:cNvPr>
          <p:cNvCxnSpPr/>
          <p:nvPr/>
        </p:nvCxnSpPr>
        <p:spPr>
          <a:xfrm>
            <a:off x="117987" y="727587"/>
            <a:ext cx="11881635" cy="0"/>
          </a:xfrm>
          <a:prstGeom prst="line">
            <a:avLst/>
          </a:prstGeom>
          <a:ln w="28575">
            <a:solidFill>
              <a:srgbClr val="0062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6C6C2BE-F958-4AA2-A71A-1D3EE97AC623}"/>
              </a:ext>
            </a:extLst>
          </p:cNvPr>
          <p:cNvSpPr/>
          <p:nvPr/>
        </p:nvSpPr>
        <p:spPr>
          <a:xfrm>
            <a:off x="0" y="-2104"/>
            <a:ext cx="11533239" cy="75990"/>
          </a:xfrm>
          <a:prstGeom prst="rect">
            <a:avLst/>
          </a:pr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6F464E8-4FE4-4A1F-A36C-1ED628C5780D}"/>
              </a:ext>
            </a:extLst>
          </p:cNvPr>
          <p:cNvSpPr/>
          <p:nvPr/>
        </p:nvSpPr>
        <p:spPr>
          <a:xfrm>
            <a:off x="9166175" y="-5703"/>
            <a:ext cx="2340025" cy="75990"/>
          </a:xfrm>
          <a:prstGeom prst="rect">
            <a:avLst/>
          </a:prstGeom>
          <a:solidFill>
            <a:srgbClr val="0042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rgbClr val="0083E6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4A3C75A-4554-4D5D-A8B8-5A4DABF30C30}"/>
              </a:ext>
            </a:extLst>
          </p:cNvPr>
          <p:cNvSpPr txBox="1"/>
          <p:nvPr/>
        </p:nvSpPr>
        <p:spPr>
          <a:xfrm>
            <a:off x="9128075" y="54513"/>
            <a:ext cx="24432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>
                <a:solidFill>
                  <a:srgbClr val="004274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4 </a:t>
            </a:r>
            <a:r>
              <a:rPr lang="ko-KR" altLang="en-US" sz="1400" b="1">
                <a:solidFill>
                  <a:srgbClr val="004274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릴레이션 스키마 및 정규화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45B9D89-93FD-4AAF-91B9-61F0DFCA028E}"/>
              </a:ext>
            </a:extLst>
          </p:cNvPr>
          <p:cNvSpPr/>
          <p:nvPr/>
        </p:nvSpPr>
        <p:spPr>
          <a:xfrm>
            <a:off x="5191746" y="6314642"/>
            <a:ext cx="21162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/>
              <a:t>게시글</a:t>
            </a:r>
            <a:r>
              <a:rPr lang="en-US" altLang="ko-KR" sz="2400" b="1"/>
              <a:t> </a:t>
            </a:r>
            <a:r>
              <a:rPr lang="ko-KR" altLang="en-US" sz="2400" b="1"/>
              <a:t>테이블</a:t>
            </a:r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F6E06F33-2DD7-4CBE-ADA8-FF683C3417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289452"/>
              </p:ext>
            </p:extLst>
          </p:nvPr>
        </p:nvGraphicFramePr>
        <p:xfrm>
          <a:off x="156783" y="874643"/>
          <a:ext cx="11881634" cy="5179779"/>
        </p:xfrm>
        <a:graphic>
          <a:graphicData uri="http://schemas.openxmlformats.org/drawingml/2006/table">
            <a:tbl>
              <a:tblPr firstRow="1" bandRow="1"/>
              <a:tblGrid>
                <a:gridCol w="1199105">
                  <a:extLst>
                    <a:ext uri="{9D8B030D-6E8A-4147-A177-3AD203B41FA5}">
                      <a16:colId xmlns:a16="http://schemas.microsoft.com/office/drawing/2014/main" val="4278742171"/>
                    </a:ext>
                  </a:extLst>
                </a:gridCol>
                <a:gridCol w="1400003">
                  <a:extLst>
                    <a:ext uri="{9D8B030D-6E8A-4147-A177-3AD203B41FA5}">
                      <a16:colId xmlns:a16="http://schemas.microsoft.com/office/drawing/2014/main" val="3688566632"/>
                    </a:ext>
                  </a:extLst>
                </a:gridCol>
                <a:gridCol w="1597761">
                  <a:extLst>
                    <a:ext uri="{9D8B030D-6E8A-4147-A177-3AD203B41FA5}">
                      <a16:colId xmlns:a16="http://schemas.microsoft.com/office/drawing/2014/main" val="1973759091"/>
                    </a:ext>
                  </a:extLst>
                </a:gridCol>
                <a:gridCol w="1017489">
                  <a:extLst>
                    <a:ext uri="{9D8B030D-6E8A-4147-A177-3AD203B41FA5}">
                      <a16:colId xmlns:a16="http://schemas.microsoft.com/office/drawing/2014/main" val="1459182802"/>
                    </a:ext>
                  </a:extLst>
                </a:gridCol>
                <a:gridCol w="726459">
                  <a:extLst>
                    <a:ext uri="{9D8B030D-6E8A-4147-A177-3AD203B41FA5}">
                      <a16:colId xmlns:a16="http://schemas.microsoft.com/office/drawing/2014/main" val="4252450727"/>
                    </a:ext>
                  </a:extLst>
                </a:gridCol>
                <a:gridCol w="303200">
                  <a:extLst>
                    <a:ext uri="{9D8B030D-6E8A-4147-A177-3AD203B41FA5}">
                      <a16:colId xmlns:a16="http://schemas.microsoft.com/office/drawing/2014/main" val="2241710988"/>
                    </a:ext>
                  </a:extLst>
                </a:gridCol>
                <a:gridCol w="1424159">
                  <a:extLst>
                    <a:ext uri="{9D8B030D-6E8A-4147-A177-3AD203B41FA5}">
                      <a16:colId xmlns:a16="http://schemas.microsoft.com/office/drawing/2014/main" val="2719539633"/>
                    </a:ext>
                  </a:extLst>
                </a:gridCol>
                <a:gridCol w="1226908">
                  <a:extLst>
                    <a:ext uri="{9D8B030D-6E8A-4147-A177-3AD203B41FA5}">
                      <a16:colId xmlns:a16="http://schemas.microsoft.com/office/drawing/2014/main" val="2413531974"/>
                    </a:ext>
                  </a:extLst>
                </a:gridCol>
                <a:gridCol w="1614352">
                  <a:extLst>
                    <a:ext uri="{9D8B030D-6E8A-4147-A177-3AD203B41FA5}">
                      <a16:colId xmlns:a16="http://schemas.microsoft.com/office/drawing/2014/main" val="64620394"/>
                    </a:ext>
                  </a:extLst>
                </a:gridCol>
                <a:gridCol w="1372198">
                  <a:extLst>
                    <a:ext uri="{9D8B030D-6E8A-4147-A177-3AD203B41FA5}">
                      <a16:colId xmlns:a16="http://schemas.microsoft.com/office/drawing/2014/main" val="3294154335"/>
                    </a:ext>
                  </a:extLst>
                </a:gridCol>
              </a:tblGrid>
              <a:tr h="907158">
                <a:tc gridSpan="5"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2800" dirty="0"/>
                        <a:t>테이블 이름</a:t>
                      </a: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5"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800" dirty="0"/>
                        <a:t>POST</a:t>
                      </a:r>
                      <a:endParaRPr lang="ko-KR" altLang="en-US" sz="2800" dirty="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0793867"/>
                  </a:ext>
                </a:extLst>
              </a:tr>
              <a:tr h="61457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600" dirty="0" err="1"/>
                        <a:t>속성이름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600" dirty="0" err="1"/>
                        <a:t>데이터타입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600" dirty="0" err="1"/>
                        <a:t>널허용여부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600" dirty="0"/>
                        <a:t>기본값</a:t>
                      </a: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600" dirty="0" err="1"/>
                        <a:t>기본키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600" dirty="0" err="1"/>
                        <a:t>외래키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600" dirty="0"/>
                        <a:t>제약조건</a:t>
                      </a: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600" dirty="0"/>
                        <a:t>추가</a:t>
                      </a: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600" dirty="0"/>
                        <a:t>비고</a:t>
                      </a: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4573895"/>
                  </a:ext>
                </a:extLst>
              </a:tr>
              <a:tr h="79010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600" dirty="0" err="1"/>
                        <a:t>Post_id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600" dirty="0"/>
                        <a:t>INT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600" dirty="0"/>
                        <a:t>N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600" dirty="0"/>
                        <a:t>PK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AUTO_INCREMENT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600" dirty="0" err="1"/>
                        <a:t>글번호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9766776"/>
                  </a:ext>
                </a:extLst>
              </a:tr>
              <a:tr h="61457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600" dirty="0" err="1"/>
                        <a:t>Post_title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600" dirty="0"/>
                        <a:t>VARCHAR(100)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600" dirty="0"/>
                        <a:t>N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600" dirty="0" err="1"/>
                        <a:t>글제목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8036811"/>
                  </a:ext>
                </a:extLst>
              </a:tr>
              <a:tr h="61457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600" dirty="0" err="1"/>
                        <a:t>Post_con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600" dirty="0"/>
                        <a:t>VARCHAR(5000)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600" dirty="0"/>
                        <a:t>N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600" dirty="0" err="1"/>
                        <a:t>글내용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8552853"/>
                  </a:ext>
                </a:extLst>
              </a:tr>
              <a:tr h="61457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600" dirty="0" err="1"/>
                        <a:t>Post_date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600" dirty="0"/>
                        <a:t>DATE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600" dirty="0"/>
                        <a:t>N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600" dirty="0"/>
                        <a:t>작성일자</a:t>
                      </a: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7091433"/>
                  </a:ext>
                </a:extLst>
              </a:tr>
              <a:tr h="1024211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600" dirty="0" err="1"/>
                        <a:t>User_id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600" dirty="0"/>
                        <a:t>INT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600" dirty="0"/>
                        <a:t>N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600" dirty="0"/>
                        <a:t>FK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USER(</a:t>
                      </a:r>
                      <a:r>
                        <a:rPr lang="en-US" altLang="ko-KR" sz="1600" dirty="0" err="1"/>
                        <a:t>User_id</a:t>
                      </a:r>
                      <a:r>
                        <a:rPr lang="en-US" altLang="ko-KR" sz="1600" dirty="0"/>
                        <a:t>)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600" dirty="0"/>
                        <a:t>학번</a:t>
                      </a: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92844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4788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3BDC974-3E0B-48E8-ABE5-BE3E14CC295E}"/>
              </a:ext>
            </a:extLst>
          </p:cNvPr>
          <p:cNvSpPr txBox="1"/>
          <p:nvPr/>
        </p:nvSpPr>
        <p:spPr>
          <a:xfrm>
            <a:off x="775854" y="434110"/>
            <a:ext cx="63915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rgbClr val="00B0F0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C</a:t>
            </a:r>
            <a:r>
              <a:rPr lang="en-US" altLang="ko-KR" sz="4000">
                <a:solidFill>
                  <a:srgbClr val="0062AC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ontents</a:t>
            </a:r>
            <a:endParaRPr lang="ko-KR" altLang="en-US" sz="4000">
              <a:solidFill>
                <a:srgbClr val="0062AC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3C2ED3FE-2D5D-4F50-A875-5F361C24F666}"/>
              </a:ext>
            </a:extLst>
          </p:cNvPr>
          <p:cNvCxnSpPr>
            <a:cxnSpLocks/>
          </p:cNvCxnSpPr>
          <p:nvPr/>
        </p:nvCxnSpPr>
        <p:spPr>
          <a:xfrm>
            <a:off x="563418" y="1209964"/>
            <a:ext cx="11028218" cy="463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1FB13710-C4C1-48C8-AE6D-C1CB6643910D}"/>
              </a:ext>
            </a:extLst>
          </p:cNvPr>
          <p:cNvSpPr txBox="1"/>
          <p:nvPr/>
        </p:nvSpPr>
        <p:spPr>
          <a:xfrm>
            <a:off x="1711897" y="1077128"/>
            <a:ext cx="94558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>
                <a:solidFill>
                  <a:srgbClr val="01507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조선일보명조" panose="02030304000000000000" pitchFamily="18" charset="-127"/>
              </a:rPr>
              <a:t>수정</a:t>
            </a:r>
            <a:r>
              <a:rPr lang="ko-KR" altLang="en-US" sz="120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조선일보명조" panose="02030304000000000000" pitchFamily="18" charset="-127"/>
              </a:rPr>
              <a:t> </a:t>
            </a:r>
            <a:r>
              <a:rPr lang="ko-KR" altLang="en-US" sz="1200">
                <a:solidFill>
                  <a:srgbClr val="C5110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조선일보명조" panose="02030304000000000000" pitchFamily="18" charset="-127"/>
              </a:rPr>
              <a:t>같이</a:t>
            </a:r>
          </a:p>
        </p:txBody>
      </p:sp>
      <p:sp>
        <p:nvSpPr>
          <p:cNvPr id="13" name="직각 삼각형 12">
            <a:extLst>
              <a:ext uri="{FF2B5EF4-FFF2-40B4-BE49-F238E27FC236}">
                <a16:creationId xmlns:a16="http://schemas.microsoft.com/office/drawing/2014/main" id="{4A666244-2B48-443A-A81B-56850FA397B2}"/>
              </a:ext>
            </a:extLst>
          </p:cNvPr>
          <p:cNvSpPr/>
          <p:nvPr/>
        </p:nvSpPr>
        <p:spPr>
          <a:xfrm rot="16200000">
            <a:off x="7065831" y="1727189"/>
            <a:ext cx="4036271" cy="6216073"/>
          </a:xfrm>
          <a:prstGeom prst="rtTriangle">
            <a:avLst/>
          </a:prstGeom>
          <a:solidFill>
            <a:schemeClr val="accent4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7" name="그림 16" descr="개체이(가) 표시된 사진&#10;&#10;높은 신뢰도로 생성된 설명">
            <a:extLst>
              <a:ext uri="{FF2B5EF4-FFF2-40B4-BE49-F238E27FC236}">
                <a16:creationId xmlns:a16="http://schemas.microsoft.com/office/drawing/2014/main" id="{1B447FE1-BA17-4E52-9417-5E95E40B8BC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878" b="91870" l="1875" r="97292">
                        <a14:foregroundMark x1="13125" y1="26016" x2="9167" y2="65041"/>
                        <a14:foregroundMark x1="8958" y1="33333" x2="5625" y2="72358"/>
                        <a14:foregroundMark x1="18672" y1="74922" x2="18750" y2="75610"/>
                        <a14:foregroundMark x1="17459" y1="64228" x2="18587" y2="74170"/>
                        <a14:foregroundMark x1="13125" y1="26016" x2="17459" y2="64228"/>
                        <a14:foregroundMark x1="18750" y1="75610" x2="18750" y2="75610"/>
                        <a14:foregroundMark x1="12917" y1="21138" x2="21042" y2="52033"/>
                        <a14:foregroundMark x1="31511" y1="35390" x2="31771" y2="41463"/>
                        <a14:foregroundMark x1="54583" y1="63415" x2="54583" y2="63530"/>
                        <a14:foregroundMark x1="54583" y1="45522" x2="54583" y2="49403"/>
                        <a14:foregroundMark x1="54583" y1="43089" x2="54583" y2="43896"/>
                        <a14:foregroundMark x1="54583" y1="37398" x2="54583" y2="39837"/>
                        <a14:foregroundMark x1="64961" y1="47910" x2="66020" y2="57724"/>
                        <a14:foregroundMark x1="63125" y1="30894" x2="63359" y2="33060"/>
                        <a14:foregroundMark x1="83750" y1="54237" x2="83750" y2="55983"/>
                        <a14:foregroundMark x1="83750" y1="46226" x2="83750" y2="47794"/>
                        <a14:foregroundMark x1="83750" y1="38211" x2="83750" y2="44775"/>
                        <a14:foregroundMark x1="76772" y1="45860" x2="76667" y2="53659"/>
                        <a14:foregroundMark x1="35921" y1="45528" x2="35952" y2="45662"/>
                        <a14:foregroundMark x1="34303" y1="38466" x2="34990" y2="41463"/>
                        <a14:foregroundMark x1="34375" y1="65909" x2="34375" y2="66754"/>
                        <a14:foregroundMark x1="34375" y1="62892" x2="34375" y2="63415"/>
                        <a14:foregroundMark x1="40326" y1="48504" x2="40309" y2="49018"/>
                        <a14:foregroundMark x1="40657" y1="38588" x2="40414" y2="45869"/>
                        <a14:foregroundMark x1="40833" y1="33333" x2="40784" y2="34811"/>
                        <a14:foregroundMark x1="53886" y1="43089" x2="54804" y2="49302"/>
                        <a14:foregroundMark x1="52328" y1="32554" x2="53405" y2="39837"/>
                        <a14:foregroundMark x1="6458" y1="31707" x2="5625" y2="47154"/>
                        <a14:foregroundMark x1="17083" y1="14634" x2="18750" y2="37398"/>
                        <a14:foregroundMark x1="46042" y1="44715" x2="46250" y2="51220"/>
                        <a14:foregroundMark x1="91667" y1="59350" x2="91667" y2="62602"/>
                        <a14:foregroundMark x1="82500" y1="55285" x2="82954" y2="55285"/>
                        <a14:foregroundMark x1="76250" y1="63415" x2="76250" y2="58537"/>
                        <a14:foregroundMark x1="3125" y1="47967" x2="1875" y2="47154"/>
                        <a14:foregroundMark x1="14167" y1="86992" x2="13750" y2="91870"/>
                        <a14:foregroundMark x1="60833" y1="43951" x2="60833" y2="47154"/>
                        <a14:foregroundMark x1="69167" y1="43089" x2="69375" y2="48780"/>
                        <a14:foregroundMark x1="41458" y1="60976" x2="41875" y2="64228"/>
                        <a14:foregroundMark x1="42083" y1="66667" x2="42917" y2="66667"/>
                        <a14:foregroundMark x1="45000" y1="65854" x2="46042" y2="66667"/>
                        <a14:foregroundMark x1="43750" y1="65041" x2="44167" y2="65041"/>
                        <a14:foregroundMark x1="64713" y1="30334" x2="65000" y2="30894"/>
                        <a14:foregroundMark x1="52917" y1="46341" x2="52708" y2="48780"/>
                        <a14:foregroundMark x1="96458" y1="34959" x2="96667" y2="44715"/>
                        <a14:foregroundMark x1="95208" y1="32520" x2="93542" y2="33333"/>
                        <a14:foregroundMark x1="91250" y1="33333" x2="93333" y2="32520"/>
                        <a14:foregroundMark x1="86250" y1="33333" x2="86458" y2="47967"/>
                        <a14:foregroundMark x1="22083" y1="63415" x2="19583" y2="64228"/>
                        <a14:foregroundMark x1="19583" y1="64228" x2="22292" y2="69106"/>
                        <a14:foregroundMark x1="95208" y1="62602" x2="96458" y2="61789"/>
                        <a14:backgroundMark x1="88542" y1="62602" x2="88542" y2="65041"/>
                        <a14:backgroundMark x1="88542" y1="48780" x2="88542" y2="59350"/>
                        <a14:backgroundMark x1="89434" y1="47985" x2="89583" y2="55285"/>
                        <a14:backgroundMark x1="44167" y1="25203" x2="44323" y2="34057"/>
                        <a14:backgroundMark x1="32292" y1="47154" x2="29375" y2="52033"/>
                        <a14:backgroundMark x1="44376" y1="37987" x2="43333" y2="29268"/>
                        <a14:backgroundMark x1="84375" y1="69106" x2="84792" y2="77236"/>
                        <a14:backgroundMark x1="84375" y1="67480" x2="85417" y2="75610"/>
                        <a14:backgroundMark x1="44836" y1="60936" x2="45000" y2="61789"/>
                        <a14:backgroundMark x1="44541" y1="59403" x2="44611" y2="59765"/>
                        <a14:backgroundMark x1="43750" y1="55285" x2="43853" y2="55820"/>
                        <a14:backgroundMark x1="84167" y1="62602" x2="84375" y2="70732"/>
                        <a14:backgroundMark x1="84375" y1="56911" x2="84375" y2="62602"/>
                        <a14:backgroundMark x1="93542" y1="67480" x2="92500" y2="69106"/>
                        <a14:backgroundMark x1="92544" y1="49676" x2="92500" y2="47967"/>
                        <a14:backgroundMark x1="92708" y1="56098" x2="92665" y2="54410"/>
                        <a14:backgroundMark x1="75417" y1="54472" x2="75833" y2="65041"/>
                        <a14:backgroundMark x1="75000" y1="33333" x2="75208" y2="28455"/>
                        <a14:backgroundMark x1="63750" y1="36585" x2="64005" y2="35194"/>
                        <a14:backgroundMark x1="54199" y1="50651" x2="54583" y2="63415"/>
                        <a14:backgroundMark x1="54375" y1="39837" x2="54375" y2="43089"/>
                        <a14:backgroundMark x1="54167" y1="65854" x2="54583" y2="72358"/>
                        <a14:backgroundMark x1="47611" y1="50559" x2="47500" y2="57724"/>
                        <a14:backgroundMark x1="47917" y1="30894" x2="47715" y2="43903"/>
                        <a14:backgroundMark x1="40625" y1="49593" x2="41734" y2="49593"/>
                        <a14:backgroundMark x1="40000" y1="48780" x2="39792" y2="52846"/>
                        <a14:backgroundMark x1="45153" y1="71431" x2="45417" y2="71545"/>
                        <a14:backgroundMark x1="43542" y1="70732" x2="44049" y2="70952"/>
                        <a14:backgroundMark x1="32917" y1="30081" x2="33125" y2="34146"/>
                        <a14:backgroundMark x1="34375" y1="42276" x2="34375" y2="45528"/>
                        <a14:backgroundMark x1="34583" y1="59350" x2="33750" y2="56098"/>
                        <a14:backgroundMark x1="34375" y1="63415" x2="34792" y2="62602"/>
                        <a14:backgroundMark x1="35625" y1="75610" x2="33125" y2="73171"/>
                        <a14:backgroundMark x1="31875" y1="44715" x2="31458" y2="49593"/>
                        <a14:backgroundMark x1="34583" y1="49593" x2="35208" y2="49593"/>
                        <a14:backgroundMark x1="33333" y1="35772" x2="34375" y2="35772"/>
                        <a14:backgroundMark x1="63958" y1="36585" x2="63583" y2="41463"/>
                        <a14:backgroundMark x1="91667" y1="66667" x2="93958" y2="65854"/>
                        <a14:backgroundMark x1="83333" y1="62602" x2="83750" y2="64228"/>
                        <a14:backgroundMark x1="83333" y1="58537" x2="83958" y2="58537"/>
                        <a14:backgroundMark x1="84694" y1="48350" x2="84583" y2="48780"/>
                        <a14:backgroundMark x1="83750" y1="50407" x2="84375" y2="50407"/>
                        <a14:backgroundMark x1="62917" y1="35772" x2="63266" y2="35772"/>
                        <a14:backgroundMark x1="63495" y1="37398" x2="63750" y2="37398"/>
                        <a14:backgroundMark x1="42121" y1="71545" x2="42689" y2="71545"/>
                        <a14:backgroundMark x1="45284" y1="70732" x2="46250" y2="70732"/>
                        <a14:backgroundMark x1="43750" y1="70732" x2="44090" y2="70732"/>
                        <a14:backgroundMark x1="35000" y1="41463" x2="35000" y2="43902"/>
                        <a14:backgroundMark x1="33542" y1="33333" x2="34167" y2="33333"/>
                        <a14:backgroundMark x1="34792" y1="41463" x2="33958" y2="41463"/>
                        <a14:backgroundMark x1="34167" y1="62602" x2="34583" y2="60976"/>
                        <a14:backgroundMark x1="40417" y1="34146" x2="40000" y2="37398"/>
                        <a14:backgroundMark x1="44391" y1="63665" x2="44583" y2="63415"/>
                        <a14:backgroundMark x1="43542" y1="70732" x2="44166" y2="70326"/>
                        <a14:backgroundMark x1="66875" y1="62136" x2="66875" y2="63415"/>
                        <a14:backgroundMark x1="67083" y1="64228" x2="67045" y2="63176"/>
                        <a14:backgroundMark x1="54375" y1="63415" x2="54167" y2="69106"/>
                        <a14:backgroundMark x1="87453" y1="33073" x2="87500" y2="32520"/>
                        <a14:backgroundMark x1="84167" y1="49593" x2="83750" y2="50407"/>
                        <a14:backgroundMark x1="66875" y1="62136" x2="66875" y2="63415"/>
                        <a14:backgroundMark x1="97074" y1="66951" x2="97292" y2="66667"/>
                        <a14:backgroundMark x1="97069" y1="66922" x2="97917" y2="66667"/>
                        <a14:backgroundMark x1="66826" y1="61836" x2="66875" y2="62602"/>
                        <a14:backgroundMark x1="54583" y1="45528" x2="54583" y2="43902"/>
                        <a14:backgroundMark x1="53958" y1="45528" x2="53958" y2="43089"/>
                        <a14:backgroundMark x1="51875" y1="29268" x2="52500" y2="30894"/>
                        <a14:backgroundMark x1="96006" y1="67466" x2="96042" y2="67480"/>
                        <a14:backgroundMark x1="93958" y1="66667" x2="94243" y2="66778"/>
                        <a14:backgroundMark x1="67917" y1="64228" x2="68125" y2="64228"/>
                        <a14:backgroundMark x1="68750" y1="63415" x2="68750" y2="67480"/>
                        <a14:backgroundMark x1="63958" y1="29268" x2="64792" y2="29268"/>
                        <a14:backgroundMark x1="66875" y1="57724" x2="66875" y2="62602"/>
                        <a14:backgroundMark x1="63958" y1="44715" x2="64375" y2="48780"/>
                        <a14:backgroundMark x1="77500" y1="36585" x2="77708" y2="45528"/>
                        <a14:backgroundMark x1="92732" y1="36435" x2="94229" y2="37214"/>
                        <a14:backgroundMark x1="83958" y1="49593" x2="84167" y2="47967"/>
                        <a14:backgroundMark x1="62917" y1="35772" x2="63542" y2="35772"/>
                        <a14:backgroundMark x1="40833" y1="47154" x2="40417" y2="48780"/>
                        <a14:backgroundMark x1="95738" y1="66667" x2="96875" y2="66667"/>
                        <a14:backgroundMark x1="94608" y1="66667" x2="94375" y2="66667"/>
                        <a14:backgroundMark x1="57708" y1="61789" x2="58125" y2="69106"/>
                        <a14:backgroundMark x1="62500" y1="29268" x2="63333" y2="28455"/>
                        <a14:backgroundMark x1="63542" y1="34959" x2="63958" y2="3495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5439" y="691286"/>
            <a:ext cx="1891488" cy="484694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8AB293D6-6719-4DD0-8F8A-03058C227F22}"/>
              </a:ext>
            </a:extLst>
          </p:cNvPr>
          <p:cNvSpPr txBox="1"/>
          <p:nvPr/>
        </p:nvSpPr>
        <p:spPr>
          <a:xfrm>
            <a:off x="3384462" y="3220892"/>
            <a:ext cx="45442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0083E6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요</a:t>
            </a:r>
            <a:r>
              <a:rPr lang="ko-KR" altLang="en-US" sz="2400" b="1" dirty="0">
                <a:solidFill>
                  <a:srgbClr val="7F7F7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구 사항 명세서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F7A74F0-C4B0-4ECD-8B31-E9D11D9B2019}"/>
              </a:ext>
            </a:extLst>
          </p:cNvPr>
          <p:cNvSpPr txBox="1"/>
          <p:nvPr/>
        </p:nvSpPr>
        <p:spPr>
          <a:xfrm>
            <a:off x="3413490" y="4158930"/>
            <a:ext cx="64829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0062AC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E</a:t>
            </a:r>
            <a:r>
              <a:rPr lang="en-US" altLang="ko-KR" sz="2400" b="1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-R </a:t>
            </a:r>
            <a:r>
              <a:rPr lang="ko-KR" altLang="en-US" sz="2400" b="1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다이어그램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4DAFF94-A04E-488A-8027-469B40FC8C3E}"/>
              </a:ext>
            </a:extLst>
          </p:cNvPr>
          <p:cNvSpPr txBox="1"/>
          <p:nvPr/>
        </p:nvSpPr>
        <p:spPr>
          <a:xfrm>
            <a:off x="3389740" y="5159905"/>
            <a:ext cx="61956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004274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릴</a:t>
            </a:r>
            <a:r>
              <a:rPr lang="ko-KR" altLang="en-US" sz="2400" b="1" dirty="0">
                <a:solidFill>
                  <a:srgbClr val="7F7F7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레이션 스키마 및 정규화</a:t>
            </a: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5D1A2E8C-E65E-4984-B029-849A31B5D9FE}"/>
              </a:ext>
            </a:extLst>
          </p:cNvPr>
          <p:cNvSpPr/>
          <p:nvPr/>
        </p:nvSpPr>
        <p:spPr>
          <a:xfrm>
            <a:off x="1378068" y="2121686"/>
            <a:ext cx="667657" cy="64392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800" b="1"/>
              <a:t>1</a:t>
            </a:r>
            <a:endParaRPr lang="ko-KR" altLang="en-US" sz="2800" b="1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734F3DDE-5E4E-4D40-A419-47CC33254B84}"/>
              </a:ext>
            </a:extLst>
          </p:cNvPr>
          <p:cNvSpPr/>
          <p:nvPr/>
        </p:nvSpPr>
        <p:spPr>
          <a:xfrm>
            <a:off x="1378067" y="3107036"/>
            <a:ext cx="667657" cy="643928"/>
          </a:xfrm>
          <a:prstGeom prst="ellipse">
            <a:avLst/>
          </a:prstGeom>
          <a:solidFill>
            <a:srgbClr val="0083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800" b="1"/>
              <a:t>2</a:t>
            </a:r>
            <a:endParaRPr lang="ko-KR" altLang="en-US" sz="2800" b="1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617111A0-FEDE-4FFA-B83A-55B8F8EC1645}"/>
              </a:ext>
            </a:extLst>
          </p:cNvPr>
          <p:cNvSpPr/>
          <p:nvPr/>
        </p:nvSpPr>
        <p:spPr>
          <a:xfrm>
            <a:off x="1378066" y="4089700"/>
            <a:ext cx="667657" cy="643928"/>
          </a:xfrm>
          <a:prstGeom prst="ellipse">
            <a:avLst/>
          </a:prstGeom>
          <a:solidFill>
            <a:srgbClr val="0062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800" b="1"/>
              <a:t>3</a:t>
            </a:r>
            <a:endParaRPr lang="ko-KR" altLang="en-US" sz="2800" b="1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A4F7DB86-FEA0-4ABB-8B56-07A8BE4FD304}"/>
              </a:ext>
            </a:extLst>
          </p:cNvPr>
          <p:cNvSpPr/>
          <p:nvPr/>
        </p:nvSpPr>
        <p:spPr>
          <a:xfrm>
            <a:off x="1378065" y="5072364"/>
            <a:ext cx="667657" cy="643928"/>
          </a:xfrm>
          <a:prstGeom prst="ellipse">
            <a:avLst/>
          </a:prstGeom>
          <a:solidFill>
            <a:srgbClr val="0042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800" b="1"/>
              <a:t>4</a:t>
            </a:r>
            <a:endParaRPr lang="ko-KR" altLang="en-US" sz="2800" b="1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70A4D17-FA84-4CE4-93C8-476B85EFDA19}"/>
              </a:ext>
            </a:extLst>
          </p:cNvPr>
          <p:cNvSpPr txBox="1"/>
          <p:nvPr/>
        </p:nvSpPr>
        <p:spPr>
          <a:xfrm>
            <a:off x="3384462" y="2212817"/>
            <a:ext cx="45442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00B0F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수</a:t>
            </a:r>
            <a:r>
              <a:rPr lang="ko-KR" altLang="en-US" sz="2400" b="1" dirty="0">
                <a:solidFill>
                  <a:srgbClr val="7F7F7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정 </a:t>
            </a:r>
            <a:r>
              <a:rPr lang="ko-KR" altLang="en-US" sz="2400" b="1" dirty="0" err="1">
                <a:solidFill>
                  <a:srgbClr val="7F7F7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같이란</a:t>
            </a:r>
            <a:r>
              <a:rPr lang="en-US" altLang="ko-KR" sz="2400" b="1" dirty="0">
                <a:solidFill>
                  <a:srgbClr val="7F7F7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?</a:t>
            </a:r>
            <a:endParaRPr lang="ko-KR" altLang="en-US" sz="2400" b="1" dirty="0">
              <a:solidFill>
                <a:srgbClr val="7F7F7F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969396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31EACBA8-12D9-4BE0-A4DC-D9BB7675F245}"/>
              </a:ext>
            </a:extLst>
          </p:cNvPr>
          <p:cNvSpPr/>
          <p:nvPr/>
        </p:nvSpPr>
        <p:spPr>
          <a:xfrm>
            <a:off x="658761" y="1917"/>
            <a:ext cx="11533239" cy="75990"/>
          </a:xfrm>
          <a:prstGeom prst="rect">
            <a:avLst/>
          </a:pr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5BAC7B0-DF72-4FAA-8A16-3943EF384C51}"/>
              </a:ext>
            </a:extLst>
          </p:cNvPr>
          <p:cNvSpPr/>
          <p:nvPr/>
        </p:nvSpPr>
        <p:spPr>
          <a:xfrm>
            <a:off x="1496674" y="242806"/>
            <a:ext cx="284725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400" b="1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PROBLEM</a:t>
            </a:r>
            <a:endParaRPr lang="ko-KR" altLang="en-US" sz="4400" b="1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6EFD1A03-ADD2-4B3E-94F0-358500404532}"/>
              </a:ext>
            </a:extLst>
          </p:cNvPr>
          <p:cNvGrpSpPr/>
          <p:nvPr/>
        </p:nvGrpSpPr>
        <p:grpSpPr>
          <a:xfrm>
            <a:off x="156783" y="190649"/>
            <a:ext cx="6449289" cy="461665"/>
            <a:chOff x="200639" y="1324530"/>
            <a:chExt cx="6449289" cy="461665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4A00D11-85E5-4537-A340-B9CF0129F3B6}"/>
                </a:ext>
              </a:extLst>
            </p:cNvPr>
            <p:cNvSpPr txBox="1"/>
            <p:nvPr/>
          </p:nvSpPr>
          <p:spPr>
            <a:xfrm>
              <a:off x="200639" y="1324530"/>
              <a:ext cx="644928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>
                  <a:solidFill>
                    <a:srgbClr val="4CC8F4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0</a:t>
              </a:r>
              <a:r>
                <a:rPr lang="en-US" altLang="ko-KR" sz="2400">
                  <a:solidFill>
                    <a:srgbClr val="0062AC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3   </a:t>
              </a:r>
              <a:r>
                <a:rPr lang="ko-KR" altLang="en-US" sz="2400">
                  <a:solidFill>
                    <a:srgbClr val="0062AC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데이터베이스 스키마 최종 구현</a:t>
              </a:r>
            </a:p>
          </p:txBody>
        </p: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79291F04-A908-49CF-9C48-41352CBF2FAD}"/>
                </a:ext>
              </a:extLst>
            </p:cNvPr>
            <p:cNvCxnSpPr/>
            <p:nvPr/>
          </p:nvCxnSpPr>
          <p:spPr>
            <a:xfrm>
              <a:off x="806245" y="1425677"/>
              <a:ext cx="0" cy="334297"/>
            </a:xfrm>
            <a:prstGeom prst="line">
              <a:avLst/>
            </a:prstGeom>
            <a:ln w="19050">
              <a:solidFill>
                <a:srgbClr val="0083E6">
                  <a:alpha val="78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D9E0135-3222-4898-A5FA-5F0F0634AB7F}"/>
              </a:ext>
            </a:extLst>
          </p:cNvPr>
          <p:cNvCxnSpPr/>
          <p:nvPr/>
        </p:nvCxnSpPr>
        <p:spPr>
          <a:xfrm>
            <a:off x="117987" y="727587"/>
            <a:ext cx="11881635" cy="0"/>
          </a:xfrm>
          <a:prstGeom prst="line">
            <a:avLst/>
          </a:prstGeom>
          <a:ln w="28575">
            <a:solidFill>
              <a:srgbClr val="0062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6C6C2BE-F958-4AA2-A71A-1D3EE97AC623}"/>
              </a:ext>
            </a:extLst>
          </p:cNvPr>
          <p:cNvSpPr/>
          <p:nvPr/>
        </p:nvSpPr>
        <p:spPr>
          <a:xfrm>
            <a:off x="0" y="-2104"/>
            <a:ext cx="11533239" cy="75990"/>
          </a:xfrm>
          <a:prstGeom prst="rect">
            <a:avLst/>
          </a:pr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6F464E8-4FE4-4A1F-A36C-1ED628C5780D}"/>
              </a:ext>
            </a:extLst>
          </p:cNvPr>
          <p:cNvSpPr/>
          <p:nvPr/>
        </p:nvSpPr>
        <p:spPr>
          <a:xfrm>
            <a:off x="9166175" y="-5703"/>
            <a:ext cx="2340025" cy="75990"/>
          </a:xfrm>
          <a:prstGeom prst="rect">
            <a:avLst/>
          </a:prstGeom>
          <a:solidFill>
            <a:srgbClr val="0042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rgbClr val="0083E6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4A3C75A-4554-4D5D-A8B8-5A4DABF30C30}"/>
              </a:ext>
            </a:extLst>
          </p:cNvPr>
          <p:cNvSpPr txBox="1"/>
          <p:nvPr/>
        </p:nvSpPr>
        <p:spPr>
          <a:xfrm>
            <a:off x="9128075" y="54513"/>
            <a:ext cx="24432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>
                <a:solidFill>
                  <a:srgbClr val="004274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4 </a:t>
            </a:r>
            <a:r>
              <a:rPr lang="ko-KR" altLang="en-US" sz="1400" b="1">
                <a:solidFill>
                  <a:srgbClr val="004274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릴레이션 스키마 및 정규화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45B9D89-93FD-4AAF-91B9-61F0DFCA028E}"/>
              </a:ext>
            </a:extLst>
          </p:cNvPr>
          <p:cNvSpPr/>
          <p:nvPr/>
        </p:nvSpPr>
        <p:spPr>
          <a:xfrm>
            <a:off x="5191746" y="6314642"/>
            <a:ext cx="18085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/>
              <a:t>댓글</a:t>
            </a:r>
            <a:r>
              <a:rPr lang="en-US" altLang="ko-KR" sz="2400" b="1"/>
              <a:t> </a:t>
            </a:r>
            <a:r>
              <a:rPr lang="ko-KR" altLang="en-US" sz="2400" b="1"/>
              <a:t>테이블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39FC0375-4E65-41DD-8B37-9D0D6C3AD4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4059611"/>
              </p:ext>
            </p:extLst>
          </p:nvPr>
        </p:nvGraphicFramePr>
        <p:xfrm>
          <a:off x="539859" y="974665"/>
          <a:ext cx="11420058" cy="4780530"/>
        </p:xfrm>
        <a:graphic>
          <a:graphicData uri="http://schemas.openxmlformats.org/drawingml/2006/table">
            <a:tbl>
              <a:tblPr firstRow="1" bandRow="1"/>
              <a:tblGrid>
                <a:gridCol w="1268895">
                  <a:extLst>
                    <a:ext uri="{9D8B030D-6E8A-4147-A177-3AD203B41FA5}">
                      <a16:colId xmlns:a16="http://schemas.microsoft.com/office/drawing/2014/main" val="4278742171"/>
                    </a:ext>
                  </a:extLst>
                </a:gridCol>
                <a:gridCol w="1268895">
                  <a:extLst>
                    <a:ext uri="{9D8B030D-6E8A-4147-A177-3AD203B41FA5}">
                      <a16:colId xmlns:a16="http://schemas.microsoft.com/office/drawing/2014/main" val="3688566632"/>
                    </a:ext>
                  </a:extLst>
                </a:gridCol>
                <a:gridCol w="1268895">
                  <a:extLst>
                    <a:ext uri="{9D8B030D-6E8A-4147-A177-3AD203B41FA5}">
                      <a16:colId xmlns:a16="http://schemas.microsoft.com/office/drawing/2014/main" val="1973759091"/>
                    </a:ext>
                  </a:extLst>
                </a:gridCol>
                <a:gridCol w="1268898">
                  <a:extLst>
                    <a:ext uri="{9D8B030D-6E8A-4147-A177-3AD203B41FA5}">
                      <a16:colId xmlns:a16="http://schemas.microsoft.com/office/drawing/2014/main" val="3593175135"/>
                    </a:ext>
                  </a:extLst>
                </a:gridCol>
                <a:gridCol w="634447">
                  <a:extLst>
                    <a:ext uri="{9D8B030D-6E8A-4147-A177-3AD203B41FA5}">
                      <a16:colId xmlns:a16="http://schemas.microsoft.com/office/drawing/2014/main" val="4252450727"/>
                    </a:ext>
                  </a:extLst>
                </a:gridCol>
                <a:gridCol w="390754">
                  <a:extLst>
                    <a:ext uri="{9D8B030D-6E8A-4147-A177-3AD203B41FA5}">
                      <a16:colId xmlns:a16="http://schemas.microsoft.com/office/drawing/2014/main" val="3853046631"/>
                    </a:ext>
                  </a:extLst>
                </a:gridCol>
                <a:gridCol w="1678898">
                  <a:extLst>
                    <a:ext uri="{9D8B030D-6E8A-4147-A177-3AD203B41FA5}">
                      <a16:colId xmlns:a16="http://schemas.microsoft.com/office/drawing/2014/main" val="2719539633"/>
                    </a:ext>
                  </a:extLst>
                </a:gridCol>
                <a:gridCol w="1102586">
                  <a:extLst>
                    <a:ext uri="{9D8B030D-6E8A-4147-A177-3AD203B41FA5}">
                      <a16:colId xmlns:a16="http://schemas.microsoft.com/office/drawing/2014/main" val="2413531974"/>
                    </a:ext>
                  </a:extLst>
                </a:gridCol>
                <a:gridCol w="1268895">
                  <a:extLst>
                    <a:ext uri="{9D8B030D-6E8A-4147-A177-3AD203B41FA5}">
                      <a16:colId xmlns:a16="http://schemas.microsoft.com/office/drawing/2014/main" val="1568019483"/>
                    </a:ext>
                  </a:extLst>
                </a:gridCol>
                <a:gridCol w="1268895">
                  <a:extLst>
                    <a:ext uri="{9D8B030D-6E8A-4147-A177-3AD203B41FA5}">
                      <a16:colId xmlns:a16="http://schemas.microsoft.com/office/drawing/2014/main" val="633316454"/>
                    </a:ext>
                  </a:extLst>
                </a:gridCol>
              </a:tblGrid>
              <a:tr h="778954">
                <a:tc gridSpan="5"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2800" dirty="0"/>
                        <a:t>테이블 이름</a:t>
                      </a: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5"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800" dirty="0"/>
                        <a:t>COMMENT</a:t>
                      </a:r>
                      <a:endParaRPr lang="ko-KR" altLang="en-US" sz="2800" dirty="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0793867"/>
                  </a:ext>
                </a:extLst>
              </a:tr>
              <a:tr h="789772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600" dirty="0" err="1"/>
                        <a:t>속성이름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600" dirty="0" err="1"/>
                        <a:t>데이터타입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600" dirty="0" err="1"/>
                        <a:t>널허용여부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600" dirty="0"/>
                        <a:t>기본값</a:t>
                      </a: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600" dirty="0" err="1"/>
                        <a:t>기본키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600" dirty="0" err="1"/>
                        <a:t>외래키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600" dirty="0"/>
                        <a:t>제약조건</a:t>
                      </a: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600" dirty="0"/>
                        <a:t>추가</a:t>
                      </a: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600" dirty="0"/>
                        <a:t>비고</a:t>
                      </a: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4573895"/>
                  </a:ext>
                </a:extLst>
              </a:tr>
              <a:tr h="789772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600" dirty="0" err="1"/>
                        <a:t>Com_id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600" dirty="0"/>
                        <a:t>INT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600" dirty="0"/>
                        <a:t>N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600" dirty="0"/>
                        <a:t>PK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AUTO_INCREMENT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600" dirty="0" err="1"/>
                        <a:t>댓글번호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9766776"/>
                  </a:ext>
                </a:extLst>
              </a:tr>
              <a:tr h="789772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600" dirty="0" err="1"/>
                        <a:t>Com_con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600" dirty="0"/>
                        <a:t>VARCHAR(5000)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600" dirty="0"/>
                        <a:t>N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600" dirty="0" err="1"/>
                        <a:t>댓글내용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8552853"/>
                  </a:ext>
                </a:extLst>
              </a:tr>
              <a:tr h="789772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600" dirty="0" err="1"/>
                        <a:t>Com_date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600" dirty="0"/>
                        <a:t>VARCHAR(15)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600" dirty="0"/>
                        <a:t>N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600" dirty="0"/>
                        <a:t>작성일자</a:t>
                      </a: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7091433"/>
                  </a:ext>
                </a:extLst>
              </a:tr>
              <a:tr h="84248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600" dirty="0" err="1"/>
                        <a:t>User_id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600" dirty="0"/>
                        <a:t>INT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600" dirty="0"/>
                        <a:t>N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600" dirty="0"/>
                        <a:t>FK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USER(</a:t>
                      </a:r>
                      <a:r>
                        <a:rPr lang="en-US" altLang="ko-KR" sz="1600" dirty="0" err="1"/>
                        <a:t>User_id</a:t>
                      </a:r>
                      <a:r>
                        <a:rPr lang="en-US" altLang="ko-KR" sz="1600" dirty="0"/>
                        <a:t>)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600" dirty="0"/>
                        <a:t>학번</a:t>
                      </a: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92844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69900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31EACBA8-12D9-4BE0-A4DC-D9BB7675F245}"/>
              </a:ext>
            </a:extLst>
          </p:cNvPr>
          <p:cNvSpPr/>
          <p:nvPr/>
        </p:nvSpPr>
        <p:spPr>
          <a:xfrm>
            <a:off x="658761" y="1917"/>
            <a:ext cx="11533239" cy="75990"/>
          </a:xfrm>
          <a:prstGeom prst="rect">
            <a:avLst/>
          </a:pr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5BAC7B0-DF72-4FAA-8A16-3943EF384C51}"/>
              </a:ext>
            </a:extLst>
          </p:cNvPr>
          <p:cNvSpPr/>
          <p:nvPr/>
        </p:nvSpPr>
        <p:spPr>
          <a:xfrm>
            <a:off x="1496674" y="242806"/>
            <a:ext cx="284725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400" b="1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PROBLEM</a:t>
            </a:r>
            <a:endParaRPr lang="ko-KR" altLang="en-US" sz="4400" b="1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6EFD1A03-ADD2-4B3E-94F0-358500404532}"/>
              </a:ext>
            </a:extLst>
          </p:cNvPr>
          <p:cNvGrpSpPr/>
          <p:nvPr/>
        </p:nvGrpSpPr>
        <p:grpSpPr>
          <a:xfrm>
            <a:off x="156783" y="190649"/>
            <a:ext cx="6449289" cy="461665"/>
            <a:chOff x="200639" y="1324530"/>
            <a:chExt cx="6449289" cy="461665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4A00D11-85E5-4537-A340-B9CF0129F3B6}"/>
                </a:ext>
              </a:extLst>
            </p:cNvPr>
            <p:cNvSpPr txBox="1"/>
            <p:nvPr/>
          </p:nvSpPr>
          <p:spPr>
            <a:xfrm>
              <a:off x="200639" y="1324530"/>
              <a:ext cx="644928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>
                  <a:solidFill>
                    <a:srgbClr val="4CC8F4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0</a:t>
              </a:r>
              <a:r>
                <a:rPr lang="en-US" altLang="ko-KR" sz="2400">
                  <a:solidFill>
                    <a:srgbClr val="0062AC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3   </a:t>
              </a:r>
              <a:r>
                <a:rPr lang="ko-KR" altLang="en-US" sz="2400">
                  <a:solidFill>
                    <a:srgbClr val="0062AC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데이터베이스 스키마 최종 구현</a:t>
              </a:r>
            </a:p>
          </p:txBody>
        </p: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79291F04-A908-49CF-9C48-41352CBF2FAD}"/>
                </a:ext>
              </a:extLst>
            </p:cNvPr>
            <p:cNvCxnSpPr/>
            <p:nvPr/>
          </p:nvCxnSpPr>
          <p:spPr>
            <a:xfrm>
              <a:off x="806245" y="1425677"/>
              <a:ext cx="0" cy="334297"/>
            </a:xfrm>
            <a:prstGeom prst="line">
              <a:avLst/>
            </a:prstGeom>
            <a:ln w="19050">
              <a:solidFill>
                <a:srgbClr val="0083E6">
                  <a:alpha val="78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D9E0135-3222-4898-A5FA-5F0F0634AB7F}"/>
              </a:ext>
            </a:extLst>
          </p:cNvPr>
          <p:cNvCxnSpPr/>
          <p:nvPr/>
        </p:nvCxnSpPr>
        <p:spPr>
          <a:xfrm>
            <a:off x="117987" y="727587"/>
            <a:ext cx="11881635" cy="0"/>
          </a:xfrm>
          <a:prstGeom prst="line">
            <a:avLst/>
          </a:prstGeom>
          <a:ln w="28575">
            <a:solidFill>
              <a:srgbClr val="0062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6C6C2BE-F958-4AA2-A71A-1D3EE97AC623}"/>
              </a:ext>
            </a:extLst>
          </p:cNvPr>
          <p:cNvSpPr/>
          <p:nvPr/>
        </p:nvSpPr>
        <p:spPr>
          <a:xfrm>
            <a:off x="0" y="-2104"/>
            <a:ext cx="11533239" cy="75990"/>
          </a:xfrm>
          <a:prstGeom prst="rect">
            <a:avLst/>
          </a:pr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6F464E8-4FE4-4A1F-A36C-1ED628C5780D}"/>
              </a:ext>
            </a:extLst>
          </p:cNvPr>
          <p:cNvSpPr/>
          <p:nvPr/>
        </p:nvSpPr>
        <p:spPr>
          <a:xfrm>
            <a:off x="9166175" y="-5703"/>
            <a:ext cx="2340025" cy="75990"/>
          </a:xfrm>
          <a:prstGeom prst="rect">
            <a:avLst/>
          </a:prstGeom>
          <a:solidFill>
            <a:srgbClr val="0042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rgbClr val="0083E6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4A3C75A-4554-4D5D-A8B8-5A4DABF30C30}"/>
              </a:ext>
            </a:extLst>
          </p:cNvPr>
          <p:cNvSpPr txBox="1"/>
          <p:nvPr/>
        </p:nvSpPr>
        <p:spPr>
          <a:xfrm>
            <a:off x="9128075" y="54513"/>
            <a:ext cx="24432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>
                <a:solidFill>
                  <a:srgbClr val="004274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4 </a:t>
            </a:r>
            <a:r>
              <a:rPr lang="ko-KR" altLang="en-US" sz="1400" b="1">
                <a:solidFill>
                  <a:srgbClr val="004274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릴레이션 스키마 및 정규화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45B9D89-93FD-4AAF-91B9-61F0DFCA028E}"/>
              </a:ext>
            </a:extLst>
          </p:cNvPr>
          <p:cNvSpPr/>
          <p:nvPr/>
        </p:nvSpPr>
        <p:spPr>
          <a:xfrm>
            <a:off x="5191746" y="6314642"/>
            <a:ext cx="18085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/>
              <a:t>등록</a:t>
            </a:r>
            <a:r>
              <a:rPr lang="en-US" altLang="ko-KR" sz="2400" b="1"/>
              <a:t> </a:t>
            </a:r>
            <a:r>
              <a:rPr lang="ko-KR" altLang="en-US" sz="2400" b="1"/>
              <a:t>테이블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34FDE365-6C42-4046-BCDB-933B97EA68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5405204"/>
              </p:ext>
            </p:extLst>
          </p:nvPr>
        </p:nvGraphicFramePr>
        <p:xfrm>
          <a:off x="377688" y="908459"/>
          <a:ext cx="11621935" cy="5228696"/>
        </p:xfrm>
        <a:graphic>
          <a:graphicData uri="http://schemas.openxmlformats.org/drawingml/2006/table">
            <a:tbl>
              <a:tblPr firstRow="1" bandRow="1"/>
              <a:tblGrid>
                <a:gridCol w="1291326">
                  <a:extLst>
                    <a:ext uri="{9D8B030D-6E8A-4147-A177-3AD203B41FA5}">
                      <a16:colId xmlns:a16="http://schemas.microsoft.com/office/drawing/2014/main" val="4278742171"/>
                    </a:ext>
                  </a:extLst>
                </a:gridCol>
                <a:gridCol w="1291326">
                  <a:extLst>
                    <a:ext uri="{9D8B030D-6E8A-4147-A177-3AD203B41FA5}">
                      <a16:colId xmlns:a16="http://schemas.microsoft.com/office/drawing/2014/main" val="3688566632"/>
                    </a:ext>
                  </a:extLst>
                </a:gridCol>
                <a:gridCol w="1291326">
                  <a:extLst>
                    <a:ext uri="{9D8B030D-6E8A-4147-A177-3AD203B41FA5}">
                      <a16:colId xmlns:a16="http://schemas.microsoft.com/office/drawing/2014/main" val="1973759091"/>
                    </a:ext>
                  </a:extLst>
                </a:gridCol>
                <a:gridCol w="1291327">
                  <a:extLst>
                    <a:ext uri="{9D8B030D-6E8A-4147-A177-3AD203B41FA5}">
                      <a16:colId xmlns:a16="http://schemas.microsoft.com/office/drawing/2014/main" val="3593175135"/>
                    </a:ext>
                  </a:extLst>
                </a:gridCol>
                <a:gridCol w="645662">
                  <a:extLst>
                    <a:ext uri="{9D8B030D-6E8A-4147-A177-3AD203B41FA5}">
                      <a16:colId xmlns:a16="http://schemas.microsoft.com/office/drawing/2014/main" val="4252450727"/>
                    </a:ext>
                  </a:extLst>
                </a:gridCol>
                <a:gridCol w="451988">
                  <a:extLst>
                    <a:ext uri="{9D8B030D-6E8A-4147-A177-3AD203B41FA5}">
                      <a16:colId xmlns:a16="http://schemas.microsoft.com/office/drawing/2014/main" val="1420609731"/>
                    </a:ext>
                  </a:extLst>
                </a:gridCol>
                <a:gridCol w="1485002">
                  <a:extLst>
                    <a:ext uri="{9D8B030D-6E8A-4147-A177-3AD203B41FA5}">
                      <a16:colId xmlns:a16="http://schemas.microsoft.com/office/drawing/2014/main" val="2719539633"/>
                    </a:ext>
                  </a:extLst>
                </a:gridCol>
                <a:gridCol w="1291326">
                  <a:extLst>
                    <a:ext uri="{9D8B030D-6E8A-4147-A177-3AD203B41FA5}">
                      <a16:colId xmlns:a16="http://schemas.microsoft.com/office/drawing/2014/main" val="2413531974"/>
                    </a:ext>
                  </a:extLst>
                </a:gridCol>
                <a:gridCol w="1291326">
                  <a:extLst>
                    <a:ext uri="{9D8B030D-6E8A-4147-A177-3AD203B41FA5}">
                      <a16:colId xmlns:a16="http://schemas.microsoft.com/office/drawing/2014/main" val="178010400"/>
                    </a:ext>
                  </a:extLst>
                </a:gridCol>
                <a:gridCol w="1291326">
                  <a:extLst>
                    <a:ext uri="{9D8B030D-6E8A-4147-A177-3AD203B41FA5}">
                      <a16:colId xmlns:a16="http://schemas.microsoft.com/office/drawing/2014/main" val="3480649671"/>
                    </a:ext>
                  </a:extLst>
                </a:gridCol>
              </a:tblGrid>
              <a:tr h="904907">
                <a:tc gridSpan="5"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2800" dirty="0"/>
                        <a:t>테이블 이름</a:t>
                      </a: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5"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800" dirty="0"/>
                        <a:t>REGIST</a:t>
                      </a:r>
                      <a:endParaRPr lang="ko-KR" altLang="en-US" sz="2800" dirty="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0793867"/>
                  </a:ext>
                </a:extLst>
              </a:tr>
              <a:tr h="619387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600" dirty="0" err="1"/>
                        <a:t>속성이름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600" dirty="0" err="1"/>
                        <a:t>데이터타입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600" dirty="0" err="1"/>
                        <a:t>널허용여부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600" dirty="0"/>
                        <a:t>기본값</a:t>
                      </a: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600" dirty="0" err="1"/>
                        <a:t>기본키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600" dirty="0" err="1"/>
                        <a:t>외래키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600" dirty="0"/>
                        <a:t>제약조건</a:t>
                      </a: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600" dirty="0"/>
                        <a:t>추가</a:t>
                      </a: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600" dirty="0"/>
                        <a:t>비고</a:t>
                      </a: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4573895"/>
                  </a:ext>
                </a:extLst>
              </a:tr>
              <a:tr h="87692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600" dirty="0" err="1"/>
                        <a:t>Reg_id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600" dirty="0"/>
                        <a:t>INT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600" dirty="0"/>
                        <a:t>N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600" dirty="0"/>
                        <a:t>PK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AUTO_INCREMENT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600" dirty="0"/>
                        <a:t>등록번호</a:t>
                      </a: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9766776"/>
                  </a:ext>
                </a:extLst>
              </a:tr>
              <a:tr h="619387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600" dirty="0" err="1"/>
                        <a:t>Reg_sdate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600" dirty="0"/>
                        <a:t>DATE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600" dirty="0"/>
                        <a:t>N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600" dirty="0"/>
                        <a:t>시작일자</a:t>
                      </a: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3815718"/>
                  </a:ext>
                </a:extLst>
              </a:tr>
              <a:tr h="619387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600" dirty="0" err="1"/>
                        <a:t>Reg_edate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600" dirty="0"/>
                        <a:t>DATE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600" dirty="0"/>
                        <a:t>N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600" dirty="0" err="1"/>
                        <a:t>종료일자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7333064"/>
                  </a:ext>
                </a:extLst>
              </a:tr>
              <a:tr h="619387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600" dirty="0"/>
                        <a:t>ACCOUNT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600" dirty="0"/>
                        <a:t>INT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600" dirty="0"/>
                        <a:t>N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600" dirty="0"/>
                        <a:t>UNIQUE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600" dirty="0"/>
                        <a:t>계좌정보</a:t>
                      </a: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8552853"/>
                  </a:ext>
                </a:extLst>
              </a:tr>
              <a:tr h="96931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600" dirty="0" err="1"/>
                        <a:t>User_id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600" dirty="0"/>
                        <a:t>INT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600" dirty="0"/>
                        <a:t>N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600" dirty="0"/>
                        <a:t>FK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USER(</a:t>
                      </a:r>
                      <a:r>
                        <a:rPr lang="en-US" altLang="ko-KR" sz="1600" dirty="0" err="1"/>
                        <a:t>User_id</a:t>
                      </a:r>
                      <a:r>
                        <a:rPr lang="en-US" altLang="ko-KR" sz="1600" dirty="0"/>
                        <a:t>)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600" dirty="0"/>
                        <a:t>학번</a:t>
                      </a: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57441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949122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31EACBA8-12D9-4BE0-A4DC-D9BB7675F245}"/>
              </a:ext>
            </a:extLst>
          </p:cNvPr>
          <p:cNvSpPr/>
          <p:nvPr/>
        </p:nvSpPr>
        <p:spPr>
          <a:xfrm>
            <a:off x="658761" y="1917"/>
            <a:ext cx="11533239" cy="75990"/>
          </a:xfrm>
          <a:prstGeom prst="rect">
            <a:avLst/>
          </a:pr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5BAC7B0-DF72-4FAA-8A16-3943EF384C51}"/>
              </a:ext>
            </a:extLst>
          </p:cNvPr>
          <p:cNvSpPr/>
          <p:nvPr/>
        </p:nvSpPr>
        <p:spPr>
          <a:xfrm>
            <a:off x="1496674" y="242806"/>
            <a:ext cx="284725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400" b="1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PROBLEM</a:t>
            </a:r>
            <a:endParaRPr lang="ko-KR" altLang="en-US" sz="4400" b="1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6EFD1A03-ADD2-4B3E-94F0-358500404532}"/>
              </a:ext>
            </a:extLst>
          </p:cNvPr>
          <p:cNvGrpSpPr/>
          <p:nvPr/>
        </p:nvGrpSpPr>
        <p:grpSpPr>
          <a:xfrm>
            <a:off x="156783" y="190649"/>
            <a:ext cx="6449289" cy="461665"/>
            <a:chOff x="200639" y="1324530"/>
            <a:chExt cx="6449289" cy="461665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4A00D11-85E5-4537-A340-B9CF0129F3B6}"/>
                </a:ext>
              </a:extLst>
            </p:cNvPr>
            <p:cNvSpPr txBox="1"/>
            <p:nvPr/>
          </p:nvSpPr>
          <p:spPr>
            <a:xfrm>
              <a:off x="200639" y="1324530"/>
              <a:ext cx="644928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>
                  <a:solidFill>
                    <a:srgbClr val="4CC8F4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0</a:t>
              </a:r>
              <a:r>
                <a:rPr lang="en-US" altLang="ko-KR" sz="2400">
                  <a:solidFill>
                    <a:srgbClr val="0062AC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3   </a:t>
              </a:r>
              <a:r>
                <a:rPr lang="ko-KR" altLang="en-US" sz="2400">
                  <a:solidFill>
                    <a:srgbClr val="0062AC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데이터베이스 스키마 최종 구현</a:t>
              </a:r>
            </a:p>
          </p:txBody>
        </p: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79291F04-A908-49CF-9C48-41352CBF2FAD}"/>
                </a:ext>
              </a:extLst>
            </p:cNvPr>
            <p:cNvCxnSpPr/>
            <p:nvPr/>
          </p:nvCxnSpPr>
          <p:spPr>
            <a:xfrm>
              <a:off x="806245" y="1425677"/>
              <a:ext cx="0" cy="334297"/>
            </a:xfrm>
            <a:prstGeom prst="line">
              <a:avLst/>
            </a:prstGeom>
            <a:ln w="19050">
              <a:solidFill>
                <a:srgbClr val="0083E6">
                  <a:alpha val="78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D9E0135-3222-4898-A5FA-5F0F0634AB7F}"/>
              </a:ext>
            </a:extLst>
          </p:cNvPr>
          <p:cNvCxnSpPr/>
          <p:nvPr/>
        </p:nvCxnSpPr>
        <p:spPr>
          <a:xfrm>
            <a:off x="117987" y="727587"/>
            <a:ext cx="11881635" cy="0"/>
          </a:xfrm>
          <a:prstGeom prst="line">
            <a:avLst/>
          </a:prstGeom>
          <a:ln w="28575">
            <a:solidFill>
              <a:srgbClr val="0062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6C6C2BE-F958-4AA2-A71A-1D3EE97AC623}"/>
              </a:ext>
            </a:extLst>
          </p:cNvPr>
          <p:cNvSpPr/>
          <p:nvPr/>
        </p:nvSpPr>
        <p:spPr>
          <a:xfrm>
            <a:off x="0" y="-2104"/>
            <a:ext cx="11533239" cy="75990"/>
          </a:xfrm>
          <a:prstGeom prst="rect">
            <a:avLst/>
          </a:pr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6F464E8-4FE4-4A1F-A36C-1ED628C5780D}"/>
              </a:ext>
            </a:extLst>
          </p:cNvPr>
          <p:cNvSpPr/>
          <p:nvPr/>
        </p:nvSpPr>
        <p:spPr>
          <a:xfrm>
            <a:off x="9166175" y="-5703"/>
            <a:ext cx="2340025" cy="75990"/>
          </a:xfrm>
          <a:prstGeom prst="rect">
            <a:avLst/>
          </a:prstGeom>
          <a:solidFill>
            <a:srgbClr val="0042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rgbClr val="0083E6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4A3C75A-4554-4D5D-A8B8-5A4DABF30C30}"/>
              </a:ext>
            </a:extLst>
          </p:cNvPr>
          <p:cNvSpPr txBox="1"/>
          <p:nvPr/>
        </p:nvSpPr>
        <p:spPr>
          <a:xfrm>
            <a:off x="9128075" y="54513"/>
            <a:ext cx="24432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>
                <a:solidFill>
                  <a:srgbClr val="004274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4 </a:t>
            </a:r>
            <a:r>
              <a:rPr lang="ko-KR" altLang="en-US" sz="1400" b="1">
                <a:solidFill>
                  <a:srgbClr val="004274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릴레이션 스키마 및 정규화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45B9D89-93FD-4AAF-91B9-61F0DFCA028E}"/>
              </a:ext>
            </a:extLst>
          </p:cNvPr>
          <p:cNvSpPr/>
          <p:nvPr/>
        </p:nvSpPr>
        <p:spPr>
          <a:xfrm>
            <a:off x="5191746" y="6314642"/>
            <a:ext cx="18085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/>
              <a:t>상품</a:t>
            </a:r>
            <a:r>
              <a:rPr lang="en-US" altLang="ko-KR" sz="2400" b="1"/>
              <a:t> </a:t>
            </a:r>
            <a:r>
              <a:rPr lang="ko-KR" altLang="en-US" sz="2400" b="1"/>
              <a:t>테이블</a:t>
            </a:r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693E1A33-8FEB-4A30-B66C-F55BC670EA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509465"/>
              </p:ext>
            </p:extLst>
          </p:nvPr>
        </p:nvGraphicFramePr>
        <p:xfrm>
          <a:off x="449705" y="907910"/>
          <a:ext cx="11457371" cy="5347811"/>
        </p:xfrm>
        <a:graphic>
          <a:graphicData uri="http://schemas.openxmlformats.org/drawingml/2006/table">
            <a:tbl>
              <a:tblPr firstRow="1" bandRow="1"/>
              <a:tblGrid>
                <a:gridCol w="1267132">
                  <a:extLst>
                    <a:ext uri="{9D8B030D-6E8A-4147-A177-3AD203B41FA5}">
                      <a16:colId xmlns:a16="http://schemas.microsoft.com/office/drawing/2014/main" val="4278742171"/>
                    </a:ext>
                  </a:extLst>
                </a:gridCol>
                <a:gridCol w="1273779">
                  <a:extLst>
                    <a:ext uri="{9D8B030D-6E8A-4147-A177-3AD203B41FA5}">
                      <a16:colId xmlns:a16="http://schemas.microsoft.com/office/drawing/2014/main" val="3688566632"/>
                    </a:ext>
                  </a:extLst>
                </a:gridCol>
                <a:gridCol w="1273779">
                  <a:extLst>
                    <a:ext uri="{9D8B030D-6E8A-4147-A177-3AD203B41FA5}">
                      <a16:colId xmlns:a16="http://schemas.microsoft.com/office/drawing/2014/main" val="1973759091"/>
                    </a:ext>
                  </a:extLst>
                </a:gridCol>
                <a:gridCol w="1273782">
                  <a:extLst>
                    <a:ext uri="{9D8B030D-6E8A-4147-A177-3AD203B41FA5}">
                      <a16:colId xmlns:a16="http://schemas.microsoft.com/office/drawing/2014/main" val="3593175135"/>
                    </a:ext>
                  </a:extLst>
                </a:gridCol>
                <a:gridCol w="636891">
                  <a:extLst>
                    <a:ext uri="{9D8B030D-6E8A-4147-A177-3AD203B41FA5}">
                      <a16:colId xmlns:a16="http://schemas.microsoft.com/office/drawing/2014/main" val="4252450727"/>
                    </a:ext>
                  </a:extLst>
                </a:gridCol>
                <a:gridCol w="636892">
                  <a:extLst>
                    <a:ext uri="{9D8B030D-6E8A-4147-A177-3AD203B41FA5}">
                      <a16:colId xmlns:a16="http://schemas.microsoft.com/office/drawing/2014/main" val="869888523"/>
                    </a:ext>
                  </a:extLst>
                </a:gridCol>
                <a:gridCol w="1273779">
                  <a:extLst>
                    <a:ext uri="{9D8B030D-6E8A-4147-A177-3AD203B41FA5}">
                      <a16:colId xmlns:a16="http://schemas.microsoft.com/office/drawing/2014/main" val="2719539633"/>
                    </a:ext>
                  </a:extLst>
                </a:gridCol>
                <a:gridCol w="1273779">
                  <a:extLst>
                    <a:ext uri="{9D8B030D-6E8A-4147-A177-3AD203B41FA5}">
                      <a16:colId xmlns:a16="http://schemas.microsoft.com/office/drawing/2014/main" val="2413531974"/>
                    </a:ext>
                  </a:extLst>
                </a:gridCol>
                <a:gridCol w="1273779">
                  <a:extLst>
                    <a:ext uri="{9D8B030D-6E8A-4147-A177-3AD203B41FA5}">
                      <a16:colId xmlns:a16="http://schemas.microsoft.com/office/drawing/2014/main" val="295379888"/>
                    </a:ext>
                  </a:extLst>
                </a:gridCol>
                <a:gridCol w="1273779">
                  <a:extLst>
                    <a:ext uri="{9D8B030D-6E8A-4147-A177-3AD203B41FA5}">
                      <a16:colId xmlns:a16="http://schemas.microsoft.com/office/drawing/2014/main" val="3773355923"/>
                    </a:ext>
                  </a:extLst>
                </a:gridCol>
              </a:tblGrid>
              <a:tr h="789948">
                <a:tc gridSpan="5"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2800" dirty="0"/>
                        <a:t>테이블 이름</a:t>
                      </a: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5"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800" dirty="0"/>
                        <a:t>GOODS</a:t>
                      </a:r>
                      <a:endParaRPr lang="ko-KR" altLang="en-US" sz="2800" dirty="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0793867"/>
                  </a:ext>
                </a:extLst>
              </a:tr>
              <a:tr h="5780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600" dirty="0" err="1"/>
                        <a:t>속성이름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600" dirty="0" err="1"/>
                        <a:t>데이터타입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600" dirty="0" err="1"/>
                        <a:t>널허용여부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600" dirty="0"/>
                        <a:t>기본값</a:t>
                      </a: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600" dirty="0" err="1"/>
                        <a:t>기본키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600" dirty="0" err="1"/>
                        <a:t>외래키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600" dirty="0"/>
                        <a:t>제약조건</a:t>
                      </a: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600" dirty="0"/>
                        <a:t>추가</a:t>
                      </a: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600" dirty="0"/>
                        <a:t>비고</a:t>
                      </a: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4573895"/>
                  </a:ext>
                </a:extLst>
              </a:tr>
              <a:tr h="68801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600" dirty="0" err="1"/>
                        <a:t>Goods_id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600" dirty="0"/>
                        <a:t>INT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600" dirty="0"/>
                        <a:t>N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600" dirty="0"/>
                        <a:t>PK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AUTO_INCREMENT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600" dirty="0" err="1"/>
                        <a:t>상품번호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9766776"/>
                  </a:ext>
                </a:extLst>
              </a:tr>
              <a:tr h="5780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600" dirty="0" err="1"/>
                        <a:t>Goods_name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600" dirty="0"/>
                        <a:t>VARCHAR(100)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600" dirty="0"/>
                        <a:t>N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600" dirty="0" err="1"/>
                        <a:t>상품이름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3815718"/>
                  </a:ext>
                </a:extLst>
              </a:tr>
              <a:tr h="129959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600" dirty="0" err="1"/>
                        <a:t>Goods_type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600" dirty="0"/>
                        <a:t>VARCHAR(100)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600" dirty="0"/>
                        <a:t>N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6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CHECK(PADDING,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JACKET, HOOD, ETC </a:t>
                      </a:r>
                      <a:r>
                        <a:rPr lang="ko-KR" altLang="en-US" sz="16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만 가능</a:t>
                      </a:r>
                      <a:r>
                        <a:rPr lang="en-US" altLang="ko-KR" sz="1600" b="0" i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600" b="0" dirty="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endParaRPr lang="ko-KR" altLang="en-US" sz="1600" b="0" dirty="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600" b="0" dirty="0" err="1"/>
                        <a:t>상품분류</a:t>
                      </a:r>
                      <a:endParaRPr lang="ko-KR" altLang="en-US" sz="1600" b="0" dirty="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7333064"/>
                  </a:ext>
                </a:extLst>
              </a:tr>
              <a:tr h="57800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600" dirty="0" err="1"/>
                        <a:t>Goods_price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600" dirty="0"/>
                        <a:t>INT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600" dirty="0"/>
                        <a:t>N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600" dirty="0"/>
                        <a:t>가격</a:t>
                      </a: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1538365"/>
                  </a:ext>
                </a:extLst>
              </a:tr>
              <a:tr h="7109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/>
                        <a:t>User_id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INT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N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FK</a:t>
                      </a:r>
                    </a:p>
                    <a:p>
                      <a:pPr algn="ctr" latinLnBrk="1"/>
                      <a:r>
                        <a:rPr lang="en-US" altLang="ko-KR" sz="1600" dirty="0"/>
                        <a:t>USER(</a:t>
                      </a:r>
                      <a:r>
                        <a:rPr lang="en-US" altLang="ko-KR" sz="1600" dirty="0" err="1"/>
                        <a:t>User_id</a:t>
                      </a:r>
                      <a:r>
                        <a:rPr lang="en-US" altLang="ko-KR" sz="1600" dirty="0"/>
                        <a:t>)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학번</a:t>
                      </a: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25100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77150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31EACBA8-12D9-4BE0-A4DC-D9BB7675F245}"/>
              </a:ext>
            </a:extLst>
          </p:cNvPr>
          <p:cNvSpPr/>
          <p:nvPr/>
        </p:nvSpPr>
        <p:spPr>
          <a:xfrm>
            <a:off x="658761" y="1917"/>
            <a:ext cx="11533239" cy="75990"/>
          </a:xfrm>
          <a:prstGeom prst="rect">
            <a:avLst/>
          </a:pr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5BAC7B0-DF72-4FAA-8A16-3943EF384C51}"/>
              </a:ext>
            </a:extLst>
          </p:cNvPr>
          <p:cNvSpPr/>
          <p:nvPr/>
        </p:nvSpPr>
        <p:spPr>
          <a:xfrm>
            <a:off x="1496674" y="242806"/>
            <a:ext cx="284725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400" b="1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PROBLEM</a:t>
            </a:r>
            <a:endParaRPr lang="ko-KR" altLang="en-US" sz="4400" b="1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6EFD1A03-ADD2-4B3E-94F0-358500404532}"/>
              </a:ext>
            </a:extLst>
          </p:cNvPr>
          <p:cNvGrpSpPr/>
          <p:nvPr/>
        </p:nvGrpSpPr>
        <p:grpSpPr>
          <a:xfrm>
            <a:off x="156783" y="190649"/>
            <a:ext cx="6449289" cy="461665"/>
            <a:chOff x="200639" y="1324530"/>
            <a:chExt cx="6449289" cy="461665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4A00D11-85E5-4537-A340-B9CF0129F3B6}"/>
                </a:ext>
              </a:extLst>
            </p:cNvPr>
            <p:cNvSpPr txBox="1"/>
            <p:nvPr/>
          </p:nvSpPr>
          <p:spPr>
            <a:xfrm>
              <a:off x="200639" y="1324530"/>
              <a:ext cx="644928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>
                  <a:solidFill>
                    <a:srgbClr val="4CC8F4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0</a:t>
              </a:r>
              <a:r>
                <a:rPr lang="en-US" altLang="ko-KR" sz="2400">
                  <a:solidFill>
                    <a:srgbClr val="0062AC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3   </a:t>
              </a:r>
              <a:r>
                <a:rPr lang="ko-KR" altLang="en-US" sz="2400">
                  <a:solidFill>
                    <a:srgbClr val="0062AC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데이터베이스 스키마 최종 구현</a:t>
              </a:r>
            </a:p>
          </p:txBody>
        </p: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79291F04-A908-49CF-9C48-41352CBF2FAD}"/>
                </a:ext>
              </a:extLst>
            </p:cNvPr>
            <p:cNvCxnSpPr/>
            <p:nvPr/>
          </p:nvCxnSpPr>
          <p:spPr>
            <a:xfrm>
              <a:off x="806245" y="1425677"/>
              <a:ext cx="0" cy="334297"/>
            </a:xfrm>
            <a:prstGeom prst="line">
              <a:avLst/>
            </a:prstGeom>
            <a:ln w="19050">
              <a:solidFill>
                <a:srgbClr val="0083E6">
                  <a:alpha val="78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D9E0135-3222-4898-A5FA-5F0F0634AB7F}"/>
              </a:ext>
            </a:extLst>
          </p:cNvPr>
          <p:cNvCxnSpPr/>
          <p:nvPr/>
        </p:nvCxnSpPr>
        <p:spPr>
          <a:xfrm>
            <a:off x="117987" y="727587"/>
            <a:ext cx="11881635" cy="0"/>
          </a:xfrm>
          <a:prstGeom prst="line">
            <a:avLst/>
          </a:prstGeom>
          <a:ln w="28575">
            <a:solidFill>
              <a:srgbClr val="0062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6C6C2BE-F958-4AA2-A71A-1D3EE97AC623}"/>
              </a:ext>
            </a:extLst>
          </p:cNvPr>
          <p:cNvSpPr/>
          <p:nvPr/>
        </p:nvSpPr>
        <p:spPr>
          <a:xfrm>
            <a:off x="0" y="-2104"/>
            <a:ext cx="11533239" cy="75990"/>
          </a:xfrm>
          <a:prstGeom prst="rect">
            <a:avLst/>
          </a:pr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6F464E8-4FE4-4A1F-A36C-1ED628C5780D}"/>
              </a:ext>
            </a:extLst>
          </p:cNvPr>
          <p:cNvSpPr/>
          <p:nvPr/>
        </p:nvSpPr>
        <p:spPr>
          <a:xfrm>
            <a:off x="9166175" y="-5703"/>
            <a:ext cx="2340025" cy="75990"/>
          </a:xfrm>
          <a:prstGeom prst="rect">
            <a:avLst/>
          </a:prstGeom>
          <a:solidFill>
            <a:srgbClr val="0042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rgbClr val="0083E6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4A3C75A-4554-4D5D-A8B8-5A4DABF30C30}"/>
              </a:ext>
            </a:extLst>
          </p:cNvPr>
          <p:cNvSpPr txBox="1"/>
          <p:nvPr/>
        </p:nvSpPr>
        <p:spPr>
          <a:xfrm>
            <a:off x="9128075" y="54513"/>
            <a:ext cx="24432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>
                <a:solidFill>
                  <a:srgbClr val="004274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4 </a:t>
            </a:r>
            <a:r>
              <a:rPr lang="ko-KR" altLang="en-US" sz="1400" b="1">
                <a:solidFill>
                  <a:srgbClr val="004274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릴레이션 스키마 및 정규화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45B9D89-93FD-4AAF-91B9-61F0DFCA028E}"/>
              </a:ext>
            </a:extLst>
          </p:cNvPr>
          <p:cNvSpPr/>
          <p:nvPr/>
        </p:nvSpPr>
        <p:spPr>
          <a:xfrm>
            <a:off x="4531135" y="6205686"/>
            <a:ext cx="35605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dirty="0"/>
              <a:t>상품공급</a:t>
            </a:r>
            <a:r>
              <a:rPr lang="en-US" altLang="ko-KR" sz="2400" b="1" dirty="0"/>
              <a:t>(</a:t>
            </a:r>
            <a:r>
              <a:rPr lang="ko-KR" altLang="en-US" sz="2400" b="1" dirty="0"/>
              <a:t>제조업체</a:t>
            </a:r>
            <a:r>
              <a:rPr lang="en-US" altLang="ko-KR" sz="2400" b="1" dirty="0"/>
              <a:t>)</a:t>
            </a:r>
            <a:r>
              <a:rPr lang="ko-KR" altLang="en-US" sz="2400" b="1" dirty="0"/>
              <a:t> 테이블</a:t>
            </a:r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C93C7D54-041C-4C6C-91CE-359261997B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4609252"/>
              </p:ext>
            </p:extLst>
          </p:nvPr>
        </p:nvGraphicFramePr>
        <p:xfrm>
          <a:off x="427383" y="1011969"/>
          <a:ext cx="11400180" cy="4983488"/>
        </p:xfrm>
        <a:graphic>
          <a:graphicData uri="http://schemas.openxmlformats.org/drawingml/2006/table">
            <a:tbl>
              <a:tblPr firstRow="1" bandRow="1"/>
              <a:tblGrid>
                <a:gridCol w="1266686">
                  <a:extLst>
                    <a:ext uri="{9D8B030D-6E8A-4147-A177-3AD203B41FA5}">
                      <a16:colId xmlns:a16="http://schemas.microsoft.com/office/drawing/2014/main" val="4278742171"/>
                    </a:ext>
                  </a:extLst>
                </a:gridCol>
                <a:gridCol w="1266686">
                  <a:extLst>
                    <a:ext uri="{9D8B030D-6E8A-4147-A177-3AD203B41FA5}">
                      <a16:colId xmlns:a16="http://schemas.microsoft.com/office/drawing/2014/main" val="3688566632"/>
                    </a:ext>
                  </a:extLst>
                </a:gridCol>
                <a:gridCol w="1266686">
                  <a:extLst>
                    <a:ext uri="{9D8B030D-6E8A-4147-A177-3AD203B41FA5}">
                      <a16:colId xmlns:a16="http://schemas.microsoft.com/office/drawing/2014/main" val="1973759091"/>
                    </a:ext>
                  </a:extLst>
                </a:gridCol>
                <a:gridCol w="1266688">
                  <a:extLst>
                    <a:ext uri="{9D8B030D-6E8A-4147-A177-3AD203B41FA5}">
                      <a16:colId xmlns:a16="http://schemas.microsoft.com/office/drawing/2014/main" val="3593175135"/>
                    </a:ext>
                  </a:extLst>
                </a:gridCol>
                <a:gridCol w="633344">
                  <a:extLst>
                    <a:ext uri="{9D8B030D-6E8A-4147-A177-3AD203B41FA5}">
                      <a16:colId xmlns:a16="http://schemas.microsoft.com/office/drawing/2014/main" val="4252450727"/>
                    </a:ext>
                  </a:extLst>
                </a:gridCol>
                <a:gridCol w="633346">
                  <a:extLst>
                    <a:ext uri="{9D8B030D-6E8A-4147-A177-3AD203B41FA5}">
                      <a16:colId xmlns:a16="http://schemas.microsoft.com/office/drawing/2014/main" val="1072483911"/>
                    </a:ext>
                  </a:extLst>
                </a:gridCol>
                <a:gridCol w="1266686">
                  <a:extLst>
                    <a:ext uri="{9D8B030D-6E8A-4147-A177-3AD203B41FA5}">
                      <a16:colId xmlns:a16="http://schemas.microsoft.com/office/drawing/2014/main" val="2719539633"/>
                    </a:ext>
                  </a:extLst>
                </a:gridCol>
                <a:gridCol w="1266686">
                  <a:extLst>
                    <a:ext uri="{9D8B030D-6E8A-4147-A177-3AD203B41FA5}">
                      <a16:colId xmlns:a16="http://schemas.microsoft.com/office/drawing/2014/main" val="2413531974"/>
                    </a:ext>
                  </a:extLst>
                </a:gridCol>
                <a:gridCol w="1266686">
                  <a:extLst>
                    <a:ext uri="{9D8B030D-6E8A-4147-A177-3AD203B41FA5}">
                      <a16:colId xmlns:a16="http://schemas.microsoft.com/office/drawing/2014/main" val="2823576996"/>
                    </a:ext>
                  </a:extLst>
                </a:gridCol>
                <a:gridCol w="1266686">
                  <a:extLst>
                    <a:ext uri="{9D8B030D-6E8A-4147-A177-3AD203B41FA5}">
                      <a16:colId xmlns:a16="http://schemas.microsoft.com/office/drawing/2014/main" val="2629875492"/>
                    </a:ext>
                  </a:extLst>
                </a:gridCol>
              </a:tblGrid>
              <a:tr h="921716">
                <a:tc gridSpan="5"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2800" dirty="0"/>
                        <a:t>테이블 이름</a:t>
                      </a: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5"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800" dirty="0"/>
                        <a:t>MAN</a:t>
                      </a:r>
                      <a:endParaRPr lang="ko-KR" altLang="en-US" sz="2800" dirty="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0793867"/>
                  </a:ext>
                </a:extLst>
              </a:tr>
              <a:tr h="80970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600" dirty="0" err="1"/>
                        <a:t>속성이름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600" dirty="0" err="1"/>
                        <a:t>데이터타입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600" dirty="0" err="1"/>
                        <a:t>널허용여부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600" dirty="0"/>
                        <a:t>기본값</a:t>
                      </a: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600" dirty="0" err="1"/>
                        <a:t>기본키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600" dirty="0" err="1"/>
                        <a:t>외래키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600" dirty="0"/>
                        <a:t>제약조건</a:t>
                      </a: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600" dirty="0"/>
                        <a:t>추가</a:t>
                      </a: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600" dirty="0"/>
                        <a:t>비고</a:t>
                      </a: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4573895"/>
                  </a:ext>
                </a:extLst>
              </a:tr>
              <a:tr h="80970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600" dirty="0" err="1"/>
                        <a:t>Man_name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600" dirty="0"/>
                        <a:t>VARCHAR(100)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600" dirty="0"/>
                        <a:t>N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600" dirty="0"/>
                        <a:t>PK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600" dirty="0" err="1"/>
                        <a:t>제조업체명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9766776"/>
                  </a:ext>
                </a:extLst>
              </a:tr>
              <a:tr h="80970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600" dirty="0"/>
                        <a:t>AMOUNT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600" dirty="0"/>
                        <a:t>INT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600" dirty="0"/>
                        <a:t>N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600" dirty="0"/>
                        <a:t>공급량</a:t>
                      </a: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3815718"/>
                  </a:ext>
                </a:extLst>
              </a:tr>
              <a:tr h="80970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600" dirty="0" err="1"/>
                        <a:t>Man_date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600" dirty="0"/>
                        <a:t>DATE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600" dirty="0"/>
                        <a:t>N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600" dirty="0"/>
                        <a:t>공급일자</a:t>
                      </a: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6797870"/>
                  </a:ext>
                </a:extLst>
              </a:tr>
              <a:tr h="718637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600" dirty="0" err="1"/>
                        <a:t>Reg_id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600" dirty="0"/>
                        <a:t>INT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600" dirty="0"/>
                        <a:t>N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600" dirty="0"/>
                        <a:t>FK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REGIST(</a:t>
                      </a:r>
                      <a:r>
                        <a:rPr lang="en-US" altLang="ko-KR" sz="1600" dirty="0" err="1"/>
                        <a:t>reg_id</a:t>
                      </a:r>
                      <a:r>
                        <a:rPr lang="en-US" altLang="ko-KR" sz="1600" dirty="0"/>
                        <a:t>)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600" dirty="0"/>
                        <a:t>등록번호</a:t>
                      </a: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30724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18140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31EACBA8-12D9-4BE0-A4DC-D9BB7675F245}"/>
              </a:ext>
            </a:extLst>
          </p:cNvPr>
          <p:cNvSpPr/>
          <p:nvPr/>
        </p:nvSpPr>
        <p:spPr>
          <a:xfrm>
            <a:off x="658761" y="1917"/>
            <a:ext cx="11533239" cy="75990"/>
          </a:xfrm>
          <a:prstGeom prst="rect">
            <a:avLst/>
          </a:pr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5BAC7B0-DF72-4FAA-8A16-3943EF384C51}"/>
              </a:ext>
            </a:extLst>
          </p:cNvPr>
          <p:cNvSpPr/>
          <p:nvPr/>
        </p:nvSpPr>
        <p:spPr>
          <a:xfrm>
            <a:off x="1496674" y="242806"/>
            <a:ext cx="284725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400" b="1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PROBLEM</a:t>
            </a:r>
            <a:endParaRPr lang="ko-KR" altLang="en-US" sz="4400" b="1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6EFD1A03-ADD2-4B3E-94F0-358500404532}"/>
              </a:ext>
            </a:extLst>
          </p:cNvPr>
          <p:cNvGrpSpPr/>
          <p:nvPr/>
        </p:nvGrpSpPr>
        <p:grpSpPr>
          <a:xfrm>
            <a:off x="156783" y="190649"/>
            <a:ext cx="6449289" cy="461665"/>
            <a:chOff x="200639" y="1324530"/>
            <a:chExt cx="6449289" cy="461665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4A00D11-85E5-4537-A340-B9CF0129F3B6}"/>
                </a:ext>
              </a:extLst>
            </p:cNvPr>
            <p:cNvSpPr txBox="1"/>
            <p:nvPr/>
          </p:nvSpPr>
          <p:spPr>
            <a:xfrm>
              <a:off x="200639" y="1324530"/>
              <a:ext cx="644928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>
                  <a:solidFill>
                    <a:srgbClr val="4CC8F4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0</a:t>
              </a:r>
              <a:r>
                <a:rPr lang="en-US" altLang="ko-KR" sz="2400">
                  <a:solidFill>
                    <a:srgbClr val="0062AC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3   </a:t>
              </a:r>
              <a:r>
                <a:rPr lang="ko-KR" altLang="en-US" sz="2400">
                  <a:solidFill>
                    <a:srgbClr val="0062AC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데이터베이스 스키마 최종 구현</a:t>
              </a:r>
            </a:p>
          </p:txBody>
        </p: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79291F04-A908-49CF-9C48-41352CBF2FAD}"/>
                </a:ext>
              </a:extLst>
            </p:cNvPr>
            <p:cNvCxnSpPr/>
            <p:nvPr/>
          </p:nvCxnSpPr>
          <p:spPr>
            <a:xfrm>
              <a:off x="806245" y="1425677"/>
              <a:ext cx="0" cy="334297"/>
            </a:xfrm>
            <a:prstGeom prst="line">
              <a:avLst/>
            </a:prstGeom>
            <a:ln w="19050">
              <a:solidFill>
                <a:srgbClr val="0083E6">
                  <a:alpha val="78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D9E0135-3222-4898-A5FA-5F0F0634AB7F}"/>
              </a:ext>
            </a:extLst>
          </p:cNvPr>
          <p:cNvCxnSpPr/>
          <p:nvPr/>
        </p:nvCxnSpPr>
        <p:spPr>
          <a:xfrm>
            <a:off x="117987" y="727587"/>
            <a:ext cx="11881635" cy="0"/>
          </a:xfrm>
          <a:prstGeom prst="line">
            <a:avLst/>
          </a:prstGeom>
          <a:ln w="28575">
            <a:solidFill>
              <a:srgbClr val="0062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6C6C2BE-F958-4AA2-A71A-1D3EE97AC623}"/>
              </a:ext>
            </a:extLst>
          </p:cNvPr>
          <p:cNvSpPr/>
          <p:nvPr/>
        </p:nvSpPr>
        <p:spPr>
          <a:xfrm>
            <a:off x="0" y="-2104"/>
            <a:ext cx="11533239" cy="75990"/>
          </a:xfrm>
          <a:prstGeom prst="rect">
            <a:avLst/>
          </a:pr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6F464E8-4FE4-4A1F-A36C-1ED628C5780D}"/>
              </a:ext>
            </a:extLst>
          </p:cNvPr>
          <p:cNvSpPr/>
          <p:nvPr/>
        </p:nvSpPr>
        <p:spPr>
          <a:xfrm>
            <a:off x="9166175" y="-5703"/>
            <a:ext cx="2340025" cy="75990"/>
          </a:xfrm>
          <a:prstGeom prst="rect">
            <a:avLst/>
          </a:prstGeom>
          <a:solidFill>
            <a:srgbClr val="0042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rgbClr val="0083E6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4A3C75A-4554-4D5D-A8B8-5A4DABF30C30}"/>
              </a:ext>
            </a:extLst>
          </p:cNvPr>
          <p:cNvSpPr txBox="1"/>
          <p:nvPr/>
        </p:nvSpPr>
        <p:spPr>
          <a:xfrm>
            <a:off x="9128075" y="54513"/>
            <a:ext cx="24432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>
                <a:solidFill>
                  <a:srgbClr val="004274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4 </a:t>
            </a:r>
            <a:r>
              <a:rPr lang="ko-KR" altLang="en-US" sz="1400" b="1">
                <a:solidFill>
                  <a:srgbClr val="004274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릴레이션 스키마 및 정규화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45B9D89-93FD-4AAF-91B9-61F0DFCA028E}"/>
              </a:ext>
            </a:extLst>
          </p:cNvPr>
          <p:cNvSpPr/>
          <p:nvPr/>
        </p:nvSpPr>
        <p:spPr>
          <a:xfrm>
            <a:off x="5191746" y="6314642"/>
            <a:ext cx="25090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/>
              <a:t>주문 정보 테이블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C5B5A971-AF2E-42C5-9D1B-CCD3308CAA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9407493"/>
              </p:ext>
            </p:extLst>
          </p:nvPr>
        </p:nvGraphicFramePr>
        <p:xfrm>
          <a:off x="658762" y="991392"/>
          <a:ext cx="10912617" cy="5344688"/>
        </p:xfrm>
        <a:graphic>
          <a:graphicData uri="http://schemas.openxmlformats.org/drawingml/2006/table">
            <a:tbl>
              <a:tblPr firstRow="1" bandRow="1"/>
              <a:tblGrid>
                <a:gridCol w="1212513">
                  <a:extLst>
                    <a:ext uri="{9D8B030D-6E8A-4147-A177-3AD203B41FA5}">
                      <a16:colId xmlns:a16="http://schemas.microsoft.com/office/drawing/2014/main" val="4278742171"/>
                    </a:ext>
                  </a:extLst>
                </a:gridCol>
                <a:gridCol w="1212513">
                  <a:extLst>
                    <a:ext uri="{9D8B030D-6E8A-4147-A177-3AD203B41FA5}">
                      <a16:colId xmlns:a16="http://schemas.microsoft.com/office/drawing/2014/main" val="3688566632"/>
                    </a:ext>
                  </a:extLst>
                </a:gridCol>
                <a:gridCol w="1212513">
                  <a:extLst>
                    <a:ext uri="{9D8B030D-6E8A-4147-A177-3AD203B41FA5}">
                      <a16:colId xmlns:a16="http://schemas.microsoft.com/office/drawing/2014/main" val="1973759091"/>
                    </a:ext>
                  </a:extLst>
                </a:gridCol>
                <a:gridCol w="1212514">
                  <a:extLst>
                    <a:ext uri="{9D8B030D-6E8A-4147-A177-3AD203B41FA5}">
                      <a16:colId xmlns:a16="http://schemas.microsoft.com/office/drawing/2014/main" val="3593175135"/>
                    </a:ext>
                  </a:extLst>
                </a:gridCol>
                <a:gridCol w="606255">
                  <a:extLst>
                    <a:ext uri="{9D8B030D-6E8A-4147-A177-3AD203B41FA5}">
                      <a16:colId xmlns:a16="http://schemas.microsoft.com/office/drawing/2014/main" val="4252450727"/>
                    </a:ext>
                  </a:extLst>
                </a:gridCol>
                <a:gridCol w="606257">
                  <a:extLst>
                    <a:ext uri="{9D8B030D-6E8A-4147-A177-3AD203B41FA5}">
                      <a16:colId xmlns:a16="http://schemas.microsoft.com/office/drawing/2014/main" val="2303213076"/>
                    </a:ext>
                  </a:extLst>
                </a:gridCol>
                <a:gridCol w="1212513">
                  <a:extLst>
                    <a:ext uri="{9D8B030D-6E8A-4147-A177-3AD203B41FA5}">
                      <a16:colId xmlns:a16="http://schemas.microsoft.com/office/drawing/2014/main" val="2719539633"/>
                    </a:ext>
                  </a:extLst>
                </a:gridCol>
                <a:gridCol w="1212513">
                  <a:extLst>
                    <a:ext uri="{9D8B030D-6E8A-4147-A177-3AD203B41FA5}">
                      <a16:colId xmlns:a16="http://schemas.microsoft.com/office/drawing/2014/main" val="2413531974"/>
                    </a:ext>
                  </a:extLst>
                </a:gridCol>
                <a:gridCol w="1212513">
                  <a:extLst>
                    <a:ext uri="{9D8B030D-6E8A-4147-A177-3AD203B41FA5}">
                      <a16:colId xmlns:a16="http://schemas.microsoft.com/office/drawing/2014/main" val="1083355537"/>
                    </a:ext>
                  </a:extLst>
                </a:gridCol>
                <a:gridCol w="1212513">
                  <a:extLst>
                    <a:ext uri="{9D8B030D-6E8A-4147-A177-3AD203B41FA5}">
                      <a16:colId xmlns:a16="http://schemas.microsoft.com/office/drawing/2014/main" val="1906507126"/>
                    </a:ext>
                  </a:extLst>
                </a:gridCol>
              </a:tblGrid>
              <a:tr h="502793">
                <a:tc gridSpan="5"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2800" dirty="0"/>
                        <a:t>테이블 이름</a:t>
                      </a: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5"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800" dirty="0"/>
                        <a:t>ORDERS</a:t>
                      </a:r>
                      <a:endParaRPr lang="ko-KR" altLang="en-US" sz="2800" dirty="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0793867"/>
                  </a:ext>
                </a:extLst>
              </a:tr>
              <a:tr h="44753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600" dirty="0" err="1"/>
                        <a:t>속성이름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600" dirty="0" err="1"/>
                        <a:t>데이터타입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600" dirty="0" err="1"/>
                        <a:t>널허용여부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600" dirty="0"/>
                        <a:t>기본값</a:t>
                      </a: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600" dirty="0" err="1"/>
                        <a:t>기본키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600" dirty="0" err="1"/>
                        <a:t>외래키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600" dirty="0"/>
                        <a:t>제약조건</a:t>
                      </a: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600" dirty="0"/>
                        <a:t>추가</a:t>
                      </a: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600" dirty="0"/>
                        <a:t>비고</a:t>
                      </a: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4573895"/>
                  </a:ext>
                </a:extLst>
              </a:tr>
              <a:tr h="7985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/>
                        <a:t>Goods_id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INT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N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PK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FK</a:t>
                      </a:r>
                    </a:p>
                    <a:p>
                      <a:pPr algn="ctr" latinLnBrk="1"/>
                      <a:r>
                        <a:rPr lang="en-US" altLang="ko-KR" sz="1600" dirty="0"/>
                        <a:t>GOODS(</a:t>
                      </a:r>
                      <a:r>
                        <a:rPr lang="en-US" altLang="ko-KR" sz="1600" dirty="0" err="1"/>
                        <a:t>goods_id</a:t>
                      </a:r>
                      <a:r>
                        <a:rPr lang="en-US" altLang="ko-KR" sz="1600" dirty="0"/>
                        <a:t>)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600" dirty="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상품번호</a:t>
                      </a: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0732048"/>
                  </a:ext>
                </a:extLst>
              </a:tr>
              <a:tr h="75187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600" dirty="0" err="1"/>
                        <a:t>Orders_id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600" dirty="0"/>
                        <a:t>INT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600" dirty="0"/>
                        <a:t>N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AUTO</a:t>
                      </a:r>
                      <a:r>
                        <a:rPr lang="en-US" altLang="ko-KR" sz="16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_INCREMENT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600" dirty="0"/>
                        <a:t>주문번호</a:t>
                      </a: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9766776"/>
                  </a:ext>
                </a:extLst>
              </a:tr>
              <a:tr h="798554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600" dirty="0" err="1"/>
                        <a:t>User_id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600" dirty="0"/>
                        <a:t>INT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600" dirty="0"/>
                        <a:t>N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600" dirty="0"/>
                        <a:t>PK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600" dirty="0"/>
                        <a:t>FK</a:t>
                      </a:r>
                    </a:p>
                    <a:p>
                      <a:pPr algn="ctr" latinLnBrk="1"/>
                      <a:r>
                        <a:rPr lang="en-US" altLang="ko-KR" sz="1600" dirty="0"/>
                        <a:t>USER(</a:t>
                      </a:r>
                      <a:r>
                        <a:rPr lang="en-US" altLang="ko-KR" sz="1600" dirty="0" err="1"/>
                        <a:t>user_id</a:t>
                      </a:r>
                      <a:r>
                        <a:rPr lang="en-US" altLang="ko-KR" sz="1600" dirty="0"/>
                        <a:t>)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600" dirty="0"/>
                        <a:t>학번</a:t>
                      </a: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832610"/>
                  </a:ext>
                </a:extLst>
              </a:tr>
              <a:tr h="798554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600" dirty="0"/>
                        <a:t>DPLACE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600" dirty="0"/>
                        <a:t>VARCHAR(10)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600" dirty="0"/>
                        <a:t>N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600" dirty="0"/>
                        <a:t>CHECK(</a:t>
                      </a:r>
                      <a:r>
                        <a:rPr lang="ko-KR" altLang="en-US" sz="1600" dirty="0" err="1"/>
                        <a:t>수캠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 err="1"/>
                        <a:t>운캠만</a:t>
                      </a:r>
                      <a:r>
                        <a:rPr lang="ko-KR" altLang="en-US" sz="1600" dirty="0"/>
                        <a:t> 가능</a:t>
                      </a:r>
                      <a:r>
                        <a:rPr lang="en-US" altLang="ko-KR" sz="1600" dirty="0"/>
                        <a:t>)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600" dirty="0" err="1"/>
                        <a:t>배부방식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3815718"/>
                  </a:ext>
                </a:extLst>
              </a:tr>
              <a:tr h="56194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600" dirty="0" err="1"/>
                        <a:t>Orders_Date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600" dirty="0"/>
                        <a:t>DATE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600" dirty="0"/>
                        <a:t>N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600" dirty="0" err="1"/>
                        <a:t>주문일자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8552853"/>
                  </a:ext>
                </a:extLst>
              </a:tr>
              <a:tr h="5619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/>
                        <a:t>Orders_amount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INT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N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주문수량</a:t>
                      </a: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26318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47974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AE9E5A-88F2-49F3-9945-C150061F8B99}"/>
              </a:ext>
            </a:extLst>
          </p:cNvPr>
          <p:cNvSpPr/>
          <p:nvPr/>
        </p:nvSpPr>
        <p:spPr>
          <a:xfrm>
            <a:off x="7384774" y="2723322"/>
            <a:ext cx="1272209" cy="182365"/>
          </a:xfrm>
          <a:prstGeom prst="rect">
            <a:avLst/>
          </a:prstGeom>
          <a:solidFill>
            <a:srgbClr val="92D05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C178211-9206-4CAC-B873-EEF6C00E6DA2}"/>
              </a:ext>
            </a:extLst>
          </p:cNvPr>
          <p:cNvSpPr txBox="1"/>
          <p:nvPr/>
        </p:nvSpPr>
        <p:spPr>
          <a:xfrm>
            <a:off x="1494504" y="2598629"/>
            <a:ext cx="8495070" cy="17844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altLang="ko-KR" sz="6000" b="1" kern="1200" spc="-150">
              <a:solidFill>
                <a:srgbClr val="7F7F7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A68A1A8-AE6D-4ED5-94C4-EB62ECDF73E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906783" y="2226936"/>
            <a:ext cx="1153287" cy="115328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70C8B068-CF03-4E46-A019-5AC1F433DD4B}"/>
              </a:ext>
            </a:extLst>
          </p:cNvPr>
          <p:cNvSpPr txBox="1"/>
          <p:nvPr/>
        </p:nvSpPr>
        <p:spPr>
          <a:xfrm>
            <a:off x="3776960" y="2558851"/>
            <a:ext cx="72731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tx1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수정이의 지갑을 열게 하는 </a:t>
            </a:r>
            <a:r>
              <a:rPr lang="ko-KR" altLang="en-US" sz="2800">
                <a:solidFill>
                  <a:srgbClr val="0062AC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수정</a:t>
            </a:r>
            <a:r>
              <a:rPr lang="ko-KR" altLang="en-US" sz="2800">
                <a:solidFill>
                  <a:schemeClr val="tx1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2800">
                <a:solidFill>
                  <a:srgbClr val="C5110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같이</a:t>
            </a:r>
            <a:endParaRPr lang="en-US" altLang="ko-KR" sz="2800">
              <a:solidFill>
                <a:srgbClr val="C5110D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sz="2800">
                <a:solidFill>
                  <a:schemeClr val="tx1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친구와 공유하고 함께 사용해요</a:t>
            </a:r>
            <a:r>
              <a:rPr lang="en-US" altLang="ko-KR" sz="2800">
                <a:solidFill>
                  <a:schemeClr val="tx1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! </a:t>
            </a:r>
            <a:endParaRPr lang="ko-KR" altLang="en-US" sz="2800">
              <a:solidFill>
                <a:schemeClr val="tx1">
                  <a:lumMod val="5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2684FC2-6C6E-41E1-AE0C-A5D87A10A441}"/>
              </a:ext>
            </a:extLst>
          </p:cNvPr>
          <p:cNvSpPr/>
          <p:nvPr/>
        </p:nvSpPr>
        <p:spPr>
          <a:xfrm>
            <a:off x="4365524" y="3429000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5400">
                <a:solidFill>
                  <a:schemeClr val="tx1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감사합니다</a:t>
            </a:r>
            <a:r>
              <a:rPr lang="en-US" altLang="ko-KR" sz="5400">
                <a:solidFill>
                  <a:schemeClr val="tx1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!</a:t>
            </a:r>
            <a:endParaRPr lang="ko-KR" altLang="en-US" sz="5400"/>
          </a:p>
        </p:txBody>
      </p:sp>
      <p:sp>
        <p:nvSpPr>
          <p:cNvPr id="29" name="직각 삼각형 28">
            <a:extLst>
              <a:ext uri="{FF2B5EF4-FFF2-40B4-BE49-F238E27FC236}">
                <a16:creationId xmlns:a16="http://schemas.microsoft.com/office/drawing/2014/main" id="{6EAF6279-55F0-4A85-BA57-B4D752B1DEC4}"/>
              </a:ext>
            </a:extLst>
          </p:cNvPr>
          <p:cNvSpPr/>
          <p:nvPr/>
        </p:nvSpPr>
        <p:spPr>
          <a:xfrm rot="16200000">
            <a:off x="7065831" y="1727189"/>
            <a:ext cx="4036271" cy="6216073"/>
          </a:xfrm>
          <a:prstGeom prst="rtTriangle">
            <a:avLst/>
          </a:prstGeom>
          <a:solidFill>
            <a:schemeClr val="accent4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0" name="직각 삼각형 29">
            <a:extLst>
              <a:ext uri="{FF2B5EF4-FFF2-40B4-BE49-F238E27FC236}">
                <a16:creationId xmlns:a16="http://schemas.microsoft.com/office/drawing/2014/main" id="{56135145-24F6-455F-A263-5A9BC7053D83}"/>
              </a:ext>
            </a:extLst>
          </p:cNvPr>
          <p:cNvSpPr/>
          <p:nvPr/>
        </p:nvSpPr>
        <p:spPr>
          <a:xfrm rot="5400000">
            <a:off x="1089901" y="-1089901"/>
            <a:ext cx="4036271" cy="6216073"/>
          </a:xfrm>
          <a:prstGeom prst="rtTriangle">
            <a:avLst/>
          </a:prstGeom>
          <a:solidFill>
            <a:schemeClr val="accent4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7232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8362181-CBA1-4673-BD22-ADE977E5E11C}"/>
              </a:ext>
            </a:extLst>
          </p:cNvPr>
          <p:cNvSpPr/>
          <p:nvPr/>
        </p:nvSpPr>
        <p:spPr>
          <a:xfrm>
            <a:off x="658760" y="0"/>
            <a:ext cx="10884311" cy="1012247"/>
          </a:xfrm>
          <a:prstGeom prst="rect">
            <a:avLst/>
          </a:prstGeom>
          <a:solidFill>
            <a:srgbClr val="0062AC"/>
          </a:solidFill>
          <a:ln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5556BE90-4E44-41FD-B037-5EE6BF9D216E}"/>
              </a:ext>
            </a:extLst>
          </p:cNvPr>
          <p:cNvSpPr/>
          <p:nvPr/>
        </p:nvSpPr>
        <p:spPr>
          <a:xfrm>
            <a:off x="1016599" y="151476"/>
            <a:ext cx="1028513" cy="1012247"/>
          </a:xfrm>
          <a:prstGeom prst="ellipse">
            <a:avLst/>
          </a:prstGeom>
          <a:solidFill>
            <a:srgbClr val="4CC8F4"/>
          </a:solidFill>
          <a:ln w="57150">
            <a:solidFill>
              <a:srgbClr val="DEDED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b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</a:t>
            </a:r>
            <a:endParaRPr lang="ko-KR" altLang="en-US" sz="3600" b="1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5BAC7B0-DF72-4FAA-8A16-3943EF384C51}"/>
              </a:ext>
            </a:extLst>
          </p:cNvPr>
          <p:cNvSpPr/>
          <p:nvPr/>
        </p:nvSpPr>
        <p:spPr>
          <a:xfrm>
            <a:off x="2322586" y="242806"/>
            <a:ext cx="344517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4400" b="1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수정 같이란</a:t>
            </a:r>
            <a:r>
              <a:rPr lang="en-US" altLang="ko-KR" sz="4400" b="1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?</a:t>
            </a:r>
            <a:endParaRPr lang="ko-KR" altLang="en-US" sz="4400" b="1">
              <a:solidFill>
                <a:schemeClr val="bg1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A09AFE9-0974-4DA1-A65E-AB9328BCA8E4}"/>
              </a:ext>
            </a:extLst>
          </p:cNvPr>
          <p:cNvSpPr/>
          <p:nvPr/>
        </p:nvSpPr>
        <p:spPr>
          <a:xfrm>
            <a:off x="658758" y="0"/>
            <a:ext cx="10884311" cy="79854"/>
          </a:xfrm>
          <a:prstGeom prst="rect">
            <a:avLst/>
          </a:prstGeom>
          <a:solidFill>
            <a:srgbClr val="0083E6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C0299FB-AFD8-4C2D-811C-AE10E84BBE17}"/>
              </a:ext>
            </a:extLst>
          </p:cNvPr>
          <p:cNvSpPr/>
          <p:nvPr/>
        </p:nvSpPr>
        <p:spPr>
          <a:xfrm>
            <a:off x="1" y="-6823"/>
            <a:ext cx="658760" cy="79854"/>
          </a:xfrm>
          <a:prstGeom prst="rect">
            <a:avLst/>
          </a:pr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FB4279C-9522-4D0E-9F21-0E662AB4BDD6}"/>
              </a:ext>
            </a:extLst>
          </p:cNvPr>
          <p:cNvSpPr/>
          <p:nvPr/>
        </p:nvSpPr>
        <p:spPr>
          <a:xfrm>
            <a:off x="11543071" y="-6823"/>
            <a:ext cx="658760" cy="79854"/>
          </a:xfrm>
          <a:prstGeom prst="rect">
            <a:avLst/>
          </a:pr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D940CFC2-3D24-4D9E-AF76-5666670757E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6300" y="1860668"/>
            <a:ext cx="944996" cy="94499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C334761-7475-442F-AC0C-18E270D67861}"/>
              </a:ext>
            </a:extLst>
          </p:cNvPr>
          <p:cNvSpPr txBox="1"/>
          <p:nvPr/>
        </p:nvSpPr>
        <p:spPr>
          <a:xfrm>
            <a:off x="4045173" y="1245468"/>
            <a:ext cx="66354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rgbClr val="0062A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성신 </a:t>
            </a:r>
            <a:r>
              <a:rPr lang="ko-KR" altLang="en-US" sz="2800" dirty="0" err="1">
                <a:solidFill>
                  <a:srgbClr val="0062A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굿즈</a:t>
            </a:r>
            <a:r>
              <a:rPr lang="ko-KR" altLang="en-US" sz="2800" dirty="0">
                <a:solidFill>
                  <a:srgbClr val="0062A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공동구매 사이트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CDF566E-DE9D-43C2-AA70-12A971FB6F49}"/>
              </a:ext>
            </a:extLst>
          </p:cNvPr>
          <p:cNvSpPr/>
          <p:nvPr/>
        </p:nvSpPr>
        <p:spPr>
          <a:xfrm>
            <a:off x="2779786" y="3090297"/>
            <a:ext cx="702789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/>
              <a:t>- </a:t>
            </a:r>
            <a:r>
              <a:rPr lang="ko-KR" altLang="en-US" sz="2000"/>
              <a:t>성신여대 에브리타임에서 주로 이루어지고 있는 공동구매를 조금 더 편리하게 이용할 수 있도록 하기 위함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7FB77DC-F3A0-41CC-86FC-051E10F56750}"/>
              </a:ext>
            </a:extLst>
          </p:cNvPr>
          <p:cNvSpPr/>
          <p:nvPr/>
        </p:nvSpPr>
        <p:spPr>
          <a:xfrm>
            <a:off x="4658756" y="2200599"/>
            <a:ext cx="854105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dirty="0">
                <a:solidFill>
                  <a:schemeClr val="tx1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주제 선정 이유</a:t>
            </a:r>
            <a:endParaRPr lang="ko-KR" altLang="en-US" sz="32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159B694-5F48-4F12-86C2-21F762F27276}"/>
              </a:ext>
            </a:extLst>
          </p:cNvPr>
          <p:cNvSpPr/>
          <p:nvPr/>
        </p:nvSpPr>
        <p:spPr>
          <a:xfrm>
            <a:off x="2779786" y="4218523"/>
            <a:ext cx="702789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/>
              <a:t>- </a:t>
            </a:r>
            <a:r>
              <a:rPr lang="ko-KR" altLang="en-US" sz="2000"/>
              <a:t>에브리타임에는 공동구매 게시판이 따로 없기 때문에 현재 </a:t>
            </a:r>
            <a:endParaRPr lang="en-US" altLang="ko-KR" sz="2000"/>
          </a:p>
          <a:p>
            <a:pPr algn="ctr"/>
            <a:r>
              <a:rPr lang="ko-KR" altLang="en-US" sz="2000"/>
              <a:t>진행중인 공동구매 제품을 한 번에 확인할 수 없다는 </a:t>
            </a:r>
            <a:endParaRPr lang="en-US" altLang="ko-KR" sz="2000"/>
          </a:p>
          <a:p>
            <a:pPr algn="ctr"/>
            <a:r>
              <a:rPr lang="ko-KR" altLang="en-US" sz="2000"/>
              <a:t>불편함이 있어 이를 개선하기 위함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B0553C4-1219-44BA-B8E2-BC3FD6BA86E4}"/>
              </a:ext>
            </a:extLst>
          </p:cNvPr>
          <p:cNvSpPr/>
          <p:nvPr/>
        </p:nvSpPr>
        <p:spPr>
          <a:xfrm>
            <a:off x="2779786" y="5669766"/>
            <a:ext cx="702789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ctr">
              <a:buFontTx/>
              <a:buChar char="-"/>
            </a:pPr>
            <a:r>
              <a:rPr lang="ko-KR" altLang="en-US" sz="2000"/>
              <a:t>총대의 부담</a:t>
            </a:r>
            <a:r>
              <a:rPr lang="en-US" altLang="ko-KR" sz="2000"/>
              <a:t>(</a:t>
            </a:r>
            <a:r>
              <a:rPr lang="ko-KR" altLang="en-US" sz="2000"/>
              <a:t>수요 조사</a:t>
            </a:r>
            <a:r>
              <a:rPr lang="en-US" altLang="ko-KR" sz="2000"/>
              <a:t>, </a:t>
            </a:r>
            <a:r>
              <a:rPr lang="ko-KR" altLang="en-US" sz="2000"/>
              <a:t>인원 수 파악</a:t>
            </a:r>
            <a:r>
              <a:rPr lang="en-US" altLang="ko-KR" sz="2000"/>
              <a:t> </a:t>
            </a:r>
            <a:r>
              <a:rPr lang="ko-KR" altLang="en-US" sz="2000"/>
              <a:t>등</a:t>
            </a:r>
            <a:r>
              <a:rPr lang="en-US" altLang="ko-KR" sz="2000"/>
              <a:t>)</a:t>
            </a:r>
            <a:r>
              <a:rPr lang="ko-KR" altLang="en-US" sz="2000"/>
              <a:t>이 적어질 수 </a:t>
            </a:r>
            <a:endParaRPr lang="en-US" altLang="ko-KR" sz="2000"/>
          </a:p>
          <a:p>
            <a:pPr algn="ctr"/>
            <a:r>
              <a:rPr lang="ko-KR" altLang="en-US" sz="2000"/>
              <a:t>있도록 하는 것이 주 목표</a:t>
            </a:r>
          </a:p>
        </p:txBody>
      </p:sp>
    </p:spTree>
    <p:extLst>
      <p:ext uri="{BB962C8B-B14F-4D97-AF65-F5344CB8AC3E}">
        <p14:creationId xmlns:p14="http://schemas.microsoft.com/office/powerpoint/2010/main" val="37457907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31EACBA8-12D9-4BE0-A4DC-D9BB7675F245}"/>
              </a:ext>
            </a:extLst>
          </p:cNvPr>
          <p:cNvSpPr/>
          <p:nvPr/>
        </p:nvSpPr>
        <p:spPr>
          <a:xfrm>
            <a:off x="658761" y="1917"/>
            <a:ext cx="11533239" cy="75990"/>
          </a:xfrm>
          <a:prstGeom prst="rect">
            <a:avLst/>
          </a:pr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A00D11-85E5-4537-A340-B9CF0129F3B6}"/>
              </a:ext>
            </a:extLst>
          </p:cNvPr>
          <p:cNvSpPr txBox="1"/>
          <p:nvPr/>
        </p:nvSpPr>
        <p:spPr>
          <a:xfrm>
            <a:off x="156783" y="190649"/>
            <a:ext cx="63186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>
                <a:solidFill>
                  <a:srgbClr val="0062A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수정 같이의 기능 목록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D9E0135-3222-4898-A5FA-5F0F0634AB7F}"/>
              </a:ext>
            </a:extLst>
          </p:cNvPr>
          <p:cNvCxnSpPr/>
          <p:nvPr/>
        </p:nvCxnSpPr>
        <p:spPr>
          <a:xfrm>
            <a:off x="117987" y="727587"/>
            <a:ext cx="11881635" cy="0"/>
          </a:xfrm>
          <a:prstGeom prst="line">
            <a:avLst/>
          </a:prstGeom>
          <a:ln w="28575">
            <a:solidFill>
              <a:srgbClr val="0062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6C6C2BE-F958-4AA2-A71A-1D3EE97AC623}"/>
              </a:ext>
            </a:extLst>
          </p:cNvPr>
          <p:cNvSpPr/>
          <p:nvPr/>
        </p:nvSpPr>
        <p:spPr>
          <a:xfrm>
            <a:off x="0" y="-2104"/>
            <a:ext cx="11533239" cy="75990"/>
          </a:xfrm>
          <a:prstGeom prst="rect">
            <a:avLst/>
          </a:pr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6F464E8-4FE4-4A1F-A36C-1ED628C5780D}"/>
              </a:ext>
            </a:extLst>
          </p:cNvPr>
          <p:cNvSpPr/>
          <p:nvPr/>
        </p:nvSpPr>
        <p:spPr>
          <a:xfrm>
            <a:off x="10164385" y="1542"/>
            <a:ext cx="1368853" cy="72343"/>
          </a:xfrm>
          <a:prstGeom prst="rect">
            <a:avLst/>
          </a:prstGeom>
          <a:solidFill>
            <a:srgbClr val="4CC8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B190A4B-503A-4AEF-B593-0FF3FA30EA9E}"/>
              </a:ext>
            </a:extLst>
          </p:cNvPr>
          <p:cNvSpPr/>
          <p:nvPr/>
        </p:nvSpPr>
        <p:spPr>
          <a:xfrm>
            <a:off x="2183562" y="1503109"/>
            <a:ext cx="9371679" cy="3724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주요 기능</a:t>
            </a:r>
            <a:endParaRPr lang="en-US" altLang="ko-KR" sz="32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marL="457200" indent="-457200">
              <a:buFontTx/>
              <a:buChar char="-"/>
            </a:pPr>
            <a:r>
              <a:rPr lang="ko-KR" altLang="en-US" sz="2800" dirty="0">
                <a:latin typeface="+mn-ea"/>
              </a:rPr>
              <a:t>홈페이지 내에서 공동구매 과정을 모두 거치도록 하여 총대 부담 축소</a:t>
            </a:r>
            <a:endParaRPr lang="en-US" altLang="ko-KR" sz="2800" dirty="0">
              <a:latin typeface="+mn-ea"/>
            </a:endParaRPr>
          </a:p>
          <a:p>
            <a:endParaRPr lang="en-US" altLang="ko-KR" sz="3200" dirty="0">
              <a:latin typeface="+mn-ea"/>
            </a:endParaRPr>
          </a:p>
          <a:p>
            <a:r>
              <a:rPr lang="ko-KR" altLang="en-US" sz="32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기본 기능</a:t>
            </a:r>
            <a:endParaRPr lang="en-US" altLang="ko-KR" sz="32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endParaRPr lang="en-US" altLang="ko-KR" sz="2800" dirty="0"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pPr marL="457200" indent="-457200">
              <a:buFontTx/>
              <a:buChar char="-"/>
            </a:pPr>
            <a:r>
              <a:rPr lang="ko-KR" altLang="en-US" sz="2800" dirty="0">
                <a:latin typeface="+mn-ea"/>
              </a:rPr>
              <a:t>고객 정보 저장</a:t>
            </a:r>
            <a:r>
              <a:rPr lang="en-US" altLang="ko-KR" sz="2800" dirty="0">
                <a:latin typeface="+mn-ea"/>
              </a:rPr>
              <a:t>(</a:t>
            </a:r>
            <a:r>
              <a:rPr lang="ko-KR" altLang="en-US" sz="2800" dirty="0">
                <a:latin typeface="+mn-ea"/>
              </a:rPr>
              <a:t>회원가입</a:t>
            </a:r>
            <a:r>
              <a:rPr lang="en-US" altLang="ko-KR" sz="2800" dirty="0">
                <a:latin typeface="+mn-ea"/>
              </a:rPr>
              <a:t>, </a:t>
            </a:r>
            <a:r>
              <a:rPr lang="ko-KR" altLang="en-US" sz="2800" dirty="0">
                <a:latin typeface="+mn-ea"/>
              </a:rPr>
              <a:t>로그인</a:t>
            </a:r>
            <a:r>
              <a:rPr lang="en-US" altLang="ko-KR" sz="2800" dirty="0">
                <a:latin typeface="+mn-ea"/>
              </a:rPr>
              <a:t>, </a:t>
            </a:r>
            <a:r>
              <a:rPr lang="ko-KR" altLang="en-US" sz="2800" dirty="0">
                <a:latin typeface="+mn-ea"/>
              </a:rPr>
              <a:t>마이페이지</a:t>
            </a:r>
            <a:r>
              <a:rPr lang="en-US" altLang="ko-KR" sz="2800" dirty="0">
                <a:latin typeface="+mn-ea"/>
              </a:rPr>
              <a:t>)</a:t>
            </a:r>
          </a:p>
          <a:p>
            <a:pPr marL="457200" indent="-457200">
              <a:buFontTx/>
              <a:buChar char="-"/>
            </a:pPr>
            <a:r>
              <a:rPr lang="ko-KR" altLang="en-US" sz="2800" dirty="0">
                <a:latin typeface="+mn-ea"/>
              </a:rPr>
              <a:t>글쓰기</a:t>
            </a:r>
            <a:r>
              <a:rPr lang="en-US" altLang="ko-KR" sz="2800" dirty="0">
                <a:latin typeface="+mn-ea"/>
              </a:rPr>
              <a:t>, </a:t>
            </a:r>
            <a:r>
              <a:rPr lang="ko-KR" altLang="en-US" sz="2800" dirty="0">
                <a:latin typeface="+mn-ea"/>
              </a:rPr>
              <a:t>댓글 쓰기</a:t>
            </a:r>
            <a:r>
              <a:rPr lang="en-US" altLang="ko-KR" sz="2800" dirty="0">
                <a:latin typeface="+mn-ea"/>
              </a:rPr>
              <a:t>, </a:t>
            </a:r>
            <a:r>
              <a:rPr lang="ko-KR" altLang="en-US" sz="2800" dirty="0">
                <a:latin typeface="+mn-ea"/>
              </a:rPr>
              <a:t>검색 기능 등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C8BAADA6-C6CD-46A1-B1D3-26D41CCFFC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3245" y="1490499"/>
            <a:ext cx="650296" cy="650296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8A6FBD1B-BED1-4BE0-82E9-2996F7A43D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3245" y="4142272"/>
            <a:ext cx="650296" cy="65029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BAEC5B6-4207-4177-BB00-17EBD3A8C6D9}"/>
              </a:ext>
            </a:extLst>
          </p:cNvPr>
          <p:cNvSpPr txBox="1"/>
          <p:nvPr/>
        </p:nvSpPr>
        <p:spPr>
          <a:xfrm>
            <a:off x="10176337" y="41554"/>
            <a:ext cx="1378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>
                <a:ln>
                  <a:noFill/>
                </a:ln>
                <a:solidFill>
                  <a:srgbClr val="4CC8F4"/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 </a:t>
            </a:r>
            <a:r>
              <a:rPr kumimoji="0" lang="ko-KR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4CC8F4"/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수정 같이란</a:t>
            </a:r>
            <a:r>
              <a:rPr kumimoji="0" lang="en-US" altLang="ko-KR" sz="1400" b="1" i="0" u="none" strike="noStrike" kern="1200" cap="none" spc="0" normalizeH="0" baseline="0" noProof="0">
                <a:ln>
                  <a:noFill/>
                </a:ln>
                <a:solidFill>
                  <a:srgbClr val="4CC8F4"/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?</a:t>
            </a:r>
            <a:endParaRPr kumimoji="0" lang="ko-KR" altLang="en-US" sz="1400" b="1" i="0" u="none" strike="noStrike" kern="1200" cap="none" spc="0" normalizeH="0" baseline="0" noProof="0">
              <a:ln>
                <a:noFill/>
              </a:ln>
              <a:solidFill>
                <a:srgbClr val="4CC8F4"/>
              </a:solidFill>
              <a:effectLst/>
              <a:uLnTx/>
              <a:uFillTx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76309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BE8EDEFF-68F3-4078-8240-516ED4DA9C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5511385"/>
              </p:ext>
            </p:extLst>
          </p:nvPr>
        </p:nvGraphicFramePr>
        <p:xfrm>
          <a:off x="1268683" y="1358119"/>
          <a:ext cx="9654634" cy="5003991"/>
        </p:xfrm>
        <a:graphic>
          <a:graphicData uri="http://schemas.openxmlformats.org/drawingml/2006/table">
            <a:tbl>
              <a:tblPr firstRow="1" firstCol="1" bandRow="1"/>
              <a:tblGrid>
                <a:gridCol w="9654634">
                  <a:extLst>
                    <a:ext uri="{9D8B030D-6E8A-4147-A177-3AD203B41FA5}">
                      <a16:colId xmlns:a16="http://schemas.microsoft.com/office/drawing/2014/main" val="3932670956"/>
                    </a:ext>
                  </a:extLst>
                </a:gridCol>
              </a:tblGrid>
              <a:tr h="495091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&lt;</a:t>
                      </a:r>
                      <a:r>
                        <a:rPr lang="ko-KR" sz="14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요구 사항 명세서</a:t>
                      </a:r>
                      <a:r>
                        <a:rPr lang="en-US" sz="14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&gt;</a:t>
                      </a: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ko-KR" altLang="en-US" sz="14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수정 </a:t>
                      </a:r>
                      <a:r>
                        <a:rPr lang="ko-KR" altLang="en-US" sz="1400" kern="1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같이</a:t>
                      </a:r>
                      <a:r>
                        <a:rPr lang="ko-KR" sz="1400" kern="1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에</a:t>
                      </a:r>
                      <a:r>
                        <a:rPr lang="ko-KR" sz="14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회원으로 가입하려면 </a:t>
                      </a:r>
                      <a:r>
                        <a:rPr lang="ko-KR" sz="1400" kern="100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학번</a:t>
                      </a:r>
                      <a:r>
                        <a:rPr lang="en-US" sz="1400" kern="100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sz="1400" kern="100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비밀번호</a:t>
                      </a:r>
                      <a:r>
                        <a:rPr lang="en-US" sz="1400" kern="100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sz="1400" kern="100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이름</a:t>
                      </a:r>
                      <a:r>
                        <a:rPr lang="en-US" altLang="ko-KR" sz="1400" kern="100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altLang="en-US" sz="1400" kern="100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구분</a:t>
                      </a:r>
                      <a:r>
                        <a:rPr lang="ko-KR" sz="14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을 입력해야 한다</a:t>
                      </a:r>
                      <a:r>
                        <a:rPr lang="en-US" sz="14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ko-KR" sz="14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회원은 학번으로 식별한다</a:t>
                      </a:r>
                      <a:r>
                        <a:rPr lang="en-US" sz="14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</a:t>
                      </a:r>
                    </a:p>
                    <a:p>
                      <a:pPr marL="342900" lvl="0" indent="-34290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ko-KR" altLang="en-US" sz="14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회원은 </a:t>
                      </a:r>
                      <a:r>
                        <a:rPr lang="ko-KR" altLang="en-US" sz="1400" kern="1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회원구분을</a:t>
                      </a:r>
                      <a:r>
                        <a:rPr lang="ko-KR" altLang="en-US" sz="14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통해 총대와 구매자로 구분한다</a:t>
                      </a:r>
                      <a:r>
                        <a:rPr lang="en-US" altLang="ko-KR" sz="14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ko-KR" sz="14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공동구매 상</a:t>
                      </a:r>
                      <a:r>
                        <a:rPr lang="ko-KR" altLang="en-US" sz="14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품은 </a:t>
                      </a:r>
                      <a:r>
                        <a:rPr lang="ko-KR" altLang="en-US" sz="1400" kern="100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상품 번호</a:t>
                      </a:r>
                      <a:r>
                        <a:rPr lang="en-US" altLang="ko-KR" sz="1400" kern="100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altLang="ko-KR" sz="14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sz="1400" kern="100" dirty="0" err="1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제조업체명</a:t>
                      </a:r>
                      <a:r>
                        <a:rPr lang="en-US" sz="1400" kern="100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sz="1400" kern="100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연락처</a:t>
                      </a:r>
                      <a:r>
                        <a:rPr lang="en-US" sz="1400" kern="100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sz="1400" kern="100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상품 분류</a:t>
                      </a:r>
                      <a:r>
                        <a:rPr lang="en-US" altLang="ko-KR" sz="1400" kern="100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sz="1400" kern="100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가격</a:t>
                      </a:r>
                      <a:r>
                        <a:rPr lang="ko-KR" sz="14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을 유지해야 한다</a:t>
                      </a:r>
                      <a:r>
                        <a:rPr lang="en-US" sz="14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ko-KR" sz="14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상품은 </a:t>
                      </a:r>
                      <a:r>
                        <a:rPr lang="ko-KR" sz="1400" kern="100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상품 번호</a:t>
                      </a:r>
                      <a:r>
                        <a:rPr lang="ko-KR" sz="1400" kern="1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로</a:t>
                      </a:r>
                      <a:r>
                        <a:rPr lang="ko-KR" sz="1400" kern="100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sz="14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식별한다</a:t>
                      </a:r>
                      <a:r>
                        <a:rPr lang="en-US" sz="14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</a:t>
                      </a:r>
                    </a:p>
                    <a:p>
                      <a:pPr marL="342900" marR="0" lvl="0" indent="-342900" algn="just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ko-KR" altLang="ko-KR" sz="14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총대는 </a:t>
                      </a:r>
                      <a:r>
                        <a:rPr lang="ko-KR" altLang="ko-KR" sz="1400" kern="100" dirty="0" err="1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게시글</a:t>
                      </a:r>
                      <a:r>
                        <a:rPr lang="ko-KR" altLang="ko-KR" sz="1400" kern="1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을</a:t>
                      </a:r>
                      <a:r>
                        <a:rPr lang="ko-KR" altLang="ko-KR" sz="14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altLang="en-US" sz="14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통해 상품을 </a:t>
                      </a:r>
                      <a:r>
                        <a:rPr lang="ko-KR" altLang="en-US" sz="1400" kern="100" dirty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등록</a:t>
                      </a:r>
                      <a:r>
                        <a:rPr lang="ko-KR" altLang="ko-KR" sz="1400" kern="100" dirty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할 수 있다</a:t>
                      </a:r>
                      <a:r>
                        <a:rPr lang="en-US" altLang="ko-KR" sz="1400" kern="100" dirty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</a:t>
                      </a:r>
                    </a:p>
                    <a:p>
                      <a:pPr marL="342900" marR="0" lvl="0" indent="-342900" algn="just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ko-KR" altLang="ko-KR" sz="14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총대는 </a:t>
                      </a:r>
                      <a:r>
                        <a:rPr lang="ko-KR" altLang="ko-KR" sz="1400" kern="100" dirty="0" err="1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게시글</a:t>
                      </a:r>
                      <a:r>
                        <a:rPr lang="ko-KR" altLang="ko-KR" sz="1400" kern="1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을</a:t>
                      </a:r>
                      <a:r>
                        <a:rPr lang="ko-KR" altLang="ko-KR" sz="14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여러 개 </a:t>
                      </a:r>
                      <a:r>
                        <a:rPr lang="ko-KR" altLang="ko-KR" sz="1400" kern="100" dirty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작성할 수 있고</a:t>
                      </a:r>
                      <a:r>
                        <a:rPr lang="en-US" altLang="ko-KR" sz="14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altLang="ko-KR" sz="1400" kern="1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게시글</a:t>
                      </a:r>
                      <a:r>
                        <a:rPr lang="ko-KR" altLang="ko-KR" sz="14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하나는 한 명의 총대만 </a:t>
                      </a:r>
                      <a:r>
                        <a:rPr lang="ko-KR" altLang="ko-KR" sz="1400" kern="1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작성할 수 있다</a:t>
                      </a:r>
                      <a:r>
                        <a:rPr lang="en-US" altLang="ko-KR" sz="1400" kern="1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4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ko-KR" sz="14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총대는 상품 </a:t>
                      </a:r>
                      <a:r>
                        <a:rPr lang="ko-KR" sz="1400" kern="1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등록시</a:t>
                      </a:r>
                      <a:r>
                        <a:rPr lang="ko-KR" sz="14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수량당 가격</a:t>
                      </a:r>
                      <a:r>
                        <a:rPr lang="en-US" sz="14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sz="14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수량에 따른 진행 가능 여부를 제공받는다</a:t>
                      </a:r>
                      <a:r>
                        <a:rPr lang="en-US" sz="14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ko-KR" sz="14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총대는 상품 </a:t>
                      </a:r>
                      <a:r>
                        <a:rPr lang="ko-KR" sz="1400" kern="1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등록시</a:t>
                      </a:r>
                      <a:r>
                        <a:rPr lang="ko-KR" sz="14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sz="1400" kern="100" dirty="0" err="1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상품이름</a:t>
                      </a:r>
                      <a:r>
                        <a:rPr lang="en-US" sz="1400" kern="100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sz="1400" kern="100" dirty="0" err="1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상품분류</a:t>
                      </a:r>
                      <a:r>
                        <a:rPr lang="en-US" sz="1400" kern="100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sz="1400" kern="100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가격</a:t>
                      </a:r>
                      <a:r>
                        <a:rPr lang="en-US" sz="1400" kern="100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altLang="en-US" sz="1400" kern="100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시작일자</a:t>
                      </a:r>
                      <a:r>
                        <a:rPr lang="en-US" altLang="ko-KR" sz="1400" kern="100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altLang="en-US" sz="1400" kern="100" dirty="0" err="1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종료일자</a:t>
                      </a:r>
                      <a:r>
                        <a:rPr lang="en-US" sz="1400" kern="100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sz="1400" kern="100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계좌정보</a:t>
                      </a:r>
                      <a:r>
                        <a:rPr lang="en-US" sz="1400" kern="100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sz="1400" kern="100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등록번호</a:t>
                      </a:r>
                      <a:r>
                        <a:rPr lang="ko-KR" sz="1400" kern="1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를</a:t>
                      </a:r>
                      <a:r>
                        <a:rPr lang="ko-KR" sz="1400" kern="100" dirty="0">
                          <a:solidFill>
                            <a:srgbClr val="2E74B5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sz="1400" kern="100" dirty="0">
                          <a:solidFill>
                            <a:srgbClr val="538135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등록해야 한다</a:t>
                      </a:r>
                      <a:r>
                        <a:rPr lang="en-US" sz="1400" kern="100" dirty="0">
                          <a:solidFill>
                            <a:srgbClr val="538135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ko-KR" sz="14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구매자는 여러 상품을 주문할 수 있고</a:t>
                      </a:r>
                      <a:r>
                        <a:rPr lang="en-US" sz="14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sz="14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하나의 상품을 여러 구매자가 </a:t>
                      </a:r>
                      <a:r>
                        <a:rPr lang="ko-KR" sz="1400" kern="100" dirty="0">
                          <a:solidFill>
                            <a:srgbClr val="538135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주문할 수 있다</a:t>
                      </a:r>
                      <a:r>
                        <a:rPr lang="en-US" sz="1400" kern="100" dirty="0">
                          <a:solidFill>
                            <a:srgbClr val="538135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ko-KR" sz="14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구매자가 상품을 주문하면 주문에 대한 </a:t>
                      </a:r>
                      <a:r>
                        <a:rPr lang="ko-KR" sz="1400" kern="100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주문번호</a:t>
                      </a:r>
                      <a:r>
                        <a:rPr lang="en-US" sz="1400" kern="100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sz="1400" kern="100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주문 수량</a:t>
                      </a:r>
                      <a:r>
                        <a:rPr lang="en-US" sz="1400" kern="100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sz="1400" kern="100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배부 방</a:t>
                      </a:r>
                      <a:r>
                        <a:rPr lang="ko-KR" altLang="en-US" sz="1400" kern="100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식</a:t>
                      </a:r>
                      <a:r>
                        <a:rPr lang="en-US" sz="1400" kern="100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sz="1400" kern="100" dirty="0" err="1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주문일자</a:t>
                      </a:r>
                      <a:r>
                        <a:rPr lang="ko-KR" sz="1400" kern="100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sz="1400" kern="1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정보</a:t>
                      </a:r>
                      <a:r>
                        <a:rPr lang="ko-KR" sz="14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를 유지해야 한다</a:t>
                      </a:r>
                      <a:r>
                        <a:rPr lang="en-US" sz="14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 </a:t>
                      </a: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ko-KR" sz="14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주문 정보는 진행 기간이 끝난 후</a:t>
                      </a:r>
                      <a:r>
                        <a:rPr lang="en-US" sz="14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sz="14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엑셀파일 형태로 </a:t>
                      </a:r>
                      <a:r>
                        <a:rPr lang="ko-KR" sz="1400" kern="1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총대에게</a:t>
                      </a:r>
                      <a:r>
                        <a:rPr lang="ko-KR" sz="14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전송된다</a:t>
                      </a:r>
                      <a:r>
                        <a:rPr lang="en-US" sz="14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ko-KR" sz="14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진행 기간이 끝나면 총대의 계좌 정보가 구매자에게 쪽지로 전송된다</a:t>
                      </a:r>
                      <a:r>
                        <a:rPr lang="en-US" sz="14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ko-KR" sz="14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각 상품은 지정된 제조업체가 공급하고</a:t>
                      </a:r>
                      <a:r>
                        <a:rPr lang="en-US" sz="14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sz="14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제조업체 하나는 여러 상품을 </a:t>
                      </a:r>
                      <a:r>
                        <a:rPr lang="ko-KR" sz="1400" kern="100" dirty="0">
                          <a:solidFill>
                            <a:srgbClr val="538135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공급할 수 있다</a:t>
                      </a:r>
                      <a:r>
                        <a:rPr lang="en-US" sz="14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ko-KR" sz="14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제조업체가 상품을 공급하면 </a:t>
                      </a:r>
                      <a:r>
                        <a:rPr lang="ko-KR" sz="1400" kern="100" dirty="0" err="1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공급일자와</a:t>
                      </a:r>
                      <a:r>
                        <a:rPr lang="ko-KR" sz="1400" kern="100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공급량 </a:t>
                      </a:r>
                      <a:r>
                        <a:rPr lang="ko-KR" sz="1400" kern="1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정보를</a:t>
                      </a:r>
                      <a:r>
                        <a:rPr lang="ko-KR" sz="1400" kern="100" dirty="0">
                          <a:solidFill>
                            <a:srgbClr val="2E74B5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sz="14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유지해야 한다</a:t>
                      </a:r>
                      <a:r>
                        <a:rPr lang="en-US" sz="14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ko-KR" sz="14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제조업체는 </a:t>
                      </a:r>
                      <a:r>
                        <a:rPr lang="ko-KR" sz="1400" kern="100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제조업체명</a:t>
                      </a:r>
                      <a:r>
                        <a:rPr lang="ko-KR" sz="14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으로 식별한다</a:t>
                      </a:r>
                      <a:r>
                        <a:rPr lang="en-US" sz="14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ko-KR" sz="14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회원은 </a:t>
                      </a:r>
                      <a:r>
                        <a:rPr lang="ko-KR" sz="1400" kern="100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댓글</a:t>
                      </a:r>
                      <a:r>
                        <a:rPr lang="ko-KR" sz="14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을 여러 개 작성할 수 있고</a:t>
                      </a:r>
                      <a:r>
                        <a:rPr lang="en-US" sz="14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sz="14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댓글 하나는 한 명의 회원만 </a:t>
                      </a:r>
                      <a:r>
                        <a:rPr lang="ko-KR" sz="1400" kern="1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작성할 수 있다</a:t>
                      </a:r>
                      <a:r>
                        <a:rPr lang="en-US" sz="1400" kern="1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4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ko-KR" sz="14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구매자는 총대가 올린 </a:t>
                      </a:r>
                      <a:r>
                        <a:rPr lang="ko-KR" sz="1400" kern="1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게시글에</a:t>
                      </a:r>
                      <a:r>
                        <a:rPr lang="ko-KR" sz="14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sz="1400" kern="100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댓글</a:t>
                      </a:r>
                      <a:r>
                        <a:rPr lang="ko-KR" sz="14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형태로 상품 </a:t>
                      </a:r>
                      <a:r>
                        <a:rPr lang="ko-KR" sz="1400" kern="1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문의를 할 수 있다</a:t>
                      </a:r>
                      <a:r>
                        <a:rPr lang="en-US" sz="1400" kern="1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4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ko-KR" sz="1400" kern="1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게시글에</a:t>
                      </a:r>
                      <a:r>
                        <a:rPr lang="ko-KR" sz="14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대한 </a:t>
                      </a:r>
                      <a:r>
                        <a:rPr lang="ko-KR" sz="1400" kern="100" dirty="0" err="1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글번호</a:t>
                      </a:r>
                      <a:r>
                        <a:rPr lang="en-US" sz="1400" kern="100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sz="1400" kern="100" dirty="0" err="1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글제목</a:t>
                      </a:r>
                      <a:r>
                        <a:rPr lang="en-US" sz="1400" kern="100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sz="1400" kern="100" dirty="0" err="1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글내용</a:t>
                      </a:r>
                      <a:r>
                        <a:rPr lang="en-US" sz="1400" kern="100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sz="1400" kern="100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작성일자</a:t>
                      </a:r>
                      <a:r>
                        <a:rPr lang="en-US" altLang="ko-KR" sz="1400" kern="100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ko-KR" altLang="en-US" sz="1400" kern="100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작성자</a:t>
                      </a:r>
                      <a:r>
                        <a:rPr lang="en-US" altLang="ko-KR" sz="1400" kern="100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ko-KR" altLang="en-US" sz="1400" kern="100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학번</a:t>
                      </a:r>
                      <a:r>
                        <a:rPr lang="en-US" altLang="ko-KR" sz="1400" kern="100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)</a:t>
                      </a:r>
                      <a:r>
                        <a:rPr lang="ko-KR" sz="1400" kern="100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sz="14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정보를 유지해야 한다</a:t>
                      </a:r>
                      <a:r>
                        <a:rPr lang="en-US" sz="14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ko-KR" sz="14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댓글에 대한 </a:t>
                      </a:r>
                      <a:r>
                        <a:rPr lang="ko-KR" sz="1400" kern="100" dirty="0" err="1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댓글번호</a:t>
                      </a:r>
                      <a:r>
                        <a:rPr lang="en-US" sz="1400" kern="100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sz="1400" kern="100" dirty="0" err="1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댓글내용</a:t>
                      </a:r>
                      <a:r>
                        <a:rPr lang="en-US" sz="1400" kern="100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sz="1400" kern="100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작성일자</a:t>
                      </a:r>
                      <a:r>
                        <a:rPr lang="en-US" altLang="ko-KR" sz="1400" kern="100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ko-KR" altLang="en-US" sz="1400" kern="100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작성자</a:t>
                      </a:r>
                      <a:r>
                        <a:rPr lang="en-US" altLang="ko-KR" sz="1400" kern="100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ko-KR" altLang="en-US" sz="1400" kern="100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학번</a:t>
                      </a:r>
                      <a:r>
                        <a:rPr lang="en-US" altLang="ko-KR" sz="1400" kern="100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)</a:t>
                      </a:r>
                      <a:r>
                        <a:rPr lang="ko-KR" sz="1400" kern="100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sz="14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정보를 유지해야 한다</a:t>
                      </a:r>
                      <a:r>
                        <a:rPr lang="en-US" sz="14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ko-KR" sz="1400" kern="1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게시글</a:t>
                      </a:r>
                      <a:r>
                        <a:rPr lang="ko-KR" sz="14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및 댓글은 </a:t>
                      </a:r>
                      <a:r>
                        <a:rPr lang="ko-KR" sz="1400" kern="1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글번호로</a:t>
                      </a:r>
                      <a:r>
                        <a:rPr lang="ko-KR" sz="14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식별한다</a:t>
                      </a:r>
                      <a:r>
                        <a:rPr lang="en-US" sz="14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4479488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48362181-CBA1-4673-BD22-ADE977E5E11C}"/>
              </a:ext>
            </a:extLst>
          </p:cNvPr>
          <p:cNvSpPr/>
          <p:nvPr/>
        </p:nvSpPr>
        <p:spPr>
          <a:xfrm>
            <a:off x="658760" y="0"/>
            <a:ext cx="10884311" cy="1012247"/>
          </a:xfrm>
          <a:prstGeom prst="rect">
            <a:avLst/>
          </a:prstGeom>
          <a:solidFill>
            <a:srgbClr val="0062AC"/>
          </a:solidFill>
          <a:ln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5556BE90-4E44-41FD-B037-5EE6BF9D216E}"/>
              </a:ext>
            </a:extLst>
          </p:cNvPr>
          <p:cNvSpPr/>
          <p:nvPr/>
        </p:nvSpPr>
        <p:spPr>
          <a:xfrm>
            <a:off x="1016599" y="151476"/>
            <a:ext cx="1028513" cy="1012247"/>
          </a:xfrm>
          <a:prstGeom prst="ellipse">
            <a:avLst/>
          </a:prstGeom>
          <a:solidFill>
            <a:srgbClr val="4CC8F4"/>
          </a:solidFill>
          <a:ln w="57150">
            <a:solidFill>
              <a:srgbClr val="DEDED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b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</a:t>
            </a:r>
            <a:endParaRPr lang="ko-KR" altLang="en-US" sz="3600" b="1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5BAC7B0-DF72-4FAA-8A16-3943EF384C51}"/>
              </a:ext>
            </a:extLst>
          </p:cNvPr>
          <p:cNvSpPr/>
          <p:nvPr/>
        </p:nvSpPr>
        <p:spPr>
          <a:xfrm>
            <a:off x="2322586" y="242806"/>
            <a:ext cx="452078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4400" b="1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요구 사항 명세서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A09AFE9-0974-4DA1-A65E-AB9328BCA8E4}"/>
              </a:ext>
            </a:extLst>
          </p:cNvPr>
          <p:cNvSpPr/>
          <p:nvPr/>
        </p:nvSpPr>
        <p:spPr>
          <a:xfrm>
            <a:off x="658758" y="0"/>
            <a:ext cx="10884311" cy="79854"/>
          </a:xfrm>
          <a:prstGeom prst="rect">
            <a:avLst/>
          </a:prstGeom>
          <a:solidFill>
            <a:srgbClr val="0083E6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C0299FB-AFD8-4C2D-811C-AE10E84BBE17}"/>
              </a:ext>
            </a:extLst>
          </p:cNvPr>
          <p:cNvSpPr/>
          <p:nvPr/>
        </p:nvSpPr>
        <p:spPr>
          <a:xfrm>
            <a:off x="1" y="-6823"/>
            <a:ext cx="658760" cy="79854"/>
          </a:xfrm>
          <a:prstGeom prst="rect">
            <a:avLst/>
          </a:pr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FB4279C-9522-4D0E-9F21-0E662AB4BDD6}"/>
              </a:ext>
            </a:extLst>
          </p:cNvPr>
          <p:cNvSpPr/>
          <p:nvPr/>
        </p:nvSpPr>
        <p:spPr>
          <a:xfrm>
            <a:off x="11543071" y="-6823"/>
            <a:ext cx="658760" cy="79854"/>
          </a:xfrm>
          <a:prstGeom prst="rect">
            <a:avLst/>
          </a:pr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9C61504-0FDA-4B62-893F-288342E35F9C}"/>
              </a:ext>
            </a:extLst>
          </p:cNvPr>
          <p:cNvSpPr/>
          <p:nvPr/>
        </p:nvSpPr>
        <p:spPr>
          <a:xfrm>
            <a:off x="4285248" y="6405031"/>
            <a:ext cx="362150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b="1">
                <a:latin typeface="+mn-ea"/>
              </a:rPr>
              <a:t>수정 같이의 요구 사항 명세서</a:t>
            </a:r>
            <a:endParaRPr lang="ko-KR" altLang="en-US" sz="2000" b="1"/>
          </a:p>
        </p:txBody>
      </p:sp>
    </p:spTree>
    <p:extLst>
      <p:ext uri="{BB962C8B-B14F-4D97-AF65-F5344CB8AC3E}">
        <p14:creationId xmlns:p14="http://schemas.microsoft.com/office/powerpoint/2010/main" val="4067166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8362181-CBA1-4673-BD22-ADE977E5E11C}"/>
              </a:ext>
            </a:extLst>
          </p:cNvPr>
          <p:cNvSpPr/>
          <p:nvPr/>
        </p:nvSpPr>
        <p:spPr>
          <a:xfrm>
            <a:off x="658760" y="0"/>
            <a:ext cx="10884311" cy="1012247"/>
          </a:xfrm>
          <a:prstGeom prst="rect">
            <a:avLst/>
          </a:prstGeom>
          <a:solidFill>
            <a:srgbClr val="0062AC"/>
          </a:solidFill>
          <a:ln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5556BE90-4E44-41FD-B037-5EE6BF9D216E}"/>
              </a:ext>
            </a:extLst>
          </p:cNvPr>
          <p:cNvSpPr/>
          <p:nvPr/>
        </p:nvSpPr>
        <p:spPr>
          <a:xfrm>
            <a:off x="1016599" y="151476"/>
            <a:ext cx="1028513" cy="1012247"/>
          </a:xfrm>
          <a:prstGeom prst="ellipse">
            <a:avLst/>
          </a:prstGeom>
          <a:solidFill>
            <a:srgbClr val="4CC8F4"/>
          </a:solidFill>
          <a:ln w="57150">
            <a:solidFill>
              <a:srgbClr val="DEDED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600" b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3</a:t>
            </a:r>
            <a:endParaRPr lang="ko-KR" altLang="en-US" sz="3600" b="1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5BAC7B0-DF72-4FAA-8A16-3943EF384C51}"/>
              </a:ext>
            </a:extLst>
          </p:cNvPr>
          <p:cNvSpPr/>
          <p:nvPr/>
        </p:nvSpPr>
        <p:spPr>
          <a:xfrm>
            <a:off x="2322586" y="242806"/>
            <a:ext cx="373371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b="1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E-R </a:t>
            </a:r>
            <a:r>
              <a:rPr lang="ko-KR" altLang="en-US" sz="4000" b="1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다이어그램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A09AFE9-0974-4DA1-A65E-AB9328BCA8E4}"/>
              </a:ext>
            </a:extLst>
          </p:cNvPr>
          <p:cNvSpPr/>
          <p:nvPr/>
        </p:nvSpPr>
        <p:spPr>
          <a:xfrm>
            <a:off x="658758" y="0"/>
            <a:ext cx="10884311" cy="79854"/>
          </a:xfrm>
          <a:prstGeom prst="rect">
            <a:avLst/>
          </a:prstGeom>
          <a:solidFill>
            <a:srgbClr val="0083E6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C0299FB-AFD8-4C2D-811C-AE10E84BBE17}"/>
              </a:ext>
            </a:extLst>
          </p:cNvPr>
          <p:cNvSpPr/>
          <p:nvPr/>
        </p:nvSpPr>
        <p:spPr>
          <a:xfrm>
            <a:off x="1" y="-6823"/>
            <a:ext cx="658760" cy="79854"/>
          </a:xfrm>
          <a:prstGeom prst="rect">
            <a:avLst/>
          </a:pr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FB4279C-9522-4D0E-9F21-0E662AB4BDD6}"/>
              </a:ext>
            </a:extLst>
          </p:cNvPr>
          <p:cNvSpPr/>
          <p:nvPr/>
        </p:nvSpPr>
        <p:spPr>
          <a:xfrm>
            <a:off x="11543071" y="-6823"/>
            <a:ext cx="658760" cy="79854"/>
          </a:xfrm>
          <a:prstGeom prst="rect">
            <a:avLst/>
          </a:pr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18E163F4-9096-4ECC-8C56-B07D3F6C4DF1}"/>
              </a:ext>
            </a:extLst>
          </p:cNvPr>
          <p:cNvSpPr txBox="1"/>
          <p:nvPr/>
        </p:nvSpPr>
        <p:spPr>
          <a:xfrm>
            <a:off x="983527" y="1291665"/>
            <a:ext cx="46836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>
                <a:solidFill>
                  <a:srgbClr val="4CC8F4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0</a:t>
            </a:r>
            <a:r>
              <a:rPr lang="en-US" altLang="ko-KR" sz="2400">
                <a:solidFill>
                  <a:srgbClr val="0062A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   </a:t>
            </a:r>
            <a:r>
              <a:rPr lang="ko-KR" altLang="en-US" sz="2400">
                <a:solidFill>
                  <a:srgbClr val="0062A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개체와 속성 추출</a:t>
            </a:r>
          </a:p>
        </p:txBody>
      </p: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DFD20A82-8BBD-4303-B723-377C4C1BDF96}"/>
              </a:ext>
            </a:extLst>
          </p:cNvPr>
          <p:cNvCxnSpPr/>
          <p:nvPr/>
        </p:nvCxnSpPr>
        <p:spPr>
          <a:xfrm>
            <a:off x="1579802" y="1402143"/>
            <a:ext cx="0" cy="334297"/>
          </a:xfrm>
          <a:prstGeom prst="line">
            <a:avLst/>
          </a:prstGeom>
          <a:ln w="19050">
            <a:solidFill>
              <a:srgbClr val="0083E6">
                <a:alpha val="78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D85F255F-0864-458B-9520-B36E70153B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8722349"/>
              </p:ext>
            </p:extLst>
          </p:nvPr>
        </p:nvGraphicFramePr>
        <p:xfrm>
          <a:off x="1330187" y="1863808"/>
          <a:ext cx="9531626" cy="47339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110947">
                  <a:extLst>
                    <a:ext uri="{9D8B030D-6E8A-4147-A177-3AD203B41FA5}">
                      <a16:colId xmlns:a16="http://schemas.microsoft.com/office/drawing/2014/main" val="843108101"/>
                    </a:ext>
                  </a:extLst>
                </a:gridCol>
                <a:gridCol w="6420679">
                  <a:extLst>
                    <a:ext uri="{9D8B030D-6E8A-4147-A177-3AD203B41FA5}">
                      <a16:colId xmlns:a16="http://schemas.microsoft.com/office/drawing/2014/main" val="3288499957"/>
                    </a:ext>
                  </a:extLst>
                </a:gridCol>
              </a:tblGrid>
              <a:tr h="6352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/>
                        <a:t>개체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/>
                        <a:t>속성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7081631"/>
                  </a:ext>
                </a:extLst>
              </a:tr>
              <a:tr h="6352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/>
                        <a:t>회원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u="sng" dirty="0"/>
                        <a:t>학번</a:t>
                      </a:r>
                      <a:r>
                        <a:rPr lang="en-US" altLang="ko-KR" sz="2000" dirty="0"/>
                        <a:t>, </a:t>
                      </a:r>
                      <a:r>
                        <a:rPr lang="ko-KR" altLang="en-US" sz="2000" dirty="0"/>
                        <a:t>비밀번호</a:t>
                      </a:r>
                      <a:r>
                        <a:rPr lang="en-US" altLang="ko-KR" sz="2000" dirty="0"/>
                        <a:t>, </a:t>
                      </a:r>
                      <a:r>
                        <a:rPr lang="ko-KR" altLang="en-US" sz="2000" dirty="0"/>
                        <a:t>이름</a:t>
                      </a:r>
                      <a:r>
                        <a:rPr lang="en-US" altLang="ko-KR" sz="2000" dirty="0"/>
                        <a:t>, </a:t>
                      </a:r>
                      <a:r>
                        <a:rPr lang="ko-KR" altLang="en-US" sz="2000" dirty="0"/>
                        <a:t>구분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60736103"/>
                  </a:ext>
                </a:extLst>
              </a:tr>
              <a:tr h="10964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/>
                        <a:t>상품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상품 분류</a:t>
                      </a:r>
                      <a:r>
                        <a:rPr lang="en-US" altLang="ko-KR" sz="2000" dirty="0"/>
                        <a:t>, </a:t>
                      </a:r>
                      <a:r>
                        <a:rPr lang="ko-KR" altLang="en-US" sz="2000" dirty="0"/>
                        <a:t>상품명</a:t>
                      </a:r>
                      <a:r>
                        <a:rPr lang="en-US" altLang="ko-KR" sz="2000"/>
                        <a:t>, </a:t>
                      </a:r>
                      <a:r>
                        <a:rPr lang="ko-KR" altLang="en-US" sz="2000"/>
                        <a:t>가격</a:t>
                      </a:r>
                      <a:r>
                        <a:rPr lang="en-US" altLang="ko-KR" sz="2000" dirty="0"/>
                        <a:t>, </a:t>
                      </a:r>
                      <a:r>
                        <a:rPr lang="ko-KR" altLang="en-US" sz="2000" u="sng" dirty="0"/>
                        <a:t>상품번호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5399004"/>
                  </a:ext>
                </a:extLst>
              </a:tr>
              <a:tr h="10964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/>
                        <a:t>제조업체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u="sng" dirty="0"/>
                        <a:t>제조업체명</a:t>
                      </a:r>
                      <a:r>
                        <a:rPr lang="en-US" altLang="ko-KR" sz="2000" dirty="0"/>
                        <a:t>, </a:t>
                      </a:r>
                      <a:r>
                        <a:rPr lang="ko-KR" altLang="en-US" sz="2000" dirty="0"/>
                        <a:t>제조업체 가격 정보</a:t>
                      </a:r>
                      <a:r>
                        <a:rPr lang="en-US" altLang="ko-KR" sz="2000"/>
                        <a:t>, </a:t>
                      </a:r>
                      <a:r>
                        <a:rPr lang="ko-KR" altLang="en-US" sz="2000"/>
                        <a:t>연락처</a:t>
                      </a:r>
                      <a:endParaRPr lang="ko-KR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92308398"/>
                  </a:ext>
                </a:extLst>
              </a:tr>
              <a:tr h="6352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게시글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u="sng" dirty="0" err="1"/>
                        <a:t>글번호</a:t>
                      </a:r>
                      <a:r>
                        <a:rPr lang="en-US" altLang="ko-KR" sz="2000" dirty="0"/>
                        <a:t>, </a:t>
                      </a:r>
                      <a:r>
                        <a:rPr lang="ko-KR" altLang="en-US" sz="2000" dirty="0" err="1"/>
                        <a:t>글제목</a:t>
                      </a:r>
                      <a:r>
                        <a:rPr lang="en-US" altLang="ko-KR" sz="2000" dirty="0"/>
                        <a:t>, </a:t>
                      </a:r>
                      <a:r>
                        <a:rPr lang="ko-KR" altLang="en-US" sz="2000" dirty="0" err="1"/>
                        <a:t>글내용</a:t>
                      </a:r>
                      <a:r>
                        <a:rPr lang="en-US" altLang="ko-KR" sz="2000" dirty="0"/>
                        <a:t>, </a:t>
                      </a:r>
                      <a:r>
                        <a:rPr lang="ko-KR" altLang="en-US" sz="2000" dirty="0"/>
                        <a:t>작성일자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7895035"/>
                  </a:ext>
                </a:extLst>
              </a:tr>
              <a:tr h="6352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/>
                        <a:t>댓글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u="sng" dirty="0"/>
                        <a:t>댓글번호</a:t>
                      </a:r>
                      <a:r>
                        <a:rPr lang="en-US" altLang="ko-KR" sz="2000" dirty="0"/>
                        <a:t>, </a:t>
                      </a:r>
                      <a:r>
                        <a:rPr lang="ko-KR" altLang="en-US" sz="2000" dirty="0"/>
                        <a:t>댓글내용</a:t>
                      </a:r>
                      <a:r>
                        <a:rPr lang="en-US" altLang="ko-KR" sz="2000" dirty="0"/>
                        <a:t>, </a:t>
                      </a:r>
                      <a:r>
                        <a:rPr lang="ko-KR" altLang="en-US" sz="2000" dirty="0"/>
                        <a:t>작성일자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33441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62522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31EACBA8-12D9-4BE0-A4DC-D9BB7675F245}"/>
              </a:ext>
            </a:extLst>
          </p:cNvPr>
          <p:cNvSpPr/>
          <p:nvPr/>
        </p:nvSpPr>
        <p:spPr>
          <a:xfrm>
            <a:off x="658761" y="1917"/>
            <a:ext cx="11533239" cy="75990"/>
          </a:xfrm>
          <a:prstGeom prst="rect">
            <a:avLst/>
          </a:pr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6EFD1A03-ADD2-4B3E-94F0-358500404532}"/>
              </a:ext>
            </a:extLst>
          </p:cNvPr>
          <p:cNvGrpSpPr/>
          <p:nvPr/>
        </p:nvGrpSpPr>
        <p:grpSpPr>
          <a:xfrm>
            <a:off x="156783" y="190649"/>
            <a:ext cx="6449289" cy="461665"/>
            <a:chOff x="200639" y="1324530"/>
            <a:chExt cx="6449289" cy="461665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4A00D11-85E5-4537-A340-B9CF0129F3B6}"/>
                </a:ext>
              </a:extLst>
            </p:cNvPr>
            <p:cNvSpPr txBox="1"/>
            <p:nvPr/>
          </p:nvSpPr>
          <p:spPr>
            <a:xfrm>
              <a:off x="200639" y="1324530"/>
              <a:ext cx="644928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>
                  <a:solidFill>
                    <a:srgbClr val="4CC8F4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0</a:t>
              </a:r>
              <a:r>
                <a:rPr lang="en-US" altLang="ko-KR" sz="2400">
                  <a:solidFill>
                    <a:srgbClr val="0062AC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1   </a:t>
              </a:r>
              <a:r>
                <a:rPr lang="ko-KR" altLang="en-US" sz="2400">
                  <a:solidFill>
                    <a:srgbClr val="0062AC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개체와 속성 추출</a:t>
              </a:r>
              <a:r>
                <a:rPr lang="en-US" altLang="ko-KR" sz="2400">
                  <a:solidFill>
                    <a:srgbClr val="0062AC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[2]</a:t>
              </a:r>
              <a:endParaRPr lang="ko-KR" altLang="en-US" sz="2400">
                <a:solidFill>
                  <a:srgbClr val="0062A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79291F04-A908-49CF-9C48-41352CBF2FAD}"/>
                </a:ext>
              </a:extLst>
            </p:cNvPr>
            <p:cNvCxnSpPr/>
            <p:nvPr/>
          </p:nvCxnSpPr>
          <p:spPr>
            <a:xfrm>
              <a:off x="806245" y="1425677"/>
              <a:ext cx="0" cy="334297"/>
            </a:xfrm>
            <a:prstGeom prst="line">
              <a:avLst/>
            </a:prstGeom>
            <a:ln w="19050">
              <a:solidFill>
                <a:srgbClr val="0083E6">
                  <a:alpha val="78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D9E0135-3222-4898-A5FA-5F0F0634AB7F}"/>
              </a:ext>
            </a:extLst>
          </p:cNvPr>
          <p:cNvCxnSpPr/>
          <p:nvPr/>
        </p:nvCxnSpPr>
        <p:spPr>
          <a:xfrm>
            <a:off x="117987" y="727587"/>
            <a:ext cx="11881635" cy="0"/>
          </a:xfrm>
          <a:prstGeom prst="line">
            <a:avLst/>
          </a:prstGeom>
          <a:ln w="28575">
            <a:solidFill>
              <a:srgbClr val="0062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6C6C2BE-F958-4AA2-A71A-1D3EE97AC623}"/>
              </a:ext>
            </a:extLst>
          </p:cNvPr>
          <p:cNvSpPr/>
          <p:nvPr/>
        </p:nvSpPr>
        <p:spPr>
          <a:xfrm>
            <a:off x="0" y="-2104"/>
            <a:ext cx="11533239" cy="75990"/>
          </a:xfrm>
          <a:prstGeom prst="rect">
            <a:avLst/>
          </a:pr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6F464E8-4FE4-4A1F-A36C-1ED628C5780D}"/>
              </a:ext>
            </a:extLst>
          </p:cNvPr>
          <p:cNvSpPr/>
          <p:nvPr/>
        </p:nvSpPr>
        <p:spPr>
          <a:xfrm>
            <a:off x="9984427" y="-6124"/>
            <a:ext cx="1548812" cy="75990"/>
          </a:xfrm>
          <a:prstGeom prst="rect">
            <a:avLst/>
          </a:prstGeom>
          <a:solidFill>
            <a:srgbClr val="0062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rgbClr val="0083E6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4A3C75A-4554-4D5D-A8B8-5A4DABF30C30}"/>
              </a:ext>
            </a:extLst>
          </p:cNvPr>
          <p:cNvSpPr txBox="1"/>
          <p:nvPr/>
        </p:nvSpPr>
        <p:spPr>
          <a:xfrm>
            <a:off x="9984427" y="54513"/>
            <a:ext cx="15840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>
                <a:solidFill>
                  <a:srgbClr val="0062AC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3 E-R </a:t>
            </a:r>
            <a:r>
              <a:rPr lang="ko-KR" altLang="en-US" sz="1400" b="1">
                <a:solidFill>
                  <a:srgbClr val="0062AC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다이어그램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83DD645-99E3-4B31-A238-C3E12E881F25}"/>
              </a:ext>
            </a:extLst>
          </p:cNvPr>
          <p:cNvSpPr/>
          <p:nvPr/>
        </p:nvSpPr>
        <p:spPr>
          <a:xfrm>
            <a:off x="1038816" y="1020851"/>
            <a:ext cx="1884381" cy="64008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>
                <a:solidFill>
                  <a:schemeClr val="tx1">
                    <a:lumMod val="50000"/>
                  </a:schemeClr>
                </a:solidFill>
              </a:rPr>
              <a:t>회원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9E57BF5D-F182-4F93-8BFB-8870C21ED84F}"/>
              </a:ext>
            </a:extLst>
          </p:cNvPr>
          <p:cNvCxnSpPr>
            <a:cxnSpLocks/>
          </p:cNvCxnSpPr>
          <p:nvPr/>
        </p:nvCxnSpPr>
        <p:spPr>
          <a:xfrm flipH="1">
            <a:off x="774426" y="1660931"/>
            <a:ext cx="523870" cy="334479"/>
          </a:xfrm>
          <a:prstGeom prst="line">
            <a:avLst/>
          </a:prstGeom>
          <a:ln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타원 8">
            <a:extLst>
              <a:ext uri="{FF2B5EF4-FFF2-40B4-BE49-F238E27FC236}">
                <a16:creationId xmlns:a16="http://schemas.microsoft.com/office/drawing/2014/main" id="{4F70A85A-EAA9-4FDE-9512-AE3EA83EE3F4}"/>
              </a:ext>
            </a:extLst>
          </p:cNvPr>
          <p:cNvSpPr/>
          <p:nvPr/>
        </p:nvSpPr>
        <p:spPr>
          <a:xfrm>
            <a:off x="30183" y="1810220"/>
            <a:ext cx="1043940" cy="830578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u="sng" dirty="0">
                <a:solidFill>
                  <a:schemeClr val="tx1">
                    <a:lumMod val="50000"/>
                  </a:schemeClr>
                </a:solidFill>
              </a:rPr>
              <a:t>학번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C7226FD8-BEC8-475B-970B-215F36D041DC}"/>
              </a:ext>
            </a:extLst>
          </p:cNvPr>
          <p:cNvCxnSpPr>
            <a:cxnSpLocks/>
          </p:cNvCxnSpPr>
          <p:nvPr/>
        </p:nvCxnSpPr>
        <p:spPr>
          <a:xfrm flipH="1">
            <a:off x="1502765" y="1660931"/>
            <a:ext cx="76381" cy="586403"/>
          </a:xfrm>
          <a:prstGeom prst="line">
            <a:avLst/>
          </a:prstGeom>
          <a:ln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>
            <a:extLst>
              <a:ext uri="{FF2B5EF4-FFF2-40B4-BE49-F238E27FC236}">
                <a16:creationId xmlns:a16="http://schemas.microsoft.com/office/drawing/2014/main" id="{81B754C5-AAFC-47AC-B634-7670962AFCD2}"/>
              </a:ext>
            </a:extLst>
          </p:cNvPr>
          <p:cNvSpPr/>
          <p:nvPr/>
        </p:nvSpPr>
        <p:spPr>
          <a:xfrm>
            <a:off x="1021579" y="2125699"/>
            <a:ext cx="1043940" cy="830578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>
                <a:solidFill>
                  <a:schemeClr val="tx1">
                    <a:lumMod val="50000"/>
                  </a:schemeClr>
                </a:solidFill>
              </a:rPr>
              <a:t>이름</a:t>
            </a: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E90BBE23-A426-47A0-80D4-3A1E406B6BD2}"/>
              </a:ext>
            </a:extLst>
          </p:cNvPr>
          <p:cNvCxnSpPr>
            <a:cxnSpLocks/>
          </p:cNvCxnSpPr>
          <p:nvPr/>
        </p:nvCxnSpPr>
        <p:spPr>
          <a:xfrm>
            <a:off x="2249450" y="1645955"/>
            <a:ext cx="168994" cy="591252"/>
          </a:xfrm>
          <a:prstGeom prst="line">
            <a:avLst/>
          </a:prstGeom>
          <a:ln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타원 19">
            <a:extLst>
              <a:ext uri="{FF2B5EF4-FFF2-40B4-BE49-F238E27FC236}">
                <a16:creationId xmlns:a16="http://schemas.microsoft.com/office/drawing/2014/main" id="{780949BA-7431-41D1-A1BD-E64727D3846A}"/>
              </a:ext>
            </a:extLst>
          </p:cNvPr>
          <p:cNvSpPr/>
          <p:nvPr/>
        </p:nvSpPr>
        <p:spPr>
          <a:xfrm>
            <a:off x="2123717" y="2125699"/>
            <a:ext cx="1043940" cy="830578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>
                <a:solidFill>
                  <a:schemeClr val="tx1">
                    <a:lumMod val="50000"/>
                  </a:schemeClr>
                </a:solidFill>
              </a:rPr>
              <a:t>비밀번호</a:t>
            </a: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59BD6D70-DB65-4041-BE19-3310B272E13D}"/>
              </a:ext>
            </a:extLst>
          </p:cNvPr>
          <p:cNvCxnSpPr>
            <a:cxnSpLocks/>
          </p:cNvCxnSpPr>
          <p:nvPr/>
        </p:nvCxnSpPr>
        <p:spPr>
          <a:xfrm>
            <a:off x="2877802" y="1660931"/>
            <a:ext cx="576155" cy="394902"/>
          </a:xfrm>
          <a:prstGeom prst="line">
            <a:avLst/>
          </a:prstGeom>
          <a:ln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타원 27">
            <a:extLst>
              <a:ext uri="{FF2B5EF4-FFF2-40B4-BE49-F238E27FC236}">
                <a16:creationId xmlns:a16="http://schemas.microsoft.com/office/drawing/2014/main" id="{C7A6FD3A-ED46-4DE9-9533-7F79FA6B4723}"/>
              </a:ext>
            </a:extLst>
          </p:cNvPr>
          <p:cNvSpPr/>
          <p:nvPr/>
        </p:nvSpPr>
        <p:spPr>
          <a:xfrm>
            <a:off x="3212203" y="1817166"/>
            <a:ext cx="1043940" cy="830578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>
                <a:solidFill>
                  <a:schemeClr val="tx1">
                    <a:lumMod val="50000"/>
                  </a:schemeClr>
                </a:solidFill>
              </a:rPr>
              <a:t>구분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826AACA-0C7F-4A7D-8298-BD57717F1763}"/>
              </a:ext>
            </a:extLst>
          </p:cNvPr>
          <p:cNvSpPr/>
          <p:nvPr/>
        </p:nvSpPr>
        <p:spPr>
          <a:xfrm>
            <a:off x="8632421" y="1057228"/>
            <a:ext cx="1884381" cy="64008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>
                <a:solidFill>
                  <a:schemeClr val="tx1">
                    <a:lumMod val="50000"/>
                  </a:schemeClr>
                </a:solidFill>
              </a:rPr>
              <a:t>상품</a:t>
            </a: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3D5B05DF-20E6-40D2-9755-B8CC9920CD6B}"/>
              </a:ext>
            </a:extLst>
          </p:cNvPr>
          <p:cNvCxnSpPr>
            <a:cxnSpLocks/>
          </p:cNvCxnSpPr>
          <p:nvPr/>
        </p:nvCxnSpPr>
        <p:spPr>
          <a:xfrm flipH="1">
            <a:off x="8694998" y="1697308"/>
            <a:ext cx="196903" cy="701038"/>
          </a:xfrm>
          <a:prstGeom prst="line">
            <a:avLst/>
          </a:prstGeom>
          <a:ln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타원 30">
            <a:extLst>
              <a:ext uri="{FF2B5EF4-FFF2-40B4-BE49-F238E27FC236}">
                <a16:creationId xmlns:a16="http://schemas.microsoft.com/office/drawing/2014/main" id="{D4FA55E9-F063-4ADF-A3BF-CEDFBA1B510D}"/>
              </a:ext>
            </a:extLst>
          </p:cNvPr>
          <p:cNvSpPr/>
          <p:nvPr/>
        </p:nvSpPr>
        <p:spPr>
          <a:xfrm>
            <a:off x="7967497" y="2178391"/>
            <a:ext cx="1043940" cy="830578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>
                <a:solidFill>
                  <a:schemeClr val="tx1">
                    <a:lumMod val="50000"/>
                  </a:schemeClr>
                </a:solidFill>
              </a:rPr>
              <a:t>상품분류</a:t>
            </a: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77A0D239-37DD-4AE4-9625-46FD14ABF316}"/>
              </a:ext>
            </a:extLst>
          </p:cNvPr>
          <p:cNvCxnSpPr>
            <a:cxnSpLocks/>
          </p:cNvCxnSpPr>
          <p:nvPr/>
        </p:nvCxnSpPr>
        <p:spPr>
          <a:xfrm flipH="1">
            <a:off x="9685660" y="1687670"/>
            <a:ext cx="32896" cy="718735"/>
          </a:xfrm>
          <a:prstGeom prst="line">
            <a:avLst/>
          </a:prstGeom>
          <a:ln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타원 32">
            <a:extLst>
              <a:ext uri="{FF2B5EF4-FFF2-40B4-BE49-F238E27FC236}">
                <a16:creationId xmlns:a16="http://schemas.microsoft.com/office/drawing/2014/main" id="{A924D776-10D8-49C2-91FB-00F07F232E29}"/>
              </a:ext>
            </a:extLst>
          </p:cNvPr>
          <p:cNvSpPr/>
          <p:nvPr/>
        </p:nvSpPr>
        <p:spPr>
          <a:xfrm>
            <a:off x="9116450" y="2274505"/>
            <a:ext cx="1043940" cy="830578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>
                <a:solidFill>
                  <a:schemeClr val="tx1">
                    <a:lumMod val="50000"/>
                  </a:schemeClr>
                </a:solidFill>
              </a:rPr>
              <a:t>상품명</a:t>
            </a: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AB14BAE2-1AEC-4C2A-B399-8D951B88BBD7}"/>
              </a:ext>
            </a:extLst>
          </p:cNvPr>
          <p:cNvCxnSpPr>
            <a:cxnSpLocks/>
          </p:cNvCxnSpPr>
          <p:nvPr/>
        </p:nvCxnSpPr>
        <p:spPr>
          <a:xfrm>
            <a:off x="10292689" y="1691922"/>
            <a:ext cx="199082" cy="591252"/>
          </a:xfrm>
          <a:prstGeom prst="line">
            <a:avLst/>
          </a:prstGeom>
          <a:ln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타원 34">
            <a:extLst>
              <a:ext uri="{FF2B5EF4-FFF2-40B4-BE49-F238E27FC236}">
                <a16:creationId xmlns:a16="http://schemas.microsoft.com/office/drawing/2014/main" id="{7C5FF3D5-E3D4-471C-99EB-A2F3F98A4917}"/>
              </a:ext>
            </a:extLst>
          </p:cNvPr>
          <p:cNvSpPr/>
          <p:nvPr/>
        </p:nvSpPr>
        <p:spPr>
          <a:xfrm>
            <a:off x="10200041" y="2172767"/>
            <a:ext cx="1249395" cy="830578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>
                <a:solidFill>
                  <a:schemeClr val="tx1">
                    <a:lumMod val="50000"/>
                  </a:schemeClr>
                </a:solidFill>
              </a:rPr>
              <a:t>가격</a:t>
            </a: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6A55916F-A2CF-4CD2-926F-1D3E8B101306}"/>
              </a:ext>
            </a:extLst>
          </p:cNvPr>
          <p:cNvCxnSpPr>
            <a:cxnSpLocks/>
          </p:cNvCxnSpPr>
          <p:nvPr/>
        </p:nvCxnSpPr>
        <p:spPr>
          <a:xfrm>
            <a:off x="10516802" y="1692459"/>
            <a:ext cx="635881" cy="112565"/>
          </a:xfrm>
          <a:prstGeom prst="line">
            <a:avLst/>
          </a:prstGeom>
          <a:ln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타원 36">
            <a:extLst>
              <a:ext uri="{FF2B5EF4-FFF2-40B4-BE49-F238E27FC236}">
                <a16:creationId xmlns:a16="http://schemas.microsoft.com/office/drawing/2014/main" id="{1C3FA169-75AF-48FF-9445-ABC05B45C84B}"/>
              </a:ext>
            </a:extLst>
          </p:cNvPr>
          <p:cNvSpPr/>
          <p:nvPr/>
        </p:nvSpPr>
        <p:spPr>
          <a:xfrm>
            <a:off x="11094655" y="1512926"/>
            <a:ext cx="1043940" cy="830578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u="sng" dirty="0">
                <a:solidFill>
                  <a:schemeClr val="tx1">
                    <a:lumMod val="50000"/>
                  </a:schemeClr>
                </a:solidFill>
              </a:rPr>
              <a:t>상품번호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8B870F30-0B2D-47F8-BA94-C783FDF8A945}"/>
              </a:ext>
            </a:extLst>
          </p:cNvPr>
          <p:cNvSpPr/>
          <p:nvPr/>
        </p:nvSpPr>
        <p:spPr>
          <a:xfrm>
            <a:off x="1659087" y="4078694"/>
            <a:ext cx="1884381" cy="64008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>
                <a:solidFill>
                  <a:schemeClr val="tx1">
                    <a:lumMod val="50000"/>
                  </a:schemeClr>
                </a:solidFill>
              </a:rPr>
              <a:t>제조업체</a:t>
            </a:r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00E481DA-A08D-4DF8-97DB-BEBE5A41AF47}"/>
              </a:ext>
            </a:extLst>
          </p:cNvPr>
          <p:cNvCxnSpPr>
            <a:cxnSpLocks/>
          </p:cNvCxnSpPr>
          <p:nvPr/>
        </p:nvCxnSpPr>
        <p:spPr>
          <a:xfrm flipH="1">
            <a:off x="1231608" y="4734014"/>
            <a:ext cx="686959" cy="430057"/>
          </a:xfrm>
          <a:prstGeom prst="line">
            <a:avLst/>
          </a:prstGeom>
          <a:ln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타원 46">
            <a:extLst>
              <a:ext uri="{FF2B5EF4-FFF2-40B4-BE49-F238E27FC236}">
                <a16:creationId xmlns:a16="http://schemas.microsoft.com/office/drawing/2014/main" id="{B747F8D0-58C5-476C-8B31-09EC018CEB87}"/>
              </a:ext>
            </a:extLst>
          </p:cNvPr>
          <p:cNvSpPr/>
          <p:nvPr/>
        </p:nvSpPr>
        <p:spPr>
          <a:xfrm>
            <a:off x="199648" y="5086531"/>
            <a:ext cx="1261334" cy="830578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u="sng" dirty="0">
                <a:solidFill>
                  <a:schemeClr val="tx1">
                    <a:lumMod val="50000"/>
                  </a:schemeClr>
                </a:solidFill>
              </a:rPr>
              <a:t>제조</a:t>
            </a:r>
            <a:endParaRPr lang="en-US" altLang="ko-KR" u="sng" dirty="0">
              <a:solidFill>
                <a:schemeClr val="tx1">
                  <a:lumMod val="50000"/>
                </a:schemeClr>
              </a:solidFill>
            </a:endParaRPr>
          </a:p>
          <a:p>
            <a:pPr algn="ctr"/>
            <a:r>
              <a:rPr lang="ko-KR" altLang="en-US" u="sng" dirty="0">
                <a:solidFill>
                  <a:schemeClr val="tx1">
                    <a:lumMod val="50000"/>
                  </a:schemeClr>
                </a:solidFill>
              </a:rPr>
              <a:t>업체명</a:t>
            </a: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DAB07E14-A1E5-4750-A399-8E18C2B39D53}"/>
              </a:ext>
            </a:extLst>
          </p:cNvPr>
          <p:cNvCxnSpPr>
            <a:cxnSpLocks/>
          </p:cNvCxnSpPr>
          <p:nvPr/>
        </p:nvCxnSpPr>
        <p:spPr>
          <a:xfrm>
            <a:off x="3249207" y="4712481"/>
            <a:ext cx="484966" cy="451590"/>
          </a:xfrm>
          <a:prstGeom prst="line">
            <a:avLst/>
          </a:prstGeom>
          <a:ln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타원 48">
            <a:extLst>
              <a:ext uri="{FF2B5EF4-FFF2-40B4-BE49-F238E27FC236}">
                <a16:creationId xmlns:a16="http://schemas.microsoft.com/office/drawing/2014/main" id="{6EC9A9F9-E081-4623-9A76-94784EC94A77}"/>
              </a:ext>
            </a:extLst>
          </p:cNvPr>
          <p:cNvSpPr/>
          <p:nvPr/>
        </p:nvSpPr>
        <p:spPr>
          <a:xfrm>
            <a:off x="3156921" y="5144404"/>
            <a:ext cx="1249395" cy="830578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>
                <a:solidFill>
                  <a:schemeClr val="tx1">
                    <a:lumMod val="50000"/>
                  </a:schemeClr>
                </a:solidFill>
              </a:rPr>
              <a:t>연락처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E7F1A7CC-2C3B-48BF-AA69-B82FA1DDCE76}"/>
              </a:ext>
            </a:extLst>
          </p:cNvPr>
          <p:cNvSpPr/>
          <p:nvPr/>
        </p:nvSpPr>
        <p:spPr>
          <a:xfrm>
            <a:off x="8175919" y="3996169"/>
            <a:ext cx="2182709" cy="64008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>
                <a:solidFill>
                  <a:schemeClr val="tx1">
                    <a:lumMod val="50000"/>
                  </a:schemeClr>
                </a:solidFill>
              </a:rPr>
              <a:t>게시글</a:t>
            </a:r>
          </a:p>
        </p:txBody>
      </p: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9F7EABFF-31C1-442F-8E5E-5E638D143769}"/>
              </a:ext>
            </a:extLst>
          </p:cNvPr>
          <p:cNvCxnSpPr>
            <a:cxnSpLocks/>
          </p:cNvCxnSpPr>
          <p:nvPr/>
        </p:nvCxnSpPr>
        <p:spPr>
          <a:xfrm flipH="1">
            <a:off x="7908504" y="4621292"/>
            <a:ext cx="579240" cy="830701"/>
          </a:xfrm>
          <a:prstGeom prst="line">
            <a:avLst/>
          </a:prstGeom>
          <a:ln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타원 63">
            <a:extLst>
              <a:ext uri="{FF2B5EF4-FFF2-40B4-BE49-F238E27FC236}">
                <a16:creationId xmlns:a16="http://schemas.microsoft.com/office/drawing/2014/main" id="{5A190CAD-F1F4-4D72-833D-3934977BE509}"/>
              </a:ext>
            </a:extLst>
          </p:cNvPr>
          <p:cNvSpPr/>
          <p:nvPr/>
        </p:nvSpPr>
        <p:spPr>
          <a:xfrm>
            <a:off x="7031929" y="5036704"/>
            <a:ext cx="1261465" cy="830578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u="sng" dirty="0" err="1">
                <a:solidFill>
                  <a:schemeClr val="tx1">
                    <a:lumMod val="50000"/>
                  </a:schemeClr>
                </a:solidFill>
              </a:rPr>
              <a:t>글번호</a:t>
            </a:r>
            <a:endParaRPr lang="ko-KR" altLang="en-US" u="sng" dirty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3D761107-0E9D-4265-891B-7B3C249671B9}"/>
              </a:ext>
            </a:extLst>
          </p:cNvPr>
          <p:cNvCxnSpPr>
            <a:cxnSpLocks/>
          </p:cNvCxnSpPr>
          <p:nvPr/>
        </p:nvCxnSpPr>
        <p:spPr>
          <a:xfrm flipH="1">
            <a:off x="9004296" y="4639054"/>
            <a:ext cx="32896" cy="718735"/>
          </a:xfrm>
          <a:prstGeom prst="line">
            <a:avLst/>
          </a:prstGeom>
          <a:ln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타원 65">
            <a:extLst>
              <a:ext uri="{FF2B5EF4-FFF2-40B4-BE49-F238E27FC236}">
                <a16:creationId xmlns:a16="http://schemas.microsoft.com/office/drawing/2014/main" id="{67019E50-EA5A-4629-91A9-6ED8FA812CB3}"/>
              </a:ext>
            </a:extLst>
          </p:cNvPr>
          <p:cNvSpPr/>
          <p:nvPr/>
        </p:nvSpPr>
        <p:spPr>
          <a:xfrm>
            <a:off x="8358071" y="5231056"/>
            <a:ext cx="1261465" cy="830578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>
                <a:solidFill>
                  <a:schemeClr val="tx1">
                    <a:lumMod val="50000"/>
                  </a:schemeClr>
                </a:solidFill>
              </a:rPr>
              <a:t>글제목</a:t>
            </a:r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C68C7903-B305-46C3-BC07-B06B63E91A7D}"/>
              </a:ext>
            </a:extLst>
          </p:cNvPr>
          <p:cNvCxnSpPr>
            <a:cxnSpLocks/>
          </p:cNvCxnSpPr>
          <p:nvPr/>
        </p:nvCxnSpPr>
        <p:spPr>
          <a:xfrm>
            <a:off x="9959095" y="4616443"/>
            <a:ext cx="222041" cy="723584"/>
          </a:xfrm>
          <a:prstGeom prst="line">
            <a:avLst/>
          </a:prstGeom>
          <a:ln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타원 67">
            <a:extLst>
              <a:ext uri="{FF2B5EF4-FFF2-40B4-BE49-F238E27FC236}">
                <a16:creationId xmlns:a16="http://schemas.microsoft.com/office/drawing/2014/main" id="{4AA4D69D-20E1-4A1E-9680-3FBF68C10251}"/>
              </a:ext>
            </a:extLst>
          </p:cNvPr>
          <p:cNvSpPr/>
          <p:nvPr/>
        </p:nvSpPr>
        <p:spPr>
          <a:xfrm>
            <a:off x="9696473" y="5251334"/>
            <a:ext cx="1249395" cy="830578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>
                <a:solidFill>
                  <a:schemeClr val="tx1">
                    <a:lumMod val="50000"/>
                  </a:schemeClr>
                </a:solidFill>
              </a:rPr>
              <a:t>글내용</a:t>
            </a:r>
          </a:p>
        </p:txBody>
      </p: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C2EF51C6-8BEB-4EBF-A775-E088B454D3F9}"/>
              </a:ext>
            </a:extLst>
          </p:cNvPr>
          <p:cNvCxnSpPr>
            <a:cxnSpLocks/>
            <a:endCxn id="70" idx="1"/>
          </p:cNvCxnSpPr>
          <p:nvPr/>
        </p:nvCxnSpPr>
        <p:spPr>
          <a:xfrm>
            <a:off x="10375486" y="4616443"/>
            <a:ext cx="759216" cy="556541"/>
          </a:xfrm>
          <a:prstGeom prst="line">
            <a:avLst/>
          </a:prstGeom>
          <a:ln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타원 69">
            <a:extLst>
              <a:ext uri="{FF2B5EF4-FFF2-40B4-BE49-F238E27FC236}">
                <a16:creationId xmlns:a16="http://schemas.microsoft.com/office/drawing/2014/main" id="{5B8D21CA-6B48-4767-92B6-5B6AF518C148}"/>
              </a:ext>
            </a:extLst>
          </p:cNvPr>
          <p:cNvSpPr/>
          <p:nvPr/>
        </p:nvSpPr>
        <p:spPr>
          <a:xfrm>
            <a:off x="10981821" y="5051349"/>
            <a:ext cx="1043940" cy="830578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>
                <a:solidFill>
                  <a:schemeClr val="tx1">
                    <a:lumMod val="50000"/>
                  </a:schemeClr>
                </a:solidFill>
              </a:rPr>
              <a:t>작성일자</a:t>
            </a: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5DF49020-92E1-4096-827B-4E740D25036A}"/>
              </a:ext>
            </a:extLst>
          </p:cNvPr>
          <p:cNvSpPr/>
          <p:nvPr/>
        </p:nvSpPr>
        <p:spPr>
          <a:xfrm>
            <a:off x="4914240" y="1161530"/>
            <a:ext cx="1884381" cy="64008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>
                <a:solidFill>
                  <a:schemeClr val="tx1">
                    <a:lumMod val="50000"/>
                  </a:schemeClr>
                </a:solidFill>
              </a:rPr>
              <a:t>댓글</a:t>
            </a:r>
          </a:p>
        </p:txBody>
      </p: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2092D2E8-6380-41B2-9F26-C0E0DC7B1A3A}"/>
              </a:ext>
            </a:extLst>
          </p:cNvPr>
          <p:cNvCxnSpPr>
            <a:cxnSpLocks/>
          </p:cNvCxnSpPr>
          <p:nvPr/>
        </p:nvCxnSpPr>
        <p:spPr>
          <a:xfrm flipH="1">
            <a:off x="4914240" y="1800677"/>
            <a:ext cx="324522" cy="674417"/>
          </a:xfrm>
          <a:prstGeom prst="line">
            <a:avLst/>
          </a:prstGeom>
          <a:ln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타원 78">
            <a:extLst>
              <a:ext uri="{FF2B5EF4-FFF2-40B4-BE49-F238E27FC236}">
                <a16:creationId xmlns:a16="http://schemas.microsoft.com/office/drawing/2014/main" id="{99B48097-3D0A-4C77-A344-B58F2FCF2BBD}"/>
              </a:ext>
            </a:extLst>
          </p:cNvPr>
          <p:cNvSpPr/>
          <p:nvPr/>
        </p:nvSpPr>
        <p:spPr>
          <a:xfrm>
            <a:off x="4392270" y="2173338"/>
            <a:ext cx="1043940" cy="830578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u="sng" dirty="0">
                <a:solidFill>
                  <a:schemeClr val="tx1">
                    <a:lumMod val="50000"/>
                  </a:schemeClr>
                </a:solidFill>
              </a:rPr>
              <a:t>댓글번호</a:t>
            </a:r>
          </a:p>
        </p:txBody>
      </p: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4691DD07-1C93-4C7A-9EB9-2E2B5E3FFCB8}"/>
              </a:ext>
            </a:extLst>
          </p:cNvPr>
          <p:cNvCxnSpPr>
            <a:cxnSpLocks/>
          </p:cNvCxnSpPr>
          <p:nvPr/>
        </p:nvCxnSpPr>
        <p:spPr>
          <a:xfrm>
            <a:off x="6023025" y="1803391"/>
            <a:ext cx="34549" cy="650160"/>
          </a:xfrm>
          <a:prstGeom prst="line">
            <a:avLst/>
          </a:prstGeom>
          <a:ln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타원 80">
            <a:extLst>
              <a:ext uri="{FF2B5EF4-FFF2-40B4-BE49-F238E27FC236}">
                <a16:creationId xmlns:a16="http://schemas.microsoft.com/office/drawing/2014/main" id="{B5CE0B19-07E0-4D17-8E40-6EE8A54CD1B0}"/>
              </a:ext>
            </a:extLst>
          </p:cNvPr>
          <p:cNvSpPr/>
          <p:nvPr/>
        </p:nvSpPr>
        <p:spPr>
          <a:xfrm>
            <a:off x="5582691" y="2217022"/>
            <a:ext cx="1043941" cy="830578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>
                <a:solidFill>
                  <a:schemeClr val="tx1">
                    <a:lumMod val="50000"/>
                  </a:schemeClr>
                </a:solidFill>
              </a:rPr>
              <a:t>댓글내용</a:t>
            </a:r>
          </a:p>
        </p:txBody>
      </p: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F51EF2BC-C29A-4F62-96A1-09B63334070B}"/>
              </a:ext>
            </a:extLst>
          </p:cNvPr>
          <p:cNvCxnSpPr>
            <a:cxnSpLocks/>
          </p:cNvCxnSpPr>
          <p:nvPr/>
        </p:nvCxnSpPr>
        <p:spPr>
          <a:xfrm>
            <a:off x="6565351" y="1811157"/>
            <a:ext cx="479199" cy="678333"/>
          </a:xfrm>
          <a:prstGeom prst="line">
            <a:avLst/>
          </a:prstGeom>
          <a:ln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타원 82">
            <a:extLst>
              <a:ext uri="{FF2B5EF4-FFF2-40B4-BE49-F238E27FC236}">
                <a16:creationId xmlns:a16="http://schemas.microsoft.com/office/drawing/2014/main" id="{F23DD20B-8146-4A61-B3B6-71227524F6A8}"/>
              </a:ext>
            </a:extLst>
          </p:cNvPr>
          <p:cNvSpPr/>
          <p:nvPr/>
        </p:nvSpPr>
        <p:spPr>
          <a:xfrm>
            <a:off x="6756635" y="2217022"/>
            <a:ext cx="1043940" cy="830578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>
                <a:solidFill>
                  <a:schemeClr val="tx1">
                    <a:lumMod val="50000"/>
                  </a:schemeClr>
                </a:solidFill>
              </a:rPr>
              <a:t>작성일자</a:t>
            </a: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A3595134-4B9D-4720-BD35-0912FDD808A5}"/>
              </a:ext>
            </a:extLst>
          </p:cNvPr>
          <p:cNvSpPr/>
          <p:nvPr/>
        </p:nvSpPr>
        <p:spPr>
          <a:xfrm>
            <a:off x="418099" y="3110693"/>
            <a:ext cx="34034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b="1"/>
              <a:t>회원 개체의 </a:t>
            </a:r>
            <a:r>
              <a:rPr lang="en-US" altLang="ko-KR" sz="2000" b="1"/>
              <a:t>E-R </a:t>
            </a:r>
            <a:r>
              <a:rPr lang="ko-KR" altLang="en-US" sz="2000" b="1"/>
              <a:t>다이어그램</a:t>
            </a: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5D422552-868C-4174-A649-8D38A16BFD0C}"/>
              </a:ext>
            </a:extLst>
          </p:cNvPr>
          <p:cNvSpPr/>
          <p:nvPr/>
        </p:nvSpPr>
        <p:spPr>
          <a:xfrm>
            <a:off x="8183784" y="3195237"/>
            <a:ext cx="34034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b="1"/>
              <a:t>상품 개체의 </a:t>
            </a:r>
            <a:r>
              <a:rPr lang="en-US" altLang="ko-KR" sz="2000" b="1"/>
              <a:t>E-R </a:t>
            </a:r>
            <a:r>
              <a:rPr lang="ko-KR" altLang="en-US" sz="2000" b="1"/>
              <a:t>다이어그램</a:t>
            </a: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98CAF167-75EB-4DD7-AD7F-04A26819E771}"/>
              </a:ext>
            </a:extLst>
          </p:cNvPr>
          <p:cNvSpPr/>
          <p:nvPr/>
        </p:nvSpPr>
        <p:spPr>
          <a:xfrm>
            <a:off x="7682795" y="6269626"/>
            <a:ext cx="365997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b="1">
                <a:solidFill>
                  <a:schemeClr val="tx1">
                    <a:lumMod val="50000"/>
                  </a:schemeClr>
                </a:solidFill>
              </a:rPr>
              <a:t>게시글 개체의 </a:t>
            </a:r>
            <a:r>
              <a:rPr lang="en-US" altLang="ko-KR" sz="2000" b="1">
                <a:solidFill>
                  <a:schemeClr val="tx1">
                    <a:lumMod val="50000"/>
                  </a:schemeClr>
                </a:solidFill>
              </a:rPr>
              <a:t>E-R </a:t>
            </a:r>
            <a:r>
              <a:rPr lang="ko-KR" altLang="en-US" sz="2000" b="1">
                <a:solidFill>
                  <a:schemeClr val="tx1">
                    <a:lumMod val="50000"/>
                  </a:schemeClr>
                </a:solidFill>
              </a:rPr>
              <a:t>다이어그램</a:t>
            </a: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080D5B14-4412-423B-BA24-F18455F04FB6}"/>
              </a:ext>
            </a:extLst>
          </p:cNvPr>
          <p:cNvSpPr/>
          <p:nvPr/>
        </p:nvSpPr>
        <p:spPr>
          <a:xfrm>
            <a:off x="475813" y="6269626"/>
            <a:ext cx="391645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b="1"/>
              <a:t>제조업체 개체의 </a:t>
            </a:r>
            <a:r>
              <a:rPr lang="en-US" altLang="ko-KR" sz="2000" b="1"/>
              <a:t>E-R </a:t>
            </a:r>
            <a:r>
              <a:rPr lang="ko-KR" altLang="en-US" sz="2000" b="1"/>
              <a:t>다이어그램</a:t>
            </a: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5E5D45E1-A7F5-483D-8E9C-4ADFCF1972B4}"/>
              </a:ext>
            </a:extLst>
          </p:cNvPr>
          <p:cNvSpPr/>
          <p:nvPr/>
        </p:nvSpPr>
        <p:spPr>
          <a:xfrm>
            <a:off x="4373244" y="3224248"/>
            <a:ext cx="34034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b="1"/>
              <a:t>댓글 개체의 </a:t>
            </a:r>
            <a:r>
              <a:rPr lang="en-US" altLang="ko-KR" sz="2000" b="1"/>
              <a:t>E-R </a:t>
            </a:r>
            <a:r>
              <a:rPr lang="ko-KR" altLang="en-US" sz="2000" b="1"/>
              <a:t>다이어그램</a:t>
            </a:r>
          </a:p>
        </p:txBody>
      </p:sp>
    </p:spTree>
    <p:extLst>
      <p:ext uri="{BB962C8B-B14F-4D97-AF65-F5344CB8AC3E}">
        <p14:creationId xmlns:p14="http://schemas.microsoft.com/office/powerpoint/2010/main" val="40703062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31EACBA8-12D9-4BE0-A4DC-D9BB7675F245}"/>
              </a:ext>
            </a:extLst>
          </p:cNvPr>
          <p:cNvSpPr/>
          <p:nvPr/>
        </p:nvSpPr>
        <p:spPr>
          <a:xfrm>
            <a:off x="658761" y="1917"/>
            <a:ext cx="11533239" cy="75990"/>
          </a:xfrm>
          <a:prstGeom prst="rect">
            <a:avLst/>
          </a:pr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6EFD1A03-ADD2-4B3E-94F0-358500404532}"/>
              </a:ext>
            </a:extLst>
          </p:cNvPr>
          <p:cNvGrpSpPr/>
          <p:nvPr/>
        </p:nvGrpSpPr>
        <p:grpSpPr>
          <a:xfrm>
            <a:off x="156783" y="190649"/>
            <a:ext cx="6449289" cy="461665"/>
            <a:chOff x="200639" y="1324530"/>
            <a:chExt cx="6449289" cy="461665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4A00D11-85E5-4537-A340-B9CF0129F3B6}"/>
                </a:ext>
              </a:extLst>
            </p:cNvPr>
            <p:cNvSpPr txBox="1"/>
            <p:nvPr/>
          </p:nvSpPr>
          <p:spPr>
            <a:xfrm>
              <a:off x="200639" y="1324530"/>
              <a:ext cx="644928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>
                  <a:solidFill>
                    <a:srgbClr val="4CC8F4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0</a:t>
              </a:r>
              <a:r>
                <a:rPr lang="en-US" altLang="ko-KR" sz="2400">
                  <a:solidFill>
                    <a:srgbClr val="0062AC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2   </a:t>
              </a:r>
              <a:r>
                <a:rPr lang="ko-KR" altLang="en-US" sz="2400">
                  <a:solidFill>
                    <a:srgbClr val="0062AC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관계 추출</a:t>
              </a:r>
            </a:p>
          </p:txBody>
        </p: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79291F04-A908-49CF-9C48-41352CBF2FAD}"/>
                </a:ext>
              </a:extLst>
            </p:cNvPr>
            <p:cNvCxnSpPr/>
            <p:nvPr/>
          </p:nvCxnSpPr>
          <p:spPr>
            <a:xfrm>
              <a:off x="806245" y="1425677"/>
              <a:ext cx="0" cy="334297"/>
            </a:xfrm>
            <a:prstGeom prst="line">
              <a:avLst/>
            </a:prstGeom>
            <a:ln w="19050">
              <a:solidFill>
                <a:srgbClr val="0083E6">
                  <a:alpha val="78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D9E0135-3222-4898-A5FA-5F0F0634AB7F}"/>
              </a:ext>
            </a:extLst>
          </p:cNvPr>
          <p:cNvCxnSpPr/>
          <p:nvPr/>
        </p:nvCxnSpPr>
        <p:spPr>
          <a:xfrm>
            <a:off x="117987" y="727587"/>
            <a:ext cx="11881635" cy="0"/>
          </a:xfrm>
          <a:prstGeom prst="line">
            <a:avLst/>
          </a:prstGeom>
          <a:ln w="28575">
            <a:solidFill>
              <a:srgbClr val="0062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6C6C2BE-F958-4AA2-A71A-1D3EE97AC623}"/>
              </a:ext>
            </a:extLst>
          </p:cNvPr>
          <p:cNvSpPr/>
          <p:nvPr/>
        </p:nvSpPr>
        <p:spPr>
          <a:xfrm>
            <a:off x="0" y="-2104"/>
            <a:ext cx="11533239" cy="75990"/>
          </a:xfrm>
          <a:prstGeom prst="rect">
            <a:avLst/>
          </a:pr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6F464E8-4FE4-4A1F-A36C-1ED628C5780D}"/>
              </a:ext>
            </a:extLst>
          </p:cNvPr>
          <p:cNvSpPr/>
          <p:nvPr/>
        </p:nvSpPr>
        <p:spPr>
          <a:xfrm>
            <a:off x="9984427" y="-6124"/>
            <a:ext cx="1548812" cy="75990"/>
          </a:xfrm>
          <a:prstGeom prst="rect">
            <a:avLst/>
          </a:prstGeom>
          <a:solidFill>
            <a:srgbClr val="0062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rgbClr val="0083E6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4A3C75A-4554-4D5D-A8B8-5A4DABF30C30}"/>
              </a:ext>
            </a:extLst>
          </p:cNvPr>
          <p:cNvSpPr txBox="1"/>
          <p:nvPr/>
        </p:nvSpPr>
        <p:spPr>
          <a:xfrm>
            <a:off x="9984427" y="54513"/>
            <a:ext cx="15840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>
                <a:solidFill>
                  <a:srgbClr val="0062AC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3 E-R </a:t>
            </a:r>
            <a:r>
              <a:rPr lang="ko-KR" altLang="en-US" sz="1400" b="1">
                <a:solidFill>
                  <a:srgbClr val="0062AC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다이어그램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960AEB46-A8AF-4D9F-A333-3C92936052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3435370"/>
              </p:ext>
            </p:extLst>
          </p:nvPr>
        </p:nvGraphicFramePr>
        <p:xfrm>
          <a:off x="762389" y="1267346"/>
          <a:ext cx="10770850" cy="5112798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237367">
                  <a:extLst>
                    <a:ext uri="{9D8B030D-6E8A-4147-A177-3AD203B41FA5}">
                      <a16:colId xmlns:a16="http://schemas.microsoft.com/office/drawing/2014/main" val="234446435"/>
                    </a:ext>
                  </a:extLst>
                </a:gridCol>
                <a:gridCol w="3755182">
                  <a:extLst>
                    <a:ext uri="{9D8B030D-6E8A-4147-A177-3AD203B41FA5}">
                      <a16:colId xmlns:a16="http://schemas.microsoft.com/office/drawing/2014/main" val="2627234214"/>
                    </a:ext>
                  </a:extLst>
                </a:gridCol>
                <a:gridCol w="2085589">
                  <a:extLst>
                    <a:ext uri="{9D8B030D-6E8A-4147-A177-3AD203B41FA5}">
                      <a16:colId xmlns:a16="http://schemas.microsoft.com/office/drawing/2014/main" val="1810923371"/>
                    </a:ext>
                  </a:extLst>
                </a:gridCol>
                <a:gridCol w="2692712">
                  <a:extLst>
                    <a:ext uri="{9D8B030D-6E8A-4147-A177-3AD203B41FA5}">
                      <a16:colId xmlns:a16="http://schemas.microsoft.com/office/drawing/2014/main" val="2125037546"/>
                    </a:ext>
                  </a:extLst>
                </a:gridCol>
              </a:tblGrid>
              <a:tr h="7953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/>
                        <a:t>관계명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/>
                        <a:t>관계에 참여하는 개체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/>
                        <a:t>관계유형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/>
                        <a:t>속성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4550498"/>
                  </a:ext>
                </a:extLst>
              </a:tr>
              <a:tr h="7953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/>
                        <a:t>등록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/>
                        <a:t>회원</a:t>
                      </a:r>
                      <a:r>
                        <a:rPr lang="en-US" altLang="ko-KR" sz="2000"/>
                        <a:t>_</a:t>
                      </a:r>
                      <a:r>
                        <a:rPr lang="ko-KR" altLang="en-US" sz="2000"/>
                        <a:t>총대</a:t>
                      </a:r>
                      <a:r>
                        <a:rPr lang="en-US" altLang="ko-KR" sz="2000"/>
                        <a:t>(</a:t>
                      </a:r>
                      <a:r>
                        <a:rPr lang="ko-KR" altLang="en-US" sz="2000"/>
                        <a:t>선택</a:t>
                      </a:r>
                      <a:r>
                        <a:rPr lang="en-US" altLang="ko-KR" sz="2000"/>
                        <a:t>)</a:t>
                      </a:r>
                    </a:p>
                    <a:p>
                      <a:pPr algn="ctr" latinLnBrk="1"/>
                      <a:r>
                        <a:rPr lang="ko-KR" altLang="en-US" sz="2000"/>
                        <a:t>상품</a:t>
                      </a:r>
                      <a:r>
                        <a:rPr lang="en-US" altLang="ko-KR" sz="2000"/>
                        <a:t>(</a:t>
                      </a:r>
                      <a:r>
                        <a:rPr lang="ko-KR" altLang="en-US" sz="2000"/>
                        <a:t>필수</a:t>
                      </a:r>
                      <a:r>
                        <a:rPr lang="en-US" altLang="ko-KR" sz="2000"/>
                        <a:t>)</a:t>
                      </a:r>
                      <a:endParaRPr lang="ko-KR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일</a:t>
                      </a:r>
                      <a:r>
                        <a:rPr lang="ko-KR" altLang="en-US" sz="2000"/>
                        <a:t>대다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시작일자</a:t>
                      </a:r>
                      <a:r>
                        <a:rPr lang="en-US" altLang="ko-KR" sz="2000" dirty="0"/>
                        <a:t>, </a:t>
                      </a:r>
                      <a:r>
                        <a:rPr lang="ko-KR" altLang="en-US" sz="2000" dirty="0" err="1"/>
                        <a:t>종료일자</a:t>
                      </a:r>
                      <a:r>
                        <a:rPr lang="en-US" altLang="ko-KR" sz="2000" dirty="0"/>
                        <a:t>, </a:t>
                      </a:r>
                      <a:r>
                        <a:rPr lang="ko-KR" altLang="en-US" sz="2000" dirty="0"/>
                        <a:t>계좌 정보</a:t>
                      </a:r>
                      <a:r>
                        <a:rPr lang="en-US" altLang="ko-KR" sz="2000" dirty="0"/>
                        <a:t>, </a:t>
                      </a:r>
                      <a:r>
                        <a:rPr lang="ko-KR" altLang="en-US" sz="2000" dirty="0"/>
                        <a:t>등록 번호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8019646"/>
                  </a:ext>
                </a:extLst>
              </a:tr>
              <a:tr h="113617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/>
                        <a:t>주문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/>
                        <a:t>회원</a:t>
                      </a:r>
                      <a:r>
                        <a:rPr lang="en-US" altLang="ko-KR" sz="2000"/>
                        <a:t>_</a:t>
                      </a:r>
                      <a:r>
                        <a:rPr lang="ko-KR" altLang="en-US" sz="2000"/>
                        <a:t>구매자</a:t>
                      </a:r>
                      <a:r>
                        <a:rPr lang="en-US" altLang="ko-KR" sz="2000"/>
                        <a:t>(</a:t>
                      </a:r>
                      <a:r>
                        <a:rPr lang="ko-KR" altLang="en-US" sz="2000"/>
                        <a:t>선택</a:t>
                      </a:r>
                      <a:r>
                        <a:rPr lang="en-US" altLang="ko-KR" sz="2000"/>
                        <a:t>)</a:t>
                      </a:r>
                    </a:p>
                    <a:p>
                      <a:pPr algn="ctr" latinLnBrk="1"/>
                      <a:r>
                        <a:rPr lang="ko-KR" altLang="en-US" sz="2000"/>
                        <a:t>상품</a:t>
                      </a:r>
                      <a:r>
                        <a:rPr lang="en-US" altLang="ko-KR" sz="2000"/>
                        <a:t>(</a:t>
                      </a:r>
                      <a:r>
                        <a:rPr lang="ko-KR" altLang="en-US" sz="2000"/>
                        <a:t>선택</a:t>
                      </a:r>
                      <a:r>
                        <a:rPr lang="en-US" altLang="ko-KR" sz="2000"/>
                        <a:t>)</a:t>
                      </a:r>
                      <a:endParaRPr lang="ko-KR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/>
                        <a:t>다대다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/>
                        <a:t>주문번호</a:t>
                      </a:r>
                      <a:r>
                        <a:rPr lang="en-US" altLang="ko-KR" sz="2000"/>
                        <a:t>, </a:t>
                      </a:r>
                      <a:r>
                        <a:rPr lang="ko-KR" altLang="en-US" sz="2000"/>
                        <a:t>주문 수량</a:t>
                      </a:r>
                      <a:r>
                        <a:rPr lang="en-US" altLang="ko-KR" sz="2000"/>
                        <a:t>, </a:t>
                      </a:r>
                      <a:r>
                        <a:rPr lang="ko-KR" altLang="en-US" sz="2000"/>
                        <a:t>배부방식</a:t>
                      </a:r>
                      <a:r>
                        <a:rPr lang="en-US" altLang="ko-KR" sz="2000"/>
                        <a:t>, </a:t>
                      </a:r>
                      <a:r>
                        <a:rPr lang="ko-KR" altLang="en-US" sz="2000"/>
                        <a:t>주문일자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6658148"/>
                  </a:ext>
                </a:extLst>
              </a:tr>
              <a:tr h="7953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/>
                        <a:t>게시글 작성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/>
                        <a:t>회원</a:t>
                      </a:r>
                      <a:r>
                        <a:rPr lang="en-US" altLang="ko-KR" sz="2000"/>
                        <a:t>(</a:t>
                      </a:r>
                      <a:r>
                        <a:rPr lang="ko-KR" altLang="en-US" sz="2000"/>
                        <a:t>선택</a:t>
                      </a:r>
                      <a:r>
                        <a:rPr lang="en-US" altLang="ko-KR" sz="2000"/>
                        <a:t>)</a:t>
                      </a:r>
                    </a:p>
                    <a:p>
                      <a:pPr algn="ctr" latinLnBrk="1"/>
                      <a:r>
                        <a:rPr lang="ko-KR" altLang="en-US" sz="2000"/>
                        <a:t>게시글</a:t>
                      </a:r>
                      <a:r>
                        <a:rPr lang="en-US" altLang="ko-KR" sz="2000"/>
                        <a:t>(</a:t>
                      </a:r>
                      <a:r>
                        <a:rPr lang="ko-KR" altLang="en-US" sz="2000"/>
                        <a:t>필수</a:t>
                      </a:r>
                      <a:r>
                        <a:rPr lang="en-US" altLang="ko-KR" sz="2000"/>
                        <a:t>)</a:t>
                      </a:r>
                      <a:endParaRPr lang="ko-KR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/>
                        <a:t>일대다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4045235"/>
                  </a:ext>
                </a:extLst>
              </a:tr>
              <a:tr h="7953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/>
                        <a:t>댓글 작성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/>
                        <a:t>회원</a:t>
                      </a:r>
                      <a:r>
                        <a:rPr lang="en-US" altLang="ko-KR" sz="2000"/>
                        <a:t>(</a:t>
                      </a:r>
                      <a:r>
                        <a:rPr lang="ko-KR" altLang="en-US" sz="2000"/>
                        <a:t>선택</a:t>
                      </a:r>
                      <a:r>
                        <a:rPr lang="en-US" altLang="ko-KR" sz="2000"/>
                        <a:t>)</a:t>
                      </a:r>
                    </a:p>
                    <a:p>
                      <a:pPr algn="ctr" latinLnBrk="1"/>
                      <a:r>
                        <a:rPr lang="ko-KR" altLang="en-US" sz="2000"/>
                        <a:t>댓글</a:t>
                      </a:r>
                      <a:r>
                        <a:rPr lang="en-US" altLang="ko-KR" sz="2000"/>
                        <a:t>(</a:t>
                      </a:r>
                      <a:r>
                        <a:rPr lang="ko-KR" altLang="en-US" sz="2000"/>
                        <a:t>필수</a:t>
                      </a:r>
                      <a:r>
                        <a:rPr lang="en-US" altLang="ko-KR" sz="200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/>
                        <a:t>일대다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06227202"/>
                  </a:ext>
                </a:extLst>
              </a:tr>
              <a:tr h="7953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/>
                        <a:t>공급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/>
                        <a:t>상품</a:t>
                      </a:r>
                      <a:r>
                        <a:rPr lang="en-US" altLang="ko-KR" sz="2000"/>
                        <a:t>(</a:t>
                      </a:r>
                      <a:r>
                        <a:rPr lang="ko-KR" altLang="en-US" sz="2000"/>
                        <a:t>필수</a:t>
                      </a:r>
                      <a:r>
                        <a:rPr lang="en-US" altLang="ko-KR" sz="2000"/>
                        <a:t>)</a:t>
                      </a:r>
                    </a:p>
                    <a:p>
                      <a:pPr algn="ctr" latinLnBrk="1"/>
                      <a:r>
                        <a:rPr lang="ko-KR" altLang="en-US" sz="2000"/>
                        <a:t>제조업체</a:t>
                      </a:r>
                      <a:r>
                        <a:rPr lang="en-US" altLang="ko-KR" sz="2000"/>
                        <a:t>(</a:t>
                      </a:r>
                      <a:r>
                        <a:rPr lang="ko-KR" altLang="en-US" sz="2000"/>
                        <a:t>선택</a:t>
                      </a:r>
                      <a:r>
                        <a:rPr lang="en-US" altLang="ko-KR" sz="2000"/>
                        <a:t>)</a:t>
                      </a:r>
                      <a:endParaRPr lang="ko-KR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/>
                        <a:t>일대다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공급일자</a:t>
                      </a:r>
                      <a:r>
                        <a:rPr lang="en-US" altLang="ko-KR" sz="2000" dirty="0"/>
                        <a:t>, </a:t>
                      </a:r>
                      <a:r>
                        <a:rPr lang="ko-KR" altLang="en-US" sz="2000" dirty="0"/>
                        <a:t>공급량 정보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17998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27566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8E5A2D0A-4F0B-40EC-A2DA-6E9D03B4E29D}"/>
              </a:ext>
            </a:extLst>
          </p:cNvPr>
          <p:cNvCxnSpPr>
            <a:cxnSpLocks/>
          </p:cNvCxnSpPr>
          <p:nvPr/>
        </p:nvCxnSpPr>
        <p:spPr>
          <a:xfrm flipH="1" flipV="1">
            <a:off x="3248364" y="4130286"/>
            <a:ext cx="841730" cy="274126"/>
          </a:xfrm>
          <a:prstGeom prst="line">
            <a:avLst/>
          </a:prstGeom>
          <a:ln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F32A485F-6D38-45C2-B29D-A5DEC5259DEC}"/>
              </a:ext>
            </a:extLst>
          </p:cNvPr>
          <p:cNvCxnSpPr>
            <a:cxnSpLocks/>
          </p:cNvCxnSpPr>
          <p:nvPr/>
        </p:nvCxnSpPr>
        <p:spPr>
          <a:xfrm flipH="1">
            <a:off x="1076901" y="4135644"/>
            <a:ext cx="946307" cy="292113"/>
          </a:xfrm>
          <a:prstGeom prst="line">
            <a:avLst/>
          </a:prstGeom>
          <a:ln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E7FBF4AE-7F36-4D3A-951C-82BCA193B349}"/>
              </a:ext>
            </a:extLst>
          </p:cNvPr>
          <p:cNvCxnSpPr>
            <a:cxnSpLocks/>
          </p:cNvCxnSpPr>
          <p:nvPr/>
        </p:nvCxnSpPr>
        <p:spPr>
          <a:xfrm flipH="1" flipV="1">
            <a:off x="1049439" y="3583499"/>
            <a:ext cx="841730" cy="274126"/>
          </a:xfrm>
          <a:prstGeom prst="line">
            <a:avLst/>
          </a:prstGeom>
          <a:ln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3DDE5417-0A67-4A40-A1B2-CF31B37A18A6}"/>
              </a:ext>
            </a:extLst>
          </p:cNvPr>
          <p:cNvCxnSpPr>
            <a:cxnSpLocks/>
          </p:cNvCxnSpPr>
          <p:nvPr/>
        </p:nvCxnSpPr>
        <p:spPr>
          <a:xfrm>
            <a:off x="9006644" y="4250381"/>
            <a:ext cx="0" cy="663392"/>
          </a:xfrm>
          <a:prstGeom prst="line">
            <a:avLst/>
          </a:prstGeom>
          <a:ln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53DCB459-CE38-4DAD-9331-5DB983FB5F4F}"/>
              </a:ext>
            </a:extLst>
          </p:cNvPr>
          <p:cNvCxnSpPr>
            <a:cxnSpLocks/>
          </p:cNvCxnSpPr>
          <p:nvPr/>
        </p:nvCxnSpPr>
        <p:spPr>
          <a:xfrm>
            <a:off x="2539940" y="4352714"/>
            <a:ext cx="0" cy="663392"/>
          </a:xfrm>
          <a:prstGeom prst="line">
            <a:avLst/>
          </a:prstGeom>
          <a:ln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B747F205-10AC-4B14-B0F0-47ECC17628AB}"/>
              </a:ext>
            </a:extLst>
          </p:cNvPr>
          <p:cNvCxnSpPr>
            <a:cxnSpLocks/>
          </p:cNvCxnSpPr>
          <p:nvPr/>
        </p:nvCxnSpPr>
        <p:spPr>
          <a:xfrm>
            <a:off x="2541457" y="2886836"/>
            <a:ext cx="0" cy="663392"/>
          </a:xfrm>
          <a:prstGeom prst="line">
            <a:avLst/>
          </a:prstGeom>
          <a:ln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1EACBA8-12D9-4BE0-A4DC-D9BB7675F245}"/>
              </a:ext>
            </a:extLst>
          </p:cNvPr>
          <p:cNvSpPr/>
          <p:nvPr/>
        </p:nvSpPr>
        <p:spPr>
          <a:xfrm>
            <a:off x="658761" y="1917"/>
            <a:ext cx="11533239" cy="75990"/>
          </a:xfrm>
          <a:prstGeom prst="rect">
            <a:avLst/>
          </a:pr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6EFD1A03-ADD2-4B3E-94F0-358500404532}"/>
              </a:ext>
            </a:extLst>
          </p:cNvPr>
          <p:cNvGrpSpPr/>
          <p:nvPr/>
        </p:nvGrpSpPr>
        <p:grpSpPr>
          <a:xfrm>
            <a:off x="156783" y="190649"/>
            <a:ext cx="6449289" cy="461665"/>
            <a:chOff x="200639" y="1324530"/>
            <a:chExt cx="6449289" cy="461665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4A00D11-85E5-4537-A340-B9CF0129F3B6}"/>
                </a:ext>
              </a:extLst>
            </p:cNvPr>
            <p:cNvSpPr txBox="1"/>
            <p:nvPr/>
          </p:nvSpPr>
          <p:spPr>
            <a:xfrm>
              <a:off x="200639" y="1324530"/>
              <a:ext cx="644928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>
                  <a:solidFill>
                    <a:srgbClr val="4CC8F4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0</a:t>
              </a:r>
              <a:r>
                <a:rPr lang="en-US" altLang="ko-KR" sz="2400">
                  <a:solidFill>
                    <a:srgbClr val="0062AC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2   </a:t>
              </a:r>
              <a:r>
                <a:rPr lang="ko-KR" altLang="en-US" sz="2400">
                  <a:solidFill>
                    <a:srgbClr val="0062AC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관계 추출</a:t>
              </a:r>
              <a:r>
                <a:rPr lang="en-US" altLang="ko-KR" sz="2400">
                  <a:solidFill>
                    <a:srgbClr val="0062AC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[2]</a:t>
              </a:r>
              <a:endParaRPr lang="ko-KR" altLang="en-US" sz="2400">
                <a:solidFill>
                  <a:srgbClr val="0062AC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79291F04-A908-49CF-9C48-41352CBF2FAD}"/>
                </a:ext>
              </a:extLst>
            </p:cNvPr>
            <p:cNvCxnSpPr/>
            <p:nvPr/>
          </p:nvCxnSpPr>
          <p:spPr>
            <a:xfrm>
              <a:off x="806245" y="1425677"/>
              <a:ext cx="0" cy="334297"/>
            </a:xfrm>
            <a:prstGeom prst="line">
              <a:avLst/>
            </a:prstGeom>
            <a:ln w="19050">
              <a:solidFill>
                <a:srgbClr val="0083E6">
                  <a:alpha val="78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D9E0135-3222-4898-A5FA-5F0F0634AB7F}"/>
              </a:ext>
            </a:extLst>
          </p:cNvPr>
          <p:cNvCxnSpPr/>
          <p:nvPr/>
        </p:nvCxnSpPr>
        <p:spPr>
          <a:xfrm>
            <a:off x="117987" y="727587"/>
            <a:ext cx="11881635" cy="0"/>
          </a:xfrm>
          <a:prstGeom prst="line">
            <a:avLst/>
          </a:prstGeom>
          <a:ln w="28575">
            <a:solidFill>
              <a:srgbClr val="0062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6C6C2BE-F958-4AA2-A71A-1D3EE97AC623}"/>
              </a:ext>
            </a:extLst>
          </p:cNvPr>
          <p:cNvSpPr/>
          <p:nvPr/>
        </p:nvSpPr>
        <p:spPr>
          <a:xfrm>
            <a:off x="0" y="-2104"/>
            <a:ext cx="11533239" cy="75990"/>
          </a:xfrm>
          <a:prstGeom prst="rect">
            <a:avLst/>
          </a:pr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6F464E8-4FE4-4A1F-A36C-1ED628C5780D}"/>
              </a:ext>
            </a:extLst>
          </p:cNvPr>
          <p:cNvSpPr/>
          <p:nvPr/>
        </p:nvSpPr>
        <p:spPr>
          <a:xfrm>
            <a:off x="9984427" y="-6124"/>
            <a:ext cx="1548812" cy="75990"/>
          </a:xfrm>
          <a:prstGeom prst="rect">
            <a:avLst/>
          </a:prstGeom>
          <a:solidFill>
            <a:srgbClr val="0062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rgbClr val="0083E6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4A3C75A-4554-4D5D-A8B8-5A4DABF30C30}"/>
              </a:ext>
            </a:extLst>
          </p:cNvPr>
          <p:cNvSpPr txBox="1"/>
          <p:nvPr/>
        </p:nvSpPr>
        <p:spPr>
          <a:xfrm>
            <a:off x="9984427" y="54513"/>
            <a:ext cx="15840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>
                <a:solidFill>
                  <a:srgbClr val="0062AC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3 E-R </a:t>
            </a:r>
            <a:r>
              <a:rPr lang="ko-KR" altLang="en-US" sz="1400" b="1">
                <a:solidFill>
                  <a:srgbClr val="0062AC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다이어그램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2CD6828-F89D-4327-A9C5-F763A5420790}"/>
              </a:ext>
            </a:extLst>
          </p:cNvPr>
          <p:cNvSpPr/>
          <p:nvPr/>
        </p:nvSpPr>
        <p:spPr>
          <a:xfrm>
            <a:off x="1730982" y="4828601"/>
            <a:ext cx="1770595" cy="64008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>
                <a:solidFill>
                  <a:schemeClr val="tx1">
                    <a:lumMod val="50000"/>
                  </a:schemeClr>
                </a:solidFill>
              </a:rPr>
              <a:t>회원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5E49405D-63DD-410E-8996-53CBE98CDB87}"/>
              </a:ext>
            </a:extLst>
          </p:cNvPr>
          <p:cNvCxnSpPr>
            <a:cxnSpLocks/>
          </p:cNvCxnSpPr>
          <p:nvPr/>
        </p:nvCxnSpPr>
        <p:spPr>
          <a:xfrm flipH="1">
            <a:off x="1268295" y="5453705"/>
            <a:ext cx="530952" cy="349455"/>
          </a:xfrm>
          <a:prstGeom prst="line">
            <a:avLst/>
          </a:prstGeom>
          <a:ln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타원 12">
            <a:extLst>
              <a:ext uri="{FF2B5EF4-FFF2-40B4-BE49-F238E27FC236}">
                <a16:creationId xmlns:a16="http://schemas.microsoft.com/office/drawing/2014/main" id="{24702C6B-7752-4F6B-A869-7EF3A3B4C256}"/>
              </a:ext>
            </a:extLst>
          </p:cNvPr>
          <p:cNvSpPr/>
          <p:nvPr/>
        </p:nvSpPr>
        <p:spPr>
          <a:xfrm>
            <a:off x="541837" y="5612623"/>
            <a:ext cx="980903" cy="830578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u="sng" dirty="0">
                <a:solidFill>
                  <a:schemeClr val="tx1">
                    <a:lumMod val="50000"/>
                  </a:schemeClr>
                </a:solidFill>
              </a:rPr>
              <a:t>학번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F06158AE-6FAA-4020-9324-9730D3E6A2DD}"/>
              </a:ext>
            </a:extLst>
          </p:cNvPr>
          <p:cNvCxnSpPr>
            <a:cxnSpLocks/>
          </p:cNvCxnSpPr>
          <p:nvPr/>
        </p:nvCxnSpPr>
        <p:spPr>
          <a:xfrm flipH="1">
            <a:off x="1996634" y="5468681"/>
            <a:ext cx="4611" cy="586403"/>
          </a:xfrm>
          <a:prstGeom prst="line">
            <a:avLst/>
          </a:prstGeom>
          <a:ln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타원 14">
            <a:extLst>
              <a:ext uri="{FF2B5EF4-FFF2-40B4-BE49-F238E27FC236}">
                <a16:creationId xmlns:a16="http://schemas.microsoft.com/office/drawing/2014/main" id="{CCA077D5-F6A5-43CE-9135-C3E01BE9B341}"/>
              </a:ext>
            </a:extLst>
          </p:cNvPr>
          <p:cNvSpPr/>
          <p:nvPr/>
        </p:nvSpPr>
        <p:spPr>
          <a:xfrm>
            <a:off x="1578483" y="5933449"/>
            <a:ext cx="980903" cy="830578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>
                <a:solidFill>
                  <a:schemeClr val="tx1">
                    <a:lumMod val="50000"/>
                  </a:schemeClr>
                </a:solidFill>
              </a:rPr>
              <a:t>이름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702AABA2-1F2B-4F59-9610-5A0DAF287AF4}"/>
              </a:ext>
            </a:extLst>
          </p:cNvPr>
          <p:cNvCxnSpPr>
            <a:cxnSpLocks/>
          </p:cNvCxnSpPr>
          <p:nvPr/>
        </p:nvCxnSpPr>
        <p:spPr>
          <a:xfrm>
            <a:off x="2753522" y="5453705"/>
            <a:ext cx="158790" cy="591252"/>
          </a:xfrm>
          <a:prstGeom prst="line">
            <a:avLst/>
          </a:prstGeom>
          <a:ln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>
            <a:extLst>
              <a:ext uri="{FF2B5EF4-FFF2-40B4-BE49-F238E27FC236}">
                <a16:creationId xmlns:a16="http://schemas.microsoft.com/office/drawing/2014/main" id="{B9542B1B-7A66-4600-8124-66372970AECA}"/>
              </a:ext>
            </a:extLst>
          </p:cNvPr>
          <p:cNvSpPr/>
          <p:nvPr/>
        </p:nvSpPr>
        <p:spPr>
          <a:xfrm>
            <a:off x="2680621" y="5933449"/>
            <a:ext cx="980903" cy="830578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>
                <a:solidFill>
                  <a:schemeClr val="tx1">
                    <a:lumMod val="50000"/>
                  </a:schemeClr>
                </a:solidFill>
              </a:rPr>
              <a:t>비밀번호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FADC78E2-9A58-453F-AD0A-3E9B7250D099}"/>
              </a:ext>
            </a:extLst>
          </p:cNvPr>
          <p:cNvCxnSpPr>
            <a:cxnSpLocks/>
          </p:cNvCxnSpPr>
          <p:nvPr/>
        </p:nvCxnSpPr>
        <p:spPr>
          <a:xfrm>
            <a:off x="3406460" y="5468681"/>
            <a:ext cx="541365" cy="394902"/>
          </a:xfrm>
          <a:prstGeom prst="line">
            <a:avLst/>
          </a:prstGeom>
          <a:ln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>
            <a:extLst>
              <a:ext uri="{FF2B5EF4-FFF2-40B4-BE49-F238E27FC236}">
                <a16:creationId xmlns:a16="http://schemas.microsoft.com/office/drawing/2014/main" id="{EDDF62DA-3269-4CB6-9DBC-6250248F91E2}"/>
              </a:ext>
            </a:extLst>
          </p:cNvPr>
          <p:cNvSpPr/>
          <p:nvPr/>
        </p:nvSpPr>
        <p:spPr>
          <a:xfrm>
            <a:off x="3769107" y="5624916"/>
            <a:ext cx="980903" cy="830578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>
                <a:solidFill>
                  <a:schemeClr val="tx1">
                    <a:lumMod val="50000"/>
                  </a:schemeClr>
                </a:solidFill>
              </a:rPr>
              <a:t>구분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8673F06-D045-451D-8EA1-0BBF3500FE1E}"/>
              </a:ext>
            </a:extLst>
          </p:cNvPr>
          <p:cNvSpPr/>
          <p:nvPr/>
        </p:nvSpPr>
        <p:spPr>
          <a:xfrm>
            <a:off x="1629233" y="2337469"/>
            <a:ext cx="1770595" cy="64008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>
                <a:solidFill>
                  <a:schemeClr val="tx1">
                    <a:lumMod val="50000"/>
                  </a:schemeClr>
                </a:solidFill>
              </a:rPr>
              <a:t>상품</a:t>
            </a: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3962BAD1-E25E-4823-B565-3E89178D37A8}"/>
              </a:ext>
            </a:extLst>
          </p:cNvPr>
          <p:cNvCxnSpPr>
            <a:cxnSpLocks/>
          </p:cNvCxnSpPr>
          <p:nvPr/>
        </p:nvCxnSpPr>
        <p:spPr>
          <a:xfrm flipH="1">
            <a:off x="2073623" y="1636431"/>
            <a:ext cx="11889" cy="701038"/>
          </a:xfrm>
          <a:prstGeom prst="line">
            <a:avLst/>
          </a:prstGeom>
          <a:ln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E0058545-2DF5-4E55-800E-662B2BD8E53F}"/>
              </a:ext>
            </a:extLst>
          </p:cNvPr>
          <p:cNvCxnSpPr>
            <a:cxnSpLocks/>
          </p:cNvCxnSpPr>
          <p:nvPr/>
        </p:nvCxnSpPr>
        <p:spPr>
          <a:xfrm flipH="1">
            <a:off x="2753522" y="1737348"/>
            <a:ext cx="307150" cy="604079"/>
          </a:xfrm>
          <a:prstGeom prst="line">
            <a:avLst/>
          </a:prstGeom>
          <a:ln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타원 28">
            <a:extLst>
              <a:ext uri="{FF2B5EF4-FFF2-40B4-BE49-F238E27FC236}">
                <a16:creationId xmlns:a16="http://schemas.microsoft.com/office/drawing/2014/main" id="{BC668079-3810-47B6-8F4C-B7838305DF18}"/>
              </a:ext>
            </a:extLst>
          </p:cNvPr>
          <p:cNvSpPr/>
          <p:nvPr/>
        </p:nvSpPr>
        <p:spPr>
          <a:xfrm>
            <a:off x="1441858" y="1301994"/>
            <a:ext cx="980903" cy="830578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>
                <a:solidFill>
                  <a:schemeClr val="tx1">
                    <a:lumMod val="50000"/>
                  </a:schemeClr>
                </a:solidFill>
              </a:rPr>
              <a:t>상품명</a:t>
            </a: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2B756B68-BB65-443C-B219-5E550C33988C}"/>
              </a:ext>
            </a:extLst>
          </p:cNvPr>
          <p:cNvCxnSpPr>
            <a:cxnSpLocks/>
          </p:cNvCxnSpPr>
          <p:nvPr/>
        </p:nvCxnSpPr>
        <p:spPr>
          <a:xfrm flipH="1">
            <a:off x="3394620" y="2482508"/>
            <a:ext cx="798547" cy="300304"/>
          </a:xfrm>
          <a:prstGeom prst="line">
            <a:avLst/>
          </a:prstGeom>
          <a:ln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타원 30">
            <a:extLst>
              <a:ext uri="{FF2B5EF4-FFF2-40B4-BE49-F238E27FC236}">
                <a16:creationId xmlns:a16="http://schemas.microsoft.com/office/drawing/2014/main" id="{57CABECD-F7B9-468E-9B85-2B98E6836331}"/>
              </a:ext>
            </a:extLst>
          </p:cNvPr>
          <p:cNvSpPr/>
          <p:nvPr/>
        </p:nvSpPr>
        <p:spPr>
          <a:xfrm>
            <a:off x="2553174" y="1306877"/>
            <a:ext cx="1397918" cy="830578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>
                <a:solidFill>
                  <a:schemeClr val="tx1">
                    <a:lumMod val="50000"/>
                  </a:schemeClr>
                </a:solidFill>
              </a:rPr>
              <a:t>가격</a:t>
            </a: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ACAD9F9D-2CA3-44D0-B4AF-118399EC0727}"/>
              </a:ext>
            </a:extLst>
          </p:cNvPr>
          <p:cNvCxnSpPr>
            <a:cxnSpLocks/>
          </p:cNvCxnSpPr>
          <p:nvPr/>
        </p:nvCxnSpPr>
        <p:spPr>
          <a:xfrm>
            <a:off x="1170159" y="2216134"/>
            <a:ext cx="489792" cy="266374"/>
          </a:xfrm>
          <a:prstGeom prst="line">
            <a:avLst/>
          </a:prstGeom>
          <a:ln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타원 32">
            <a:extLst>
              <a:ext uri="{FF2B5EF4-FFF2-40B4-BE49-F238E27FC236}">
                <a16:creationId xmlns:a16="http://schemas.microsoft.com/office/drawing/2014/main" id="{D5C76AD2-4AB3-47B5-8E33-8D500B8B9743}"/>
              </a:ext>
            </a:extLst>
          </p:cNvPr>
          <p:cNvSpPr/>
          <p:nvPr/>
        </p:nvSpPr>
        <p:spPr>
          <a:xfrm>
            <a:off x="3848209" y="2035122"/>
            <a:ext cx="980903" cy="830578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u="sng" dirty="0">
                <a:solidFill>
                  <a:schemeClr val="tx1">
                    <a:lumMod val="50000"/>
                  </a:schemeClr>
                </a:solidFill>
              </a:rPr>
              <a:t>상품번호</a:t>
            </a:r>
          </a:p>
        </p:txBody>
      </p:sp>
      <p:sp>
        <p:nvSpPr>
          <p:cNvPr id="10" name="다이아몬드 9">
            <a:extLst>
              <a:ext uri="{FF2B5EF4-FFF2-40B4-BE49-F238E27FC236}">
                <a16:creationId xmlns:a16="http://schemas.microsoft.com/office/drawing/2014/main" id="{6200D4A4-BEF8-4442-916B-4E918E4DB32C}"/>
              </a:ext>
            </a:extLst>
          </p:cNvPr>
          <p:cNvSpPr/>
          <p:nvPr/>
        </p:nvSpPr>
        <p:spPr>
          <a:xfrm>
            <a:off x="1593210" y="3550228"/>
            <a:ext cx="2033059" cy="802486"/>
          </a:xfrm>
          <a:prstGeom prst="diamond">
            <a:avLst/>
          </a:prstGeom>
          <a:solidFill>
            <a:schemeClr val="bg1">
              <a:alpha val="7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>
                <a:solidFill>
                  <a:schemeClr val="tx1">
                    <a:lumMod val="50000"/>
                  </a:schemeClr>
                </a:solidFill>
              </a:rPr>
              <a:t>주문</a:t>
            </a:r>
            <a:endParaRPr lang="en-US" altLang="ko-KR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601B61CB-2FA4-4F59-BB2A-EC6EA86328C2}"/>
              </a:ext>
            </a:extLst>
          </p:cNvPr>
          <p:cNvSpPr/>
          <p:nvPr/>
        </p:nvSpPr>
        <p:spPr>
          <a:xfrm>
            <a:off x="2004306" y="4363833"/>
            <a:ext cx="3542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>
                <a:solidFill>
                  <a:schemeClr val="tx1">
                    <a:lumMod val="50000"/>
                  </a:schemeClr>
                </a:solidFill>
              </a:rPr>
              <a:t>m</a:t>
            </a:r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48401E59-C34B-4672-BCED-28BF40FF0DB4}"/>
              </a:ext>
            </a:extLst>
          </p:cNvPr>
          <p:cNvSpPr/>
          <p:nvPr/>
        </p:nvSpPr>
        <p:spPr>
          <a:xfrm>
            <a:off x="2000434" y="3115752"/>
            <a:ext cx="2940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>
                <a:solidFill>
                  <a:schemeClr val="tx1">
                    <a:lumMod val="50000"/>
                  </a:schemeClr>
                </a:solidFill>
              </a:rPr>
              <a:t>n</a:t>
            </a:r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B80C9EBA-5A69-4CFB-82A1-080A7EAEEA50}"/>
              </a:ext>
            </a:extLst>
          </p:cNvPr>
          <p:cNvSpPr/>
          <p:nvPr/>
        </p:nvSpPr>
        <p:spPr>
          <a:xfrm>
            <a:off x="1088853" y="799457"/>
            <a:ext cx="256352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b="1" dirty="0"/>
              <a:t>주문 </a:t>
            </a:r>
            <a:r>
              <a:rPr lang="en-US" altLang="ko-KR" sz="2000" b="1" dirty="0"/>
              <a:t>E-R </a:t>
            </a:r>
            <a:r>
              <a:rPr lang="ko-KR" altLang="en-US" sz="2000" b="1" dirty="0"/>
              <a:t>다이어그램</a:t>
            </a: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AC386DF1-6814-4D25-BCB0-5FBBA6F0A8CC}"/>
              </a:ext>
            </a:extLst>
          </p:cNvPr>
          <p:cNvSpPr/>
          <p:nvPr/>
        </p:nvSpPr>
        <p:spPr>
          <a:xfrm>
            <a:off x="382622" y="1647044"/>
            <a:ext cx="980903" cy="830578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>
                <a:solidFill>
                  <a:schemeClr val="tx1">
                    <a:lumMod val="50000"/>
                  </a:schemeClr>
                </a:solidFill>
              </a:rPr>
              <a:t>상품분류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97637AFC-A401-4583-9849-DAF9108995F8}"/>
              </a:ext>
            </a:extLst>
          </p:cNvPr>
          <p:cNvSpPr/>
          <p:nvPr/>
        </p:nvSpPr>
        <p:spPr>
          <a:xfrm>
            <a:off x="8054065" y="2262347"/>
            <a:ext cx="1770595" cy="64008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>
                <a:solidFill>
                  <a:schemeClr val="tx1">
                    <a:lumMod val="50000"/>
                  </a:schemeClr>
                </a:solidFill>
              </a:rPr>
              <a:t>상품</a:t>
            </a:r>
          </a:p>
        </p:txBody>
      </p: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2C20C630-BC7B-4885-8C8F-D256957C83DD}"/>
              </a:ext>
            </a:extLst>
          </p:cNvPr>
          <p:cNvCxnSpPr>
            <a:cxnSpLocks/>
          </p:cNvCxnSpPr>
          <p:nvPr/>
        </p:nvCxnSpPr>
        <p:spPr>
          <a:xfrm flipH="1">
            <a:off x="8498455" y="1561309"/>
            <a:ext cx="11889" cy="701038"/>
          </a:xfrm>
          <a:prstGeom prst="line">
            <a:avLst/>
          </a:prstGeom>
          <a:ln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E9583024-A7F4-4D5D-9E62-8201C001D4FB}"/>
              </a:ext>
            </a:extLst>
          </p:cNvPr>
          <p:cNvCxnSpPr>
            <a:cxnSpLocks/>
          </p:cNvCxnSpPr>
          <p:nvPr/>
        </p:nvCxnSpPr>
        <p:spPr>
          <a:xfrm flipH="1">
            <a:off x="9178354" y="1662226"/>
            <a:ext cx="307150" cy="604079"/>
          </a:xfrm>
          <a:prstGeom prst="line">
            <a:avLst/>
          </a:prstGeom>
          <a:ln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타원 63">
            <a:extLst>
              <a:ext uri="{FF2B5EF4-FFF2-40B4-BE49-F238E27FC236}">
                <a16:creationId xmlns:a16="http://schemas.microsoft.com/office/drawing/2014/main" id="{F0FE5068-5278-4A39-A3C3-EEC448C4E855}"/>
              </a:ext>
            </a:extLst>
          </p:cNvPr>
          <p:cNvSpPr/>
          <p:nvPr/>
        </p:nvSpPr>
        <p:spPr>
          <a:xfrm>
            <a:off x="7866690" y="1226872"/>
            <a:ext cx="980903" cy="830578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>
                <a:solidFill>
                  <a:schemeClr val="tx1">
                    <a:lumMod val="50000"/>
                  </a:schemeClr>
                </a:solidFill>
              </a:rPr>
              <a:t>상품명</a:t>
            </a:r>
          </a:p>
        </p:txBody>
      </p: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F820C8E7-29C2-4EBC-9DA0-787DD0CB6DFF}"/>
              </a:ext>
            </a:extLst>
          </p:cNvPr>
          <p:cNvCxnSpPr>
            <a:cxnSpLocks/>
          </p:cNvCxnSpPr>
          <p:nvPr/>
        </p:nvCxnSpPr>
        <p:spPr>
          <a:xfrm flipH="1">
            <a:off x="9819452" y="2407386"/>
            <a:ext cx="798547" cy="300304"/>
          </a:xfrm>
          <a:prstGeom prst="line">
            <a:avLst/>
          </a:prstGeom>
          <a:ln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타원 65">
            <a:extLst>
              <a:ext uri="{FF2B5EF4-FFF2-40B4-BE49-F238E27FC236}">
                <a16:creationId xmlns:a16="http://schemas.microsoft.com/office/drawing/2014/main" id="{A2D0FA87-8855-4CC0-B325-7FDCE92EBD50}"/>
              </a:ext>
            </a:extLst>
          </p:cNvPr>
          <p:cNvSpPr/>
          <p:nvPr/>
        </p:nvSpPr>
        <p:spPr>
          <a:xfrm>
            <a:off x="8978006" y="1231755"/>
            <a:ext cx="1397918" cy="830578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>
                <a:solidFill>
                  <a:schemeClr val="tx1">
                    <a:lumMod val="50000"/>
                  </a:schemeClr>
                </a:solidFill>
              </a:rPr>
              <a:t>가격</a:t>
            </a:r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8EF8442B-C032-40B1-B77B-2C8E71A0BD4B}"/>
              </a:ext>
            </a:extLst>
          </p:cNvPr>
          <p:cNvCxnSpPr>
            <a:cxnSpLocks/>
          </p:cNvCxnSpPr>
          <p:nvPr/>
        </p:nvCxnSpPr>
        <p:spPr>
          <a:xfrm>
            <a:off x="7594991" y="2141012"/>
            <a:ext cx="489792" cy="266374"/>
          </a:xfrm>
          <a:prstGeom prst="line">
            <a:avLst/>
          </a:prstGeom>
          <a:ln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타원 67">
            <a:extLst>
              <a:ext uri="{FF2B5EF4-FFF2-40B4-BE49-F238E27FC236}">
                <a16:creationId xmlns:a16="http://schemas.microsoft.com/office/drawing/2014/main" id="{EB0128D8-1471-46B0-A210-1247201BA223}"/>
              </a:ext>
            </a:extLst>
          </p:cNvPr>
          <p:cNvSpPr/>
          <p:nvPr/>
        </p:nvSpPr>
        <p:spPr>
          <a:xfrm>
            <a:off x="10273041" y="1960000"/>
            <a:ext cx="980903" cy="830578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u="sng" dirty="0">
                <a:solidFill>
                  <a:schemeClr val="tx1">
                    <a:lumMod val="50000"/>
                  </a:schemeClr>
                </a:solidFill>
              </a:rPr>
              <a:t>상품번호</a:t>
            </a: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F9A670F4-0424-4864-A21C-015D20794834}"/>
              </a:ext>
            </a:extLst>
          </p:cNvPr>
          <p:cNvSpPr/>
          <p:nvPr/>
        </p:nvSpPr>
        <p:spPr>
          <a:xfrm>
            <a:off x="8425266" y="3040630"/>
            <a:ext cx="2940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>
                <a:solidFill>
                  <a:schemeClr val="tx1">
                    <a:lumMod val="50000"/>
                  </a:schemeClr>
                </a:solidFill>
              </a:rPr>
              <a:t>n</a:t>
            </a:r>
            <a:endParaRPr lang="ko-KR" altLang="en-US"/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5D014D03-A6B7-4EDE-8F89-DC75CA94D267}"/>
              </a:ext>
            </a:extLst>
          </p:cNvPr>
          <p:cNvSpPr/>
          <p:nvPr/>
        </p:nvSpPr>
        <p:spPr>
          <a:xfrm>
            <a:off x="6807454" y="1571922"/>
            <a:ext cx="980903" cy="830578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>
                <a:solidFill>
                  <a:schemeClr val="tx1">
                    <a:lumMod val="50000"/>
                  </a:schemeClr>
                </a:solidFill>
              </a:rPr>
              <a:t>상품분류</a:t>
            </a: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118596C0-163C-444B-8B00-C285ABE42B01}"/>
              </a:ext>
            </a:extLst>
          </p:cNvPr>
          <p:cNvSpPr/>
          <p:nvPr/>
        </p:nvSpPr>
        <p:spPr>
          <a:xfrm>
            <a:off x="8035815" y="4705232"/>
            <a:ext cx="1884381" cy="64008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>
                <a:solidFill>
                  <a:schemeClr val="tx1">
                    <a:lumMod val="50000"/>
                  </a:schemeClr>
                </a:solidFill>
              </a:rPr>
              <a:t>제조업체</a:t>
            </a:r>
          </a:p>
        </p:txBody>
      </p: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7DF320A4-F55E-4B01-BFB6-BD76119A3D06}"/>
              </a:ext>
            </a:extLst>
          </p:cNvPr>
          <p:cNvCxnSpPr>
            <a:cxnSpLocks/>
          </p:cNvCxnSpPr>
          <p:nvPr/>
        </p:nvCxnSpPr>
        <p:spPr>
          <a:xfrm flipH="1">
            <a:off x="7608336" y="5345312"/>
            <a:ext cx="686959" cy="430057"/>
          </a:xfrm>
          <a:prstGeom prst="line">
            <a:avLst/>
          </a:prstGeom>
          <a:ln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타원 73">
            <a:extLst>
              <a:ext uri="{FF2B5EF4-FFF2-40B4-BE49-F238E27FC236}">
                <a16:creationId xmlns:a16="http://schemas.microsoft.com/office/drawing/2014/main" id="{E700EA6C-6528-43FF-ACC0-F992B84833AE}"/>
              </a:ext>
            </a:extLst>
          </p:cNvPr>
          <p:cNvSpPr/>
          <p:nvPr/>
        </p:nvSpPr>
        <p:spPr>
          <a:xfrm>
            <a:off x="6606072" y="5636089"/>
            <a:ext cx="1261334" cy="830578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u="sng" dirty="0">
                <a:solidFill>
                  <a:schemeClr val="tx1">
                    <a:lumMod val="50000"/>
                  </a:schemeClr>
                </a:solidFill>
              </a:rPr>
              <a:t>제조</a:t>
            </a:r>
            <a:endParaRPr lang="en-US" altLang="ko-KR" u="sng" dirty="0">
              <a:solidFill>
                <a:schemeClr val="tx1">
                  <a:lumMod val="50000"/>
                </a:schemeClr>
              </a:solidFill>
            </a:endParaRPr>
          </a:p>
          <a:p>
            <a:pPr algn="ctr"/>
            <a:r>
              <a:rPr lang="ko-KR" altLang="en-US" u="sng" dirty="0">
                <a:solidFill>
                  <a:schemeClr val="tx1">
                    <a:lumMod val="50000"/>
                  </a:schemeClr>
                </a:solidFill>
              </a:rPr>
              <a:t>업체명</a:t>
            </a:r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2883B30F-128A-4A39-9AF7-64B86E5D0BEC}"/>
              </a:ext>
            </a:extLst>
          </p:cNvPr>
          <p:cNvSpPr/>
          <p:nvPr/>
        </p:nvSpPr>
        <p:spPr>
          <a:xfrm>
            <a:off x="9820222" y="5690566"/>
            <a:ext cx="1249395" cy="830578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>
                <a:solidFill>
                  <a:schemeClr val="tx1">
                    <a:lumMod val="50000"/>
                  </a:schemeClr>
                </a:solidFill>
              </a:rPr>
              <a:t>연락처</a:t>
            </a:r>
          </a:p>
        </p:txBody>
      </p: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2D495896-C2FC-4AAA-83B8-D6EA49525398}"/>
              </a:ext>
            </a:extLst>
          </p:cNvPr>
          <p:cNvCxnSpPr>
            <a:cxnSpLocks/>
          </p:cNvCxnSpPr>
          <p:nvPr/>
        </p:nvCxnSpPr>
        <p:spPr>
          <a:xfrm>
            <a:off x="9918612" y="5340463"/>
            <a:ext cx="526308" cy="367749"/>
          </a:xfrm>
          <a:prstGeom prst="line">
            <a:avLst/>
          </a:prstGeom>
          <a:ln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F582358F-1E27-4529-B1CF-E6A4D7E9E6AC}"/>
              </a:ext>
            </a:extLst>
          </p:cNvPr>
          <p:cNvSpPr/>
          <p:nvPr/>
        </p:nvSpPr>
        <p:spPr>
          <a:xfrm>
            <a:off x="8471010" y="4261500"/>
            <a:ext cx="3542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>
                <a:solidFill>
                  <a:schemeClr val="tx1">
                    <a:lumMod val="50000"/>
                  </a:schemeClr>
                </a:solidFill>
              </a:rPr>
              <a:t>1</a:t>
            </a:r>
            <a:endParaRPr lang="ko-KR" altLang="en-US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791DBCC8-9C0E-49FA-A913-02BF87A5678B}"/>
              </a:ext>
            </a:extLst>
          </p:cNvPr>
          <p:cNvSpPr/>
          <p:nvPr/>
        </p:nvSpPr>
        <p:spPr>
          <a:xfrm>
            <a:off x="7297905" y="826049"/>
            <a:ext cx="263405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b="1" dirty="0"/>
              <a:t>공급  </a:t>
            </a:r>
            <a:r>
              <a:rPr lang="en-US" altLang="ko-KR" sz="2000" b="1" dirty="0"/>
              <a:t>E-R </a:t>
            </a:r>
            <a:r>
              <a:rPr lang="ko-KR" altLang="en-US" sz="2000" b="1" dirty="0"/>
              <a:t>다이어그램</a:t>
            </a:r>
          </a:p>
        </p:txBody>
      </p: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0C66B333-23B3-48B5-993A-1FB7B6E9ED25}"/>
              </a:ext>
            </a:extLst>
          </p:cNvPr>
          <p:cNvCxnSpPr>
            <a:cxnSpLocks/>
          </p:cNvCxnSpPr>
          <p:nvPr/>
        </p:nvCxnSpPr>
        <p:spPr>
          <a:xfrm flipH="1">
            <a:off x="3142136" y="3465206"/>
            <a:ext cx="798547" cy="300304"/>
          </a:xfrm>
          <a:prstGeom prst="line">
            <a:avLst/>
          </a:prstGeom>
          <a:ln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타원 58">
            <a:extLst>
              <a:ext uri="{FF2B5EF4-FFF2-40B4-BE49-F238E27FC236}">
                <a16:creationId xmlns:a16="http://schemas.microsoft.com/office/drawing/2014/main" id="{FE1269E7-A0C0-443F-BCA5-05EB0BFC70E7}"/>
              </a:ext>
            </a:extLst>
          </p:cNvPr>
          <p:cNvSpPr/>
          <p:nvPr/>
        </p:nvSpPr>
        <p:spPr>
          <a:xfrm>
            <a:off x="3901860" y="2973010"/>
            <a:ext cx="980903" cy="830578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>
                <a:solidFill>
                  <a:schemeClr val="tx1">
                    <a:lumMod val="50000"/>
                  </a:schemeClr>
                </a:solidFill>
              </a:rPr>
              <a:t>배부방식</a:t>
            </a:r>
          </a:p>
        </p:txBody>
      </p:sp>
      <p:sp>
        <p:nvSpPr>
          <p:cNvPr id="83" name="타원 82">
            <a:extLst>
              <a:ext uri="{FF2B5EF4-FFF2-40B4-BE49-F238E27FC236}">
                <a16:creationId xmlns:a16="http://schemas.microsoft.com/office/drawing/2014/main" id="{FB9C7065-B0A1-45AD-A570-C1FD410E09CA}"/>
              </a:ext>
            </a:extLst>
          </p:cNvPr>
          <p:cNvSpPr/>
          <p:nvPr/>
        </p:nvSpPr>
        <p:spPr>
          <a:xfrm>
            <a:off x="3881508" y="3921745"/>
            <a:ext cx="980903" cy="830578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>
                <a:solidFill>
                  <a:schemeClr val="tx1">
                    <a:lumMod val="50000"/>
                  </a:schemeClr>
                </a:solidFill>
              </a:rPr>
              <a:t>주문일자</a:t>
            </a:r>
          </a:p>
        </p:txBody>
      </p:sp>
      <p:sp>
        <p:nvSpPr>
          <p:cNvPr id="85" name="타원 84">
            <a:extLst>
              <a:ext uri="{FF2B5EF4-FFF2-40B4-BE49-F238E27FC236}">
                <a16:creationId xmlns:a16="http://schemas.microsoft.com/office/drawing/2014/main" id="{E5A9FD91-CA05-4F80-8D9E-860B77794C66}"/>
              </a:ext>
            </a:extLst>
          </p:cNvPr>
          <p:cNvSpPr/>
          <p:nvPr/>
        </p:nvSpPr>
        <p:spPr>
          <a:xfrm>
            <a:off x="255778" y="4040349"/>
            <a:ext cx="980903" cy="830578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>
                <a:solidFill>
                  <a:schemeClr val="tx1">
                    <a:lumMod val="50000"/>
                  </a:schemeClr>
                </a:solidFill>
              </a:rPr>
              <a:t>주문수량</a:t>
            </a:r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id="{E3575809-C3BF-43C1-8933-ED930137C09D}"/>
              </a:ext>
            </a:extLst>
          </p:cNvPr>
          <p:cNvSpPr/>
          <p:nvPr/>
        </p:nvSpPr>
        <p:spPr>
          <a:xfrm>
            <a:off x="271937" y="3120893"/>
            <a:ext cx="980903" cy="830578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>
                <a:solidFill>
                  <a:schemeClr val="tx1">
                    <a:lumMod val="50000"/>
                  </a:schemeClr>
                </a:solidFill>
              </a:rPr>
              <a:t>주문번호</a:t>
            </a:r>
          </a:p>
        </p:txBody>
      </p: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02F84C35-9EB0-44D7-ABBF-DE5D52C09217}"/>
              </a:ext>
            </a:extLst>
          </p:cNvPr>
          <p:cNvCxnSpPr>
            <a:cxnSpLocks/>
          </p:cNvCxnSpPr>
          <p:nvPr/>
        </p:nvCxnSpPr>
        <p:spPr>
          <a:xfrm flipH="1">
            <a:off x="7524703" y="4050219"/>
            <a:ext cx="946307" cy="292113"/>
          </a:xfrm>
          <a:prstGeom prst="line">
            <a:avLst/>
          </a:prstGeom>
          <a:ln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7A9BC394-E461-46EE-B605-340FF0F64803}"/>
              </a:ext>
            </a:extLst>
          </p:cNvPr>
          <p:cNvCxnSpPr>
            <a:cxnSpLocks/>
          </p:cNvCxnSpPr>
          <p:nvPr/>
        </p:nvCxnSpPr>
        <p:spPr>
          <a:xfrm flipH="1" flipV="1">
            <a:off x="7497241" y="3498074"/>
            <a:ext cx="841730" cy="274126"/>
          </a:xfrm>
          <a:prstGeom prst="line">
            <a:avLst/>
          </a:prstGeom>
          <a:ln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타원 91">
            <a:extLst>
              <a:ext uri="{FF2B5EF4-FFF2-40B4-BE49-F238E27FC236}">
                <a16:creationId xmlns:a16="http://schemas.microsoft.com/office/drawing/2014/main" id="{778B8E73-D276-43D4-8D4C-5B8CEB53D020}"/>
              </a:ext>
            </a:extLst>
          </p:cNvPr>
          <p:cNvSpPr/>
          <p:nvPr/>
        </p:nvSpPr>
        <p:spPr>
          <a:xfrm>
            <a:off x="6414982" y="3954924"/>
            <a:ext cx="1269502" cy="830578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>
                <a:solidFill>
                  <a:schemeClr val="tx1">
                    <a:lumMod val="50000"/>
                  </a:schemeClr>
                </a:solidFill>
              </a:rPr>
              <a:t>공급량정보</a:t>
            </a:r>
          </a:p>
        </p:txBody>
      </p:sp>
      <p:sp>
        <p:nvSpPr>
          <p:cNvPr id="93" name="타원 92">
            <a:extLst>
              <a:ext uri="{FF2B5EF4-FFF2-40B4-BE49-F238E27FC236}">
                <a16:creationId xmlns:a16="http://schemas.microsoft.com/office/drawing/2014/main" id="{D18E65CA-9006-49A2-A6BF-C9C5B8FCB2AC}"/>
              </a:ext>
            </a:extLst>
          </p:cNvPr>
          <p:cNvSpPr/>
          <p:nvPr/>
        </p:nvSpPr>
        <p:spPr>
          <a:xfrm>
            <a:off x="6719739" y="3035468"/>
            <a:ext cx="980903" cy="830578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>
                <a:solidFill>
                  <a:schemeClr val="tx1">
                    <a:lumMod val="50000"/>
                  </a:schemeClr>
                </a:solidFill>
              </a:rPr>
              <a:t>공급일자</a:t>
            </a:r>
          </a:p>
        </p:txBody>
      </p:sp>
      <p:sp>
        <p:nvSpPr>
          <p:cNvPr id="69" name="다이아몬드 68">
            <a:extLst>
              <a:ext uri="{FF2B5EF4-FFF2-40B4-BE49-F238E27FC236}">
                <a16:creationId xmlns:a16="http://schemas.microsoft.com/office/drawing/2014/main" id="{68825712-3F91-4C42-9EBB-7970ABDB8147}"/>
              </a:ext>
            </a:extLst>
          </p:cNvPr>
          <p:cNvSpPr/>
          <p:nvPr/>
        </p:nvSpPr>
        <p:spPr>
          <a:xfrm>
            <a:off x="8018042" y="3475106"/>
            <a:ext cx="2033059" cy="802486"/>
          </a:xfrm>
          <a:prstGeom prst="diamond">
            <a:avLst/>
          </a:prstGeom>
          <a:solidFill>
            <a:schemeClr val="bg1">
              <a:alpha val="7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>
                <a:solidFill>
                  <a:schemeClr val="tx1">
                    <a:lumMod val="50000"/>
                  </a:schemeClr>
                </a:solidFill>
              </a:rPr>
              <a:t>공급</a:t>
            </a:r>
            <a:endParaRPr lang="en-US" altLang="ko-KR" dirty="0">
              <a:solidFill>
                <a:schemeClr val="tx1">
                  <a:lumMod val="50000"/>
                </a:schemeClr>
              </a:solidFill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5E69D646-4D0F-47F5-8FA9-63B0EAC0DFFB}"/>
              </a:ext>
            </a:extLst>
          </p:cNvPr>
          <p:cNvGrpSpPr/>
          <p:nvPr/>
        </p:nvGrpSpPr>
        <p:grpSpPr>
          <a:xfrm>
            <a:off x="8970824" y="2902051"/>
            <a:ext cx="71640" cy="573055"/>
            <a:chOff x="10384659" y="3008029"/>
            <a:chExt cx="71640" cy="573055"/>
          </a:xfrm>
        </p:grpSpPr>
        <p:cxnSp>
          <p:nvCxnSpPr>
            <p:cNvPr id="94" name="직선 연결선 93">
              <a:extLst>
                <a:ext uri="{FF2B5EF4-FFF2-40B4-BE49-F238E27FC236}">
                  <a16:creationId xmlns:a16="http://schemas.microsoft.com/office/drawing/2014/main" id="{3408BBB7-1263-4567-958B-237832B01260}"/>
                </a:ext>
              </a:extLst>
            </p:cNvPr>
            <p:cNvCxnSpPr>
              <a:cxnSpLocks/>
            </p:cNvCxnSpPr>
            <p:nvPr/>
          </p:nvCxnSpPr>
          <p:spPr>
            <a:xfrm>
              <a:off x="10384659" y="3008405"/>
              <a:ext cx="22759" cy="572679"/>
            </a:xfrm>
            <a:prstGeom prst="line">
              <a:avLst/>
            </a:prstGeom>
            <a:ln>
              <a:solidFill>
                <a:schemeClr val="tx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 94">
              <a:extLst>
                <a:ext uri="{FF2B5EF4-FFF2-40B4-BE49-F238E27FC236}">
                  <a16:creationId xmlns:a16="http://schemas.microsoft.com/office/drawing/2014/main" id="{758254BF-885E-4A8B-A783-5EE403544C52}"/>
                </a:ext>
              </a:extLst>
            </p:cNvPr>
            <p:cNvCxnSpPr>
              <a:cxnSpLocks/>
            </p:cNvCxnSpPr>
            <p:nvPr/>
          </p:nvCxnSpPr>
          <p:spPr>
            <a:xfrm>
              <a:off x="10433540" y="3008029"/>
              <a:ext cx="22759" cy="572679"/>
            </a:xfrm>
            <a:prstGeom prst="line">
              <a:avLst/>
            </a:prstGeom>
            <a:ln>
              <a:solidFill>
                <a:schemeClr val="tx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44267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065">
      <a:dk1>
        <a:srgbClr val="3A3838"/>
      </a:dk1>
      <a:lt1>
        <a:srgbClr val="FFFFFF"/>
      </a:lt1>
      <a:dk2>
        <a:srgbClr val="5D5B5B"/>
      </a:dk2>
      <a:lt2>
        <a:srgbClr val="F2F2F2"/>
      </a:lt2>
      <a:accent1>
        <a:srgbClr val="ED636D"/>
      </a:accent1>
      <a:accent2>
        <a:srgbClr val="FA7D87"/>
      </a:accent2>
      <a:accent3>
        <a:srgbClr val="F8BAA1"/>
      </a:accent3>
      <a:accent4>
        <a:srgbClr val="1097D0"/>
      </a:accent4>
      <a:accent5>
        <a:srgbClr val="016A96"/>
      </a:accent5>
      <a:accent6>
        <a:srgbClr val="898F8D"/>
      </a:accent6>
      <a:hlink>
        <a:srgbClr val="757070"/>
      </a:hlink>
      <a:folHlink>
        <a:srgbClr val="757070"/>
      </a:folHlink>
    </a:clrScheme>
    <a:fontScheme name="free">
      <a:majorFont>
        <a:latin typeface="Arial"/>
        <a:ea typeface="나눔스퀘어라운드 Regular"/>
        <a:cs typeface=""/>
      </a:majorFont>
      <a:minorFont>
        <a:latin typeface="Arial"/>
        <a:ea typeface="나눔스퀘어라운드 Regular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>
            <a:alpha val="70000"/>
          </a:schemeClr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807</TotalTime>
  <Words>1691</Words>
  <Application>Microsoft Office PowerPoint</Application>
  <PresentationFormat>와이드스크린</PresentationFormat>
  <Paragraphs>676</Paragraphs>
  <Slides>25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13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9" baseType="lpstr">
      <vt:lpstr>나눔고딕 ExtraBold</vt:lpstr>
      <vt:lpstr>맑은 고딕</vt:lpstr>
      <vt:lpstr>-윤고딕320</vt:lpstr>
      <vt:lpstr>HY헤드라인M</vt:lpstr>
      <vt:lpstr>-윤고딕330</vt:lpstr>
      <vt:lpstr>배달의민족 주아</vt:lpstr>
      <vt:lpstr>나눔스퀘어라운드 Regular</vt:lpstr>
      <vt:lpstr>나눔스퀘어</vt:lpstr>
      <vt:lpstr>휴먼둥근헤드라인</vt:lpstr>
      <vt:lpstr>Times New Roman</vt:lpstr>
      <vt:lpstr>함초롬돋움</vt:lpstr>
      <vt:lpstr>Arial</vt:lpstr>
      <vt:lpstr>조선일보명조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Hwang Sumin</cp:lastModifiedBy>
  <cp:revision>376</cp:revision>
  <dcterms:created xsi:type="dcterms:W3CDTF">2015-01-21T11:35:38Z</dcterms:created>
  <dcterms:modified xsi:type="dcterms:W3CDTF">2018-11-29T02:46:49Z</dcterms:modified>
</cp:coreProperties>
</file>