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9144000"/>
  <p:notesSz cx="6781800" cy="9926625"/>
  <p:embeddedFontLst>
    <p:embeddedFont>
      <p:font typeface="Tahoma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Tahoma-bold.fntdata"/><Relationship Id="rId10" Type="http://schemas.openxmlformats.org/officeDocument/2006/relationships/slide" Target="slides/slide6.xml"/><Relationship Id="rId32" Type="http://schemas.openxmlformats.org/officeDocument/2006/relationships/font" Target="fonts/Tahoma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41750" y="0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909637" y="744537"/>
            <a:ext cx="4962525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77862" y="4714875"/>
            <a:ext cx="5426074" cy="4467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428163"/>
            <a:ext cx="2938462" cy="4968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41750" y="9428163"/>
            <a:ext cx="2938462" cy="496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77862" y="4714875"/>
            <a:ext cx="5426074" cy="446722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909637" y="744537"/>
            <a:ext cx="4962525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480"/>
              </a:spcBef>
              <a:buClr>
                <a:schemeClr val="dk1"/>
              </a:buClr>
              <a:buSzPct val="100000"/>
              <a:buChar char="•"/>
            </a:pPr>
            <a:r>
              <a:rPr b="1" lang="en-US" sz="2400"/>
              <a:t>Prevent process X from wrecking or spying on process Y</a:t>
            </a:r>
          </a:p>
          <a:p>
            <a:pPr indent="-368300" lvl="1" marL="914400" rtl="0">
              <a:spcBef>
                <a:spcPts val="440"/>
              </a:spcBef>
              <a:buClr>
                <a:schemeClr val="dk1"/>
              </a:buClr>
              <a:buSzPct val="100000"/>
              <a:buChar char="–"/>
            </a:pPr>
            <a:r>
              <a:rPr lang="en-US" sz="2200"/>
              <a:t>r/w memory, use 100% of CPU, change FDs, &amp;c  </a:t>
            </a:r>
          </a:p>
          <a:p>
            <a:pPr lvl="0" rtl="0">
              <a:spcBef>
                <a:spcPts val="48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b="1" sz="2400"/>
          </a:p>
          <a:p>
            <a:pPr indent="-381000" lvl="0" marL="457200" rtl="0">
              <a:spcBef>
                <a:spcPts val="480"/>
              </a:spcBef>
              <a:buClr>
                <a:schemeClr val="dk1"/>
              </a:buClr>
              <a:buSzPct val="100000"/>
              <a:buChar char="•"/>
            </a:pPr>
            <a:r>
              <a:rPr b="1" lang="en-US" sz="2400"/>
              <a:t>Prevent a process from wrecking the operating system itself</a:t>
            </a:r>
          </a:p>
          <a:p>
            <a:pPr indent="-368300" lvl="1" marL="914400" rtl="0">
              <a:spcBef>
                <a:spcPts val="440"/>
              </a:spcBef>
              <a:buClr>
                <a:schemeClr val="dk1"/>
              </a:buClr>
              <a:buSzPct val="100000"/>
              <a:buChar char="–"/>
            </a:pPr>
            <a:r>
              <a:rPr lang="en-US" sz="2200"/>
              <a:t>i.e. from preventing kernel from enforcing isolation</a:t>
            </a:r>
          </a:p>
          <a:p>
            <a:pPr lvl="0" rtl="0">
              <a:spcBef>
                <a:spcPts val="48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b="1" sz="2400"/>
          </a:p>
          <a:p>
            <a:pPr indent="-381000" lvl="0" marL="457200" rtl="0">
              <a:spcBef>
                <a:spcPts val="480"/>
              </a:spcBef>
              <a:buClr>
                <a:schemeClr val="dk1"/>
              </a:buClr>
              <a:buSzPct val="100000"/>
              <a:buChar char="•"/>
            </a:pPr>
            <a:r>
              <a:rPr b="1" lang="en-US" sz="2400"/>
              <a:t>In the face of malice as well as bugs</a:t>
            </a:r>
          </a:p>
          <a:p>
            <a:pPr indent="-368300" lvl="1" marL="914400" rtl="0">
              <a:spcBef>
                <a:spcPts val="440"/>
              </a:spcBef>
              <a:buClr>
                <a:schemeClr val="dk1"/>
              </a:buClr>
              <a:buSzPct val="100000"/>
              <a:buChar char="–"/>
            </a:pPr>
            <a:r>
              <a:rPr lang="en-US" sz="2200"/>
              <a:t>a bad process may try to trick the h/w or kernel</a:t>
            </a:r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480"/>
              </a:spcBef>
              <a:buClr>
                <a:schemeClr val="dk1"/>
              </a:buClr>
              <a:buSzPct val="100000"/>
              <a:buChar char="•"/>
            </a:pPr>
            <a:r>
              <a:rPr b="1" lang="en-US" sz="2400"/>
              <a:t>Hardware forbids apps from executing privileged instructions</a:t>
            </a:r>
          </a:p>
          <a:p>
            <a:pPr lvl="0" rtl="0">
              <a:spcBef>
                <a:spcPts val="48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b="1" sz="2400"/>
          </a:p>
          <a:p>
            <a:pPr indent="-381000" lvl="0" marL="457200" rtl="0">
              <a:spcBef>
                <a:spcPts val="480"/>
              </a:spcBef>
              <a:buClr>
                <a:schemeClr val="dk1"/>
              </a:buClr>
              <a:buSzPct val="100000"/>
              <a:buChar char="•"/>
            </a:pPr>
            <a:r>
              <a:rPr b="1" lang="en-US" sz="2400"/>
              <a:t>Instead traps to kernel mode</a:t>
            </a:r>
          </a:p>
          <a:p>
            <a:pPr lvl="0" rtl="0">
              <a:spcBef>
                <a:spcPts val="48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b="1" sz="2400"/>
          </a:p>
          <a:p>
            <a:pPr indent="-381000" lvl="0" marL="457200" rtl="0">
              <a:spcBef>
                <a:spcPts val="480"/>
              </a:spcBef>
              <a:buClr>
                <a:schemeClr val="dk1"/>
              </a:buClr>
              <a:buSzPct val="100000"/>
              <a:buChar char="•"/>
            </a:pPr>
            <a:r>
              <a:rPr b="1" lang="en-US" sz="2400"/>
              <a:t>Kernel can clean up (e.g., kill the process)</a:t>
            </a:r>
          </a:p>
          <a:p>
            <a:pPr indent="-381000" lvl="0" marL="457200" rtl="0">
              <a:spcBef>
                <a:spcPts val="480"/>
              </a:spcBef>
              <a:buClr>
                <a:schemeClr val="dk1"/>
              </a:buClr>
              <a:buSzPct val="100000"/>
              <a:buChar char="•"/>
            </a:pPr>
            <a:r>
              <a:rPr b="1" lang="en-US" sz="2400"/>
              <a:t>Hardware lets kernel mode configure various constraints on user mode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t/>
            </a:r>
            <a:endParaRPr b="1" sz="2400"/>
          </a:p>
          <a:p>
            <a:pPr indent="-381000" lvl="0" marL="457200" rtl="0">
              <a:spcBef>
                <a:spcPts val="480"/>
              </a:spcBef>
              <a:buClr>
                <a:schemeClr val="dk1"/>
              </a:buClr>
              <a:buSzPct val="100000"/>
              <a:buChar char="•"/>
            </a:pPr>
            <a:r>
              <a:rPr b="1" lang="en-US" sz="2400"/>
              <a:t>Page tables to limit user s/w to its own address space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77862" y="4714875"/>
            <a:ext cx="5426074" cy="446722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909637" y="744537"/>
            <a:ext cx="4962525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77862" y="4714875"/>
            <a:ext cx="5426074" cy="446722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909637" y="744537"/>
            <a:ext cx="4962525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제목 슬라이드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475655" y="4500569"/>
            <a:ext cx="6400799" cy="11382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1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캡션 있는 그림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제목 및 세로 텍스트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 rot="5400000">
            <a:off x="2044699" y="-515937"/>
            <a:ext cx="5054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세로 제목 및 텍스트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제목 및 내용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071562"/>
            <a:ext cx="8229600" cy="50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4_제목 슬라이드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Shape 28"/>
          <p:cNvGrpSpPr/>
          <p:nvPr/>
        </p:nvGrpSpPr>
        <p:grpSpPr>
          <a:xfrm>
            <a:off x="127000" y="76201"/>
            <a:ext cx="8542338" cy="781032"/>
            <a:chOff x="127000" y="76200"/>
            <a:chExt cx="8542338" cy="1052513"/>
          </a:xfrm>
        </p:grpSpPr>
        <p:sp>
          <p:nvSpPr>
            <p:cNvPr id="29" name="Shape 29"/>
            <p:cNvSpPr/>
            <p:nvPr/>
          </p:nvSpPr>
          <p:spPr>
            <a:xfrm>
              <a:off x="417512" y="107950"/>
              <a:ext cx="438150" cy="474663"/>
            </a:xfrm>
            <a:prstGeom prst="rect">
              <a:avLst/>
            </a:prstGeom>
            <a:solidFill>
              <a:srgbClr val="FFCF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800100" y="107950"/>
              <a:ext cx="328613" cy="474663"/>
            </a:xfrm>
            <a:prstGeom prst="rect">
              <a:avLst/>
            </a:prstGeom>
            <a:gradFill>
              <a:gsLst>
                <a:gs pos="0">
                  <a:srgbClr val="FFCF01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541337" y="530225"/>
              <a:ext cx="422275" cy="47466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911225" y="530225"/>
              <a:ext cx="368299" cy="474663"/>
            </a:xfrm>
            <a:prstGeom prst="rect">
              <a:avLst/>
            </a:prstGeom>
            <a:gradFill>
              <a:gsLst>
                <a:gs pos="0">
                  <a:srgbClr val="3333CC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127000" y="457200"/>
              <a:ext cx="560387" cy="422275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762000" y="76200"/>
              <a:ext cx="31750" cy="105251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42912" y="838200"/>
              <a:ext cx="8226425" cy="31750"/>
            </a:xfrm>
            <a:prstGeom prst="rect">
              <a:avLst/>
            </a:prstGeom>
            <a:gradFill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구역 머리글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1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콘텐츠 2개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071545"/>
            <a:ext cx="4038599" cy="50546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48200" y="1071545"/>
            <a:ext cx="4038599" cy="50546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비교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제목만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빈 화면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캡션 있는 콘텐츠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071562"/>
            <a:ext cx="8229600" cy="50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hyperlink" Target="https://cgi.cse.unsw.edu.au/~cs3231/12s1/lectures/SchedulerActivations.pdf" TargetMode="External"/><Relationship Id="rId10" Type="http://schemas.openxmlformats.org/officeDocument/2006/relationships/hyperlink" Target="https://www.youtube.com/watch?v=YYtzQ355_Co" TargetMode="External"/><Relationship Id="rId13" Type="http://schemas.openxmlformats.org/officeDocument/2006/relationships/hyperlink" Target="http://jake.dothome.co.kr/" TargetMode="External"/><Relationship Id="rId12" Type="http://schemas.openxmlformats.org/officeDocument/2006/relationships/hyperlink" Target="https://en.wikipedia.org/wiki/FIFO_(computing_and_electronics)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dos.csail.mit.edu/6.828/2016/schedule.html" TargetMode="External"/><Relationship Id="rId4" Type="http://schemas.openxmlformats.org/officeDocument/2006/relationships/hyperlink" Target="http://web.mit.edu/6.033" TargetMode="External"/><Relationship Id="rId9" Type="http://schemas.openxmlformats.org/officeDocument/2006/relationships/hyperlink" Target="http://www.gamedevforever.com/291" TargetMode="External"/><Relationship Id="rId15" Type="http://schemas.openxmlformats.org/officeDocument/2006/relationships/hyperlink" Target="https://www2.cs.uic.edu/~jbell/CourseNotes/OperatingSystems/6_CPU_Scheduling.html" TargetMode="External"/><Relationship Id="rId14" Type="http://schemas.openxmlformats.org/officeDocument/2006/relationships/hyperlink" Target="http://www.linuxjournal.com/magazine/completely-fair-scheduler?page=0,0" TargetMode="External"/><Relationship Id="rId17" Type="http://schemas.openxmlformats.org/officeDocument/2006/relationships/hyperlink" Target="https://lwn.net/Articles/398470/" TargetMode="External"/><Relationship Id="rId16" Type="http://schemas.openxmlformats.org/officeDocument/2006/relationships/hyperlink" Target="https://www.slideshare.net/nanik/learning-aosp-android-hardware-abstraction-layer-hal" TargetMode="External"/><Relationship Id="rId5" Type="http://schemas.openxmlformats.org/officeDocument/2006/relationships/hyperlink" Target="http://www.rdrop.com/~paulmck/" TargetMode="External"/><Relationship Id="rId6" Type="http://schemas.openxmlformats.org/officeDocument/2006/relationships/hyperlink" Target="http://queue.acm.org/detail.cfm?id=2698990" TargetMode="External"/><Relationship Id="rId7" Type="http://schemas.openxmlformats.org/officeDocument/2006/relationships/hyperlink" Target="https://sites.google.com/site/embedwiki/oses/linux/pm/pm-qos" TargetMode="External"/><Relationship Id="rId8" Type="http://schemas.openxmlformats.org/officeDocument/2006/relationships/hyperlink" Target="https://intl.aliyun.com/forum/read-916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OS</a:t>
            </a:r>
            <a:r>
              <a:rPr lang="en-US"/>
              <a:t> </a:t>
            </a:r>
            <a:r>
              <a:rPr lang="en-US"/>
              <a:t>Overview /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Process and Thread</a:t>
            </a:r>
          </a:p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x="1475655" y="4500569"/>
            <a:ext cx="6400799" cy="1138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/>
              <a:t>국민대학교 임베디드 연구실</a:t>
            </a:r>
          </a:p>
          <a:p>
            <a:pPr lvl="0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/>
              <a:t>경 주 현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6782325" y="6102350"/>
            <a:ext cx="23142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1100">
                <a:solidFill>
                  <a:srgbClr val="666666"/>
                </a:solidFill>
              </a:rPr>
              <a:t>2017 LG MC 인재육성팀 교육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Focus on isolation 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9953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/>
              <a:t>Constraining requirement.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What is isolation?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E</a:t>
            </a:r>
            <a:r>
              <a:rPr lang="en-US"/>
              <a:t>nforced separation to contain effects of failures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 process is the usual unit of isolation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What is isolation?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Prevent process X from wrecking or spying on process Y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Prevent a process from wrecking the operating system itself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Prevent a malice as well as bugs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3200">
                <a:solidFill>
                  <a:srgbClr val="9900FF"/>
                </a:solidFill>
              </a:rPr>
              <a:t>In order to isolate,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 order to isolate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</a:t>
            </a:r>
            <a:r>
              <a:rPr lang="en-US"/>
              <a:t>pps must use OS interface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Apps cannot directly interact with hardware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Apps cannot harm operating system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Apps cannot directly affect each other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Processor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6782325" y="6102350"/>
            <a:ext cx="23142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1100">
                <a:solidFill>
                  <a:srgbClr val="666666"/>
                </a:solidFill>
              </a:rPr>
              <a:t>2017 LG MC 인재육성팀 교육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274657"/>
            <a:ext cx="8229600" cy="1038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Processors provide mechanisms 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465074"/>
            <a:ext cx="8229600" cy="466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Hardware provides user mode and kernel mode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Some instructions can only be executed in kernel mode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Device access, processor configuration, isolation mechanisms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274660"/>
            <a:ext cx="8229600" cy="124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</a:t>
            </a:r>
            <a:r>
              <a:rPr lang="en-US"/>
              <a:t>ardware isolation mechanisms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57200" y="1606348"/>
            <a:ext cx="8229600" cy="451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Operating systems runs in kernel mode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kernel is a big program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services: processes, file system, net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low-level: devices, virtual memory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all of kernel runs with full hardware privilege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convenient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480"/>
              </a:spcBef>
              <a:buSzPct val="100000"/>
            </a:pPr>
            <a:r>
              <a:rPr b="1" lang="en-US" sz="2400"/>
              <a:t>Applications run in user mode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Kernel sets up per-process isolated address space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-US">
                <a:solidFill>
                  <a:schemeClr val="hlink"/>
                </a:solidFill>
              </a:rPr>
              <a:t>System calls</a:t>
            </a:r>
            <a:r>
              <a:rPr lang="en-US"/>
              <a:t> switch between user and kernel mode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O/S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6782325" y="6102350"/>
            <a:ext cx="23142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1100">
                <a:solidFill>
                  <a:srgbClr val="666666"/>
                </a:solidFill>
              </a:rPr>
              <a:t>2017 LG MC 인재육성팀 교육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9900FF"/>
              </a:solidFill>
            </a:endParaRPr>
          </a:p>
          <a:p>
            <a:pPr indent="-69850" lvl="0" marL="0" rtl="0" algn="ctr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 sz="3200">
                <a:solidFill>
                  <a:srgbClr val="9900FF"/>
                </a:solidFill>
              </a:rPr>
              <a:t>How to isolate process memory?</a:t>
            </a:r>
          </a:p>
          <a:p>
            <a:pPr indent="-69850" lvl="0" marL="0" rtl="0" algn="ctr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오늘 강의 계획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OS 기본 이론 및 강의 내용 설명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리눅스 기본 이론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성능: 멀티코어, 리눅스 Lock and scalability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파워: 리눅스 PM, Timer 기반 DVFS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리눅스 스케줄러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리눅스 스케줄러 class, 트레이스(실습)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CFS, CFS Parameters, Load Balancer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Group Scheduling, Bandwidth Control, PELT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EAS(Energy Aware Scheduling)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Android PM, Deadline scheduler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57200" y="274660"/>
            <a:ext cx="8229600" cy="124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How to isolate process memory?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457200" y="1606348"/>
            <a:ext cx="8229600" cy="451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Address Space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G</a:t>
            </a:r>
            <a:r>
              <a:rPr lang="en-US"/>
              <a:t>ive memory - code, variables, heap, stack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prevent it from accessing other memory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kernel or other processes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"paging hardware" in the memory management unit (MMU)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 MMU translates (or "maps") every address issued by program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VA -&gt; PA</a:t>
            </a:r>
          </a:p>
          <a:p>
            <a:pPr indent="-69850" lvl="0" marL="152400" rtl="0">
              <a:spcBef>
                <a:spcPts val="0"/>
              </a:spcBef>
              <a:buClr>
                <a:srgbClr val="000000"/>
              </a:buClr>
              <a:buSzPct val="45833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9900FF"/>
              </a:solidFill>
            </a:endParaRPr>
          </a:p>
          <a:p>
            <a:pPr indent="-69850" lvl="0" marL="0" rtl="0" algn="ctr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 sz="3200">
                <a:solidFill>
                  <a:srgbClr val="9900FF"/>
                </a:solidFill>
              </a:rPr>
              <a:t>How to isolate CPU? </a:t>
            </a:r>
          </a:p>
          <a:p>
            <a:pPr indent="-69850" lvl="0" marL="0" rtl="0" algn="ctr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How to isolate CPU? 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H/W provides a periodic "clock interrupt"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Forcefully suspends current process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Jumps into kernel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Kernel can switch to a different process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Preventing</a:t>
            </a:r>
            <a:r>
              <a:rPr lang="en-US"/>
              <a:t> long computations, or buggy infinite loops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Kernel must save/restore process state (registers)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Context switch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Process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</a:t>
            </a:r>
            <a:r>
              <a:rPr lang="en-US"/>
              <a:t>n abstract virtual machine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As if it had its own CPU and memory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Not accidentally affected by other processes.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Motivated by isolation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Thread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An abstraction that contains enough state of a running program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It can be stopped and resumed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-US"/>
              <a:t>Multiple threads </a:t>
            </a:r>
            <a:r>
              <a:rPr lang="en-US">
                <a:solidFill>
                  <a:srgbClr val="FF0000"/>
                </a:solidFill>
              </a:rPr>
              <a:t>share</a:t>
            </a:r>
            <a:r>
              <a:rPr lang="en-US"/>
              <a:t> an address space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	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457200" y="274661"/>
            <a:ext cx="8229600" cy="1256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Overview of switch between two threads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indent="-69850" lvl="0" marL="15240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  User -&gt; kernel transition (system call or timer)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  Kernel -&gt; kernel switch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  Kernel -&gt; user transition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Conclusion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Apps </a:t>
            </a:r>
            <a:r>
              <a:rPr lang="en-US"/>
              <a:t>requirements</a:t>
            </a:r>
            <a:r>
              <a:rPr lang="en-US"/>
              <a:t> -&gt; O/S -&gt; Isolation -&gt; scheduler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-&gt; process/thread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Reference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</a:pPr>
            <a:r>
              <a:rPr b="0" lang="en-US" sz="1200" u="sng">
                <a:solidFill>
                  <a:schemeClr val="hlink"/>
                </a:solidFill>
                <a:hlinkClick r:id="rId3"/>
              </a:rPr>
              <a:t>https://pdos.csail.mit.edu/6.828/2016/schedule.html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b="0" lang="en-US" sz="1200" u="sng">
                <a:solidFill>
                  <a:schemeClr val="hlink"/>
                </a:solidFill>
                <a:hlinkClick r:id="rId4"/>
              </a:rPr>
              <a:t>http://web.mit.edu/6.033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b="0" lang="en-US" sz="1200" u="sng">
                <a:solidFill>
                  <a:schemeClr val="hlink"/>
                </a:solidFill>
                <a:hlinkClick r:id="rId5"/>
              </a:rPr>
              <a:t>http://www.rdrop.com/~paulmck/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b="0" lang="en-US" sz="1200">
                <a:solidFill>
                  <a:srgbClr val="595959"/>
                </a:solidFill>
              </a:rPr>
              <a:t>“</a:t>
            </a:r>
            <a:r>
              <a:rPr lang="en-US" sz="1200"/>
              <a:t>Is Parallel Programming Hard, And If So, What Can You Do About It?”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b="0" lang="en-US" sz="1200"/>
              <a:t>Davidlohr Bueso. 2014. Scalability techniques for practical synchronization primitives. </a:t>
            </a:r>
            <a:r>
              <a:rPr b="0" i="1" lang="en-US" sz="1200"/>
              <a:t>Commun. ACM</a:t>
            </a:r>
            <a:r>
              <a:rPr b="0" lang="en-US" sz="1200"/>
              <a:t> 58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0" lang="en-US" sz="1400" u="sng">
                <a:solidFill>
                  <a:schemeClr val="hlink"/>
                </a:solidFill>
                <a:hlinkClick r:id="rId6"/>
              </a:rPr>
              <a:t>http://queue.acm.org/detail.cfm?id=2698990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"CPUFreq and The Scheduler Revolution in CPU Power Management", Rafael J. Wysocki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7"/>
              </a:rPr>
              <a:t>https://sites.google.com/site/embedwiki/oses/linux/pm/pm-qos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8"/>
              </a:rPr>
              <a:t>https://intl.aliyun.com/forum/read-916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User-level threads : co-routines</a:t>
            </a:r>
          </a:p>
          <a:p>
            <a:pPr indent="-260350" lvl="0" marL="8001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u="sng">
                <a:solidFill>
                  <a:schemeClr val="hlink"/>
                </a:solidFill>
                <a:hlinkClick r:id="rId9"/>
              </a:rPr>
              <a:t>http://www.gamedevforever.com/291</a:t>
            </a:r>
          </a:p>
          <a:p>
            <a:pPr indent="-260350" lvl="0" marL="8001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u="sng">
                <a:solidFill>
                  <a:schemeClr val="hlink"/>
                </a:solidFill>
                <a:hlinkClick r:id="rId10"/>
              </a:rPr>
              <a:t>https://www.youtube.com/watch?v=YYtzQ355_Co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Scheduler Activations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1"/>
              </a:rPr>
              <a:t>https://cgi.cse.unsw.edu.au/~cs3231/12s1/lectures/SchedulerActivations.pdf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2"/>
              </a:rPr>
              <a:t>https://en.wikipedia.org/wiki/FIFO_(computing_and_electronics)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3"/>
              </a:rPr>
              <a:t>http://jake.dothome.co.kr/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4"/>
              </a:rPr>
              <a:t>http://www.linuxjournal.com/magazine/completely-fair-scheduler?page=0,0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5"/>
              </a:rPr>
              <a:t>https://www2.cs.uic.edu/~jbell/CourseNotes/OperatingSystems/6_CPU_Scheduling.html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"Energy Aware Scheduling", Byungchul Park, LG Electronic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“Update on big.LITTLE scheduling experiments”, ARM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“EAS Update”  2015 september ARM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"EAS Overview and Integration Guide”, ARM TR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“Drowsy Power Management”, Matthew Lentz, SOSP 2015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6"/>
              </a:rPr>
              <a:t>https://www.slideshare.net/nanik/learning-aosp-android-hardware-abstraction-layer-hal</a:t>
            </a:r>
          </a:p>
          <a:p>
            <a:pPr indent="-304800" lvl="0" marL="457200" rtl="0">
              <a:spcBef>
                <a:spcPts val="0"/>
              </a:spcBef>
              <a:buSzPct val="85714"/>
            </a:pPr>
            <a:r>
              <a:rPr b="0" lang="en-US" sz="1400"/>
              <a:t>https://www.youtube.com/watch?v=oTGQXqD3CNI</a:t>
            </a:r>
          </a:p>
          <a:p>
            <a:pPr indent="-304800" lvl="0" marL="457200" rtl="0">
              <a:spcBef>
                <a:spcPts val="0"/>
              </a:spcBef>
              <a:buSzPct val="85714"/>
            </a:pPr>
            <a:r>
              <a:rPr b="0" lang="en-US" sz="1400"/>
              <a:t>https://www.youtube.com/watch?v=P80NcKUKpuo</a:t>
            </a:r>
          </a:p>
          <a:p>
            <a:pPr indent="-304800" lvl="0" marL="457200" rtl="0">
              <a:spcBef>
                <a:spcPts val="0"/>
              </a:spcBef>
              <a:buSzPct val="85714"/>
            </a:pPr>
            <a:r>
              <a:rPr b="0" lang="en-US" sz="1400" u="sng">
                <a:solidFill>
                  <a:schemeClr val="hlink"/>
                </a:solidFill>
                <a:hlinkClick r:id="rId17"/>
              </a:rPr>
              <a:t>https://lwn.net/Articles/398470/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b="0" lang="en-US" sz="1400"/>
              <a:t>“SCHED_DEADLINE: It’s Alive!”, ARM, 2017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0"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0"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Goals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9900FF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9900FF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3000">
                <a:solidFill>
                  <a:srgbClr val="9900FF"/>
                </a:solidFill>
              </a:rPr>
              <a:t>Understand Linux Scheduler/DVFS in detail 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3000">
                <a:solidFill>
                  <a:srgbClr val="9900FF"/>
                </a:solidFill>
              </a:rPr>
              <a:t>by designing and implementing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9900FF"/>
                </a:solidFill>
              </a:rPr>
              <a:t>What do apps want from a O/S?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74650"/>
            <a:ext cx="86868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What do applications want from a O/S?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Abstract the hardware for convenience and portability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Multiplex the hardware among multiple applications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Isolate applications to contain bugs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Allow sharing among applications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9900FF"/>
              </a:solidFill>
            </a:endParaRPr>
          </a:p>
          <a:p>
            <a:pPr indent="-69850" lvl="0" marL="0" rtl="0" algn="ctr"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lang="en-US" sz="3200">
                <a:solidFill>
                  <a:srgbClr val="9900FF"/>
                </a:solidFill>
              </a:rPr>
              <a:t>What services does a O/S typically provide?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74647"/>
            <a:ext cx="8229600" cy="147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What services does a O/S typically provide?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747648"/>
            <a:ext cx="8229600" cy="437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P</a:t>
            </a:r>
            <a:r>
              <a:rPr lang="en-US"/>
              <a:t>rocesses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Memory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File contents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Directories and file names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Security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Many others: users, IPC, network, time, terminals</a:t>
            </a:r>
          </a:p>
          <a:p>
            <a:pPr indent="0" lvl="0" marL="15240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3200">
                <a:solidFill>
                  <a:srgbClr val="9900FF"/>
                </a:solidFill>
              </a:rPr>
              <a:t>What is k</a:t>
            </a:r>
            <a:r>
              <a:rPr lang="en-US" sz="3200">
                <a:solidFill>
                  <a:srgbClr val="9900FF"/>
                </a:solidFill>
              </a:rPr>
              <a:t>ey requirements for kernels?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Key requirements for kernels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-US"/>
              <a:t>I</a:t>
            </a:r>
            <a:r>
              <a:rPr lang="en-US"/>
              <a:t>solation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-US"/>
              <a:t>M</a:t>
            </a:r>
            <a:r>
              <a:rPr lang="en-US"/>
              <a:t>ultiplexing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-US"/>
              <a:t>I</a:t>
            </a:r>
            <a:r>
              <a:rPr lang="en-US"/>
              <a:t>nteraction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