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y="6858000" cx="9144000"/>
  <p:notesSz cx="6781800" cy="9926625"/>
  <p:embeddedFontLst>
    <p:embeddedFont>
      <p:font typeface="Tahoma"/>
      <p:regular r:id="rId97"/>
      <p:bold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font" Target="fonts/Tahoma-regular.fntdata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8" Type="http://schemas.openxmlformats.org/officeDocument/2006/relationships/font" Target="fonts/Tahom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/>
              <a:t>What if each core spins on a *different* cache line?</a:t>
            </a:r>
          </a:p>
          <a:p>
            <a:pPr indent="-368300" lvl="1" marL="914400" rtl="0">
              <a:spcBef>
                <a:spcPts val="440"/>
              </a:spcBef>
              <a:buClr>
                <a:schemeClr val="dk1"/>
              </a:buClr>
              <a:buSzPct val="100000"/>
              <a:buChar char="–"/>
            </a:pPr>
            <a:r>
              <a:rPr lang="en-US" sz="2200"/>
              <a:t>acquire cost?</a:t>
            </a:r>
          </a:p>
          <a:p>
            <a:pPr indent="-368300" lvl="1" marL="914400" rtl="0">
              <a:spcBef>
                <a:spcPts val="440"/>
              </a:spcBef>
              <a:buClr>
                <a:schemeClr val="dk1"/>
              </a:buClr>
              <a:buSzPct val="100000"/>
              <a:buChar char="–"/>
            </a:pPr>
            <a:r>
              <a:rPr lang="en-US" sz="2200"/>
              <a:t>atomic increment, then read-only spin</a:t>
            </a:r>
          </a:p>
          <a:p>
            <a:pPr indent="-368300" lvl="1" marL="914400" rtl="0">
              <a:spcBef>
                <a:spcPts val="440"/>
              </a:spcBef>
              <a:buClr>
                <a:schemeClr val="dk1"/>
              </a:buClr>
              <a:buSzPct val="100000"/>
              <a:buChar char="–"/>
            </a:pPr>
            <a:r>
              <a:rPr lang="en-US" sz="2200"/>
              <a:t>release cost?</a:t>
            </a: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1.png"/></Relationships>
</file>

<file path=ppt/slides/_rels/slide92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Linux Performance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475655" y="4500569"/>
            <a:ext cx="64007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국민대학교 임베디드 연구실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경 주 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Two Easy Steps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Measure</a:t>
            </a:r>
            <a:r>
              <a:rPr lang="en-US"/>
              <a:t> the system to find the bottleneck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Two Easy Steps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Measure</a:t>
            </a:r>
            <a:r>
              <a:rPr lang="en-US"/>
              <a:t> the system to find the bottleneck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Reduce the </a:t>
            </a:r>
            <a:r>
              <a:rPr lang="en-US">
                <a:solidFill>
                  <a:srgbClr val="0000FF"/>
                </a:solidFill>
              </a:rPr>
              <a:t>bottleneck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Two Easy Steps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M</a:t>
            </a:r>
            <a:r>
              <a:rPr lang="en-US">
                <a:solidFill>
                  <a:srgbClr val="0000FF"/>
                </a:solidFill>
              </a:rPr>
              <a:t>easure</a:t>
            </a:r>
            <a:r>
              <a:rPr lang="en-US"/>
              <a:t> the system to find the bottleneck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Reduce the </a:t>
            </a:r>
            <a:r>
              <a:rPr lang="en-US">
                <a:solidFill>
                  <a:srgbClr val="0000FF"/>
                </a:solidFill>
              </a:rPr>
              <a:t>bottleneck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/>
              <a:t>1. Better algorithms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Two Easy Steps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Measure</a:t>
            </a:r>
            <a:r>
              <a:rPr lang="en-US"/>
              <a:t> the system to find the bottleneck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Reduce the </a:t>
            </a:r>
            <a:r>
              <a:rPr lang="en-US">
                <a:solidFill>
                  <a:srgbClr val="0000FF"/>
                </a:solidFill>
              </a:rPr>
              <a:t>bottleneck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/>
              <a:t>1. Better algorithms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/>
              <a:t>2. Cache data : Ex) page cache, slab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Two Easy Steps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Measure</a:t>
            </a:r>
            <a:r>
              <a:rPr lang="en-US"/>
              <a:t> the system to find the bottleneck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Reduce the </a:t>
            </a:r>
            <a:r>
              <a:rPr lang="en-US">
                <a:solidFill>
                  <a:srgbClr val="0000FF"/>
                </a:solidFill>
              </a:rPr>
              <a:t>bottleneck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/>
              <a:t>1. Better algorithms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/>
              <a:t>2. Cache data : Ex) page cache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</a:rPr>
              <a:t>3. </a:t>
            </a:r>
            <a:r>
              <a:rPr b="1" lang="en-US">
                <a:solidFill>
                  <a:schemeClr val="accent1"/>
                </a:solidFill>
              </a:rPr>
              <a:t>Concurrency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CPU:  --A--    --B--      --C--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Disk:  	   --A-- 	  --B--       --C--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/>
              <a:t>Apply concurrency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CPU:  --A----B----C-- ...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Disk:  	     --A----B--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</a:rPr>
              <a:t>4. </a:t>
            </a:r>
            <a:r>
              <a:rPr b="1" lang="en-US">
                <a:solidFill>
                  <a:schemeClr val="accent1"/>
                </a:solidFill>
              </a:rPr>
              <a:t>Parallelism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CPU1:  --A-- 	--D-- 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CPU2:  --B-- 	--E-- 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CPU3:  --C-- 	--F--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Today talk about </a:t>
            </a:r>
            <a:r>
              <a:rPr lang="en-US">
                <a:solidFill>
                  <a:srgbClr val="FF0000"/>
                </a:solidFill>
              </a:rPr>
              <a:t>multi-core speed-up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accent1"/>
                </a:solidFill>
              </a:rPr>
              <a:t>Concurrency and Parallelism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Apps want to use multi-core processors for parallel speed-up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kernel must deal with parallel system calls 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Parallel access to kernel data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buffer cache, processes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200">
                <a:solidFill>
                  <a:srgbClr val="9900FF"/>
                </a:solidFill>
              </a:rPr>
              <a:t>What is multi-core scalability problem?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What is multi-core scalability problem?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Sequential Parts of a Parallel Program!!!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Amdahl’s Law: S = 1 / (1 – p + p/n)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90% parallelizable software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10 processors: 5.3x speedup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20 processors: 6.9x speedup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40 processors: 8.2x speedup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and</a:t>
            </a:r>
            <a:r>
              <a:rPr lang="en-US"/>
              <a:t> 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00" y="2359725"/>
            <a:ext cx="3463825" cy="25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What is m</a:t>
            </a:r>
            <a:r>
              <a:rPr lang="en-US"/>
              <a:t>ulti-core scalability </a:t>
            </a:r>
            <a:r>
              <a:rPr lang="en-US"/>
              <a:t>problem?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Sequential Parts of a Parallel Program!!!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Amdahl’s Law: S = 1 / (1 – p + p/n)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90% parallelizable software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10 processors: 5.3x speedup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20 processors: 6.9x speedup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40 processors: 8.2x speedup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and </a:t>
            </a:r>
            <a:r>
              <a:rPr lang="en-US" sz="6000">
                <a:solidFill>
                  <a:srgbClr val="0000FF"/>
                </a:solidFill>
              </a:rPr>
              <a:t>Lock</a:t>
            </a:r>
            <a:r>
              <a:rPr lang="en-US" sz="3000">
                <a:solidFill>
                  <a:srgbClr val="0000FF"/>
                </a:solidFill>
              </a:rPr>
              <a:t>ing</a:t>
            </a:r>
            <a:r>
              <a:rPr lang="en-US"/>
              <a:t>!!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00" y="2359725"/>
            <a:ext cx="3463825" cy="25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Why talk about locking?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Locks help with correct sharing of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Locks can limit parallel speedup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Performance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Locking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Multi-core Scalability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Linux Kernel Synchronization </a:t>
            </a:r>
            <a:r>
              <a:rPr lang="en-US"/>
              <a:t>History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Ticket 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Queued Lock(MCS)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RCU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Nonblocking list(Linux Lock-less list)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Locking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Allow </a:t>
            </a:r>
            <a:r>
              <a:rPr lang="en-US">
                <a:solidFill>
                  <a:srgbClr val="0000FF"/>
                </a:solidFill>
              </a:rPr>
              <a:t>only one CPU</a:t>
            </a:r>
            <a:r>
              <a:rPr lang="en-US"/>
              <a:t> to be inside a piece of code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at a time.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lock abstraction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lock l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acquire(l)</a:t>
            </a:r>
            <a:br>
              <a:rPr b="0"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  x = x + 1 -- "critical section"</a:t>
            </a:r>
            <a:br>
              <a:rPr b="0"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release(l)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type of Locks 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Exclusive</a:t>
            </a:r>
            <a:r>
              <a:rPr lang="en-US"/>
              <a:t> Lock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spinlock, mutex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R</a:t>
            </a:r>
            <a:r>
              <a:rPr lang="en-US"/>
              <a:t>eader-writer lock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reader-writer semaphore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RCU(Read Copy Update)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RCU, SRCU</a:t>
            </a: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Exclusive Lock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624" y="2465151"/>
            <a:ext cx="6588299" cy="21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Reader-writer locks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ex) </a:t>
            </a:r>
            <a:r>
              <a:rPr lang="en-US"/>
              <a:t>reader-writer semaphore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spin -&gt; block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25" y="2302474"/>
            <a:ext cx="7372275" cy="225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Shape 258"/>
          <p:cNvCxnSpPr/>
          <p:nvPr/>
        </p:nvCxnSpPr>
        <p:spPr>
          <a:xfrm>
            <a:off x="1005300" y="5003325"/>
            <a:ext cx="69774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 txBox="1"/>
          <p:nvPr/>
        </p:nvSpPr>
        <p:spPr>
          <a:xfrm>
            <a:off x="5521150" y="5003325"/>
            <a:ext cx="2667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200000"/>
              </a:lnSpc>
              <a:spcBef>
                <a:spcPts val="480"/>
              </a:spcBef>
              <a:buNone/>
            </a:pPr>
            <a:r>
              <a:rPr b="1" lang="en-US" sz="2400">
                <a:solidFill>
                  <a:schemeClr val="dk1"/>
                </a:solidFill>
              </a:rPr>
              <a:t>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RCU(Read Copy Update)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49" y="2309574"/>
            <a:ext cx="6854675" cy="269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Shape 268"/>
          <p:cNvCxnSpPr/>
          <p:nvPr/>
        </p:nvCxnSpPr>
        <p:spPr>
          <a:xfrm>
            <a:off x="1005300" y="5003325"/>
            <a:ext cx="69774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9" name="Shape 269"/>
          <p:cNvSpPr txBox="1"/>
          <p:nvPr/>
        </p:nvSpPr>
        <p:spPr>
          <a:xfrm>
            <a:off x="5521150" y="5003325"/>
            <a:ext cx="2667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200000"/>
              </a:lnSpc>
              <a:spcBef>
                <a:spcPts val="480"/>
              </a:spcBef>
              <a:buNone/>
            </a:pPr>
            <a:r>
              <a:rPr b="1" lang="en-US" sz="2400">
                <a:solidFill>
                  <a:schemeClr val="dk1"/>
                </a:solidFill>
              </a:rPr>
              <a:t>time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34375"/>
              <a:buNone/>
            </a:pPr>
            <a:r>
              <a:rPr lang="en-US"/>
              <a:t>Exclusive Lock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200">
                <a:solidFill>
                  <a:srgbClr val="9900FF"/>
                </a:solidFill>
              </a:rPr>
              <a:t>How to implement locks?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How to implement locks?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</a:t>
            </a:r>
            <a:r>
              <a:rPr lang="en-US"/>
              <a:t>    struct lock { int locked;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   struct lock 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br>
              <a:rPr lang="en-US"/>
            </a:br>
            <a:r>
              <a:rPr lang="en-US"/>
              <a:t>    acquire(l) {</a:t>
            </a:r>
            <a:br>
              <a:rPr lang="en-US"/>
            </a:br>
            <a:r>
              <a:rPr lang="en-US"/>
              <a:t>      while(1){</a:t>
            </a:r>
            <a:br>
              <a:rPr lang="en-US"/>
            </a:br>
            <a:r>
              <a:rPr lang="en-US"/>
              <a:t>        if(l-&gt;locked == 0) {   </a:t>
            </a:r>
            <a:br>
              <a:rPr lang="en-US"/>
            </a:br>
            <a:r>
              <a:rPr lang="en-US"/>
              <a:t>          l-&gt;locked = 1;        </a:t>
            </a:r>
            <a:br>
              <a:rPr lang="en-US"/>
            </a:br>
            <a:r>
              <a:rPr lang="en-US"/>
              <a:t>          return;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}</a:t>
            </a:r>
            <a:br>
              <a:rPr lang="en-US"/>
            </a:br>
            <a:r>
              <a:rPr lang="en-US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to implement locks?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sz="3600">
                <a:solidFill>
                  <a:srgbClr val="0000FF"/>
                </a:solidFill>
              </a:rPr>
              <a:t>why not?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   struct lock { int locked;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   struct lock 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br>
              <a:rPr lang="en-US"/>
            </a:br>
            <a:r>
              <a:rPr lang="en-US"/>
              <a:t>    acquire(l) {</a:t>
            </a:r>
            <a:br>
              <a:rPr lang="en-US"/>
            </a:br>
            <a:r>
              <a:rPr lang="en-US"/>
              <a:t>      while(1){</a:t>
            </a:r>
            <a:br>
              <a:rPr lang="en-US"/>
            </a:br>
            <a:r>
              <a:rPr lang="en-US"/>
              <a:t>        if(l-&gt;locked == 0) {    // A</a:t>
            </a:r>
            <a:br>
              <a:rPr lang="en-US"/>
            </a:br>
            <a:r>
              <a:rPr lang="en-US"/>
              <a:t>          l-&gt;locked = 1;         // B</a:t>
            </a:r>
            <a:br>
              <a:rPr lang="en-US"/>
            </a:br>
            <a:r>
              <a:rPr lang="en-US"/>
              <a:t>          return;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}</a:t>
            </a:r>
            <a:br>
              <a:rPr lang="en-US"/>
            </a:br>
            <a:r>
              <a:rPr lang="en-US"/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Solution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US" sz="3200">
                <a:solidFill>
                  <a:srgbClr val="000000"/>
                </a:solidFill>
              </a:rPr>
              <a:t>Atomic exchange instruction</a:t>
            </a:r>
          </a:p>
          <a:p>
            <a:pPr indent="-431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-US" sz="3200">
                <a:solidFill>
                  <a:srgbClr val="0000FF"/>
                </a:solidFill>
              </a:rPr>
              <a:t>SWAP or xchg</a:t>
            </a:r>
            <a:r>
              <a:rPr lang="en-US" sz="3200">
                <a:solidFill>
                  <a:srgbClr val="000000"/>
                </a:solidFill>
              </a:rPr>
              <a:t> : swap operation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9900FF"/>
                </a:solidFill>
              </a:rPr>
              <a:t>Why talk about performance?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Simple spin lock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US" sz="3200">
                <a:solidFill>
                  <a:srgbClr val="000000"/>
                </a:solidFill>
              </a:rPr>
              <a:t>Atomic exchange instruction</a:t>
            </a:r>
          </a:p>
          <a:p>
            <a:pPr indent="-431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-US" sz="3200">
                <a:solidFill>
                  <a:srgbClr val="0000FF"/>
                </a:solidFill>
              </a:rPr>
              <a:t>SWAP or xchg</a:t>
            </a:r>
            <a:r>
              <a:rPr lang="en-US" sz="3200">
                <a:solidFill>
                  <a:srgbClr val="000000"/>
                </a:solidFill>
              </a:rPr>
              <a:t> : swap operation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Now:</a:t>
            </a:r>
            <a:br>
              <a:rPr lang="en-US"/>
            </a:br>
            <a:r>
              <a:rPr lang="en-US"/>
              <a:t>  acquire(l){</a:t>
            </a:r>
            <a:br>
              <a:rPr lang="en-US"/>
            </a:br>
            <a:r>
              <a:rPr lang="en-US"/>
              <a:t>    while(1){</a:t>
            </a:r>
            <a:br>
              <a:rPr lang="en-US"/>
            </a:br>
            <a:r>
              <a:rPr lang="en-US"/>
              <a:t>      if(xchg(&amp;l-&gt;locked, 1) == 0){</a:t>
            </a:r>
            <a:br>
              <a:rPr lang="en-US"/>
            </a:br>
            <a:r>
              <a:rPr lang="en-US"/>
              <a:t>        break</a:t>
            </a:r>
            <a:br>
              <a:rPr lang="en-US"/>
            </a:br>
            <a:r>
              <a:rPr lang="en-US"/>
              <a:t>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Why spin locks?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Don't they waste CPU while waiting?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Why spin locks?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Don't they waste CPU while waiting?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Spin lock guidelines: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Hold spin locks for very short times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Don't yield CPU while holding a spin lock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Why spin locks?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Don't they waste CPU while waiting?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Spin lock guidelines: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Hold spin locks for very short times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Don't yield CPU while holding a spin lock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Systems often provide "blocking" locks for longer critical sections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waiting threads yield the CPU</a:t>
            </a:r>
            <a:br>
              <a:rPr lang="en-US"/>
            </a:br>
            <a:r>
              <a:rPr lang="en-US"/>
              <a:t>    but overheads are typically higher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Lock’s P</a:t>
            </a:r>
            <a:r>
              <a:rPr lang="en-US"/>
              <a:t>roblem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problem is multi-core caching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</a:t>
            </a:r>
            <a:r>
              <a:rPr lang="en-US"/>
              <a:t>ow to ensure caches aren't stale?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core 1  : reads + caches </a:t>
            </a:r>
            <a:r>
              <a:rPr lang="en-US">
                <a:solidFill>
                  <a:srgbClr val="9900FF"/>
                </a:solidFill>
              </a:rPr>
              <a:t>x=10</a:t>
            </a:r>
            <a:r>
              <a:rPr lang="en-US"/>
              <a:t>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core 2  : writes </a:t>
            </a:r>
            <a:r>
              <a:rPr lang="en-US">
                <a:solidFill>
                  <a:srgbClr val="9900FF"/>
                </a:solidFill>
              </a:rPr>
              <a:t>x=11</a:t>
            </a:r>
            <a:r>
              <a:rPr lang="en-US"/>
              <a:t>, core 1 reads x=?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to ensure caches aren't stale?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core 1  : reads + caches x=10,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core 2  : writes x=11, core 1 reads x=?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answer: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/>
              <a:t>"</a:t>
            </a:r>
            <a:r>
              <a:rPr lang="en-US" sz="3600">
                <a:solidFill>
                  <a:srgbClr val="0000FF"/>
                </a:solidFill>
              </a:rPr>
              <a:t>cache coherence protocol</a:t>
            </a:r>
            <a:r>
              <a:rPr lang="en-US"/>
              <a:t>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Interconnect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</a:t>
            </a:r>
            <a:r>
              <a:rPr lang="en-US"/>
              <a:t>ache coherence protocol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All messages are broadcast to all cores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25" y="2004524"/>
            <a:ext cx="6356075" cy="47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0" y="507625"/>
            <a:ext cx="64599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>
              <a:spcBef>
                <a:spcPts val="48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Flow For Global Atomic Increment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rPr lang="en-US"/>
              <a:t>Thread a : atomic_inc(&amp;global_value;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/>
              <a:t>Thread b : </a:t>
            </a:r>
            <a:r>
              <a:rPr lang="en-US"/>
              <a:t>atomic_inc(&amp;global_value);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/>
              <a:t>Thread c : atomic_inc(&amp;global_value);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/>
              <a:t>Thread d : atomic_inc(&amp;global_value);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424" y="2704099"/>
            <a:ext cx="5641051" cy="37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925675" y="6023450"/>
            <a:ext cx="6718800" cy="787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480"/>
              </a:spcBef>
              <a:buClr>
                <a:srgbClr val="0000FF"/>
              </a:buClr>
              <a:buSzPct val="100000"/>
              <a:buChar char="•"/>
            </a:pPr>
            <a:r>
              <a:rPr b="1" lang="en-US" sz="2400">
                <a:solidFill>
                  <a:srgbClr val="0000FF"/>
                </a:solidFill>
              </a:rPr>
              <a:t>Bottleneck is usually the interconnect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Goal : per-core partitioning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How to improve the scalability?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Why talk about performance?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Servers? Vs. Embedded Systems?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Performance Scalability Vs. Energy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Many k</a:t>
            </a:r>
            <a:r>
              <a:rPr lang="en-US"/>
              <a:t>ernel developers focused on performance scalability.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en-US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Goal : per-core partitioning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How to improve the scalability?</a:t>
            </a:r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48" y="1688798"/>
            <a:ext cx="7087899" cy="4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Locks and parallelism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</a:t>
            </a:r>
            <a:r>
              <a:rPr lang="en-US"/>
              <a:t>ocks prevent parallel execution to get parallelism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 to improve parallelism.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First, use fine grained locks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minimizing the lock scope.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Second, You may need to re-design code to make it work well in parallel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200">
                <a:solidFill>
                  <a:srgbClr val="9900FF"/>
                </a:solidFill>
              </a:rPr>
              <a:t>Real World?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Test and Set(Old method)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37050" y="2098925"/>
            <a:ext cx="5166000" cy="30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 locked = false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lock ()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while ( !</a:t>
            </a: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T&amp;S(locked)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unlock()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locked = false;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037" y="3074337"/>
            <a:ext cx="32099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/>
        </p:nvSpPr>
        <p:spPr>
          <a:xfrm>
            <a:off x="3871275" y="1422425"/>
            <a:ext cx="2803800" cy="1667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T&amp;S (*addr)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old = *addr;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*addr = 1;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return (old == 0);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Test and Set(Old method)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37050" y="2098925"/>
            <a:ext cx="5166000" cy="30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 locked = 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lock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while ( !</a:t>
            </a: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T&amp;S(locked)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unlock()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locked = false;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037" y="3074337"/>
            <a:ext cx="32099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x="3871275" y="1422425"/>
            <a:ext cx="2803800" cy="1667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T&amp;S (*addr)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old = *addr;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*addr = 1;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return (old == 0);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413" name="Shape 413"/>
          <p:cNvSpPr/>
          <p:nvPr/>
        </p:nvSpPr>
        <p:spPr>
          <a:xfrm>
            <a:off x="1254125" y="2654300"/>
            <a:ext cx="2803787" cy="1293947"/>
          </a:xfrm>
          <a:prstGeom prst="irregularSeal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Flow For Global Atomic Increment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421" name="Shape 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424" y="1103899"/>
            <a:ext cx="5641051" cy="37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1055075" y="4928575"/>
            <a:ext cx="6718800" cy="787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480"/>
              </a:spcBef>
              <a:buClr>
                <a:srgbClr val="0000FF"/>
              </a:buClr>
              <a:buSzPct val="100000"/>
              <a:buAutoNum type="arabicPeriod"/>
            </a:pPr>
            <a:r>
              <a:rPr b="1" lang="en-US" sz="2400">
                <a:solidFill>
                  <a:srgbClr val="0000FF"/>
                </a:solidFill>
              </a:rPr>
              <a:t>Bottleneck is usually the interconnect </a:t>
            </a:r>
          </a:p>
          <a:p>
            <a:pPr indent="-381000" lvl="0" marL="457200" rtl="0">
              <a:spcBef>
                <a:spcPts val="480"/>
              </a:spcBef>
              <a:buClr>
                <a:srgbClr val="0000FF"/>
              </a:buClr>
              <a:buSzPct val="100000"/>
              <a:buAutoNum type="arabicPeriod"/>
            </a:pPr>
            <a:r>
              <a:rPr b="1" lang="en-US" sz="2400">
                <a:solidFill>
                  <a:srgbClr val="0000FF"/>
                </a:solidFill>
              </a:rPr>
              <a:t>t-s locks aren't fair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</a:t>
            </a:r>
            <a:r>
              <a:rPr lang="en-US"/>
              <a:t>icket locks (linux):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G</a:t>
            </a:r>
            <a:r>
              <a:rPr lang="en-US"/>
              <a:t>oal: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Read-only spin loop</a:t>
            </a:r>
            <a:r>
              <a:rPr lang="en-US"/>
              <a:t>, rather than repeated atomic instruction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Fairness</a:t>
            </a:r>
            <a:r>
              <a:rPr lang="en-US"/>
              <a:t> (turns out t-s locks aren't fair)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Idea: 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Assign numbers, wake up one at a time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avoid constant t-s atomic instructions by waiters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Ticket locks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/>
        </p:nvSpPr>
        <p:spPr>
          <a:xfrm>
            <a:off x="637050" y="2098925"/>
            <a:ext cx="5166000" cy="30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now_serving = 0;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next_ticket = 0;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lock ()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my_ticket =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F&amp;I(next_ticket);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while (my_ticket !=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now_serving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unlock()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now_serving++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5119225" y="1823325"/>
            <a:ext cx="2803800" cy="1667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&amp;I (*addr)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old = *addr;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*addr++;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return old;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Ticket locks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637050" y="2098925"/>
            <a:ext cx="5166000" cy="30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now_serving = 0;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next_ticket = 0;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lock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my_ticket =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F&amp;I(next_ticket);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while (my_ticket !=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now_serving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unlock()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now_serving++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5119225" y="1823325"/>
            <a:ext cx="2803800" cy="1667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F&amp;I (*addr)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old = *addr;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*addr++;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return old;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448" name="Shape 448"/>
          <p:cNvSpPr/>
          <p:nvPr/>
        </p:nvSpPr>
        <p:spPr>
          <a:xfrm>
            <a:off x="1255749" y="2803577"/>
            <a:ext cx="4080996" cy="1463130"/>
          </a:xfrm>
          <a:prstGeom prst="irregularSeal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Ticket locks Problem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Read-only spin loop</a:t>
            </a:r>
            <a:r>
              <a:rPr lang="en-US"/>
              <a:t>, rather than repeated atomic instruction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But still bottlenecked due to cache invalidation message.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</a:t>
            </a:r>
            <a:r>
              <a:rPr lang="en-US"/>
              <a:t>elease lock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 sz="2400"/>
              <a:t>invalidate all cpu.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CPU trends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49" y="1138591"/>
            <a:ext cx="8229600" cy="492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But...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Ticket lock’s problem</a:t>
            </a:r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49" y="1748422"/>
            <a:ext cx="6880949" cy="48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3328175" y="2148375"/>
            <a:ext cx="1961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non-scalable lock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Ticket locks (linux):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25" y="1713500"/>
            <a:ext cx="6870925" cy="45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</a:t>
            </a:r>
            <a:r>
              <a:rPr lang="en-US"/>
              <a:t>ow to make locks scale well?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 partitioning method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</a:t>
            </a:r>
            <a:r>
              <a:rPr lang="en-US"/>
              <a:t>hat if each core spins on a *different* cache line?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Avoid useless invalidations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By keeping a queue of threads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Anderson lock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Invalidate next holder's slots[]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thread Notifies next in line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Without bothering the others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Anderson lock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Invalidate next holder's slots[]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thread Notifies next in line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Without bothering the others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Problem: high space cost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O(lock * cores)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 slots per lock</a:t>
            </a:r>
          </a:p>
          <a:p>
            <a:pPr indent="0" lvl="0" marL="152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MCS</a:t>
            </a: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G</a:t>
            </a:r>
            <a:r>
              <a:rPr lang="en-US"/>
              <a:t>oal: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as scalable as anderson, but less space used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0"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Idea: one list element per thread, since a thread can wait on only one 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 total space is O(locks + threads), not O(locks*threads)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Idea: linked list of waiters per lock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0" lang="en-US"/>
              <a:t>1. Pushes caller's element at end of list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0" lang="en-US"/>
              <a:t>2. Spins on a variable in its own element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0" lang="en-US"/>
              <a:t>3. pops its own element</a:t>
            </a:r>
          </a:p>
          <a:p>
            <a:pPr indent="0" lvl="0" marL="152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MCS</a:t>
            </a:r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69700" y="1213050"/>
            <a:ext cx="4728000" cy="2396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#define CACHELINE 64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struct qnode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volatile void *next;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volatile char locked;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char __pad[0] __attribute__((aligned(CACHELINE)));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typedef struct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struct qnode *tail  __attribute__((aligned(64)));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 mcslock_t;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69700" y="3649650"/>
            <a:ext cx="5295300" cy="268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inline void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mcs_lock</a:t>
            </a: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(mcslock_t *l, volatile struct qnode *mynode)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struct qnode *predecessor;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mynode-&gt;next = NULL;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predecessor = </a:t>
            </a:r>
            <a:r>
              <a:rPr b="1"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xchg</a:t>
            </a: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(&amp;l-&gt;tail, mynode);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if (predecessor)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	mynode-&gt;locked = 1;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1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predecessor-&gt;next = mynode; 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lang="en-US" sz="1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while (mynode-&gt;locked)  // local spin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4090900" y="2196425"/>
            <a:ext cx="5178900" cy="25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inline void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mcs_unlock</a:t>
            </a: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(mcslock_t *l, volatile struct qnode *mynode)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if (!mynode-&gt;next)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    if (</a:t>
            </a:r>
            <a:r>
              <a:rPr b="1" lang="en-US" sz="1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cmpxchg</a:t>
            </a: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(&amp;l-&gt;tail, mynode, 0) == mynode)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        return;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    while (!mynode-&gt;next) ;    	 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1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mynode-&gt;next-&gt;locked = 0;  //unlock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2796950" y="5033475"/>
            <a:ext cx="4728000" cy="34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480"/>
              </a:spcBef>
              <a:buClr>
                <a:srgbClr val="FF0000"/>
              </a:buClr>
              <a:buSzPct val="100000"/>
              <a:buFont typeface="Comic Sans MS"/>
              <a:buAutoNum type="arabicPeriod"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Pushes caller's element at end of list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2441700" y="5803025"/>
            <a:ext cx="4728000" cy="39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Spins on a variable in its own element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4541900" y="4230375"/>
            <a:ext cx="4728000" cy="34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unlock own element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MCS and Linux scalability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925" y="1396537"/>
            <a:ext cx="6096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 txBox="1"/>
          <p:nvPr/>
        </p:nvSpPr>
        <p:spPr>
          <a:xfrm>
            <a:off x="0" y="5899150"/>
            <a:ext cx="6917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“AIM7 file-system benchmark” </a:t>
            </a:r>
            <a:r>
              <a:rPr lang="en-US"/>
              <a:t>http://queue.acm.org/detail.cfm?id=2698990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MCS and Linux scalability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74" y="1344421"/>
            <a:ext cx="6824825" cy="478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Notes on Linux and MCS locks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</a:t>
            </a:r>
            <a:r>
              <a:rPr lang="en-US"/>
              <a:t>he Linux developers came up with “qspinlocks”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Avoid bloating the size of the MCS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old and unused ticket-spinlock implementation was deleted from the mainline in 2016.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Performance - few users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1785"/>
            <a:ext cx="9144001" cy="312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What about blocking lock?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Linux kernel mutex or rw_semaphore (reader-writer semaphore)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Reader-writer lock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What about blocking lock?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Linux kernel mutex or rw_semaphore (reader-writer semaphore)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Reader-writer locks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4" name="Shape 5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25" y="2302474"/>
            <a:ext cx="7372275" cy="225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Shape 565"/>
          <p:cNvCxnSpPr/>
          <p:nvPr/>
        </p:nvCxnSpPr>
        <p:spPr>
          <a:xfrm>
            <a:off x="1005300" y="5003325"/>
            <a:ext cx="69774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6" name="Shape 566"/>
          <p:cNvSpPr txBox="1"/>
          <p:nvPr/>
        </p:nvSpPr>
        <p:spPr>
          <a:xfrm>
            <a:off x="5521150" y="5003325"/>
            <a:ext cx="2667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200000"/>
              </a:lnSpc>
              <a:spcBef>
                <a:spcPts val="480"/>
              </a:spcBef>
              <a:buNone/>
            </a:pPr>
            <a:r>
              <a:rPr b="1" lang="en-US" sz="2400">
                <a:solidFill>
                  <a:schemeClr val="dk1"/>
                </a:solidFill>
              </a:rPr>
              <a:t>time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Blocking lock Problem</a:t>
            </a:r>
          </a:p>
        </p:txBody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Problem 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Scheduling overhead because</a:t>
            </a:r>
            <a:r>
              <a:rPr b="0" lang="en-US" sz="2200"/>
              <a:t> threads yield the CPU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Block -&gt; Runqueue -&gt; Run</a:t>
            </a:r>
            <a:br>
              <a:rPr b="0" lang="en-US" sz="2200"/>
            </a:br>
            <a:r>
              <a:rPr b="0" lang="en-US" sz="2200"/>
              <a:t>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 txBox="1"/>
          <p:nvPr/>
        </p:nvSpPr>
        <p:spPr>
          <a:xfrm>
            <a:off x="0" y="6177850"/>
            <a:ext cx="9625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</a:rPr>
              <a:t>Davidlohr Bueso. 2014. Scalability techniques for practical synchronization primitives. </a:t>
            </a:r>
            <a:r>
              <a:rPr i="1" lang="en-US" sz="1100">
                <a:solidFill>
                  <a:schemeClr val="dk1"/>
                </a:solidFill>
              </a:rPr>
              <a:t>Commun. ACM</a:t>
            </a:r>
            <a:r>
              <a:rPr lang="en-US" sz="1100">
                <a:solidFill>
                  <a:schemeClr val="dk1"/>
                </a:solidFill>
              </a:rPr>
              <a:t> 58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Blocking lock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Problem 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Scheduling overhead because</a:t>
            </a:r>
            <a:r>
              <a:rPr b="0" lang="en-US" sz="2200"/>
              <a:t> threads yield the CPU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Block -&gt; Runqueue -&gt; Run</a:t>
            </a:r>
            <a:br>
              <a:rPr b="0" lang="en-US" sz="2200"/>
            </a:br>
            <a:r>
              <a:rPr b="0" lang="en-US" sz="2200"/>
              <a:t>   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Solution 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   Hybrid Locking Models and Optimistic Spinning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 txBox="1"/>
          <p:nvPr/>
        </p:nvSpPr>
        <p:spPr>
          <a:xfrm>
            <a:off x="0" y="6177850"/>
            <a:ext cx="9625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</a:rPr>
              <a:t>Davidlohr Bueso. 2014. Scalability techniques for practical synchronization primitives. </a:t>
            </a:r>
            <a:r>
              <a:rPr i="1" lang="en-US" sz="1100">
                <a:solidFill>
                  <a:schemeClr val="dk1"/>
                </a:solidFill>
              </a:rPr>
              <a:t>Commun. ACM</a:t>
            </a:r>
            <a:r>
              <a:rPr lang="en-US" sz="1100">
                <a:solidFill>
                  <a:schemeClr val="dk1"/>
                </a:solidFill>
              </a:rPr>
              <a:t> 58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57200" y="274660"/>
            <a:ext cx="8229600" cy="12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Hybrid Locking Models and Optimistic Spinning</a:t>
            </a: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Fastpath</a:t>
            </a:r>
            <a:r>
              <a:rPr lang="en-US"/>
              <a:t>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Acquire the lock atomically by modifying an internal counter such as fetch_and_add or atomic decrementing.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Midpath (aka optimistic spinning)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Tries to spin for acquisition while the lock owner is running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Spinner threads are queued up using an MCS lock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Slowpath</a:t>
            </a:r>
            <a:r>
              <a:rPr lang="en-US"/>
              <a:t>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Task is added to the wait queue and sleeps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0" y="6177850"/>
            <a:ext cx="9625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</a:rPr>
              <a:t>Davidlohr Bueso. 2014. Scalability techniques for practical synchronization primitives. </a:t>
            </a:r>
            <a:r>
              <a:rPr i="1" lang="en-US" sz="1100">
                <a:solidFill>
                  <a:schemeClr val="dk1"/>
                </a:solidFill>
              </a:rPr>
              <a:t>Commun. ACM</a:t>
            </a:r>
            <a:r>
              <a:rPr lang="en-US" sz="1100">
                <a:solidFill>
                  <a:schemeClr val="dk1"/>
                </a:solidFill>
              </a:rPr>
              <a:t> 58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RCU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Blocking lock Problem</a:t>
            </a: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Problem 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Scheduling overhead because</a:t>
            </a:r>
            <a:r>
              <a:rPr b="0" lang="en-US" sz="2200"/>
              <a:t> threads yield the CPU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Block -&gt; Runqueue -&gt; Run</a:t>
            </a:r>
            <a:br>
              <a:rPr b="0" lang="en-US" sz="2200"/>
            </a:br>
            <a:r>
              <a:rPr b="0" lang="en-US" sz="2200"/>
              <a:t>   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 txBox="1"/>
          <p:nvPr/>
        </p:nvSpPr>
        <p:spPr>
          <a:xfrm>
            <a:off x="0" y="6177850"/>
            <a:ext cx="9625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</a:rPr>
              <a:t>Davidlohr Bueso. 2014. Scalability techniques for practical synchronization primitives. </a:t>
            </a:r>
            <a:r>
              <a:rPr i="1" lang="en-US" sz="1100">
                <a:solidFill>
                  <a:schemeClr val="dk1"/>
                </a:solidFill>
              </a:rPr>
              <a:t>Commun. ACM</a:t>
            </a:r>
            <a:r>
              <a:rPr lang="en-US" sz="1100">
                <a:solidFill>
                  <a:schemeClr val="dk1"/>
                </a:solidFill>
              </a:rPr>
              <a:t> 58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Blocking lock </a:t>
            </a:r>
          </a:p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Problem 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Scheduling overhead because</a:t>
            </a:r>
            <a:r>
              <a:rPr b="0" lang="en-US" sz="2200"/>
              <a:t> threads yield the CPU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Block -&gt; Runqueue -&gt; Run</a:t>
            </a:r>
            <a:br>
              <a:rPr b="0" lang="en-US" sz="2200"/>
            </a:br>
            <a:r>
              <a:rPr b="0" lang="en-US" sz="2200"/>
              <a:t>   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Solution 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   RCU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	</a:t>
            </a:r>
            <a:r>
              <a:rPr lang="en-US"/>
              <a:t> 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0" y="6177850"/>
            <a:ext cx="9625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</a:rPr>
              <a:t>Davidlohr Bueso. 2014. Scalability techniques for practical synchronization primitives. </a:t>
            </a:r>
            <a:r>
              <a:rPr i="1" lang="en-US" sz="1100">
                <a:solidFill>
                  <a:schemeClr val="dk1"/>
                </a:solidFill>
              </a:rPr>
              <a:t>Commun. ACM</a:t>
            </a:r>
            <a:r>
              <a:rPr lang="en-US" sz="1100">
                <a:solidFill>
                  <a:schemeClr val="dk1"/>
                </a:solidFill>
              </a:rPr>
              <a:t> 58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Performance - moderate users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8690"/>
            <a:ext cx="9144001" cy="312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RCU</a:t>
            </a: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 per-core partitioning </a:t>
            </a:r>
            <a:r>
              <a:rPr lang="en-US"/>
              <a:t>algorithm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Read-mostly data structure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Reader Lock / Unlock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enter() / exit() in per-core memory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Writer Lock / Unlock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look-up all thread’s local value and delayed free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RCU Usage (Route Table Lookup)</a:t>
            </a:r>
          </a:p>
        </p:txBody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</a:t>
            </a:r>
            <a:r>
              <a:rPr lang="en-US"/>
              <a:t>acket routing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No cache coherence protocol 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Using per-core marking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6" name="Shape 6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3195637"/>
            <a:ext cx="83534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RCU Usage (Route Table Lookup)</a:t>
            </a: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426" y="1220875"/>
            <a:ext cx="5014975" cy="525917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/>
          <p:nvPr/>
        </p:nvSpPr>
        <p:spPr>
          <a:xfrm>
            <a:off x="1602525" y="3878575"/>
            <a:ext cx="2110200" cy="288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705175" y="5882350"/>
            <a:ext cx="2110200" cy="288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2086475" y="5208600"/>
            <a:ext cx="2110200" cy="23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RCU (Linked List)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5" name="Shape 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2" y="1719262"/>
            <a:ext cx="78390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RCU Usage - add</a:t>
            </a: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363775"/>
            <a:ext cx="804862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/>
          <p:nvPr/>
        </p:nvSpPr>
        <p:spPr>
          <a:xfrm>
            <a:off x="421475" y="4645000"/>
            <a:ext cx="7893300" cy="1005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RCU (Linked List)</a:t>
            </a:r>
          </a:p>
        </p:txBody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71564"/>
            <a:ext cx="8229599" cy="491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RCU</a:t>
            </a: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0" name="Shape 6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25" y="0"/>
            <a:ext cx="8411074" cy="6713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RCU Usage - remove</a:t>
            </a:r>
          </a:p>
        </p:txBody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8" name="Shape 6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724" y="809225"/>
            <a:ext cx="6723475" cy="59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 txBox="1"/>
          <p:nvPr/>
        </p:nvSpPr>
        <p:spPr>
          <a:xfrm>
            <a:off x="5955325" y="4470950"/>
            <a:ext cx="2465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//rcu_assign_pointer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5573649" y="4915414"/>
            <a:ext cx="2465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//synchroinized_rcu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Grace Period</a:t>
            </a: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8" name="Shape 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2159"/>
            <a:ext cx="9144000" cy="417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RCU Areas of Applicability</a:t>
            </a: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6" name="Shape 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124" y="1277302"/>
            <a:ext cx="7053749" cy="438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Performance - many users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8690"/>
            <a:ext cx="9144001" cy="312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Non-blocking algorithms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Deadlock</a:t>
            </a: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core A                          core B</a:t>
            </a:r>
            <a:br>
              <a:rPr lang="en-US"/>
            </a:br>
            <a:r>
              <a:rPr lang="en-US"/>
              <a:t>      foo(d1/a,  d2/b)         foo(d2/c,  d1/d)</a:t>
            </a:r>
            <a:br>
              <a:rPr lang="en-US"/>
            </a:br>
            <a:r>
              <a:rPr lang="en-US"/>
              <a:t>       </a:t>
            </a:r>
            <a:r>
              <a:rPr lang="en-US">
                <a:solidFill>
                  <a:srgbClr val="FF0000"/>
                </a:solidFill>
              </a:rPr>
              <a:t> lock d1                         lock d2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        lock d2 ...                     lock d1 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Deadlock</a:t>
            </a:r>
          </a:p>
        </p:txBody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core A                          core B</a:t>
            </a:r>
            <a:br>
              <a:rPr lang="en-US"/>
            </a:br>
            <a:r>
              <a:rPr lang="en-US"/>
              <a:t>      foo(</a:t>
            </a:r>
            <a:r>
              <a:rPr lang="en-US"/>
              <a:t>d1/a,  d2/b)</a:t>
            </a:r>
            <a:r>
              <a:rPr lang="en-US"/>
              <a:t>         foo(d2/c,  d1/d)</a:t>
            </a:r>
            <a:br>
              <a:rPr lang="en-US"/>
            </a:br>
            <a:r>
              <a:rPr lang="en-US"/>
              <a:t>       </a:t>
            </a:r>
            <a:r>
              <a:rPr lang="en-US">
                <a:solidFill>
                  <a:srgbClr val="FF0000"/>
                </a:solidFill>
              </a:rPr>
              <a:t> lock d1                         lock d2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        lock d2 ...                     lock d1 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Solution :</a:t>
            </a:r>
            <a:br>
              <a:rPr lang="en-US"/>
            </a:br>
            <a:r>
              <a:rPr lang="en-US"/>
              <a:t>    Works out an order for all locks</a:t>
            </a:r>
            <a:br>
              <a:rPr lang="en-US"/>
            </a:br>
            <a:r>
              <a:rPr lang="en-US"/>
              <a:t>    all code must acquire locks in that order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Or use a lock-less algorithm.</a:t>
            </a:r>
            <a:br>
              <a:rPr lang="en-US"/>
            </a:br>
            <a:r>
              <a:rPr lang="en-US"/>
              <a:t>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Deadlock</a:t>
            </a:r>
          </a:p>
        </p:txBody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core A                          core B</a:t>
            </a:r>
            <a:br>
              <a:rPr lang="en-US"/>
            </a:br>
            <a:r>
              <a:rPr lang="en-US"/>
              <a:t>      foo(d1/a,  d2/b)         foo(d2/c,  d1/d)</a:t>
            </a:r>
            <a:br>
              <a:rPr lang="en-US"/>
            </a:br>
            <a:r>
              <a:rPr lang="en-US"/>
              <a:t>       </a:t>
            </a:r>
            <a:r>
              <a:rPr lang="en-US">
                <a:solidFill>
                  <a:srgbClr val="FF0000"/>
                </a:solidFill>
              </a:rPr>
              <a:t> lock d1                         lock d2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        lock d2 ...                     lock d1 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Solution :</a:t>
            </a:r>
            <a:br>
              <a:rPr lang="en-US"/>
            </a:br>
            <a:r>
              <a:rPr lang="en-US"/>
              <a:t>    Works out an order for all locks</a:t>
            </a:r>
            <a:br>
              <a:rPr lang="en-US"/>
            </a:br>
            <a:r>
              <a:rPr lang="en-US"/>
              <a:t>    all code must acquire locks in that order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</a:t>
            </a:r>
            <a:r>
              <a:rPr lang="en-US"/>
              <a:t>predict locks, sort, acquire</a:t>
            </a:r>
            <a:br>
              <a:rPr lang="en-US"/>
            </a:br>
            <a:r>
              <a:rPr lang="en-US"/>
              <a:t>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Deadlock</a:t>
            </a:r>
          </a:p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core A                          core B</a:t>
            </a:r>
            <a:br>
              <a:rPr lang="en-US"/>
            </a:br>
            <a:r>
              <a:rPr lang="en-US"/>
              <a:t>      foo(d1/a,  d2/b)         foo(d2/c,  d1/d)</a:t>
            </a:r>
            <a:br>
              <a:rPr lang="en-US"/>
            </a:br>
            <a:r>
              <a:rPr lang="en-US"/>
              <a:t>       </a:t>
            </a:r>
            <a:r>
              <a:rPr lang="en-US">
                <a:solidFill>
                  <a:srgbClr val="FF0000"/>
                </a:solidFill>
              </a:rPr>
              <a:t> lock d1                         lock d2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        lock d2 ...                     lock d1 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Solution :</a:t>
            </a:r>
            <a:br>
              <a:rPr lang="en-US"/>
            </a:br>
            <a:r>
              <a:rPr lang="en-US"/>
              <a:t>    use a lock-less algorithm.</a:t>
            </a:r>
            <a:br>
              <a:rPr lang="en-US"/>
            </a:br>
            <a:r>
              <a:rPr lang="en-US"/>
              <a:t>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Lock-less algorithms(Non-blocking algorithms)</a:t>
            </a:r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One example : A Lock-less algorithm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/>
        </p:nvSpPr>
        <p:spPr>
          <a:xfrm>
            <a:off x="408100" y="2067025"/>
            <a:ext cx="7953000" cy="45594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struct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int key;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int value;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struct element *next;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struct element *global;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void </a:t>
            </a:r>
            <a:r>
              <a:rPr b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(struct element *e)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retry: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e-&gt;next = global;     </a:t>
            </a: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//A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if (cmpxchg(&amp;global, e-&gt;next, e) != e-&gt;next)  </a:t>
            </a: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//B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	 goto retry;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3702725" y="2067025"/>
            <a:ext cx="5166000" cy="30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struct element *</a:t>
            </a:r>
            <a:r>
              <a:rPr b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(void)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struct element *e = global;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//A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if (cmpxchg(&amp;global, e, e-&gt;next) != e)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//B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	 goto retry;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return e;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Linux’s Lock-less List</a:t>
            </a:r>
          </a:p>
        </p:txBody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Lock-less NULL terminated single linked list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llist_add_batch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llist_del_all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lock-less data structure</a:t>
            </a:r>
          </a:p>
        </p:txBody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lib/llist.c</a:t>
            </a:r>
          </a:p>
        </p:txBody>
      </p:sp>
      <p:pic>
        <p:nvPicPr>
          <p:cNvPr id="753" name="Shape 7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89525"/>
            <a:ext cx="6433025" cy="32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Shape 7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49" y="1995149"/>
            <a:ext cx="6287326" cy="8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Ex) </a:t>
            </a:r>
            <a:r>
              <a:rPr lang="en-US"/>
              <a:t>tty buffer</a:t>
            </a:r>
          </a:p>
        </p:txBody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2" name="Shape 7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70" y="1589250"/>
            <a:ext cx="5507674" cy="31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/>
          <p:nvPr/>
        </p:nvSpPr>
        <p:spPr>
          <a:xfrm>
            <a:off x="597225" y="3002650"/>
            <a:ext cx="4210500" cy="846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Shape 7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48" y="1422475"/>
            <a:ext cx="5549250" cy="4352899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Shape 77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Ex) </a:t>
            </a:r>
            <a:r>
              <a:rPr lang="en-US"/>
              <a:t>tty buffer</a:t>
            </a:r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706700" y="3629750"/>
            <a:ext cx="4210500" cy="846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Performance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 to </a:t>
            </a:r>
            <a:r>
              <a:rPr lang="en-US">
                <a:solidFill>
                  <a:srgbClr val="0000FF"/>
                </a:solidFill>
              </a:rPr>
              <a:t>Improve</a:t>
            </a:r>
            <a:r>
              <a:rPr lang="en-US"/>
              <a:t> Performance?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Today</a:t>
            </a:r>
          </a:p>
        </p:txBody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process/thread -&gt; </a:t>
            </a:r>
            <a:r>
              <a:rPr lang="en-US"/>
              <a:t>performance</a:t>
            </a:r>
            <a:r>
              <a:rPr lang="en-US"/>
              <a:t> -&gt; multi-core performance scalability-&gt; lock-&gt; bottleneck-&gt; cache cohere system problem-&gt; </a:t>
            </a:r>
            <a:r>
              <a:rPr lang="en-US"/>
              <a:t>per-core </a:t>
            </a:r>
            <a:r>
              <a:rPr lang="en-US"/>
              <a:t>partition </a:t>
            </a:r>
            <a:r>
              <a:rPr lang="en-US"/>
              <a:t>approach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Step.</a:t>
            </a:r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Linux power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CFS scheduler(User level, Tools, Kernel level)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Load Balancer(Group Scheduling, Bandwidth Control, PELT)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EAS features</a:t>
            </a:r>
          </a:p>
        </p:txBody>
      </p:sp>
      <p:pic>
        <p:nvPicPr>
          <p:cNvPr id="787" name="Shape 7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75" y="3551475"/>
            <a:ext cx="4658233" cy="24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