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781800" cy="9926625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Tahom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elinux.org/images/6/64/Elc2011_rostedt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gi.cse.unsw.edu.au/~cs3231/12s1/lectures/SchedulerActivations.pdf" TargetMode="External"/><Relationship Id="rId4" Type="http://schemas.openxmlformats.org/officeDocument/2006/relationships/hyperlink" Target="https://pdos.csail.mit.edu/6.828/2016/homework/xv6-uthread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intl.aliyun.com/forum/read-916" TargetMode="External"/><Relationship Id="rId4" Type="http://schemas.openxmlformats.org/officeDocument/2006/relationships/hyperlink" Target="https://www.youtube.com/watch?v=YYtzQ355_Co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o.gl/DMtLp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User-level threads &amp;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Scheduler Trace</a:t>
            </a:r>
          </a:p>
          <a:p>
            <a:pPr lv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개발 환경 설정 및 실습 -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경주현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실행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cd ~</a:t>
            </a:r>
            <a:r>
              <a:rPr lang="en-US"/>
              <a:t>/Desktop</a:t>
            </a:r>
            <a:r>
              <a:rPr lang="en-US"/>
              <a:t>/linux-linaro-stable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./prepare.sh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make qemu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9099"/>
            <a:ext cx="9143998" cy="42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Qemu key commands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Ctrl + a, x : qemu 종료.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Ctrl + a, c : qemu mode와 os mode로 전환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info : 실행되고 있는 환경에서의 정보를 볼 수 있음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info pg : 실행되고 있는 page table 정보(실습을 위해 추가함)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info cpus : 실행되고 있는 cpu 정보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설정 확인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파일공유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VirtualBox linux &lt;-&gt; qemu linux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0" lang="en-US" sz="2200"/>
              <a:t>VirtualBox linux</a:t>
            </a:r>
            <a:r>
              <a:rPr lang="en-US"/>
              <a:t> nfs 디렉토리 위치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/nfs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b="0" lang="en-US" sz="2200"/>
              <a:t>qemu linux</a:t>
            </a:r>
            <a:r>
              <a:rPr lang="en-US"/>
              <a:t> nfs 디렉토리 위치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/nfs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파일 생성 후 타겟에서 확인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VirtualBox linux$</a:t>
            </a:r>
            <a:r>
              <a:rPr lang="en-US"/>
              <a:t> touch /nfs/test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qemu linux$</a:t>
            </a:r>
            <a:r>
              <a:rPr lang="en-US"/>
              <a:t> ls /nfs/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kernel + gdb stub 실행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make qemu-gdb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3605"/>
            <a:ext cx="9144000" cy="145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gdb client 실행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cgdb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675" y="1893871"/>
            <a:ext cx="6509249" cy="38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디버깅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GDB Key Commands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b + simbol_name : breakpoint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n : next step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si : next instruction step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ctrl + c : stop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c : continue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커널 디버깅을 위한 GDB Commands 실습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0" lang="en-US">
                <a:solidFill>
                  <a:srgbClr val="0000FF"/>
                </a:solidFill>
              </a:rPr>
              <a:t>1. make qemu-­gdb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0" lang="en-US">
                <a:solidFill>
                  <a:srgbClr val="0000FF"/>
                </a:solidFill>
              </a:rPr>
              <a:t>2. break 포인트 설정 (start_kernel)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0" lang="en-US">
                <a:solidFill>
                  <a:srgbClr val="0000FF"/>
                </a:solidFill>
              </a:rPr>
              <a:t>3. single step (s)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0" lang="en-US">
                <a:solidFill>
                  <a:srgbClr val="0000FF"/>
                </a:solidFill>
              </a:rPr>
              <a:t>4. backtrace (bt)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 start_kernel 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커널 디버깅 실습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 start_kenrel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2" y="2331226"/>
            <a:ext cx="7212624" cy="418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트레이스 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trace-cmd + kernelshark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http://elinux.org/images/6/64/Elc2011_rostedt.pdf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Scheduler 트레이스 - qemu linux 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#&gt;trace-cmd record -e sched &lt;프로그램&gt;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50" y="2365425"/>
            <a:ext cx="73152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Scheduler 트레이스 확인 - VirtualBox linux 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cd /nfs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kernelshark trace.dat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662" y="2711137"/>
            <a:ext cx="46005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개발환경 설정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트레이스 실습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User-level threads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User-level threads 트레이스 실습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Scheduler 트레이스 확인 - VirtualBox linux 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74" y="1004849"/>
            <a:ext cx="8371048" cy="56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Kernel-level thread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50" y="1248038"/>
            <a:ext cx="7363201" cy="43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719875" y="5368775"/>
            <a:ext cx="72495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https://cgi.cse.unsw.edu.au/~cs3231/12s1/lectures/SchedulerActivations.pdf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User-level thread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37" y="1211799"/>
            <a:ext cx="8095724" cy="47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1326125" y="1729025"/>
            <a:ext cx="1566000" cy="165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User-level threads</a:t>
            </a:r>
          </a:p>
        </p:txBody>
      </p:sp>
      <p:sp>
        <p:nvSpPr>
          <p:cNvPr id="272" name="Shape 272"/>
          <p:cNvSpPr/>
          <p:nvPr/>
        </p:nvSpPr>
        <p:spPr>
          <a:xfrm>
            <a:off x="1819600" y="2107775"/>
            <a:ext cx="1564800" cy="23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73" name="Shape 273"/>
          <p:cNvSpPr/>
          <p:nvPr/>
        </p:nvSpPr>
        <p:spPr>
          <a:xfrm>
            <a:off x="4295875" y="2107775"/>
            <a:ext cx="1564800" cy="23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74" name="Shape 274"/>
          <p:cNvSpPr/>
          <p:nvPr/>
        </p:nvSpPr>
        <p:spPr>
          <a:xfrm>
            <a:off x="1819600" y="5167475"/>
            <a:ext cx="4041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75" name="Shape 275"/>
          <p:cNvSpPr/>
          <p:nvPr/>
        </p:nvSpPr>
        <p:spPr>
          <a:xfrm>
            <a:off x="3018100" y="1560625"/>
            <a:ext cx="1564800" cy="378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 flipH="1">
            <a:off x="2981200" y="4583975"/>
            <a:ext cx="1717800" cy="480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1982475" y="2876300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Thread 1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10575" y="2876300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Thread 2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384400" y="527682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OS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43675" y="5216375"/>
            <a:ext cx="72495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https://cgi.cse.unsw.edu.au/~cs3231/12s1/lectures/SchedulerActivations.pdf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https://pdos.csail.mit.edu/6.828/2016/homework/xv6-uthread.html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9900FF"/>
                </a:solidFill>
              </a:rPr>
              <a:t>Why talk about user-level threads?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User-level threads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C/W</a:t>
            </a:r>
            <a:r>
              <a:rPr lang="en-US"/>
              <a:t> in </a:t>
            </a:r>
            <a:r>
              <a:rPr lang="en-US"/>
              <a:t>User-level threads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mimics modern kernel level C/W.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3384400" y="573402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Source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/home/lkc</a:t>
            </a:r>
            <a:r>
              <a:rPr lang="en-US"/>
              <a:t>/Desktop</a:t>
            </a:r>
            <a:r>
              <a:rPr lang="en-US"/>
              <a:t>/linux-linaro-stable/rootfs/initrd/root/userlevel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Makefile  thread_switch.S  uthread  uthread.c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make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run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./uthread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0" y="3205499"/>
            <a:ext cx="6049699" cy="260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solidFill>
                  <a:srgbClr val="9900FF"/>
                </a:solidFill>
              </a:rPr>
              <a:t>How to implement an O/S?</a:t>
            </a:r>
          </a:p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Task structure &amp; Task State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/home/lkc/userlevel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컴파일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실행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098612"/>
            <a:ext cx="79724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Schedule and Context switch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99" y="928650"/>
            <a:ext cx="7167700" cy="55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개발환경</a:t>
            </a:r>
          </a:p>
        </p:txBody>
      </p:sp>
      <p:sp>
        <p:nvSpPr>
          <p:cNvPr id="113" name="Shape 113"/>
          <p:cNvSpPr/>
          <p:nvPr/>
        </p:nvSpPr>
        <p:spPr>
          <a:xfrm>
            <a:off x="1401900" y="2221575"/>
            <a:ext cx="5279400" cy="2917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4" name="Shape 114"/>
          <p:cNvSpPr/>
          <p:nvPr/>
        </p:nvSpPr>
        <p:spPr>
          <a:xfrm>
            <a:off x="2021250" y="2689725"/>
            <a:ext cx="4040700" cy="2234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5" name="Shape 115"/>
          <p:cNvSpPr txBox="1"/>
          <p:nvPr/>
        </p:nvSpPr>
        <p:spPr>
          <a:xfrm>
            <a:off x="1465100" y="222157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윈도우 또는 리눅스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021250" y="2752850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Virtualbox 리눅스 </a:t>
            </a:r>
          </a:p>
        </p:txBody>
      </p:sp>
      <p:sp>
        <p:nvSpPr>
          <p:cNvPr id="117" name="Shape 117"/>
          <p:cNvSpPr/>
          <p:nvPr/>
        </p:nvSpPr>
        <p:spPr>
          <a:xfrm>
            <a:off x="2426250" y="3309450"/>
            <a:ext cx="3396000" cy="142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8" name="Shape 118"/>
          <p:cNvSpPr txBox="1"/>
          <p:nvPr/>
        </p:nvSpPr>
        <p:spPr>
          <a:xfrm>
            <a:off x="2476775" y="338272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/>
              <a:t>qemu 리눅스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/>
              <a:t>(가상의 안드로이드 단말기)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Context Switch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US" sz="1400"/>
              <a:t> 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struct thread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0" lang="en-US" sz="1400"/>
              <a:t>    --------------------</a:t>
            </a:r>
            <a:br>
              <a:rPr b="0" lang="en-US" sz="1400"/>
            </a:br>
            <a:r>
              <a:rPr b="0" lang="en-US" sz="1400"/>
              <a:t>    | 4 bytes for state|</a:t>
            </a:r>
            <a:br>
              <a:rPr b="0" lang="en-US" sz="1400"/>
            </a:br>
            <a:r>
              <a:rPr b="0" lang="en-US" sz="1400"/>
              <a:t>    --------------------</a:t>
            </a:r>
            <a:br>
              <a:rPr b="0" lang="en-US" sz="1400"/>
            </a:br>
            <a:r>
              <a:rPr b="0" lang="en-US" sz="1400"/>
              <a:t>    | stack size bytes |</a:t>
            </a:r>
            <a:br>
              <a:rPr b="0" lang="en-US" sz="1400"/>
            </a:br>
            <a:r>
              <a:rPr b="0" lang="en-US" sz="1400"/>
              <a:t>    | for stack        |</a:t>
            </a:r>
            <a:br>
              <a:rPr b="0" lang="en-US" sz="1400"/>
            </a:br>
            <a:r>
              <a:rPr b="0" lang="en-US" sz="1400"/>
              <a:t>    --------------------</a:t>
            </a:r>
            <a:br>
              <a:rPr b="0" lang="en-US" sz="1400"/>
            </a:br>
            <a:r>
              <a:rPr b="0" lang="en-US" sz="1400"/>
              <a:t>    | 4 bytes for sp   |</a:t>
            </a:r>
            <a:br>
              <a:rPr b="0" lang="en-US" sz="1400"/>
            </a:br>
            <a:r>
              <a:rPr b="0" lang="en-US" sz="1400"/>
              <a:t>    --------------------  &lt;--- current_thread</a:t>
            </a:r>
            <a:br>
              <a:rPr b="0" lang="en-US" sz="1400"/>
            </a:br>
            <a:r>
              <a:rPr b="0" lang="en-US" sz="1400"/>
              <a:t>         ......</a:t>
            </a:r>
            <a:br>
              <a:rPr b="0" lang="en-US" sz="1400"/>
            </a:br>
            <a:br>
              <a:rPr b="0" lang="en-US" sz="1400"/>
            </a:br>
            <a:r>
              <a:rPr b="0" lang="en-US" sz="1400"/>
              <a:t>         ......</a:t>
            </a:r>
            <a:br>
              <a:rPr b="0" lang="en-US" sz="1400"/>
            </a:br>
            <a:r>
              <a:rPr b="0" lang="en-US" sz="1400"/>
              <a:t>    --------------------</a:t>
            </a:r>
            <a:br>
              <a:rPr b="0" lang="en-US" sz="1400"/>
            </a:br>
            <a:r>
              <a:rPr b="0" lang="en-US" sz="1400"/>
              <a:t>    | 4 bytes for state|</a:t>
            </a:r>
            <a:br>
              <a:rPr b="0" lang="en-US" sz="1400"/>
            </a:br>
            <a:r>
              <a:rPr b="0" lang="en-US" sz="1400"/>
              <a:t>    --------------------</a:t>
            </a:r>
            <a:br>
              <a:rPr b="0" lang="en-US" sz="1400"/>
            </a:br>
            <a:r>
              <a:rPr b="0" lang="en-US" sz="1400"/>
              <a:t>    | stack size bytes |</a:t>
            </a:r>
            <a:br>
              <a:rPr b="0" lang="en-US" sz="1400"/>
            </a:br>
            <a:r>
              <a:rPr b="0" lang="en-US" sz="1400"/>
              <a:t>    | for stack        |</a:t>
            </a:r>
            <a:br>
              <a:rPr b="0" lang="en-US" sz="1400"/>
            </a:br>
            <a:r>
              <a:rPr b="0" lang="en-US" sz="1400"/>
              <a:t>    --------------------</a:t>
            </a:r>
            <a:br>
              <a:rPr b="0" lang="en-US" sz="1400"/>
            </a:br>
            <a:r>
              <a:rPr b="0" lang="en-US" sz="1400"/>
              <a:t>    | 4 bytes for sp   |</a:t>
            </a:r>
            <a:br>
              <a:rPr b="0" lang="en-US" sz="1400"/>
            </a:br>
            <a:r>
              <a:rPr b="0" lang="en-US" sz="1400"/>
              <a:t>    --------------------  &lt;--- next_thread</a:t>
            </a:r>
            <a:br>
              <a:rPr b="0" lang="en-US" sz="1400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400"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12" y="1864750"/>
            <a:ext cx="48672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User-level threads</a:t>
            </a:r>
            <a:r>
              <a:rPr lang="en-US"/>
              <a:t> trace 실습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30" y="928650"/>
            <a:ext cx="8015019" cy="582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User-level threads 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7667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</a:t>
            </a:r>
            <a:r>
              <a:rPr lang="en-US"/>
              <a:t>ro :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Fast thread management (creation, deletion,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switching, synchronisation...)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Cons :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Blocking blocks all threads in a 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page fault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system call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/>
              <a:t>No thread-level parallelism on multiprocessor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Solution: </a:t>
            </a:r>
            <a:r>
              <a:rPr lang="en-US"/>
              <a:t>Scheduler Activations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Real world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M:N model, today google go language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https://intl.aliyun.com/forum/read-916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co-routines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https://www.youtube.com/watch?v=YYtzQ355_Co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http://www.gamedevforever.com/291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Step.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Energy-aware scheduling</a:t>
            </a:r>
            <a:r>
              <a:rPr lang="en-US" sz="3600">
                <a:solidFill>
                  <a:srgbClr val="0000FF"/>
                </a:solidFill>
              </a:rPr>
              <a:t>: EAS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CFS scheduler - Kernel level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Load Balancer(Group Scheduling, Bandwidth Control, PELT)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EAS features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75" y="3551475"/>
            <a:ext cx="4658233" cy="24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</a:t>
            </a:r>
            <a:r>
              <a:rPr lang="en-US" sz="1200"/>
              <a:t>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스케줄러 개발 환경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Virtual Box 설치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리눅스 이미지 다운로드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https://goo.gl/DMtLp8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실행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848" y="568949"/>
            <a:ext cx="6935101" cy="57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SSH를 이용하여 로그인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ssh lkc@localhost -p 22022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ID : lkc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PW : lkc201^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소스 위치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/home/lkc/Desktop/linux-linaro-stable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Rootfs 위치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/home/lkc/Desktop/linux-linaro-stable/rootfs/initrd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커널 컴파일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cd ~</a:t>
            </a:r>
            <a:r>
              <a:rPr lang="en-US"/>
              <a:t>/Desktop</a:t>
            </a:r>
            <a:r>
              <a:rPr lang="en-US"/>
              <a:t>/linux-linaro-stable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make -j2 bzImage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61750"/>
            <a:ext cx="9010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rootfs</a:t>
            </a:r>
            <a:r>
              <a:rPr lang="en-US"/>
              <a:t> 컴파일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cd ~</a:t>
            </a:r>
            <a:r>
              <a:rPr lang="en-US"/>
              <a:t>/Desktop</a:t>
            </a:r>
            <a:r>
              <a:rPr lang="en-US"/>
              <a:t>/linux-linaro-stable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make rootfs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805112"/>
            <a:ext cx="82677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