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781800" cy="9926625"/>
  <p:embeddedFontLst>
    <p:embeddedFont>
      <p:font typeface="Tahoma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0F2C4A-3525-46D6-85FB-D3CA683AA958}">
  <a:tblStyle styleId="{B50F2C4A-3525-46D6-85FB-D3CA683AA95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60"/>
              </a:spcBef>
              <a:spcAft>
                <a:spcPts val="0"/>
              </a:spcAft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60"/>
              </a:spcBef>
              <a:spcAft>
                <a:spcPts val="0"/>
              </a:spcAft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41750" y="9428163"/>
            <a:ext cx="2938462" cy="496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677862" y="4714875"/>
            <a:ext cx="5426074" cy="4467224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909637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0" name="Shape 33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7" name="Shape 40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0" name="Shape 42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6" name="Shape 42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Shape 44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Shape 469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0" name="Shape 470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Shape 47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6" name="Shape 486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4" name="Shape 494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Shape 522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3" name="Shape 523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909637" y="744537"/>
            <a:ext cx="4962600" cy="3722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41750" y="9428163"/>
            <a:ext cx="2938500" cy="4968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제목 슬라이드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475655" y="4500569"/>
            <a:ext cx="6400799" cy="11382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캡션 있는 그림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제목 및 세로 텍스트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2044699" y="-515937"/>
            <a:ext cx="5054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세로 제목 및 텍스트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제목 및 내용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14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Shape 28"/>
          <p:cNvGrpSpPr/>
          <p:nvPr/>
        </p:nvGrpSpPr>
        <p:grpSpPr>
          <a:xfrm>
            <a:off x="127000" y="76201"/>
            <a:ext cx="8542338" cy="781032"/>
            <a:chOff x="127000" y="76200"/>
            <a:chExt cx="8542338" cy="1052513"/>
          </a:xfrm>
        </p:grpSpPr>
        <p:sp>
          <p:nvSpPr>
            <p:cNvPr id="29" name="Shape 29"/>
            <p:cNvSpPr/>
            <p:nvPr/>
          </p:nvSpPr>
          <p:spPr>
            <a:xfrm>
              <a:off x="417512" y="107950"/>
              <a:ext cx="438150" cy="474663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800100" y="107950"/>
              <a:ext cx="328613" cy="474663"/>
            </a:xfrm>
            <a:prstGeom prst="rect">
              <a:avLst/>
            </a:prstGeom>
            <a:gradFill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541337" y="530225"/>
              <a:ext cx="422275" cy="47466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911225" y="530225"/>
              <a:ext cx="368299" cy="474663"/>
            </a:xfrm>
            <a:prstGeom prst="rect">
              <a:avLst/>
            </a:prstGeom>
            <a:gradFill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127000" y="457200"/>
              <a:ext cx="560387" cy="422275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Shape 34"/>
            <p:cNvSpPr/>
            <p:nvPr/>
          </p:nvSpPr>
          <p:spPr>
            <a:xfrm>
              <a:off x="762000" y="76200"/>
              <a:ext cx="31750" cy="1052513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42912" y="838200"/>
              <a:ext cx="8226425" cy="31750"/>
            </a:xfrm>
            <a:prstGeom prst="rect">
              <a:avLst/>
            </a:prstGeom>
            <a:gradFill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구역 머리글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1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콘텐츠 2개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648200" y="1071545"/>
            <a:ext cx="4038599" cy="50546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비교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제목만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빈 화면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캡션 있는 콘텐츠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071562"/>
            <a:ext cx="822960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6050" lvl="1" marL="74295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1" Type="http://schemas.openxmlformats.org/officeDocument/2006/relationships/hyperlink" Target="https://cgi.cse.unsw.edu.au/~cs3231/12s1/lectures/SchedulerActivations.pdf" TargetMode="External"/><Relationship Id="rId10" Type="http://schemas.openxmlformats.org/officeDocument/2006/relationships/hyperlink" Target="https://www.youtube.com/watch?v=YYtzQ355_Co" TargetMode="External"/><Relationship Id="rId13" Type="http://schemas.openxmlformats.org/officeDocument/2006/relationships/hyperlink" Target="http://jake.dothome.co.kr/" TargetMode="External"/><Relationship Id="rId12" Type="http://schemas.openxmlformats.org/officeDocument/2006/relationships/hyperlink" Target="https://en.wikipedia.org/wiki/FIFO_(computing_and_electronics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dos.csail.mit.edu/6.828/2016/schedule.html" TargetMode="External"/><Relationship Id="rId4" Type="http://schemas.openxmlformats.org/officeDocument/2006/relationships/hyperlink" Target="http://web.mit.edu/6.033" TargetMode="External"/><Relationship Id="rId9" Type="http://schemas.openxmlformats.org/officeDocument/2006/relationships/hyperlink" Target="http://www.gamedevforever.com/291" TargetMode="External"/><Relationship Id="rId15" Type="http://schemas.openxmlformats.org/officeDocument/2006/relationships/hyperlink" Target="https://www2.cs.uic.edu/~jbell/CourseNotes/OperatingSystems/6_CPU_Scheduling.html" TargetMode="External"/><Relationship Id="rId14" Type="http://schemas.openxmlformats.org/officeDocument/2006/relationships/hyperlink" Target="http://www.linuxjournal.com/magazine/completely-fair-scheduler?page=0,0" TargetMode="External"/><Relationship Id="rId17" Type="http://schemas.openxmlformats.org/officeDocument/2006/relationships/hyperlink" Target="https://lwn.net/Articles/398470/" TargetMode="External"/><Relationship Id="rId16" Type="http://schemas.openxmlformats.org/officeDocument/2006/relationships/hyperlink" Target="https://www.slideshare.net/nanik/learning-aosp-android-hardware-abstraction-layer-hal" TargetMode="External"/><Relationship Id="rId5" Type="http://schemas.openxmlformats.org/officeDocument/2006/relationships/hyperlink" Target="http://www.rdrop.com/~paulmck/" TargetMode="External"/><Relationship Id="rId6" Type="http://schemas.openxmlformats.org/officeDocument/2006/relationships/hyperlink" Target="http://queue.acm.org/detail.cfm?id=2698990" TargetMode="External"/><Relationship Id="rId7" Type="http://schemas.openxmlformats.org/officeDocument/2006/relationships/hyperlink" Target="https://sites.google.com/site/embedwiki/oses/linux/pm/pm-qos" TargetMode="External"/><Relationship Id="rId8" Type="http://schemas.openxmlformats.org/officeDocument/2006/relationships/hyperlink" Target="https://intl.aliyun.com/forum/read-916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리</a:t>
            </a:r>
            <a:r>
              <a:rPr lang="en-US"/>
              <a:t>눅스 스케줄러 기본 구조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475655" y="4500569"/>
            <a:ext cx="6400799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국민대학교 임베디드 연구실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US" sz="2400">
                <a:solidFill>
                  <a:srgbClr val="888888"/>
                </a:solidFill>
              </a:rPr>
              <a:t>경주현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6782325" y="6102350"/>
            <a:ext cx="23142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1100">
                <a:solidFill>
                  <a:srgbClr val="666666"/>
                </a:solidFill>
              </a:rPr>
              <a:t>2017 LG MC 인재육성팀 교육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Process States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00" y="928649"/>
            <a:ext cx="6847100" cy="57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Sleep &amp; Wake up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0" y="928649"/>
            <a:ext cx="6847100" cy="57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1881650" y="3330300"/>
            <a:ext cx="4231200" cy="3018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type="title"/>
          </p:nvPr>
        </p:nvSpPr>
        <p:spPr>
          <a:xfrm>
            <a:off x="6283225" y="3158375"/>
            <a:ext cx="24660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Sleep &amp;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Wake up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The schedule()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</a:t>
            </a:r>
            <a:r>
              <a:rPr lang="en-US"/>
              <a:t>eady-to-run processes are maintained on a run queue.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Once the timeslice of a running process is over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Picks up another appropriate process from the run queue.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process can go to sleep using the schedule() function.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4650700" y="5661325"/>
            <a:ext cx="4328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http://www.linuxjournal.com/article/8144?page=0,2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Ex) G</a:t>
            </a:r>
            <a:r>
              <a:rPr lang="en-US"/>
              <a:t>o to sleep by schedule()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</a:t>
            </a:r>
            <a:r>
              <a:rPr lang="en-US"/>
              <a:t>tore a reference to this process' task 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Set current state changes from TASK_RUNNING to TASK_INTERRUPTIBLE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schedule() should schedule another process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 txBox="1"/>
          <p:nvPr/>
        </p:nvSpPr>
        <p:spPr>
          <a:xfrm>
            <a:off x="246250" y="5989750"/>
            <a:ext cx="74310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http://www.linuxjournal.com/article/8144?page=0,2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2094775" y="1158800"/>
            <a:ext cx="60558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sleeping_task = current;  //A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set_current_state(TASK_INTERRUPTIBLE);  //B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schedule();  //C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func1();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/* The rest of the code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Sleep &amp; Wake up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wake_up() , try_to_wake_up()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75" y="1869172"/>
            <a:ext cx="6435274" cy="41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try_to_wake_up()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kernel/sched/core.c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Sleep and wakeup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Two problems arise in design of sleep/wakeup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Sleep and wakeup</a:t>
            </a:r>
          </a:p>
        </p:txBody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</a:t>
            </a:r>
            <a:r>
              <a:rPr lang="en-US"/>
              <a:t>wo problems arise in design of sleep/wakeup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1. Lost wakeup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Lost Wake-Up Problem</a:t>
            </a:r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Task A role : if list is empty -&gt; goto sleep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Task B role : insert item to list -&gt; wake up Task 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457200" y="6027350"/>
            <a:ext cx="420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http://www.linuxjournal.com/article/8144?page=0,2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52400" y="2201325"/>
            <a:ext cx="605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Task A: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if (list_empty(&amp;list_head)) {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spin_unlock(&amp;list_lock);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set_current_state(TASK_INTERRUPTIBLE);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schedule();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/* Rest of the code ... */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spin_unlock(&amp;list_lock);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4575550" y="1744075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B: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list_add_tail(&amp;list_head, new_node);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spin_unlock(&amp;list_lock);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wake_up_process(Task A);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</a:t>
            </a:r>
            <a:r>
              <a:rPr lang="en-US"/>
              <a:t>Lost Wake-Up Problem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Task A role : if list is empty -&gt; goto sleep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Task B role : insert item to list -&gt; wake up Task 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457200" y="6027350"/>
            <a:ext cx="420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http://www.linuxjournal.com/article/8144?page=0,2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52400" y="2201325"/>
            <a:ext cx="605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t/>
            </a:r>
            <a:endParaRPr b="1" sz="2400">
              <a:solidFill>
                <a:srgbClr val="0000FF"/>
              </a:solidFill>
            </a:endParaRP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A: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if (list_empty(&amp;list_head)) {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spin_unlock(&amp;list_lock);   //1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set_current_state(TASK_INTERRUPTIBLE);  //2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schedule();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/* Rest of the code ... */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spin_unlock(&amp;list_lock);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575550" y="1744075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B: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list_add_tail(&amp;list_head, new_node);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spin_unlock(&amp;list_lock);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wake_up_process(</a:t>
            </a:r>
            <a:r>
              <a:rPr b="1"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A); // already running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Kernel-level threads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550" y="1248038"/>
            <a:ext cx="7363201" cy="436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Lost Wake-Up </a:t>
            </a:r>
            <a:r>
              <a:rPr lang="en-US"/>
              <a:t>Solution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Shape 253"/>
          <p:cNvSpPr txBox="1"/>
          <p:nvPr/>
        </p:nvSpPr>
        <p:spPr>
          <a:xfrm>
            <a:off x="457200" y="6027350"/>
            <a:ext cx="4202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http://www.linuxjournal.com/article/8144?page=0,2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152400" y="2201325"/>
            <a:ext cx="605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t/>
            </a:r>
            <a:endParaRPr b="1" sz="2400"/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Task A: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set_current_state(TASK_INTERRUPTIBLE); 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if (list_empty(&amp;list_head)) {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spin_unlock(&amp;list_lock); 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schedule();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</a:p>
          <a:p>
            <a:pPr lvl="0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1"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set_current_state(TASK_RUNNING); 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/* Rest of the code ... */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spin_unlock(&amp;list_lock);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4575550" y="1744075"/>
            <a:ext cx="503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B: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list_add_tail(&amp;list_head, new_node);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    spin_unlock(&amp;list_lock);</a:t>
            </a:r>
          </a:p>
          <a:p>
            <a:pPr lvl="0" rtl="0">
              <a:spcBef>
                <a:spcPts val="480"/>
              </a:spcBef>
              <a:buNone/>
            </a:pPr>
            <a:r>
              <a:rPr b="1" lang="en-US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wake_up_process(</a:t>
            </a:r>
            <a:r>
              <a:rPr b="1" lang="en-US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Task</a:t>
            </a:r>
            <a:r>
              <a:rPr b="1" lang="en-US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A); // already running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980000"/>
                </a:solidFill>
              </a:rPr>
              <a:t>cpufreq_interactive_speedchange_task</a:t>
            </a:r>
            <a:r>
              <a:rPr lang="en-US" sz="3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0000FF"/>
                </a:solidFill>
              </a:rPr>
              <a:t>drivers</a:t>
            </a:r>
            <a:r>
              <a:rPr lang="en-US" sz="3000">
                <a:solidFill>
                  <a:srgbClr val="0000FF"/>
                </a:solidFill>
              </a:rPr>
              <a:t>/cpufreq/</a:t>
            </a:r>
            <a:r>
              <a:rPr lang="en-US" sz="3000">
                <a:solidFill>
                  <a:srgbClr val="0000FF"/>
                </a:solidFill>
              </a:rPr>
              <a:t>cpufreq_interactive.c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Sleeping in the Kernel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Two problems arise in design of sleep/wakeup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</a:t>
            </a:r>
            <a:r>
              <a:rPr lang="en-US">
                <a:solidFill>
                  <a:srgbClr val="000000"/>
                </a:solidFill>
              </a:rPr>
              <a:t>1. Lost wakeup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lang="en-US">
                <a:solidFill>
                  <a:srgbClr val="0000FF"/>
                </a:solidFill>
              </a:rPr>
              <a:t>    2. Termination </a:t>
            </a:r>
            <a:r>
              <a:rPr lang="en-US" sz="3200">
                <a:solidFill>
                  <a:srgbClr val="FF0000"/>
                </a:solidFill>
              </a:rPr>
              <a:t>running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Termination while running</a:t>
            </a:r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How does kill(target_pid) work?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 target process may be running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Still using its kernel stack, page table, proc[] entry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might be in a critical section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needs to finish to restore invariants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Termination while </a:t>
            </a:r>
            <a:r>
              <a:rPr lang="en-US"/>
              <a:t>running</a:t>
            </a:r>
          </a:p>
        </p:txBody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How does kill(target_pid) work?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 target process may be running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Still using its kernel stack, page table, proc[] entry might be in a critical section, needs to finish to restore invariants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>
                <a:solidFill>
                  <a:srgbClr val="000000"/>
                </a:solidFill>
              </a:rPr>
              <a:t>Solution : </a:t>
            </a:r>
            <a:r>
              <a:rPr lang="en-US">
                <a:solidFill>
                  <a:srgbClr val="FF0000"/>
                </a:solidFill>
              </a:rPr>
              <a:t>Linux can't immediately terminate</a:t>
            </a:r>
            <a:r>
              <a:rPr lang="en-US"/>
              <a:t> it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Termination while </a:t>
            </a:r>
            <a:r>
              <a:rPr lang="en-US"/>
              <a:t>running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commits suicide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Sets flag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Target thread checks flag in trap and exits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exit() closes FDs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Yields CPU -&gt; parent process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Task’s kernel stack, page table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Termination while sleeping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Solution: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commits suicide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Sets flag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Target thread checks flag in trap and exits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exit() closes FDs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Yields CPU -&gt; parent process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45833"/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Problem: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 Task’s kernel stack, page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lang="en-US"/>
              <a:t>Solution</a:t>
            </a:r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9090"/>
              <a:buFont typeface="Arial"/>
            </a:pPr>
            <a:r>
              <a:rPr lang="en-US">
                <a:solidFill>
                  <a:schemeClr val="hlink"/>
                </a:solidFill>
              </a:rPr>
              <a:t>Sets state to ZOMBIE</a:t>
            </a:r>
            <a:r>
              <a:rPr lang="en-US"/>
              <a:t>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Parent wait() frees kernel stack, page table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do_exit()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-&gt;exit_notify()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kernel/exit.c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457200" y="274659"/>
            <a:ext cx="8229600" cy="1155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 defunct(zombie) process are created?</a:t>
            </a:r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725" y="2068226"/>
            <a:ext cx="7136550" cy="30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0" y="5255475"/>
            <a:ext cx="84306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https://amitvashist.wordpress.com/2015/01/01/defunct-processes/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Process States</a:t>
            </a:r>
          </a:p>
        </p:txBody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0" y="928649"/>
            <a:ext cx="6847100" cy="5771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/>
          <p:nvPr/>
        </p:nvSpPr>
        <p:spPr>
          <a:xfrm>
            <a:off x="1959425" y="2168425"/>
            <a:ext cx="4072200" cy="1542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multiplexing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 multiplexes by two situations.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policies in Linux Kernel</a:t>
            </a: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</a:t>
            </a:r>
            <a:r>
              <a:rPr lang="en-US"/>
              <a:t>he Linux scheduler has been made modular.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SCHED_DEADLINE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SCHED_FIFO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SCHED_RR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SCHED_NORMAL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SCHED_BATCH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SCHED_IDLE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3381100" y="3901889"/>
            <a:ext cx="14433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Scheduler</a:t>
            </a:r>
          </a:p>
        </p:txBody>
      </p:sp>
      <p:sp>
        <p:nvSpPr>
          <p:cNvPr id="333" name="Shape 33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Scheduling Class</a:t>
            </a:r>
          </a:p>
        </p:txBody>
      </p:sp>
      <p:graphicFrame>
        <p:nvGraphicFramePr>
          <p:cNvPr id="334" name="Shape 334"/>
          <p:cNvGraphicFramePr/>
          <p:nvPr/>
        </p:nvGraphicFramePr>
        <p:xfrm>
          <a:off x="1161550" y="11840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{B50F2C4A-3525-46D6-85FB-D3CA683AA958}</a:tableStyleId>
              </a:tblPr>
              <a:tblGrid>
                <a:gridCol w="2413000"/>
                <a:gridCol w="2413000"/>
                <a:gridCol w="2413000"/>
              </a:tblGrid>
              <a:tr h="4123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Policy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dl_sched_class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real-time task with deadline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SCHED_DEADLINE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rt_sched_class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real-time task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SCHED_FIFO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SCHED_RR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fair_sched_class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time-sharing task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SCHED_NORMAL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SCHED_BATCH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idle_sched_class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avoid to disturb other tasks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SCHED_IDLE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Shape 335"/>
          <p:cNvSpPr/>
          <p:nvPr/>
        </p:nvSpPr>
        <p:spPr>
          <a:xfrm>
            <a:off x="540575" y="5334875"/>
            <a:ext cx="14433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DL scheduler</a:t>
            </a:r>
          </a:p>
        </p:txBody>
      </p:sp>
      <p:sp>
        <p:nvSpPr>
          <p:cNvPr id="336" name="Shape 336"/>
          <p:cNvSpPr/>
          <p:nvPr/>
        </p:nvSpPr>
        <p:spPr>
          <a:xfrm>
            <a:off x="2411850" y="5334875"/>
            <a:ext cx="14433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RT scheduler</a:t>
            </a:r>
          </a:p>
        </p:txBody>
      </p:sp>
      <p:sp>
        <p:nvSpPr>
          <p:cNvPr id="337" name="Shape 337"/>
          <p:cNvSpPr/>
          <p:nvPr/>
        </p:nvSpPr>
        <p:spPr>
          <a:xfrm>
            <a:off x="4412500" y="5334875"/>
            <a:ext cx="14433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Fair scheduler</a:t>
            </a:r>
          </a:p>
        </p:txBody>
      </p:sp>
      <p:sp>
        <p:nvSpPr>
          <p:cNvPr id="338" name="Shape 338"/>
          <p:cNvSpPr/>
          <p:nvPr/>
        </p:nvSpPr>
        <p:spPr>
          <a:xfrm>
            <a:off x="6518900" y="5334875"/>
            <a:ext cx="1443300" cy="65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Idle scheduler</a:t>
            </a:r>
          </a:p>
        </p:txBody>
      </p:sp>
      <p:cxnSp>
        <p:nvCxnSpPr>
          <p:cNvPr id="339" name="Shape 339"/>
          <p:cNvCxnSpPr/>
          <p:nvPr/>
        </p:nvCxnSpPr>
        <p:spPr>
          <a:xfrm flipH="1" rot="10800000">
            <a:off x="1244200" y="4943650"/>
            <a:ext cx="5992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40" name="Shape 340"/>
          <p:cNvCxnSpPr/>
          <p:nvPr/>
        </p:nvCxnSpPr>
        <p:spPr>
          <a:xfrm flipH="1">
            <a:off x="1234892" y="4943650"/>
            <a:ext cx="1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1" name="Shape 341"/>
          <p:cNvCxnSpPr/>
          <p:nvPr/>
        </p:nvCxnSpPr>
        <p:spPr>
          <a:xfrm flipH="1">
            <a:off x="3066342" y="4943650"/>
            <a:ext cx="1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2" name="Shape 342"/>
          <p:cNvCxnSpPr/>
          <p:nvPr/>
        </p:nvCxnSpPr>
        <p:spPr>
          <a:xfrm flipH="1">
            <a:off x="5133242" y="4943650"/>
            <a:ext cx="1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3" name="Shape 343"/>
          <p:cNvCxnSpPr/>
          <p:nvPr/>
        </p:nvCxnSpPr>
        <p:spPr>
          <a:xfrm flipH="1">
            <a:off x="7243892" y="4943650"/>
            <a:ext cx="1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44" name="Shape 344"/>
          <p:cNvCxnSpPr/>
          <p:nvPr/>
        </p:nvCxnSpPr>
        <p:spPr>
          <a:xfrm flipH="1">
            <a:off x="4101842" y="4552450"/>
            <a:ext cx="18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525375" y="3026362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900FF"/>
                </a:solidFill>
              </a:rPr>
              <a:t>What is </a:t>
            </a:r>
            <a:r>
              <a:rPr lang="en-US">
                <a:solidFill>
                  <a:srgbClr val="9900FF"/>
                </a:solidFill>
              </a:rPr>
              <a:t>key </a:t>
            </a:r>
            <a:r>
              <a:rPr lang="en-US">
                <a:solidFill>
                  <a:srgbClr val="9900FF"/>
                </a:solidFill>
              </a:rPr>
              <a:t>decision points</a:t>
            </a:r>
            <a:r>
              <a:rPr lang="en-US">
                <a:solidFill>
                  <a:srgbClr val="9900FF"/>
                </a:solidFill>
              </a:rPr>
              <a:t> in the scheduler?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/>
              <a:t>The key decisions</a:t>
            </a:r>
          </a:p>
        </p:txBody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0" i="1" lang="en-US">
                <a:solidFill>
                  <a:srgbClr val="FF0000"/>
                </a:solidFill>
              </a:rPr>
              <a:t>“how to determine a thread’s </a:t>
            </a:r>
            <a:r>
              <a:rPr i="1" lang="en-US" sz="3600">
                <a:solidFill>
                  <a:srgbClr val="0000FF"/>
                </a:solidFill>
              </a:rPr>
              <a:t>timeslice</a:t>
            </a:r>
            <a:r>
              <a:rPr b="0" i="1" lang="en-US">
                <a:solidFill>
                  <a:srgbClr val="FF0000"/>
                </a:solidFill>
              </a:rPr>
              <a:t>? and how to pick the</a:t>
            </a:r>
            <a:r>
              <a:rPr b="0" i="1" lang="en-US" sz="3600">
                <a:solidFill>
                  <a:srgbClr val="FF0000"/>
                </a:solidFill>
              </a:rPr>
              <a:t> </a:t>
            </a:r>
            <a:r>
              <a:rPr i="1" lang="en-US" sz="3600">
                <a:solidFill>
                  <a:srgbClr val="0000FF"/>
                </a:solidFill>
              </a:rPr>
              <a:t>next thread</a:t>
            </a:r>
            <a:r>
              <a:rPr b="0" i="1" lang="en-US">
                <a:solidFill>
                  <a:srgbClr val="FF0000"/>
                </a:solidFill>
              </a:rPr>
              <a:t> to run”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0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Timeslice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</a:t>
            </a:r>
            <a:r>
              <a:rPr lang="en-US"/>
              <a:t> time unit allowed for a task at a given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Affected by timer freq. (HZ)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Hard to optimize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buNone/>
            </a:pPr>
            <a:r>
              <a:rPr lang="en-US" sz="3600">
                <a:solidFill>
                  <a:srgbClr val="FF0000"/>
                </a:solidFill>
              </a:rPr>
              <a:t>    </a:t>
            </a:r>
            <a:r>
              <a:rPr lang="en-US" sz="3600">
                <a:solidFill>
                  <a:srgbClr val="FF0000"/>
                </a:solidFill>
              </a:rPr>
              <a:t>Why?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Timeslice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A time unit allowed for a task at a given time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Affected by timer freq. (HZ)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Hard to optimize since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should be small for less latency, 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but poor throughput : C/W overhead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it should be large for better throughput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poor latency.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Nice Values and </a:t>
            </a:r>
            <a:r>
              <a:rPr lang="en-US"/>
              <a:t>Task Priority</a:t>
            </a:r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Non-real-time priority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Nice value (-20~19, default 0)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large nice value corresponds to a lower priority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Real-time priority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 range: 0~99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Priority for real-time tasks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SCHED_FIFO, SCHED_RR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 smaller value </a:t>
            </a:r>
            <a:r>
              <a:rPr lang="en-US"/>
              <a:t>corresponds</a:t>
            </a:r>
            <a:r>
              <a:rPr lang="en-US"/>
              <a:t> to a higher priority</a:t>
            </a:r>
          </a:p>
        </p:txBody>
      </p:sp>
      <p:pic>
        <p:nvPicPr>
          <p:cNvPr id="379" name="Shape 3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125" y="4566012"/>
            <a:ext cx="6581775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Shape 380"/>
          <p:cNvSpPr txBox="1"/>
          <p:nvPr/>
        </p:nvSpPr>
        <p:spPr>
          <a:xfrm>
            <a:off x="1250700" y="6080500"/>
            <a:ext cx="7893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100"/>
              <a:t>https://www2.cs.uic.edu/~jbell/CourseNotes/OperatingSystems/6_CPU_Scheduling.html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Functions in Scheduling Class</a:t>
            </a:r>
          </a:p>
        </p:txBody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enqueue_task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put the task into the run queue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increment the nr_running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dequeue_task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remove the task from the run queue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decrement the nr_running variable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yield_task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relinquish the CPU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check_preempt_curr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check whether the currently running task can be preempted by a new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pick_next_task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choose the most appropriated task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load_balance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trigger load balancing code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When schedule a task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b="1" lang="en-US" sz="2400"/>
              <a:t>Periodically forces a switch	</a:t>
            </a:r>
            <a:r>
              <a:rPr lang="en-US"/>
              <a:t> </a:t>
            </a:r>
          </a:p>
          <a:p>
            <a:pPr indent="-228600" lvl="1" marL="914400" rtl="0">
              <a:lnSpc>
                <a:spcPct val="115000"/>
              </a:lnSpc>
              <a:spcBef>
                <a:spcPts val="480"/>
              </a:spcBef>
            </a:pPr>
            <a:r>
              <a:rPr b="1" lang="en-US" sz="2400"/>
              <a:t>Scheduler Tick</a:t>
            </a:r>
          </a:p>
        </p:txBody>
      </p:sp>
      <p:pic>
        <p:nvPicPr>
          <p:cNvPr id="395" name="Shape 3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50" y="1960451"/>
            <a:ext cx="7740550" cy="481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Scheduling by schedule()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TIF_NEED_RESCHED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Sleep and wakeup - I/O wait, pipe, system call</a:t>
            </a:r>
          </a:p>
        </p:txBody>
      </p:sp>
      <p:pic>
        <p:nvPicPr>
          <p:cNvPr id="403" name="Shape 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750" y="2042225"/>
            <a:ext cx="6221500" cy="469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multiplexing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 multiplexes by two situations.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Sleep and wakeup 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wait for device or pipe I/O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__schedule()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883650" y="1402175"/>
            <a:ext cx="6122400" cy="4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static void __sched __schedule(void) 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 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need_resched: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    preempt_disable();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cpu = smp_processor_id();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//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Save current task as prev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rq = cpu_rq(cpu);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prev = rq-&gt;curr;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next = pick_next_task(rq, prev);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//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Enqueue and dequeue tasks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...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if (need_resched())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Check TIF_NEED_RESCHED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goto need_resched;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169225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US" sz="1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kernel/sched/core.c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__schedule()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kernel/sched/core.c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Multi-core &amp; Load balancer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Multiprocessor scheduling</a:t>
            </a:r>
          </a:p>
        </p:txBody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457200" y="1063087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Shared-memory Multiprocessor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How to allocate processes to CPU?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0" name="Shape 4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825" y="2122862"/>
            <a:ext cx="3318900" cy="193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875" y="2140561"/>
            <a:ext cx="4202549" cy="19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Global queue of processes</a:t>
            </a:r>
          </a:p>
        </p:txBody>
      </p:sp>
      <p:sp>
        <p:nvSpPr>
          <p:cNvPr id="438" name="Shape 43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One ready queue shared across all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74" y="1759350"/>
            <a:ext cx="7556050" cy="2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/>
          <p:nvPr/>
        </p:nvSpPr>
        <p:spPr>
          <a:xfrm>
            <a:off x="477775" y="3231600"/>
            <a:ext cx="2518200" cy="93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Global queue of processes</a:t>
            </a: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One ready queue shared across all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Good CPU utilization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Fair to all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Disadvantages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48" name="Shape 4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74" y="1759350"/>
            <a:ext cx="7556050" cy="2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Shape 449"/>
          <p:cNvSpPr/>
          <p:nvPr/>
        </p:nvSpPr>
        <p:spPr>
          <a:xfrm>
            <a:off x="477775" y="3231600"/>
            <a:ext cx="2518200" cy="93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Global queue of processes</a:t>
            </a:r>
          </a:p>
        </p:txBody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One ready queue shared across all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Good CPU utilization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Fair to all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Not scalable (contention for global lock)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Poor cache locality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2.4 uses global queue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57" name="Shape 4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74" y="1759350"/>
            <a:ext cx="7556050" cy="2185874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Shape 458"/>
          <p:cNvSpPr/>
          <p:nvPr/>
        </p:nvSpPr>
        <p:spPr>
          <a:xfrm>
            <a:off x="477775" y="3231600"/>
            <a:ext cx="2518200" cy="93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Global queue of processes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914400" rtl="0">
              <a:spcBef>
                <a:spcPts val="0"/>
              </a:spcBef>
            </a:pPr>
            <a:r>
              <a:t/>
            </a:r>
            <a:endParaRPr/>
          </a:p>
        </p:txBody>
      </p:sp>
      <p:pic>
        <p:nvPicPr>
          <p:cNvPr id="466" name="Shape 4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25" y="1241037"/>
            <a:ext cx="7111349" cy="47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Per-CPU queue of processes</a:t>
            </a:r>
          </a:p>
        </p:txBody>
      </p:sp>
      <p:sp>
        <p:nvSpPr>
          <p:cNvPr id="473" name="Shape 473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Static partition of processes to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74" name="Shape 4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74" y="1760425"/>
            <a:ext cx="4805950" cy="21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Per-CPU queue of processes</a:t>
            </a:r>
          </a:p>
        </p:txBody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Static partition of processes to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Easy to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Scalable (no contention on ready queue)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Better cache locality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Disadvantages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74" y="1760425"/>
            <a:ext cx="4805950" cy="21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multiplexing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 multiplexes by two situations.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Sleep and wakeup mechanism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process wait for device or pipe I/O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Periodically forces a switch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Preemption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Multiplexing creates the illusion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Each process has its own CPU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Each process has its own memory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Per-CPU queue of processes</a:t>
            </a: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Static partition of processes to CPUs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Easy to implement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Scalable (no contention on ready queue)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Better cache locality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Disadvantages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Load-imbalance (some CPUs have more processes)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0" name="Shape 4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774" y="1760425"/>
            <a:ext cx="4805950" cy="21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Hybrid approach</a:t>
            </a:r>
          </a:p>
        </p:txBody>
      </p:sp>
      <p:sp>
        <p:nvSpPr>
          <p:cNvPr id="497" name="Shape 497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Use both global and per-CPU queues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Balance jobs across queues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Processor Affinity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Add process to a CPU’s queue if recently run on the CPU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Cache state may still present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Linux 2.6 uses a very similar approach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498" name="Shape 4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549" y="2082924"/>
            <a:ext cx="6352949" cy="18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load_balance()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6000">
                <a:solidFill>
                  <a:srgbClr val="980000"/>
                </a:solidFill>
              </a:rPr>
              <a:t>select_task_rq</a:t>
            </a:r>
            <a:r>
              <a:rPr lang="en-US" sz="6000">
                <a:solidFill>
                  <a:srgbClr val="980000"/>
                </a:solidFill>
              </a:rPr>
              <a:t>()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kernel/sched/core.c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</a:t>
            </a:r>
            <a:r>
              <a:rPr lang="en-US"/>
              <a:t>hances to balance</a:t>
            </a:r>
          </a:p>
        </p:txBody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fork &amp; exec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spread to any idlest cpu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wake up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keep prev cpu or migrate to current cpu or its idle sibling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idle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migrate to current cpu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-US"/>
              <a:t>periodic</a:t>
            </a:r>
          </a:p>
          <a:p>
            <a:pPr indent="-228600" lvl="1" marL="914400">
              <a:lnSpc>
                <a:spcPct val="115000"/>
              </a:lnSpc>
              <a:spcBef>
                <a:spcPts val="0"/>
              </a:spcBef>
            </a:pPr>
            <a:r>
              <a:rPr lang="en-US"/>
              <a:t>migrate to current cpu (or its siblings)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Next Step.</a:t>
            </a:r>
          </a:p>
        </p:txBody>
      </p:sp>
      <p:sp>
        <p:nvSpPr>
          <p:cNvPr id="518" name="Shape 518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FF"/>
                </a:solidFill>
              </a:rPr>
              <a:t>Energy-aware scheduling: EAS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FF"/>
              </a:solidFill>
            </a:endParaRP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CFS scheduler - Kernel level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Load Balancer(Group Scheduling, Bandwidth Control, PELT)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US"/>
              <a:t>EAS features</a:t>
            </a:r>
          </a:p>
        </p:txBody>
      </p:sp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275" y="3551475"/>
            <a:ext cx="4658233" cy="24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Reference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3"/>
              </a:rPr>
              <a:t>https://pdos.csail.mit.edu/6.828/2016/schedule.html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4"/>
              </a:rPr>
              <a:t>http://web.mit.edu/6.033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 u="sng">
                <a:solidFill>
                  <a:schemeClr val="hlink"/>
                </a:solidFill>
                <a:hlinkClick r:id="rId5"/>
              </a:rPr>
              <a:t>http://www.rdrop.com/~paulmck/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>
                <a:solidFill>
                  <a:srgbClr val="595959"/>
                </a:solidFill>
              </a:rPr>
              <a:t>“</a:t>
            </a:r>
            <a:r>
              <a:rPr lang="en-US" sz="1200"/>
              <a:t>Is Parallel Programming Hard, And If So, What Can You Do About It?”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b="0" lang="en-US" sz="1200"/>
              <a:t>Davidlohr Bueso. 2014. Scalability techniques for practical synchronization primitives. </a:t>
            </a:r>
            <a:r>
              <a:rPr b="0" i="1" lang="en-US" sz="1200"/>
              <a:t>Commun. ACM</a:t>
            </a:r>
            <a:r>
              <a:rPr b="0" lang="en-US" sz="1200"/>
              <a:t> 58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0" lang="en-US" sz="1400" u="sng">
                <a:solidFill>
                  <a:schemeClr val="hlink"/>
                </a:solidFill>
                <a:hlinkClick r:id="rId6"/>
              </a:rPr>
              <a:t>http://queue.acm.org/detail.cfm?id=2698990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"CPUFreq and The Scheduler Revolution in CPU Power Management", Rafael J. Wysocki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https://sites.google.com/site/embedwiki/oses/linux/pm/pm-qos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https://intl.aliyun.com/forum/read-916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User-level threads : co-routines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9"/>
              </a:rPr>
              <a:t>http://www.gamedevforever.com/291</a:t>
            </a:r>
          </a:p>
          <a:p>
            <a:pPr indent="-260350" lvl="0" marL="80010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10"/>
              </a:rPr>
              <a:t>https://www.youtube.com/watch?v=YYtzQ355_Co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Scheduler Activations</a:t>
            </a:r>
          </a:p>
          <a:p>
            <a:pPr indent="-304800" lvl="1" marL="9144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1"/>
              </a:rPr>
              <a:t>https://cgi.cse.unsw.edu.au/~cs3231/12s1/lectures/SchedulerActivations.pdf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2"/>
              </a:rPr>
              <a:t>https://en.wikipedia.org/wiki/FIFO_(computing_and_electronics)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3"/>
              </a:rPr>
              <a:t>http://jake.dothome.co.kr/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4"/>
              </a:rPr>
              <a:t>http://www.linuxjournal.com/magazine/completely-fair-scheduler?page=0,0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5"/>
              </a:rPr>
              <a:t>https://www2.cs.uic.edu/~jbell/CourseNotes/OperatingSystems/6_CPU_Scheduling.html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"Energy Aware Scheduling", Byungchul Park, LG Electronic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“Update on big.LITTLE scheduling experiments”,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“EAS Update”  2015 september ARM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"EAS Overview and Integration Guide”, ARM TR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/>
              <a:t>“Drowsy Power Management”, Matthew Lentz, SOSP 2015</a:t>
            </a:r>
          </a:p>
          <a:p>
            <a:pPr indent="-304800" lvl="0" marL="457200" rtl="0">
              <a:spcBef>
                <a:spcPts val="0"/>
              </a:spcBef>
              <a:buSzPct val="100000"/>
            </a:pPr>
            <a:r>
              <a:rPr lang="en-US" sz="1200" u="sng">
                <a:solidFill>
                  <a:schemeClr val="hlink"/>
                </a:solidFill>
                <a:hlinkClick r:id="rId16"/>
              </a:rPr>
              <a:t>https://www.slideshare.net/nanik/learning-aosp-android-hardware-abstraction-layer-hal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https://www.youtube.com/watch?v=oTGQXqD3CNI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/>
              <a:t>https://www.youtube.com/watch?v=P80NcKUKpuo</a:t>
            </a:r>
          </a:p>
          <a:p>
            <a:pPr indent="-304800" lvl="0" marL="457200" rtl="0">
              <a:spcBef>
                <a:spcPts val="0"/>
              </a:spcBef>
              <a:buSzPct val="85714"/>
            </a:pPr>
            <a:r>
              <a:rPr b="0" lang="en-US" sz="1400" u="sng">
                <a:solidFill>
                  <a:schemeClr val="hlink"/>
                </a:solidFill>
                <a:hlinkClick r:id="rId17"/>
              </a:rPr>
              <a:t>https://lwn.net/Articles/398470/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b="0" lang="en-US" sz="1400"/>
              <a:t>“SCHED_DEADLINE: It’s Alive!”, ARM, 2017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b="0" sz="14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0"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Linux scheduler design philosophy 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Linux</a:t>
            </a:r>
            <a:r>
              <a:rPr lang="en-US"/>
              <a:t> schedules user and kernel threads preemptively.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Every 10ms a timer interrupt -&gt; yield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Except for tick-less status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Complete defense against CPU-hogging user programs, even bugs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Helps with responsiveness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Fairness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User-level threads - d</a:t>
            </a:r>
            <a:r>
              <a:rPr lang="en-US"/>
              <a:t>ata structure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/home/lkc/userlevel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컴파일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실행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098612"/>
            <a:ext cx="797242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585775" y="3680999"/>
            <a:ext cx="3329400" cy="132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Linux Process Descriptor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200" y="1459301"/>
            <a:ext cx="5878774" cy="44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2960975" y="2837353"/>
            <a:ext cx="2189100" cy="260129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74637"/>
            <a:ext cx="8229600" cy="654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S</a:t>
            </a:r>
            <a:r>
              <a:rPr lang="en-US"/>
              <a:t>cheduling entity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071562"/>
            <a:ext cx="8229600" cy="505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task_struct is associated with a sched_entity data structure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Scheduling information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load, weight, a group or a single task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 single task becomes a scheduling entity on its own.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 txBox="1"/>
          <p:nvPr/>
        </p:nvSpPr>
        <p:spPr>
          <a:xfrm>
            <a:off x="4290775" y="4587875"/>
            <a:ext cx="61224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struct </a:t>
            </a:r>
            <a:r>
              <a:rPr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sched_entity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{ 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load_weight load;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sched_entity *parent;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cfs_rq *cfs_rq;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cfs_rq *my_rq;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struct sched_avg avg;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242450" y="4664075"/>
            <a:ext cx="40974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struct task_struct {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lang="en-US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struct sched_entity se;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	/* ... */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};</a:t>
            </a:r>
            <a:br>
              <a:rPr lang="en-US">
                <a:latin typeface="Comic Sans MS"/>
                <a:ea typeface="Comic Sans MS"/>
                <a:cs typeface="Comic Sans MS"/>
                <a:sym typeface="Comic Sans MS"/>
              </a:rPr>
            </a:b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