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6858000" cx="9144000"/>
  <p:notesSz cx="6781800" cy="9926625"/>
  <p:embeddedFontLst>
    <p:embeddedFont>
      <p:font typeface="Tahoma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slide" Target="slides/slide42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Tahoma-bold.fntdata"/><Relationship Id="rId25" Type="http://schemas.openxmlformats.org/officeDocument/2006/relationships/slide" Target="slides/slide21.xml"/><Relationship Id="rId47" Type="http://schemas.openxmlformats.org/officeDocument/2006/relationships/font" Target="fonts/Tahoma-regular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4175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909637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77862" y="4714875"/>
            <a:ext cx="5426074" cy="4467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428163"/>
            <a:ext cx="2938462" cy="4968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41750" y="9428163"/>
            <a:ext cx="2938462" cy="496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77862" y="4714875"/>
            <a:ext cx="5426074" cy="44672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909637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제목 슬라이드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475655" y="4500569"/>
            <a:ext cx="6400799" cy="11382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1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캡션 있는 그림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제목 및 세로 텍스트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 rot="5400000">
            <a:off x="2044699" y="-515937"/>
            <a:ext cx="5054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세로 제목 및 텍스트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제목 및 내용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071562"/>
            <a:ext cx="8229600" cy="50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4_제목 슬라이드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 28"/>
          <p:cNvGrpSpPr/>
          <p:nvPr/>
        </p:nvGrpSpPr>
        <p:grpSpPr>
          <a:xfrm>
            <a:off x="127000" y="76201"/>
            <a:ext cx="8542338" cy="781032"/>
            <a:chOff x="127000" y="76200"/>
            <a:chExt cx="8542338" cy="1052513"/>
          </a:xfrm>
        </p:grpSpPr>
        <p:sp>
          <p:nvSpPr>
            <p:cNvPr id="29" name="Shape 29"/>
            <p:cNvSpPr/>
            <p:nvPr/>
          </p:nvSpPr>
          <p:spPr>
            <a:xfrm>
              <a:off x="417512" y="107950"/>
              <a:ext cx="438150" cy="474663"/>
            </a:xfrm>
            <a:prstGeom prst="rect">
              <a:avLst/>
            </a:prstGeom>
            <a:solidFill>
              <a:srgbClr val="FFCF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800100" y="107950"/>
              <a:ext cx="328613" cy="474663"/>
            </a:xfrm>
            <a:prstGeom prst="rect">
              <a:avLst/>
            </a:prstGeom>
            <a:gradFill>
              <a:gsLst>
                <a:gs pos="0">
                  <a:srgbClr val="FFCF01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541337" y="530225"/>
              <a:ext cx="422275" cy="47466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911225" y="530225"/>
              <a:ext cx="368299" cy="474663"/>
            </a:xfrm>
            <a:prstGeom prst="rect">
              <a:avLst/>
            </a:prstGeom>
            <a:gradFill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127000" y="457200"/>
              <a:ext cx="560387" cy="422275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762000" y="76200"/>
              <a:ext cx="31750" cy="105251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42912" y="838200"/>
              <a:ext cx="8226425" cy="31750"/>
            </a:xfrm>
            <a:prstGeom prst="rect">
              <a:avLst/>
            </a:prstGeom>
            <a:gradFill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구역 머리글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1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콘텐츠 2개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071545"/>
            <a:ext cx="4038599" cy="50546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48200" y="1071545"/>
            <a:ext cx="4038599" cy="50546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비교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제목만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빈 화면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캡션 있는 콘텐츠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071562"/>
            <a:ext cx="8229600" cy="50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hyperlink" Target="http://jake.dothome.co.kr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hyperlink" Target="http://jake.dothome.co.kr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/Relationships>
</file>

<file path=ppt/slides/_rels/slide42.xml.rels><?xml version="1.0" encoding="UTF-8" standalone="yes"?><Relationships xmlns="http://schemas.openxmlformats.org/package/2006/relationships"><Relationship Id="rId11" Type="http://schemas.openxmlformats.org/officeDocument/2006/relationships/hyperlink" Target="https://cgi.cse.unsw.edu.au/~cs3231/12s1/lectures/SchedulerActivations.pdf" TargetMode="External"/><Relationship Id="rId10" Type="http://schemas.openxmlformats.org/officeDocument/2006/relationships/hyperlink" Target="https://www.youtube.com/watch?v=YYtzQ355_Co" TargetMode="External"/><Relationship Id="rId13" Type="http://schemas.openxmlformats.org/officeDocument/2006/relationships/hyperlink" Target="http://jake.dothome.co.kr/" TargetMode="External"/><Relationship Id="rId12" Type="http://schemas.openxmlformats.org/officeDocument/2006/relationships/hyperlink" Target="https://en.wikipedia.org/wiki/FIFO_(computing_and_electronics)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dos.csail.mit.edu/6.828/2016/schedule.html" TargetMode="External"/><Relationship Id="rId4" Type="http://schemas.openxmlformats.org/officeDocument/2006/relationships/hyperlink" Target="http://web.mit.edu/6.033" TargetMode="External"/><Relationship Id="rId9" Type="http://schemas.openxmlformats.org/officeDocument/2006/relationships/hyperlink" Target="http://www.gamedevforever.com/291" TargetMode="External"/><Relationship Id="rId15" Type="http://schemas.openxmlformats.org/officeDocument/2006/relationships/hyperlink" Target="https://www2.cs.uic.edu/~jbell/CourseNotes/OperatingSystems/6_CPU_Scheduling.html" TargetMode="External"/><Relationship Id="rId14" Type="http://schemas.openxmlformats.org/officeDocument/2006/relationships/hyperlink" Target="http://www.linuxjournal.com/magazine/completely-fair-scheduler?page=0,0" TargetMode="External"/><Relationship Id="rId17" Type="http://schemas.openxmlformats.org/officeDocument/2006/relationships/hyperlink" Target="https://lwn.net/Articles/398470/" TargetMode="External"/><Relationship Id="rId16" Type="http://schemas.openxmlformats.org/officeDocument/2006/relationships/hyperlink" Target="https://www.slideshare.net/nanik/learning-aosp-android-hardware-abstraction-layer-hal" TargetMode="External"/><Relationship Id="rId5" Type="http://schemas.openxmlformats.org/officeDocument/2006/relationships/hyperlink" Target="http://www.rdrop.com/~paulmck/" TargetMode="External"/><Relationship Id="rId6" Type="http://schemas.openxmlformats.org/officeDocument/2006/relationships/hyperlink" Target="http://queue.acm.org/detail.cfm?id=2698990" TargetMode="External"/><Relationship Id="rId7" Type="http://schemas.openxmlformats.org/officeDocument/2006/relationships/hyperlink" Target="https://sites.google.com/site/embedwiki/oses/linux/pm/pm-qos" TargetMode="External"/><Relationship Id="rId8" Type="http://schemas.openxmlformats.org/officeDocument/2006/relationships/hyperlink" Target="https://intl.aliyun.com/forum/read-916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CFS 스케줄러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475655" y="4500569"/>
            <a:ext cx="6400799" cy="11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rgbClr val="888888"/>
                </a:solidFill>
              </a:rPr>
              <a:t>국민대학교 임베디드 연구실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rgbClr val="888888"/>
                </a:solidFill>
              </a:rPr>
              <a:t>경 주 현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6782325" y="6102350"/>
            <a:ext cx="23142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1100">
                <a:solidFill>
                  <a:srgbClr val="666666"/>
                </a:solidFill>
              </a:rPr>
              <a:t>2017 LG MC 인재육성팀 교육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CFS’s </a:t>
            </a:r>
            <a:r>
              <a:rPr lang="en-US"/>
              <a:t>Time slice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Completely Fair Scheduler (CFS)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Provide each task CPU time proportional to its weight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i="1" lang="en-US"/>
              <a:t>    time slice = (Weight of task / Total weight) x perio</a:t>
            </a:r>
            <a:r>
              <a:rPr lang="en-US"/>
              <a:t>d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Task Weight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priority number must be mapped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kernel by a number between 100 and 139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 priority number of 120(nice value 0) = 1024 load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see prio_to_weight table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895600" y="3147550"/>
            <a:ext cx="67422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  struct load_weight {</a:t>
            </a:r>
            <a:br>
              <a:rPr lang="en-US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	unsigned long weight;</a:t>
            </a:r>
            <a:br>
              <a:rPr lang="en-US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   }; // found in struct sched_entity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static const int prio_to_weight[40] = {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/* -20 */ 	88761, 	71755, 	56483, 	46273, 	36291,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/* -15 */ 	29154, 	23254, 	18705, 	14949, 	11916,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/* -10 */  	9548,  	7620,  	6100,  	4904,  	3906,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/*  -5 */  	3121,  	2501,  	1991,  	1586,  	1277,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/*   0 */  	1024,   	820,   	655,   	526,   	423,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/*   5 */   	335,   	272,   	215,   	172,   	137,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/*  10 */   	110,    	87,    	70,    	56,    	45,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/*  15 */    	36,    	29,    	23,    	18,    	15,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};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Nice Values and Task Priority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Non-real-time priority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Nice value (-20~19, default 0)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 large nice value corresponds to a lower priority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Real-time priority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Priority range: 0~99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Priority for real-time tasks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SCHED_FIFO, SCHED_RR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 smaller value corresponds to a higher priority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125" y="4566012"/>
            <a:ext cx="6581775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1250700" y="6080500"/>
            <a:ext cx="78933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/>
              <a:t>https://www2.cs.uic.edu/~jbell/CourseNotes/OperatingSystems/6_CPU_Scheduling.html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Task Weight Example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A priority: 120, normal task, load: 1024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A and B, running at a priority of 120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Available CPU time 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1800"/>
              <a:t>1024 / (1024*2) = 0.5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Increased by one level to 121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1800"/>
              <a:t>820 ((1024/1.25))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1800"/>
              <a:t>Task A : 820/(1024+820)) = ~0.45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1800"/>
              <a:t>Task B : (1024/(1024+820)) = ~0.55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10% decrease in the CPU time share for Task A. </a:t>
            </a:r>
          </a:p>
          <a:p>
            <a:pPr indent="0" lvl="0" marL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/>
              <a:t>	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Time slice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se.load.weight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weight of scheduling entity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cfs_rq.load.weight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accumulation of weights of all tasks on its run queue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338425" y="3501750"/>
            <a:ext cx="89283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time_slice = (se.load.weight) / cfs_rq.load.weight) * 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sched_period()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6000">
                <a:solidFill>
                  <a:srgbClr val="980000"/>
                </a:solidFill>
              </a:rPr>
              <a:t>sched_slice()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FF"/>
                </a:solidFill>
              </a:rPr>
              <a:t>kernel/sched/fair.c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CFS problem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Real-world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CFS basically models an “ideal, precise multitasking CPU” on real hardware.”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But in real-world, ideal CPU is nonexistent.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Time-sharing system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887" y="3095999"/>
            <a:ext cx="3255274" cy="227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2266287" y="5387750"/>
            <a:ext cx="41706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00"/>
              <a:t>http://www.linuxjournal.com/magazine/completely-fair-scheduler?page=0,0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CFS problem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Real-world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CFS basically models an “ideal, precise multitasking CPU” on real hardware.”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But in real-world, ideal CPU is nonexistent.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Solution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Virtual Runtime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887" y="2943599"/>
            <a:ext cx="3255274" cy="227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2266287" y="5082950"/>
            <a:ext cx="41706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00"/>
              <a:t>http://www.linuxjournal.com/magazine/completely-fair-scheduler?page=0,0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vruntime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440"/>
              </a:spcBef>
            </a:pPr>
            <a:r>
              <a:rPr lang="en-US" sz="2200">
                <a:solidFill>
                  <a:srgbClr val="9900FF"/>
                </a:solidFill>
              </a:rPr>
              <a:t>How long a process has run</a:t>
            </a:r>
          </a:p>
          <a:p>
            <a:pPr indent="0" lvl="0" marL="0" rtl="0">
              <a:spcBef>
                <a:spcPts val="440"/>
              </a:spcBef>
              <a:buNone/>
            </a:pPr>
            <a:r>
              <a:t/>
            </a:r>
            <a:endParaRPr b="0" sz="2200">
              <a:solidFill>
                <a:srgbClr val="99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/>
              <a:t>vruntime +=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0000FF"/>
                </a:solidFill>
              </a:rPr>
              <a:t>delta_exec</a:t>
            </a:r>
            <a:r>
              <a:rPr lang="en-US"/>
              <a:t> * (NICE_0_LOAD / curr-&gt;load.weight);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lr>
                <a:srgbClr val="0000FF"/>
              </a:buClr>
            </a:pPr>
            <a:r>
              <a:rPr lang="en-US">
                <a:solidFill>
                  <a:srgbClr val="0000FF"/>
                </a:solidFill>
              </a:rPr>
              <a:t>delta_exec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T</a:t>
            </a:r>
            <a:r>
              <a:rPr lang="en-US"/>
              <a:t>he time spent by the task since the last time vruntime was updated.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US">
                <a:solidFill>
                  <a:srgbClr val="9900FF"/>
                </a:solidFill>
              </a:rPr>
              <a:t>	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CFS scheduler defines a fixed time interval during which each thread in the system </a:t>
            </a:r>
            <a:r>
              <a:rPr lang="en-US" sz="3000">
                <a:solidFill>
                  <a:schemeClr val="hlink"/>
                </a:solidFill>
              </a:rPr>
              <a:t>must run at least once.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</a:t>
            </a:r>
            <a:r>
              <a:rPr lang="en-US"/>
              <a:t>ed-black tree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Each runnable task is placed in a red-black tree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 balanced binary search tree whose key is based on the value of vruntime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 leftmost node has the smallest key value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the task with the highest priority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425" y="3227975"/>
            <a:ext cx="5715000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2836075" y="6237875"/>
            <a:ext cx="4240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800"/>
              <a:t>https://www2.cs.uic.edu/~jbell/CourseNotes/OperatingSystems/6_CPU_Scheduling.html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CFS scheduler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</a:pPr>
            <a:r>
              <a:rPr lang="en-US"/>
              <a:t>CFS Load balancer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Red-black tree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550" y="868025"/>
            <a:ext cx="5031599" cy="54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/>
        </p:nvSpPr>
        <p:spPr>
          <a:xfrm>
            <a:off x="4388425" y="6492000"/>
            <a:ext cx="4548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spcBef>
                <a:spcPts val="480"/>
              </a:spcBef>
              <a:buClr>
                <a:srgbClr val="000000"/>
              </a:buClr>
              <a:buSzPct val="100000"/>
              <a:buChar char="●"/>
            </a:pPr>
            <a:r>
              <a:rPr b="1" lang="en-US" sz="1200" u="sng">
                <a:solidFill>
                  <a:srgbClr val="0000FF"/>
                </a:solidFill>
                <a:hlinkClick r:id="rId4"/>
              </a:rPr>
              <a:t>http://jake.dothome.co.kr/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Red-black tree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25" y="1406300"/>
            <a:ext cx="8425174" cy="491824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/>
        </p:nvSpPr>
        <p:spPr>
          <a:xfrm>
            <a:off x="4388425" y="6492000"/>
            <a:ext cx="4548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spcBef>
                <a:spcPts val="480"/>
              </a:spcBef>
              <a:buClr>
                <a:srgbClr val="000000"/>
              </a:buClr>
              <a:buSzPct val="100000"/>
              <a:buChar char="●"/>
            </a:pPr>
            <a:r>
              <a:rPr b="1" lang="en-US" sz="1200" u="sng">
                <a:solidFill>
                  <a:srgbClr val="0000FF"/>
                </a:solidFill>
                <a:hlinkClick r:id="rId4"/>
              </a:rPr>
              <a:t>http://jake.dothome.co.kr/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Linux multiplexing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Linux multiplexes by two situations.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lr>
                <a:srgbClr val="0000FF"/>
              </a:buClr>
            </a:pPr>
            <a:r>
              <a:rPr lang="en-US">
                <a:solidFill>
                  <a:srgbClr val="0000FF"/>
                </a:solidFill>
              </a:rPr>
              <a:t>Periodically forces a switch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Tick interrupt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Sleep and wakeup mechanism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process wait for device or pipe I/O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When schedule a task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Scheduler Tick </a:t>
            </a:r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50" y="1688751"/>
            <a:ext cx="7740550" cy="481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When schedule a task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Scheduler Tick </a:t>
            </a:r>
          </a:p>
        </p:txBody>
      </p:sp>
      <p:pic>
        <p:nvPicPr>
          <p:cNvPr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50" y="1688751"/>
            <a:ext cx="7740550" cy="481059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/>
          <p:nvPr/>
        </p:nvSpPr>
        <p:spPr>
          <a:xfrm>
            <a:off x="1990700" y="4007975"/>
            <a:ext cx="1801500" cy="654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6000">
                <a:solidFill>
                  <a:srgbClr val="980000"/>
                </a:solidFill>
              </a:rPr>
              <a:t>update_curr()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FF"/>
                </a:solidFill>
              </a:rPr>
              <a:t>kernel/sched/fair.c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When schedule a task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Scheduler Tick </a:t>
            </a:r>
          </a:p>
        </p:txBody>
      </p:sp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50" y="1688751"/>
            <a:ext cx="7740550" cy="481059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/>
          <p:nvPr/>
        </p:nvSpPr>
        <p:spPr>
          <a:xfrm>
            <a:off x="4319825" y="3978100"/>
            <a:ext cx="1801500" cy="654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6000">
                <a:solidFill>
                  <a:srgbClr val="980000"/>
                </a:solidFill>
              </a:rPr>
              <a:t>check_preempt_tick()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FF"/>
                </a:solidFill>
              </a:rPr>
              <a:t>kernel/sched/fair.c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Scheduling by schedule()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926" y="1008275"/>
            <a:ext cx="7491999" cy="5655573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/>
          <p:nvPr/>
        </p:nvSpPr>
        <p:spPr>
          <a:xfrm>
            <a:off x="1264075" y="1071575"/>
            <a:ext cx="1801500" cy="654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Linux multiplexing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Linux multiplexes by two situations.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Periodically forces a switch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Tick interrupt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lr>
                <a:srgbClr val="0000FF"/>
              </a:buClr>
            </a:pPr>
            <a:r>
              <a:rPr lang="en-US">
                <a:solidFill>
                  <a:srgbClr val="0000FF"/>
                </a:solidFill>
              </a:rPr>
              <a:t>Sleep and wakeup mechanism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process wait for device or pipe I/O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Linux scheduler history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Linux 2.4: global queue, O(N)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Simple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Poor performance on multiprocessor/core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Poor performance when n is large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Linux 2.5: O(1) scheduler, per-CPU run queue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Solves performance problems in the old scheduler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Complex, error prone logic to boost interactivity</a:t>
            </a:r>
          </a:p>
          <a:p>
            <a:pPr indent="0" lvl="0" marL="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1">
              <a:solidFill>
                <a:srgbClr val="FF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1">
              <a:solidFill>
                <a:srgbClr val="FF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1">
              <a:solidFill>
                <a:srgbClr val="FF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0" i="1" lang="en-US">
                <a:solidFill>
                  <a:srgbClr val="FF0000"/>
                </a:solidFill>
              </a:rPr>
              <a:t>“how to determine a thread’s </a:t>
            </a:r>
            <a:r>
              <a:rPr i="1" lang="en-US">
                <a:solidFill>
                  <a:srgbClr val="0000FF"/>
                </a:solidFill>
              </a:rPr>
              <a:t>timeslice</a:t>
            </a:r>
            <a:r>
              <a:rPr b="0" i="1" lang="en-US">
                <a:solidFill>
                  <a:srgbClr val="FF0000"/>
                </a:solidFill>
              </a:rPr>
              <a:t>? and how to pick the</a:t>
            </a:r>
            <a:r>
              <a:rPr b="0" i="1" lang="en-US" sz="7200">
                <a:solidFill>
                  <a:srgbClr val="FF0000"/>
                </a:solidFill>
              </a:rPr>
              <a:t> </a:t>
            </a:r>
            <a:r>
              <a:rPr i="1" lang="en-US" sz="7200">
                <a:solidFill>
                  <a:srgbClr val="0000FF"/>
                </a:solidFill>
              </a:rPr>
              <a:t>next thread</a:t>
            </a:r>
            <a:r>
              <a:rPr b="0" i="1" lang="en-US">
                <a:solidFill>
                  <a:srgbClr val="FF0000"/>
                </a:solidFill>
              </a:rPr>
              <a:t> to run”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Scheduling by schedule()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6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926" y="1008275"/>
            <a:ext cx="7491999" cy="5655573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Shape 327"/>
          <p:cNvSpPr/>
          <p:nvPr/>
        </p:nvSpPr>
        <p:spPr>
          <a:xfrm>
            <a:off x="3951525" y="2475025"/>
            <a:ext cx="1801500" cy="654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6000">
                <a:solidFill>
                  <a:srgbClr val="980000"/>
                </a:solidFill>
              </a:rPr>
              <a:t>pick_next_task_fair()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FF"/>
                </a:solidFill>
              </a:rPr>
              <a:t>kernel/sched/fair.c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Scheduling by schedule()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926" y="1008275"/>
            <a:ext cx="7491999" cy="5655573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/>
          <p:nvPr/>
        </p:nvSpPr>
        <p:spPr>
          <a:xfrm>
            <a:off x="3842025" y="3400700"/>
            <a:ext cx="1801500" cy="654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6000">
                <a:solidFill>
                  <a:srgbClr val="980000"/>
                </a:solidFill>
              </a:rPr>
              <a:t>pick_next_entity</a:t>
            </a:r>
            <a:r>
              <a:rPr lang="en-US" sz="6000">
                <a:solidFill>
                  <a:srgbClr val="980000"/>
                </a:solidFill>
              </a:rPr>
              <a:t>()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FF"/>
                </a:solidFill>
              </a:rPr>
              <a:t>kernel/sched/fair.c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Scheduling by schedule()</a:t>
            </a: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56" name="Shape 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926" y="1008275"/>
            <a:ext cx="7491999" cy="5655573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Shape 357"/>
          <p:cNvSpPr/>
          <p:nvPr/>
        </p:nvSpPr>
        <p:spPr>
          <a:xfrm>
            <a:off x="3842025" y="4157175"/>
            <a:ext cx="1801500" cy="654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6000">
                <a:solidFill>
                  <a:srgbClr val="980000"/>
                </a:solidFill>
              </a:rPr>
              <a:t>put_prev_entity</a:t>
            </a:r>
            <a:r>
              <a:rPr lang="en-US" sz="6000">
                <a:solidFill>
                  <a:srgbClr val="980000"/>
                </a:solidFill>
              </a:rPr>
              <a:t>()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FF"/>
                </a:solidFill>
              </a:rPr>
              <a:t>kernel/sched/fair.c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Scheduling by schedule()</a:t>
            </a: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71" name="Shape 3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926" y="1008275"/>
            <a:ext cx="7491999" cy="5655573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Shape 372"/>
          <p:cNvSpPr/>
          <p:nvPr/>
        </p:nvSpPr>
        <p:spPr>
          <a:xfrm>
            <a:off x="6111425" y="4226850"/>
            <a:ext cx="1801500" cy="654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6000">
                <a:solidFill>
                  <a:srgbClr val="980000"/>
                </a:solidFill>
              </a:rPr>
              <a:t>__enqueue_entity</a:t>
            </a:r>
            <a:r>
              <a:rPr lang="en-US" sz="6000">
                <a:solidFill>
                  <a:srgbClr val="980000"/>
                </a:solidFill>
              </a:rPr>
              <a:t>()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FF"/>
                </a:solidFill>
              </a:rPr>
              <a:t>kernel/sched/fair.c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Scheduling by schedule()</a:t>
            </a:r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86" name="Shape 3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926" y="1008275"/>
            <a:ext cx="7491999" cy="5655573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Shape 387"/>
          <p:cNvSpPr/>
          <p:nvPr/>
        </p:nvSpPr>
        <p:spPr>
          <a:xfrm>
            <a:off x="3742500" y="4983300"/>
            <a:ext cx="1801500" cy="654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O(1) 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The Linux scheduler was overhauled completely with the release of kernel 2.6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O(1) scheduler relies on active and expired arrays of processes</a:t>
            </a:r>
          </a:p>
          <a:p>
            <a:pPr indent="-228600" lvl="1" marL="914400" rtl="0">
              <a:spcBef>
                <a:spcPts val="0"/>
              </a:spcBef>
              <a:buClr>
                <a:srgbClr val="0000FF"/>
              </a:buClr>
            </a:pPr>
            <a:r>
              <a:rPr lang="en-US">
                <a:solidFill>
                  <a:srgbClr val="0000FF"/>
                </a:solidFill>
              </a:rPr>
              <a:t>To achieve constant scheduling time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Problem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6000">
                <a:solidFill>
                  <a:srgbClr val="980000"/>
                </a:solidFill>
              </a:rPr>
              <a:t>set_next_entity</a:t>
            </a:r>
            <a:r>
              <a:rPr lang="en-US" sz="6000">
                <a:solidFill>
                  <a:srgbClr val="980000"/>
                </a:solidFill>
              </a:rPr>
              <a:t>()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FF"/>
                </a:solidFill>
              </a:rPr>
              <a:t>kernel/sched/fair.c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Next Step.</a:t>
            </a:r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FF"/>
                </a:solidFill>
              </a:rPr>
              <a:t>Energy-aware scheduling: EAS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0000FF"/>
              </a:solidFill>
            </a:endParaRP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CFS scheduler - Kernel level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Load Balancer(Group Scheduling, Bandwidth Control, PELT)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EAS features</a:t>
            </a:r>
          </a:p>
        </p:txBody>
      </p:sp>
      <p:pic>
        <p:nvPicPr>
          <p:cNvPr id="401" name="Shape 4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275" y="3551475"/>
            <a:ext cx="4658233" cy="248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Reference</a:t>
            </a:r>
          </a:p>
        </p:txBody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 u="sng">
                <a:solidFill>
                  <a:schemeClr val="hlink"/>
                </a:solidFill>
                <a:hlinkClick r:id="rId3"/>
              </a:rPr>
              <a:t>https://pdos.csail.mit.edu/6.828/2016/schedule.html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 u="sng">
                <a:solidFill>
                  <a:schemeClr val="hlink"/>
                </a:solidFill>
                <a:hlinkClick r:id="rId4"/>
              </a:rPr>
              <a:t>http://web.mit.edu/6.033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 u="sng">
                <a:solidFill>
                  <a:schemeClr val="hlink"/>
                </a:solidFill>
                <a:hlinkClick r:id="rId5"/>
              </a:rPr>
              <a:t>http://www.rdrop.com/~paulmck/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>
                <a:solidFill>
                  <a:srgbClr val="595959"/>
                </a:solidFill>
              </a:rPr>
              <a:t>“</a:t>
            </a:r>
            <a:r>
              <a:rPr lang="en-US" sz="1200"/>
              <a:t>Is Parallel Programming Hard, And If So, What Can You Do About It?”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/>
              <a:t>Davidlohr Bueso. 2014. Scalability techniques for practical synchronization primitives. </a:t>
            </a:r>
            <a:r>
              <a:rPr b="0" i="1" lang="en-US" sz="1200"/>
              <a:t>Commun. ACM</a:t>
            </a:r>
            <a:r>
              <a:rPr b="0" lang="en-US" sz="1200"/>
              <a:t> 58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0" lang="en-US" sz="1400" u="sng">
                <a:solidFill>
                  <a:schemeClr val="hlink"/>
                </a:solidFill>
                <a:hlinkClick r:id="rId6"/>
              </a:rPr>
              <a:t>http://queue.acm.org/detail.cfm?id=2698990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"CPUFreq and The Scheduler Revolution in CPU Power Management", Rafael J. Wysocki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7"/>
              </a:rPr>
              <a:t>https://sites.google.com/site/embedwiki/oses/linux/pm/pm-qos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8"/>
              </a:rPr>
              <a:t>https://intl.aliyun.com/forum/read-916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User-level threads : co-routines</a:t>
            </a:r>
          </a:p>
          <a:p>
            <a:pPr indent="-260350" lvl="0" marL="8001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u="sng">
                <a:solidFill>
                  <a:schemeClr val="hlink"/>
                </a:solidFill>
                <a:hlinkClick r:id="rId9"/>
              </a:rPr>
              <a:t>http://www.gamedevforever.com/291</a:t>
            </a:r>
          </a:p>
          <a:p>
            <a:pPr indent="-260350" lvl="0" marL="8001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u="sng">
                <a:solidFill>
                  <a:schemeClr val="hlink"/>
                </a:solidFill>
                <a:hlinkClick r:id="rId10"/>
              </a:rPr>
              <a:t>https://www.youtube.com/watch?v=YYtzQ355_Co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Scheduler Activations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1"/>
              </a:rPr>
              <a:t>https://cgi.cse.unsw.edu.au/~cs3231/12s1/lectures/SchedulerActivations.pdf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2"/>
              </a:rPr>
              <a:t>https://en.wikipedia.org/wiki/FIFO_(computing_and_electronics)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3"/>
              </a:rPr>
              <a:t>http://jake.dothome.co.kr/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4"/>
              </a:rPr>
              <a:t>http://www.linuxjournal.com/magazine/completely-fair-scheduler?page=0,0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5"/>
              </a:rPr>
              <a:t>https://www2.cs.uic.edu/~jbell/CourseNotes/OperatingSystems/6_CPU_Scheduling.html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"Energy Aware Scheduling", Byungchul Park, LG Electronic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“Update on big.LITTLE scheduling experiments”, ARM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“EAS Update”  2015 september ARM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"EAS Overview and Integration Guide”, ARM TR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“Drowsy Power Management”, Matthew Lentz, SOSP 2015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6"/>
              </a:rPr>
              <a:t>https://www.slideshare.net/nanik/learning-aosp-android-hardware-abstraction-layer-hal</a:t>
            </a:r>
          </a:p>
          <a:p>
            <a:pPr indent="-304800" lvl="0" marL="457200" rtl="0">
              <a:spcBef>
                <a:spcPts val="0"/>
              </a:spcBef>
              <a:buSzPct val="85714"/>
            </a:pPr>
            <a:r>
              <a:rPr b="0" lang="en-US" sz="1400"/>
              <a:t>https://www.youtube.com/watch?v=oTGQXqD3CNI</a:t>
            </a:r>
          </a:p>
          <a:p>
            <a:pPr indent="-304800" lvl="0" marL="457200" rtl="0">
              <a:spcBef>
                <a:spcPts val="0"/>
              </a:spcBef>
              <a:buSzPct val="85714"/>
            </a:pPr>
            <a:r>
              <a:rPr b="0" lang="en-US" sz="1400"/>
              <a:t>https://www.youtube.com/watch?v=P80NcKUKpuo</a:t>
            </a:r>
          </a:p>
          <a:p>
            <a:pPr indent="-304800" lvl="0" marL="457200" rtl="0">
              <a:spcBef>
                <a:spcPts val="0"/>
              </a:spcBef>
              <a:buSzPct val="85714"/>
            </a:pPr>
            <a:r>
              <a:rPr b="0" lang="en-US" sz="1400" u="sng">
                <a:solidFill>
                  <a:schemeClr val="hlink"/>
                </a:solidFill>
                <a:hlinkClick r:id="rId17"/>
              </a:rPr>
              <a:t>https://lwn.net/Articles/398470/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b="0" lang="en-US" sz="1400"/>
              <a:t>“SCHED_DEADLINE: It’s Alive!”, ARM, 2017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0"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0"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O(1) 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The Linux scheduler was overhauled completely with the release of kernel 2.6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Time slice == nice value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>
                <a:solidFill>
                  <a:srgbClr val="0000FF"/>
                </a:solidFill>
              </a:rPr>
              <a:t>To achieve constant scheduling time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Problem</a:t>
            </a:r>
          </a:p>
          <a:p>
            <a:pPr indent="-368300" lvl="1" marL="914400" rtl="0">
              <a:lnSpc>
                <a:spcPct val="115000"/>
              </a:lnSpc>
              <a:spcBef>
                <a:spcPts val="440"/>
              </a:spcBef>
              <a:buClr>
                <a:schemeClr val="hlink"/>
              </a:buClr>
              <a:buSzPct val="100000"/>
            </a:pPr>
            <a:r>
              <a:rPr b="0" lang="en-US" sz="2200">
                <a:solidFill>
                  <a:schemeClr val="hlink"/>
                </a:solidFill>
              </a:rPr>
              <a:t>No guarantee of fairness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the complex heuristics</a:t>
            </a:r>
          </a:p>
          <a:p>
            <a:pPr indent="-228600" lvl="2" marL="1371600" rtl="0">
              <a:spcBef>
                <a:spcPts val="0"/>
              </a:spcBef>
              <a:buClr>
                <a:srgbClr val="FF0000"/>
              </a:buClr>
            </a:pPr>
            <a:r>
              <a:rPr b="1" lang="en-US">
                <a:solidFill>
                  <a:srgbClr val="FF0000"/>
                </a:solidFill>
              </a:rPr>
              <a:t>interactive or non-interactive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Linux scheduler implementations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Linux 2.6~4.x: completely fair scheduler (CFS)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Fair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Naturally boosts interactivity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CFS scheduler defines a fixed time interval during which each thread in the system </a:t>
            </a:r>
            <a:r>
              <a:rPr lang="en-US" sz="4800">
                <a:solidFill>
                  <a:schemeClr val="hlink"/>
                </a:solidFill>
              </a:rPr>
              <a:t>must run at least once.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Scheduler Policy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The key decisions made in the scheduler are 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1">
              <a:solidFill>
                <a:srgbClr val="FF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0" i="1" lang="en-US">
                <a:solidFill>
                  <a:srgbClr val="FF0000"/>
                </a:solidFill>
              </a:rPr>
              <a:t>“how to determine a thread’s </a:t>
            </a:r>
            <a:r>
              <a:rPr i="1" lang="en-US">
                <a:solidFill>
                  <a:srgbClr val="0000FF"/>
                </a:solidFill>
              </a:rPr>
              <a:t>timeslice</a:t>
            </a:r>
            <a:r>
              <a:rPr b="0" i="1" lang="en-US">
                <a:solidFill>
                  <a:srgbClr val="FF0000"/>
                </a:solidFill>
              </a:rPr>
              <a:t>? and how to pick the </a:t>
            </a:r>
            <a:r>
              <a:rPr i="1" lang="en-US">
                <a:solidFill>
                  <a:srgbClr val="0000FF"/>
                </a:solidFill>
              </a:rPr>
              <a:t>next thread</a:t>
            </a:r>
            <a:r>
              <a:rPr b="0" i="1" lang="en-US">
                <a:solidFill>
                  <a:srgbClr val="FF0000"/>
                </a:solidFill>
              </a:rPr>
              <a:t> to run”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1">
              <a:solidFill>
                <a:srgbClr val="FF0000"/>
              </a:solidFill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Previous studies : FIFO, Round Robin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Problem : Starvation and unfair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On a single-CPU system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CFS is very </a:t>
            </a:r>
            <a:r>
              <a:rPr lang="en-US">
                <a:solidFill>
                  <a:srgbClr val="0000FF"/>
                </a:solidFill>
              </a:rPr>
              <a:t>simple</a:t>
            </a:r>
            <a:r>
              <a:rPr lang="en-US"/>
              <a:t>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An implementation of the weighted fair queueing(WFQ)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CFS scheduler defines a fixed time interval during which each thread in the system </a:t>
            </a:r>
            <a:r>
              <a:rPr lang="en-US" sz="3000">
                <a:solidFill>
                  <a:srgbClr val="0000FF"/>
                </a:solidFill>
              </a:rPr>
              <a:t>must run at least once.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The interval is divided among </a:t>
            </a:r>
            <a:r>
              <a:rPr lang="en-US" sz="3000">
                <a:solidFill>
                  <a:srgbClr val="0000FF"/>
                </a:solidFill>
              </a:rPr>
              <a:t>thread’s weights.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FF"/>
              </a:buClr>
            </a:pPr>
            <a:r>
              <a:rPr lang="en-US">
                <a:solidFill>
                  <a:srgbClr val="000000"/>
                </a:solidFill>
              </a:rPr>
              <a:t>We call the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i="1" lang="en-US">
                <a:solidFill>
                  <a:srgbClr val="0000FF"/>
                </a:solidFill>
              </a:rPr>
              <a:t>time slice</a:t>
            </a:r>
            <a:r>
              <a:rPr lang="en-US">
                <a:solidFill>
                  <a:srgbClr val="0000FF"/>
                </a:solidFill>
              </a:rPr>
              <a:t>.</a:t>
            </a:r>
          </a:p>
          <a:p>
            <a:pPr indent="-228600" lvl="1" marL="914400">
              <a:lnSpc>
                <a:spcPct val="115000"/>
              </a:lnSpc>
              <a:spcBef>
                <a:spcPts val="0"/>
              </a:spcBef>
              <a:buClr>
                <a:srgbClr val="0000FF"/>
              </a:buClr>
            </a:pPr>
            <a:r>
              <a:rPr lang="en-US">
                <a:solidFill>
                  <a:srgbClr val="0000FF"/>
                </a:solidFill>
              </a:rPr>
              <a:t>Time slice  &lt;- period / weight’s rate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1">
              <a:solidFill>
                <a:srgbClr val="FF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1">
              <a:solidFill>
                <a:srgbClr val="FF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1">
              <a:solidFill>
                <a:srgbClr val="FF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0" i="1" lang="en-US">
                <a:solidFill>
                  <a:srgbClr val="FF0000"/>
                </a:solidFill>
              </a:rPr>
              <a:t>“how to determine a thread’s </a:t>
            </a:r>
            <a:r>
              <a:rPr i="1" lang="en-US" sz="4800">
                <a:solidFill>
                  <a:srgbClr val="0000FF"/>
                </a:solidFill>
              </a:rPr>
              <a:t>timeslice</a:t>
            </a:r>
            <a:r>
              <a:rPr b="0" i="1" lang="en-US">
                <a:solidFill>
                  <a:srgbClr val="FF0000"/>
                </a:solidFill>
              </a:rPr>
              <a:t>? and how to pick the </a:t>
            </a:r>
            <a:r>
              <a:rPr i="1" lang="en-US">
                <a:solidFill>
                  <a:srgbClr val="0000FF"/>
                </a:solidFill>
              </a:rPr>
              <a:t>next thread</a:t>
            </a:r>
            <a:r>
              <a:rPr b="0" i="1" lang="en-US">
                <a:solidFill>
                  <a:srgbClr val="FF0000"/>
                </a:solidFill>
              </a:rPr>
              <a:t> to run”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