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6858000" cx="9144000"/>
  <p:notesSz cx="6781800" cy="9926625"/>
  <p:embeddedFontLst>
    <p:embeddedFont>
      <p:font typeface="Tahoma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Tahoma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3" Type="http://schemas.openxmlformats.org/officeDocument/2006/relationships/font" Target="fonts/Tahom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://jake.dothome.co.kr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hyperlink" Target="http://jake.dothome.co.kr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hyperlink" Target="http://jake.dothome.co.kr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3590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CFS Load balancer</a:t>
            </a:r>
          </a:p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Domain, group scheduling</a:t>
            </a:r>
            <a:r>
              <a:rPr lang="en-US" sz="1800"/>
              <a:t>, Bandwidth control, PELT load tracking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 주 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load tracking metric.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Load balancer uses to track load.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Easy metric method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sz="2400"/>
              <a:t>Balancing with </a:t>
            </a:r>
            <a:r>
              <a:rPr b="1" lang="en-US" sz="2400">
                <a:solidFill>
                  <a:srgbClr val="0000FF"/>
                </a:solidFill>
              </a:rPr>
              <a:t>Number of threads </a:t>
            </a:r>
          </a:p>
          <a:p>
            <a:pPr indent="0" lvl="0" marL="914400" rtl="0">
              <a:spcBef>
                <a:spcPts val="44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Number of threads metric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problem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load tracking metric.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Load balancer uses</a:t>
            </a:r>
            <a:r>
              <a:rPr lang="en-US"/>
              <a:t> to</a:t>
            </a:r>
            <a:r>
              <a:rPr lang="en-US"/>
              <a:t> track load.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Easy metric method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sz="2400"/>
              <a:t>Balancing with Number of threads </a:t>
            </a:r>
          </a:p>
          <a:p>
            <a:pPr indent="0" lvl="0" marL="914400" rtl="0">
              <a:spcBef>
                <a:spcPts val="44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Number of threads metric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problem 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queue 1 : high-priority thread queue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queue 2 : low-priority thread queue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load tracking metric.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Load balancer uses to track load.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Easy metric method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sz="2400"/>
              <a:t>Balancing with Number of threads </a:t>
            </a:r>
          </a:p>
          <a:p>
            <a:pPr indent="0" lvl="0" marL="914400" rtl="0">
              <a:spcBef>
                <a:spcPts val="44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</a:t>
            </a:r>
            <a:r>
              <a:rPr lang="en-US"/>
              <a:t>umber of threads based load-balancing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problem 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queue 1 : high-priority thread queue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queue 2 : low-priority thread queue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To balance the queues based on thread’s </a:t>
            </a:r>
            <a:r>
              <a:rPr b="1" lang="en-US">
                <a:solidFill>
                  <a:srgbClr val="0000FF"/>
                </a:solidFill>
              </a:rPr>
              <a:t>weights</a:t>
            </a:r>
            <a:r>
              <a:rPr lang="en-US"/>
              <a:t>, not their number.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Balancing with Number of threads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O</a:t>
            </a:r>
            <a:r>
              <a:rPr lang="en-US"/>
              <a:t>ne thread is high priority  and nine threads are of low priority.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Queue 1:  one thread (high priority)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Queue 2: nine threads (low priority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Work-stealing 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When high priority thread often sleep.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It may frequently steal work from queue2 to queue1.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Balancing with thread’s weights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One thread is high priority  and nine threads are of low priority.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Queue 1:  one thread (high priority)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Queue 2: nine threads (low priority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Work-stealing 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When high priority thread often sleep.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It may frequently steal work from queue2 to queue1.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Solution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Balancing with thread’s weights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One thread is high priority  and nine threads are of low priority.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Queue 1:  one thread (high priority)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Queue 2: nine threads (low priority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Work-stealing 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When high priority thread often sleep.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It may frequently steal work from queue2 to queue1.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Do not just based on weights, but based on combination of </a:t>
            </a:r>
            <a:r>
              <a:rPr b="1" lang="en-US">
                <a:solidFill>
                  <a:srgbClr val="0000FF"/>
                </a:solidFill>
              </a:rPr>
              <a:t>thread’s weight and its average CPU utilization</a:t>
            </a:r>
            <a:r>
              <a:rPr lang="en-US"/>
              <a:t>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CFS’s load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Thread’s </a:t>
            </a:r>
            <a:r>
              <a:rPr lang="en-US">
                <a:solidFill>
                  <a:srgbClr val="0000FF"/>
                </a:solidFill>
              </a:rPr>
              <a:t>weight</a:t>
            </a:r>
            <a:r>
              <a:rPr lang="en-US"/>
              <a:t> and its </a:t>
            </a:r>
            <a:r>
              <a:rPr lang="en-US">
                <a:solidFill>
                  <a:srgbClr val="0000FF"/>
                </a:solidFill>
              </a:rPr>
              <a:t>average CPU utilization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load balancer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Consider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multithreading in different processes.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1 : lots of threads.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2 : few threads.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load balancer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Consider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multithreading in different processes.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1 : lots of threads.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2 : few threads.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Result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1  : receive a lot more CPU time than process 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2 : starvation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This would be unfair.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load balancer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Consider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multithreading in different processes.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1 : lots of threads.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2 : few threads.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Result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1  : receive a lot more CPU time thad process 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2 : starvation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This would be unfair.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Linux added a </a:t>
            </a:r>
            <a:r>
              <a:rPr b="1" lang="en-US">
                <a:solidFill>
                  <a:srgbClr val="0000FF"/>
                </a:solidFill>
              </a:rPr>
              <a:t>group scheduling feature</a:t>
            </a:r>
            <a:r>
              <a:rPr lang="en-US"/>
              <a:t> to bring fairness between groups of threads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Linux Group Scheduling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0333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Group scheduling is enabled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CONFIG_FAIR_GROUP_SCHED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A group of tasks is called a “scheduling entity”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490050" y="3406725"/>
            <a:ext cx="61224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struct sched_entity { 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load_weight load;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sched_entity *parent;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cfs_rq *cfs_rq;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cfs_rq *my_rq;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sched_avg avg;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/* ... */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Load balancer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CFS load balancer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</a:pPr>
            <a:r>
              <a:rPr lang="en-US"/>
              <a:t>Schedule domain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/>
              <a:t>Group scheduling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/>
              <a:t>Bandwidth control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/>
              <a:t>PELT load tracking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Group Scheduling Data Structure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0333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Scheduling is always at the granularity of sched_entity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/>
              <a:t>A single task becomes a scheduling entity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scheduling entity contains a runqueue.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26500" y="2565550"/>
            <a:ext cx="61224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struct task_struct {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sched_entity se;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/* ... */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};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926500" y="4455650"/>
            <a:ext cx="61224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struct cfs_rq {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load_weight load;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unsigned long runnable_load_avg;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unsigned long blocked_load_avg;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unsigned long tg_load_contrib;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/* ... */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Group Scheduling Data Structure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0333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Extend the concept to multiprocessor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 is CPU 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926500" y="2032150"/>
            <a:ext cx="61224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struct task_group {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sched_entity **se;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cfs_rq **cfs_rq;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unsigned long shares;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atomic_long_t load_avg;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/* ... */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tg-&gt;se[c] = &amp;se;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tg-&gt;cfs_rq[c] = &amp;se-&gt;my_q;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Group Scheduling Data Structure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74" y="1024624"/>
            <a:ext cx="7817762" cy="505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457200" y="5918950"/>
            <a:ext cx="6818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http://rtcc.hanyang.ac.kr/rtccw/?page_id=1745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Group Scheduling Data Structure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75" y="1687000"/>
            <a:ext cx="8229600" cy="382385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4388425" y="6492000"/>
            <a:ext cx="4548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1200" u="sng">
                <a:solidFill>
                  <a:schemeClr val="hlink"/>
                </a:solidFill>
                <a:hlinkClick r:id="rId4"/>
              </a:rPr>
              <a:t>http://jake.dothome.co.kr/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87" y="94650"/>
            <a:ext cx="7771625" cy="64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4388425" y="6492000"/>
            <a:ext cx="4548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1200" u="sng">
                <a:solidFill>
                  <a:schemeClr val="hlink"/>
                </a:solidFill>
                <a:hlinkClick r:id="rId4"/>
              </a:rPr>
              <a:t>http://jake.dothome.co.kr/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Linux Group Scheduling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37" y="928651"/>
            <a:ext cx="6529525" cy="57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load balancer 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When there is free CPU time available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The CPU go idle 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CFS scheduler will give any left-over time to other processes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Sometimes system administrator may want to limit maximum share of CPU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CFS scheduler cannot limit CPU time.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bandwidth control feature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When there is free CPU time available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The CPU go idle 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CFS scheduler will give any left-over time to other processes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Sometimes system administrator may want to limit maximum share of CPU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CFS scheduler cannot limit CPU time.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Linux added a </a:t>
            </a:r>
            <a:r>
              <a:rPr b="1" lang="en-US">
                <a:solidFill>
                  <a:srgbClr val="0000FF"/>
                </a:solidFill>
              </a:rPr>
              <a:t>CFS bandwidth control feature</a:t>
            </a:r>
            <a:r>
              <a:rPr lang="en-US"/>
              <a:t> to limit Limiting the maximum share of CPU time that a process (or group of processes).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Example use cases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Virtual Machines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Pay-per-use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bandwidth control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cpu.cfs_period_us 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period over which the group's CPU usage is to be regulated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cpu.cfs_quota_us 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how much CPU time is available to the group over that period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bandwidth control - two knobs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On multi-core systems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 sz="3200">
                <a:solidFill>
                  <a:srgbClr val="000000"/>
                </a:solidFill>
              </a:rPr>
              <a:t>On a single-CPU system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CFS is very </a:t>
            </a:r>
            <a:r>
              <a:rPr lang="en-US">
                <a:solidFill>
                  <a:schemeClr val="hlink"/>
                </a:solidFill>
              </a:rPr>
              <a:t>simple</a:t>
            </a:r>
            <a:r>
              <a:rPr lang="en-US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US" sz="3200">
                <a:solidFill>
                  <a:srgbClr val="000000"/>
                </a:solidFill>
              </a:rPr>
              <a:t>On multi-CPU systems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CFS becomes </a:t>
            </a:r>
            <a:r>
              <a:rPr lang="en-US" sz="6000">
                <a:solidFill>
                  <a:srgbClr val="0000FF"/>
                </a:solidFill>
              </a:rPr>
              <a:t>quite complex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bandwidth control - two knobs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" y="2462125"/>
            <a:ext cx="8973849" cy="210184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355350" y="4779275"/>
            <a:ext cx="45483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48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1200" u="sng">
                <a:solidFill>
                  <a:schemeClr val="hlink"/>
                </a:solidFill>
                <a:hlinkClick r:id="rId4"/>
              </a:rPr>
              <a:t>http://jake.dothome.co.kr/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load balancer 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Hardware topologies are becoming more varied, accommodating different power/performance budgets: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SMP, NUMA, ARM big.LITTLE technology.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Modern hardware composed of hierarchy levels of subsystems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</a:t>
            </a:r>
            <a:r>
              <a:rPr lang="en-US"/>
              <a:t>cheduling domain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Hardware topologies are becoming more varied, accommodating different power/performance budgets: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SMP, NUMA, ARM big.LITTLE technology.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Modern hardware composed of hierarchy levels of subsystems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Linux added a </a:t>
            </a:r>
            <a:r>
              <a:rPr b="1" lang="en-US">
                <a:solidFill>
                  <a:srgbClr val="0000FF"/>
                </a:solidFill>
              </a:rPr>
              <a:t>scheduling domain feature</a:t>
            </a:r>
            <a:r>
              <a:rPr lang="en-US"/>
              <a:t> to cover various multi-core systems such as cache architecture, NUMA, heterogeneous systems.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Scheduling Domains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252636"/>
            <a:ext cx="8304775" cy="49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1433"/>
            <a:ext cx="9143999" cy="377513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</a:t>
            </a:r>
            <a:r>
              <a:rPr lang="en-US" sz="1000"/>
              <a:t>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319"/>
            <a:ext cx="9144002" cy="379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319"/>
            <a:ext cx="9144002" cy="379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319"/>
            <a:ext cx="9144002" cy="379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rebalance_domains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319"/>
            <a:ext cx="9144002" cy="379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 - review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00" y="1101564"/>
            <a:ext cx="6832524" cy="46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16375" y="5282025"/>
            <a:ext cx="83481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"Energy Aware Scheduling", Byungchul Park, LG Electronic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319"/>
            <a:ext cx="9144002" cy="379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9616"/>
            <a:ext cx="9144002" cy="399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9616"/>
            <a:ext cx="9144002" cy="399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LOAD BALANCING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173475" y="5929350"/>
            <a:ext cx="7760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“THE LINUX SCHEDULER: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A DECADE OF WASTED CORES”, EuroSys’16, Jean-Pierre Lozi, et,.al.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9616"/>
            <a:ext cx="9144002" cy="399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load_balance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CFS load balancer 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</a:t>
            </a:r>
            <a:r>
              <a:rPr lang="en-US"/>
              <a:t>ow much is a process loading the system </a:t>
            </a:r>
            <a:r>
              <a:rPr b="1" lang="en-US">
                <a:solidFill>
                  <a:srgbClr val="0000FF"/>
                </a:solidFill>
              </a:rPr>
              <a:t>right now</a:t>
            </a:r>
            <a:r>
              <a:rPr lang="en-US"/>
              <a:t>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bursty or a steady task?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CPU-intensive or an I/O-bound task?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It does not matter for scheduling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It does matter for </a:t>
            </a:r>
            <a:r>
              <a:rPr b="1" lang="en-US">
                <a:solidFill>
                  <a:srgbClr val="0000FF"/>
                </a:solidFill>
              </a:rPr>
              <a:t>load balancing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CFS Per-entity load tracking feature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How much is a process loading the system </a:t>
            </a:r>
            <a:r>
              <a:rPr b="1" lang="en-US">
                <a:solidFill>
                  <a:srgbClr val="0000FF"/>
                </a:solidFill>
              </a:rPr>
              <a:t>right now</a:t>
            </a:r>
            <a:r>
              <a:rPr lang="en-US"/>
              <a:t>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bursty or a steady task?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CPU-intensive or an I/O-bound task?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It does not matter for scheduling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It does matter for </a:t>
            </a:r>
            <a:r>
              <a:rPr b="1" lang="en-US">
                <a:solidFill>
                  <a:srgbClr val="0000FF"/>
                </a:solidFill>
              </a:rPr>
              <a:t>load balancing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Linux added a </a:t>
            </a:r>
            <a:r>
              <a:rPr b="1" lang="en-US">
                <a:solidFill>
                  <a:srgbClr val="0000FF"/>
                </a:solidFill>
              </a:rPr>
              <a:t>CFS Per-entity load tracking feature</a:t>
            </a:r>
            <a:r>
              <a:rPr lang="en-US"/>
              <a:t> to estimate a task load.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CFS load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</a:pPr>
            <a:r>
              <a:rPr lang="en-US">
                <a:solidFill>
                  <a:srgbClr val="0000FF"/>
                </a:solidFill>
              </a:rPr>
              <a:t>Load of a process is important in scheduling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which is required during load balancing.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CFS’s load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Thread’s </a:t>
            </a:r>
            <a:r>
              <a:rPr b="1" lang="en-US">
                <a:solidFill>
                  <a:srgbClr val="0000FF"/>
                </a:solidFill>
              </a:rPr>
              <a:t>weight</a:t>
            </a:r>
            <a:r>
              <a:rPr lang="en-US"/>
              <a:t> and its </a:t>
            </a:r>
            <a:r>
              <a:rPr b="1" lang="en-US">
                <a:solidFill>
                  <a:srgbClr val="0000FF"/>
                </a:solidFill>
              </a:rPr>
              <a:t>average CPU utilization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Load of CPU have been the </a:t>
            </a:r>
            <a:r>
              <a:rPr lang="en-US">
                <a:solidFill>
                  <a:srgbClr val="0000FF"/>
                </a:solidFill>
              </a:rPr>
              <a:t>sum of the load of all the scheduling entities</a:t>
            </a:r>
            <a:r>
              <a:rPr lang="en-US"/>
              <a:t>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CFS load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827" y="1448200"/>
            <a:ext cx="3652900" cy="4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CFS load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827" y="1448200"/>
            <a:ext cx="3652900" cy="4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350" y="1600600"/>
            <a:ext cx="2249050" cy="18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/>
          <p:nvPr/>
        </p:nvSpPr>
        <p:spPr>
          <a:xfrm>
            <a:off x="5595575" y="1328375"/>
            <a:ext cx="3013800" cy="52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 </a:t>
            </a:r>
            <a:r>
              <a:rPr lang="en-US"/>
              <a:t>- review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2173"/>
            <a:ext cx="8131551" cy="45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716375" y="5282025"/>
            <a:ext cx="83481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"Energy Aware Scheduling", Byungchul Park, LG Electronic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Per-entity load avg</a:t>
            </a: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457200" y="10333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Scheduling is always at the granularity of sched_entity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-US"/>
              <a:t>A single task becomes a scheduling entity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scheduling entity contains a runqueue.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926500" y="3098950"/>
            <a:ext cx="61224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struct sched_avg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u64 last_update_time, load_sum;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u32 util_sum, period_contrib;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unsigned long load_avg, util_avg;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};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926500" y="4455650"/>
            <a:ext cx="80550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tracking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</a:t>
            </a:r>
            <a:r>
              <a:rPr lang="en-US"/>
              <a:t>ormula gives the most weight to the most recent load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-US"/>
              <a:t>y</a:t>
            </a:r>
            <a:r>
              <a:rPr lang="en-US"/>
              <a:t> has been chosen so that </a:t>
            </a:r>
            <a:r>
              <a:rPr i="1" lang="en-US"/>
              <a:t>y</a:t>
            </a:r>
            <a:r>
              <a:rPr baseline="30000" i="1" lang="en-US"/>
              <a:t>32</a:t>
            </a:r>
            <a:r>
              <a:rPr lang="en-US"/>
              <a:t> (32ms) is equal to 0.5</a:t>
            </a:r>
          </a:p>
          <a:p>
            <a:pPr indent="-381000" lvl="1" marL="914400" rtl="0">
              <a:spcBef>
                <a:spcPts val="480"/>
              </a:spcBef>
              <a:buSzPct val="100000"/>
            </a:pPr>
            <a:r>
              <a:rPr b="1" i="1" lang="en-US" sz="2400"/>
              <a:t>y</a:t>
            </a:r>
            <a:r>
              <a:rPr b="1" baseline="30000" i="1" lang="en-US" sz="2400"/>
              <a:t>0</a:t>
            </a:r>
            <a:r>
              <a:rPr b="1" lang="en-US" sz="2400"/>
              <a:t> </a:t>
            </a:r>
            <a:r>
              <a:rPr b="1" i="1" lang="en-US" sz="2400"/>
              <a:t> = 1, </a:t>
            </a:r>
          </a:p>
          <a:p>
            <a:pPr indent="-381000" lvl="1" marL="914400" rtl="0">
              <a:spcBef>
                <a:spcPts val="480"/>
              </a:spcBef>
              <a:buSzPct val="100000"/>
            </a:pPr>
            <a:r>
              <a:rPr b="1" i="1" lang="en-US" sz="2400"/>
              <a:t>y</a:t>
            </a:r>
            <a:r>
              <a:rPr b="1" baseline="30000" i="1" lang="en-US" sz="2400"/>
              <a:t>1</a:t>
            </a:r>
            <a:r>
              <a:rPr b="1" lang="en-US" sz="2400"/>
              <a:t> </a:t>
            </a:r>
            <a:r>
              <a:rPr b="1" i="1" lang="en-US" sz="2400"/>
              <a:t> = 0.97852</a:t>
            </a:r>
            <a:r>
              <a:rPr b="1" baseline="30000" i="1" lang="en-US" sz="2400"/>
              <a:t>  </a:t>
            </a:r>
          </a:p>
          <a:p>
            <a:pPr indent="-381000" lvl="1" marL="914400" rtl="0">
              <a:spcBef>
                <a:spcPts val="480"/>
              </a:spcBef>
              <a:buSzPct val="100000"/>
            </a:pPr>
            <a:r>
              <a:rPr b="1" baseline="30000" i="1" lang="en-US" sz="2400"/>
              <a:t>...</a:t>
            </a:r>
          </a:p>
          <a:p>
            <a:pPr indent="-228600" lvl="1" marL="914400" rtl="0">
              <a:spcBef>
                <a:spcPts val="480"/>
              </a:spcBef>
            </a:pPr>
            <a:r>
              <a:rPr b="1" i="1" lang="en-US" sz="2400"/>
              <a:t>y</a:t>
            </a:r>
            <a:r>
              <a:rPr b="1" baseline="30000" i="1" lang="en-US" sz="2400"/>
              <a:t>32</a:t>
            </a:r>
            <a:r>
              <a:rPr b="1" lang="en-US" sz="2400"/>
              <a:t>  = 0.5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Time is viewed as a sequence of 1ms (actually, 1024µs) periods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en-US" sz="3600">
                <a:solidFill>
                  <a:srgbClr val="0000FF"/>
                </a:solidFill>
              </a:rPr>
              <a:t>L = L</a:t>
            </a:r>
            <a:r>
              <a:rPr baseline="-25000" i="1" lang="en-US" sz="3600">
                <a:solidFill>
                  <a:srgbClr val="0000FF"/>
                </a:solidFill>
              </a:rPr>
              <a:t>0</a:t>
            </a:r>
            <a:r>
              <a:rPr i="1" lang="en-US" sz="3600">
                <a:solidFill>
                  <a:srgbClr val="0000FF"/>
                </a:solidFill>
              </a:rPr>
              <a:t> + L</a:t>
            </a:r>
            <a:r>
              <a:rPr baseline="-25000" i="1" lang="en-US" sz="3600">
                <a:solidFill>
                  <a:srgbClr val="0000FF"/>
                </a:solidFill>
              </a:rPr>
              <a:t>1</a:t>
            </a:r>
            <a:r>
              <a:rPr i="1" lang="en-US" sz="3600">
                <a:solidFill>
                  <a:srgbClr val="0000FF"/>
                </a:solidFill>
              </a:rPr>
              <a:t>*y + 	L</a:t>
            </a:r>
            <a:r>
              <a:rPr baseline="-25000" i="1" lang="en-US" sz="3600">
                <a:solidFill>
                  <a:srgbClr val="0000FF"/>
                </a:solidFill>
              </a:rPr>
              <a:t>2</a:t>
            </a:r>
            <a:r>
              <a:rPr i="1" lang="en-US" sz="3600">
                <a:solidFill>
                  <a:srgbClr val="0000FF"/>
                </a:solidFill>
              </a:rPr>
              <a:t>*y</a:t>
            </a:r>
            <a:r>
              <a:rPr baseline="30000" i="1" lang="en-US" sz="3600">
                <a:solidFill>
                  <a:srgbClr val="0000FF"/>
                </a:solidFill>
              </a:rPr>
              <a:t>2</a:t>
            </a:r>
            <a:r>
              <a:rPr i="1" lang="en-US" sz="3600">
                <a:solidFill>
                  <a:srgbClr val="0000FF"/>
                </a:solidFill>
              </a:rPr>
              <a:t> + L</a:t>
            </a:r>
            <a:r>
              <a:rPr baseline="-25000" i="1" lang="en-US" sz="3600">
                <a:solidFill>
                  <a:srgbClr val="0000FF"/>
                </a:solidFill>
              </a:rPr>
              <a:t>3</a:t>
            </a:r>
            <a:r>
              <a:rPr i="1" lang="en-US" sz="3600">
                <a:solidFill>
                  <a:srgbClr val="0000FF"/>
                </a:solidFill>
              </a:rPr>
              <a:t>*y</a:t>
            </a:r>
            <a:r>
              <a:rPr baseline="30000" i="1" lang="en-US" sz="3600">
                <a:solidFill>
                  <a:srgbClr val="0000FF"/>
                </a:solidFill>
              </a:rPr>
              <a:t>3</a:t>
            </a:r>
            <a:r>
              <a:rPr i="1" lang="en-US" sz="3600">
                <a:solidFill>
                  <a:srgbClr val="0000FF"/>
                </a:solidFill>
              </a:rPr>
              <a:t> + …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en-US" sz="3600">
                <a:solidFill>
                  <a:srgbClr val="0000FF"/>
                </a:solidFill>
              </a:rPr>
              <a:t>	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i="1" sz="3600">
              <a:solidFill>
                <a:srgbClr val="0000FF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i="1" lang="en-US" sz="360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tracking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PELT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en-US" sz="3600">
                <a:solidFill>
                  <a:srgbClr val="0000FF"/>
                </a:solidFill>
              </a:rPr>
              <a:t>L = L</a:t>
            </a:r>
            <a:r>
              <a:rPr baseline="-25000" i="1" lang="en-US" sz="3600">
                <a:solidFill>
                  <a:srgbClr val="0000FF"/>
                </a:solidFill>
              </a:rPr>
              <a:t>0</a:t>
            </a:r>
            <a:r>
              <a:rPr i="1" lang="en-US" sz="3600">
                <a:solidFill>
                  <a:srgbClr val="0000FF"/>
                </a:solidFill>
              </a:rPr>
              <a:t> + L</a:t>
            </a:r>
            <a:r>
              <a:rPr baseline="-25000" i="1" lang="en-US" sz="3600">
                <a:solidFill>
                  <a:srgbClr val="0000FF"/>
                </a:solidFill>
              </a:rPr>
              <a:t>1</a:t>
            </a:r>
            <a:r>
              <a:rPr i="1" lang="en-US" sz="3600">
                <a:solidFill>
                  <a:srgbClr val="0000FF"/>
                </a:solidFill>
              </a:rPr>
              <a:t>*y + 	L</a:t>
            </a:r>
            <a:r>
              <a:rPr baseline="-25000" i="1" lang="en-US" sz="3600">
                <a:solidFill>
                  <a:srgbClr val="0000FF"/>
                </a:solidFill>
              </a:rPr>
              <a:t>2</a:t>
            </a:r>
            <a:r>
              <a:rPr i="1" lang="en-US" sz="3600">
                <a:solidFill>
                  <a:srgbClr val="0000FF"/>
                </a:solidFill>
              </a:rPr>
              <a:t>*y</a:t>
            </a:r>
            <a:r>
              <a:rPr baseline="30000" i="1" lang="en-US" sz="3600">
                <a:solidFill>
                  <a:srgbClr val="0000FF"/>
                </a:solidFill>
              </a:rPr>
              <a:t>2</a:t>
            </a:r>
            <a:r>
              <a:rPr i="1" lang="en-US" sz="3600">
                <a:solidFill>
                  <a:srgbClr val="0000FF"/>
                </a:solidFill>
              </a:rPr>
              <a:t> + L</a:t>
            </a:r>
            <a:r>
              <a:rPr baseline="-25000" i="1" lang="en-US" sz="3600">
                <a:solidFill>
                  <a:srgbClr val="0000FF"/>
                </a:solidFill>
              </a:rPr>
              <a:t>3</a:t>
            </a:r>
            <a:r>
              <a:rPr i="1" lang="en-US" sz="3600">
                <a:solidFill>
                  <a:srgbClr val="0000FF"/>
                </a:solidFill>
              </a:rPr>
              <a:t>*y</a:t>
            </a:r>
            <a:r>
              <a:rPr baseline="30000" i="1" lang="en-US" sz="3600">
                <a:solidFill>
                  <a:srgbClr val="0000FF"/>
                </a:solidFill>
              </a:rPr>
              <a:t>3</a:t>
            </a:r>
            <a:r>
              <a:rPr i="1" lang="en-US" sz="3600">
                <a:solidFill>
                  <a:srgbClr val="0000FF"/>
                </a:solidFill>
              </a:rPr>
              <a:t> + …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i="1" sz="3600">
              <a:solidFill>
                <a:srgbClr val="0000FF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CFS’s load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Thread’s </a:t>
            </a:r>
            <a:r>
              <a:rPr b="1" lang="en-US">
                <a:solidFill>
                  <a:schemeClr val="hlink"/>
                </a:solidFill>
              </a:rPr>
              <a:t>weight</a:t>
            </a:r>
            <a:r>
              <a:rPr lang="en-US"/>
              <a:t> and its </a:t>
            </a:r>
            <a:r>
              <a:rPr b="1" lang="en-US">
                <a:solidFill>
                  <a:schemeClr val="hlink"/>
                </a:solidFill>
              </a:rPr>
              <a:t>average CPU utilization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b="0" lang="en-US"/>
              <a:t>Old version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/>
              <a:t>sa.load_avg_contrib =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/>
              <a:t>(sa.runnable_sum * se.load.weight) / sa.runnable_period;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/>
              <a:t>-&gt; </a:t>
            </a:r>
            <a:r>
              <a:rPr b="0" lang="en-US">
                <a:solidFill>
                  <a:srgbClr val="FF0000"/>
                </a:solidFill>
              </a:rPr>
              <a:t>Rewrite runnable load and utilization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b="0" lang="en-US"/>
              <a:t>New version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/>
              <a:t>load_avg  : PELT(running time + runnable time) * weight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/>
              <a:t>util_avg    : PELT(running time) * CPU invariant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i="1" sz="3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i="1" sz="36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 sz="36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03" name="Shape 503"/>
          <p:cNvSpPr/>
          <p:nvPr/>
        </p:nvSpPr>
        <p:spPr>
          <a:xfrm>
            <a:off x="975350" y="1571425"/>
            <a:ext cx="701100" cy="751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980000"/>
                </a:solidFill>
              </a:rPr>
              <a:t>__update_load_avg</a:t>
            </a:r>
            <a:r>
              <a:rPr lang="en-US" sz="36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Per-entity load tracking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load is a history of time spent on the runqueue </a:t>
            </a:r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7517"/>
            <a:ext cx="9144002" cy="194496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/>
        </p:nvSpPr>
        <p:spPr>
          <a:xfrm>
            <a:off x="2865125" y="5272075"/>
            <a:ext cx="3657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“Update on big.LITTLE scheduling experiments”, ARM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HMP scheduler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 use cases</a:t>
            </a:r>
          </a:p>
        </p:txBody>
      </p:sp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" y="3512452"/>
            <a:ext cx="9144001" cy="187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775" y="3655054"/>
            <a:ext cx="1232850" cy="2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434" y="1071575"/>
            <a:ext cx="2708266" cy="21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Step.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Energy-aware scheduling: EAS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EAS features</a:t>
            </a:r>
          </a:p>
        </p:txBody>
      </p:sp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75" y="3551475"/>
            <a:ext cx="4658233" cy="24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</a:t>
            </a:r>
            <a:r>
              <a:rPr lang="en-US"/>
              <a:t> - review</a:t>
            </a:r>
            <a:r>
              <a:rPr lang="en-US"/>
              <a:t>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1163974"/>
            <a:ext cx="8313023" cy="46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16375" y="5282025"/>
            <a:ext cx="83481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"Energy Aware Scheduling", Byungchul Park, LG Electronic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Run over key point </a:t>
            </a:r>
            <a:r>
              <a:rPr lang="en-US"/>
              <a:t>again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Global shared runqueue.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expensive synchronized access for global data structure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per-cpu runqueue</a:t>
            </a:r>
            <a:r>
              <a:rPr lang="en-US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must be kept balanced -&gt; Load balancing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149" y="2084100"/>
            <a:ext cx="4758449" cy="137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875" y="4533924"/>
            <a:ext cx="4287249" cy="19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87250" y="3022575"/>
            <a:ext cx="2209800" cy="71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Conceptually, load balancing is simple</a:t>
            </a:r>
            <a:r>
              <a:rPr lang="en-US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But, modern multicore systems is complex.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Cache data structure, power, big.little, NUMA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understanding the load balancing algorithm, the </a:t>
            </a:r>
            <a:r>
              <a:rPr lang="en-US" sz="3000">
                <a:solidFill>
                  <a:srgbClr val="0000FF"/>
                </a:solidFill>
              </a:rPr>
              <a:t>load tracking metric</a:t>
            </a:r>
            <a:r>
              <a:rPr lang="en-US"/>
              <a:t> must be known.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load tracking metric.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Load balancer uses to track load.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Easy metric 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