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781800" cy="9926625"/>
  <p:embeddedFontLs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CC8929-D817-49E7-B017-157DF6587184}">
  <a:tblStyle styleId="{24CC8929-D817-49E7-B017-157DF658718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Tahoma-bold.fntdata"/><Relationship Id="rId25" Type="http://schemas.openxmlformats.org/officeDocument/2006/relationships/slide" Target="slides/slide20.xml"/><Relationship Id="rId47" Type="http://schemas.openxmlformats.org/officeDocument/2006/relationships/font" Target="fonts/Tahom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Example: T1(4,1), T2(5,1), T3(10,1),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               	∑Ui = 1/4 + 1/5 + 1/10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                                      	= 0.55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      	3 (21/3-1) ≈ 0.78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	Thus, {T1, T2, T3} is schedulable under RM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Android PM,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Deadline(RM, EDF)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Wake-lock for kernel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 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User press the power button</a:t>
            </a:r>
          </a:p>
          <a:p>
            <a:pPr indent="-381000" lvl="1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9090"/>
              <a:buFont typeface="Arial"/>
            </a:pPr>
            <a:r>
              <a:rPr lang="en-US"/>
              <a:t>Users want d</a:t>
            </a:r>
            <a:r>
              <a:rPr lang="en-US" sz="2200"/>
              <a:t>isplay and backlight power 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Wake-lock for kernel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 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User press the power button</a:t>
            </a:r>
          </a:p>
          <a:p>
            <a:pPr indent="-381000" lvl="1" marL="1371600" rtl="0">
              <a:spcBef>
                <a:spcPts val="480"/>
              </a:spcBef>
              <a:buSzPct val="109090"/>
            </a:pPr>
            <a:r>
              <a:rPr lang="en-US"/>
              <a:t>Users want display and backlight power 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  <a:r>
              <a:rPr lang="en-US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Early Suspend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Early Suspend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Android register early suspend(and late resume)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User presses the power button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system invokes all early suspend callbacks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E.g., display and backlight power 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55"/>
            <a:ext cx="8229600" cy="975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Message sequence of system interactions in Android 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37" y="1273748"/>
            <a:ext cx="8321723" cy="510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720875" y="6421600"/>
            <a:ext cx="5493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</a:t>
            </a:r>
            <a:r>
              <a:rPr lang="en-US"/>
              <a:t>Drowsy Power Management”, Matthew Lentz, SOSP 2015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Android b</a:t>
            </a:r>
            <a:r>
              <a:rPr lang="en-US"/>
              <a:t>ackground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1482"/>
            <a:ext cx="9143999" cy="421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720875" y="6421600"/>
            <a:ext cx="5493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“Drowsy Power Management”, Matthew Lentz, SOSP 2015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Background Energy Consumption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1449"/>
            <a:ext cx="9144000" cy="463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1992125" y="4251575"/>
            <a:ext cx="245700" cy="98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636475" y="3785325"/>
            <a:ext cx="13056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RF receive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Background Energy Consumption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33525"/>
            <a:ext cx="8365423" cy="46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720875" y="6421600"/>
            <a:ext cx="5493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“Drowsy Power Management”, Matthew Lentz, SOSP 2015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Background Energy Consumption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850"/>
            <a:ext cx="9144000" cy="466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1720875" y="6421600"/>
            <a:ext cx="5493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“Drowsy Power Management”, Matthew Lentz, SOSP 2015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Event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4382"/>
            <a:ext cx="9144000" cy="398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1720875" y="6421600"/>
            <a:ext cx="5493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“Drowsy Power Management”, Matthew Lentz, SOSP 2015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Wake-up  and Suspend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252"/>
            <a:ext cx="9144000" cy="4187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720875" y="6421600"/>
            <a:ext cx="5493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“Drowsy Power Management”, Matthew Lentz, SOSP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Android PM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Deadline Scheduler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Background Energy Consumption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098"/>
            <a:ext cx="9144000" cy="44218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720875" y="6421600"/>
            <a:ext cx="5493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“Drowsy Power Management”, Matthew Lentz, SOSP 2015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Android power HAL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4324100" y="6033550"/>
            <a:ext cx="300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b="1" lang="en-US" sz="1000">
                <a:solidFill>
                  <a:schemeClr val="dk1"/>
                </a:solidFill>
              </a:rPr>
              <a:t>https://www.slideshare.net/nanik/learning-aosp-android-hardware-abstraction-layer-hal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0" y="1084325"/>
            <a:ext cx="90106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Android power HAL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way of providing user’s experience information.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Android Power HINT -&gt; kernel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 ) Touch boost, vsync 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88250" y="3010325"/>
            <a:ext cx="66024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Sample implementations of power HAL power.$(TARGET_BOARD_PLATFORM).so file can be found (hint: look at the Android.mk’s for these as well as the c code):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/>
              <a:t>hardware/qcom/power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/>
              <a:t>device/asus/grouper/power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/>
              <a:t>device/samsung/manta/power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/>
              <a:t>device/samsung/tuna/power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/>
              <a:t>device/generic/goldfish/power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/>
              <a:t>Real-time scheduling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Real-time scheduling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Determines the order of real-time task executions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Static-priority scheduling</a:t>
            </a:r>
          </a:p>
          <a:p>
            <a:pPr indent="-381000" lvl="1" marL="914400" rtl="0">
              <a:spcBef>
                <a:spcPts val="480"/>
              </a:spcBef>
              <a:buSzPct val="100000"/>
            </a:pPr>
            <a:r>
              <a:rPr b="1" lang="en-US" sz="2400"/>
              <a:t>Rate Monotonic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Dynamic-priority scheduling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EDF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 :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/>
              <a:t>M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  <p:graphicFrame>
        <p:nvGraphicFramePr>
          <p:cNvPr id="283" name="Shape 283"/>
          <p:cNvGraphicFramePr/>
          <p:nvPr/>
        </p:nvGraphicFramePr>
        <p:xfrm>
          <a:off x="952500" y="14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{24CC8929-D817-49E7-B017-157DF6587184}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4" name="Shape 284"/>
          <p:cNvCxnSpPr/>
          <p:nvPr/>
        </p:nvCxnSpPr>
        <p:spPr>
          <a:xfrm>
            <a:off x="486100" y="57014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/>
          <p:nvPr/>
        </p:nvCxnSpPr>
        <p:spPr>
          <a:xfrm>
            <a:off x="486100" y="51364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/>
          <p:nvPr/>
        </p:nvCxnSpPr>
        <p:spPr>
          <a:xfrm>
            <a:off x="486100" y="45715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/>
          <p:nvPr/>
        </p:nvCxnSpPr>
        <p:spPr>
          <a:xfrm>
            <a:off x="486100" y="40065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8" name="Shape 288"/>
          <p:cNvSpPr txBox="1"/>
          <p:nvPr/>
        </p:nvSpPr>
        <p:spPr>
          <a:xfrm>
            <a:off x="0" y="38095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T1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0" y="43579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T2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0" y="49229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T3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0" y="55026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468725" y="57776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x="4576500" y="442890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21909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6541800" y="44341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4572000" y="49214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 txBox="1"/>
          <p:nvPr/>
        </p:nvSpPr>
        <p:spPr>
          <a:xfrm>
            <a:off x="436180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  <a:r>
              <a:rPr lang="en-US"/>
              <a:t>0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34725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052000" y="5701425"/>
            <a:ext cx="427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 :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/>
              <a:t>M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graphicFrame>
        <p:nvGraphicFramePr>
          <p:cNvPr id="307" name="Shape 307"/>
          <p:cNvGraphicFramePr/>
          <p:nvPr/>
        </p:nvGraphicFramePr>
        <p:xfrm>
          <a:off x="952500" y="14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{24CC8929-D817-49E7-B017-157DF6587184}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Shape 308"/>
          <p:cNvCxnSpPr/>
          <p:nvPr/>
        </p:nvCxnSpPr>
        <p:spPr>
          <a:xfrm>
            <a:off x="486100" y="57014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486100" y="51364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486100" y="45715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486100" y="40065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2" name="Shape 312"/>
          <p:cNvSpPr txBox="1"/>
          <p:nvPr/>
        </p:nvSpPr>
        <p:spPr>
          <a:xfrm>
            <a:off x="0" y="38095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0" y="43579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T2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0" y="49229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T3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0" y="55026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</a:t>
            </a:r>
          </a:p>
        </p:txBody>
      </p:sp>
      <p:sp>
        <p:nvSpPr>
          <p:cNvPr id="316" name="Shape 316"/>
          <p:cNvSpPr/>
          <p:nvPr/>
        </p:nvSpPr>
        <p:spPr>
          <a:xfrm>
            <a:off x="1201600" y="4792362"/>
            <a:ext cx="702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8468725" y="57776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318" name="Shape 318"/>
          <p:cNvSpPr/>
          <p:nvPr/>
        </p:nvSpPr>
        <p:spPr>
          <a:xfrm>
            <a:off x="499600" y="4239887"/>
            <a:ext cx="702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9" name="Shape 319"/>
          <p:cNvCxnSpPr/>
          <p:nvPr/>
        </p:nvCxnSpPr>
        <p:spPr>
          <a:xfrm>
            <a:off x="4576500" y="442890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21909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>
            <a:off x="6541800" y="44341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/>
          <p:nvPr/>
        </p:nvCxnSpPr>
        <p:spPr>
          <a:xfrm>
            <a:off x="4572000" y="49214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3" name="Shape 323"/>
          <p:cNvSpPr txBox="1"/>
          <p:nvPr/>
        </p:nvSpPr>
        <p:spPr>
          <a:xfrm>
            <a:off x="436180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10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34725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052000" y="5701425"/>
            <a:ext cx="427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326" name="Shape 326"/>
          <p:cNvSpPr/>
          <p:nvPr/>
        </p:nvSpPr>
        <p:spPr>
          <a:xfrm>
            <a:off x="2190900" y="4247512"/>
            <a:ext cx="702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278500" y="4819362"/>
            <a:ext cx="702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903600" y="3670150"/>
            <a:ext cx="2874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576500" y="4247512"/>
            <a:ext cx="702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886800" y="3689162"/>
            <a:ext cx="702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541800" y="4247512"/>
            <a:ext cx="702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 : EDF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graphicFrame>
        <p:nvGraphicFramePr>
          <p:cNvPr id="339" name="Shape 339"/>
          <p:cNvGraphicFramePr/>
          <p:nvPr/>
        </p:nvGraphicFramePr>
        <p:xfrm>
          <a:off x="952500" y="14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{24CC8929-D817-49E7-B017-157DF6587184}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0" name="Shape 340"/>
          <p:cNvCxnSpPr/>
          <p:nvPr/>
        </p:nvCxnSpPr>
        <p:spPr>
          <a:xfrm>
            <a:off x="486100" y="57014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/>
          <p:nvPr/>
        </p:nvCxnSpPr>
        <p:spPr>
          <a:xfrm>
            <a:off x="486100" y="51364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486100" y="45715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/>
          <p:nvPr/>
        </p:nvCxnSpPr>
        <p:spPr>
          <a:xfrm>
            <a:off x="486100" y="40065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4" name="Shape 344"/>
          <p:cNvSpPr txBox="1"/>
          <p:nvPr/>
        </p:nvSpPr>
        <p:spPr>
          <a:xfrm>
            <a:off x="0" y="38095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T1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0" y="43579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T2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0" y="49229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T3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0" y="55026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468725" y="57776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 : EDF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graphicFrame>
        <p:nvGraphicFramePr>
          <p:cNvPr id="356" name="Shape 356"/>
          <p:cNvGraphicFramePr/>
          <p:nvPr/>
        </p:nvGraphicFramePr>
        <p:xfrm>
          <a:off x="952500" y="14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{24CC8929-D817-49E7-B017-157DF6587184}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>
            <a:off x="486100" y="57014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/>
          <p:nvPr/>
        </p:nvCxnSpPr>
        <p:spPr>
          <a:xfrm>
            <a:off x="486100" y="51364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9" name="Shape 359"/>
          <p:cNvCxnSpPr/>
          <p:nvPr/>
        </p:nvCxnSpPr>
        <p:spPr>
          <a:xfrm>
            <a:off x="486100" y="45715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0" name="Shape 360"/>
          <p:cNvCxnSpPr/>
          <p:nvPr/>
        </p:nvCxnSpPr>
        <p:spPr>
          <a:xfrm>
            <a:off x="486100" y="40065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1" name="Shape 361"/>
          <p:cNvSpPr txBox="1"/>
          <p:nvPr/>
        </p:nvSpPr>
        <p:spPr>
          <a:xfrm>
            <a:off x="0" y="38095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T1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0" y="43579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T2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0" y="49229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T3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0" y="55026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8468725" y="57776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cxnSp>
        <p:nvCxnSpPr>
          <p:cNvPr id="366" name="Shape 366"/>
          <p:cNvCxnSpPr/>
          <p:nvPr/>
        </p:nvCxnSpPr>
        <p:spPr>
          <a:xfrm>
            <a:off x="2342100" y="438640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67" name="Shape 367"/>
          <p:cNvCxnSpPr/>
          <p:nvPr/>
        </p:nvCxnSpPr>
        <p:spPr>
          <a:xfrm>
            <a:off x="19884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68" name="Shape 368"/>
          <p:cNvSpPr txBox="1"/>
          <p:nvPr/>
        </p:nvSpPr>
        <p:spPr>
          <a:xfrm>
            <a:off x="436180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10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49965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280600" y="5701425"/>
            <a:ext cx="427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45720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2" name="Shape 372"/>
          <p:cNvCxnSpPr/>
          <p:nvPr/>
        </p:nvCxnSpPr>
        <p:spPr>
          <a:xfrm>
            <a:off x="4057000" y="43849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73" name="Shape 373"/>
          <p:cNvCxnSpPr/>
          <p:nvPr/>
        </p:nvCxnSpPr>
        <p:spPr>
          <a:xfrm>
            <a:off x="67215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4" name="Shape 374"/>
          <p:cNvCxnSpPr/>
          <p:nvPr/>
        </p:nvCxnSpPr>
        <p:spPr>
          <a:xfrm>
            <a:off x="63454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75" name="Shape 375"/>
          <p:cNvCxnSpPr/>
          <p:nvPr/>
        </p:nvCxnSpPr>
        <p:spPr>
          <a:xfrm>
            <a:off x="8757775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6" name="Shape 376"/>
          <p:cNvCxnSpPr/>
          <p:nvPr/>
        </p:nvCxnSpPr>
        <p:spPr>
          <a:xfrm>
            <a:off x="8544925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77" name="Shape 377"/>
          <p:cNvCxnSpPr/>
          <p:nvPr/>
        </p:nvCxnSpPr>
        <p:spPr>
          <a:xfrm>
            <a:off x="8757775" y="38095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8" name="Shape 378"/>
          <p:cNvCxnSpPr/>
          <p:nvPr/>
        </p:nvCxnSpPr>
        <p:spPr>
          <a:xfrm>
            <a:off x="3172700" y="38095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79" name="Shape 379"/>
          <p:cNvCxnSpPr/>
          <p:nvPr/>
        </p:nvCxnSpPr>
        <p:spPr>
          <a:xfrm>
            <a:off x="8757775" y="49744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4572000" y="494465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81" name="Shape 381"/>
          <p:cNvCxnSpPr/>
          <p:nvPr/>
        </p:nvCxnSpPr>
        <p:spPr>
          <a:xfrm>
            <a:off x="3665500" y="498035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82" name="Shape 382"/>
          <p:cNvCxnSpPr/>
          <p:nvPr/>
        </p:nvCxnSpPr>
        <p:spPr>
          <a:xfrm>
            <a:off x="8352100" y="49744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 : EDF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graphicFrame>
        <p:nvGraphicFramePr>
          <p:cNvPr id="390" name="Shape 390"/>
          <p:cNvGraphicFramePr/>
          <p:nvPr/>
        </p:nvGraphicFramePr>
        <p:xfrm>
          <a:off x="952500" y="14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{24CC8929-D817-49E7-B017-157DF6587184}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1" name="Shape 391"/>
          <p:cNvCxnSpPr/>
          <p:nvPr/>
        </p:nvCxnSpPr>
        <p:spPr>
          <a:xfrm>
            <a:off x="486100" y="57014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/>
          <p:nvPr/>
        </p:nvCxnSpPr>
        <p:spPr>
          <a:xfrm>
            <a:off x="486100" y="51364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486100" y="457152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/>
          <p:nvPr/>
        </p:nvCxnSpPr>
        <p:spPr>
          <a:xfrm>
            <a:off x="486100" y="4006575"/>
            <a:ext cx="83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5" name="Shape 395"/>
          <p:cNvSpPr txBox="1"/>
          <p:nvPr/>
        </p:nvSpPr>
        <p:spPr>
          <a:xfrm>
            <a:off x="0" y="38095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T1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0" y="43579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0" y="49229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T3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0" y="5502675"/>
            <a:ext cx="7325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8468725" y="57776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cxnSp>
        <p:nvCxnSpPr>
          <p:cNvPr id="400" name="Shape 400"/>
          <p:cNvCxnSpPr/>
          <p:nvPr/>
        </p:nvCxnSpPr>
        <p:spPr>
          <a:xfrm>
            <a:off x="2342100" y="438640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01" name="Shape 401"/>
          <p:cNvCxnSpPr/>
          <p:nvPr/>
        </p:nvCxnSpPr>
        <p:spPr>
          <a:xfrm>
            <a:off x="19884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02" name="Shape 402"/>
          <p:cNvSpPr txBox="1"/>
          <p:nvPr/>
        </p:nvSpPr>
        <p:spPr>
          <a:xfrm>
            <a:off x="436180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10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499650" y="5701425"/>
            <a:ext cx="578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280600" y="5701425"/>
            <a:ext cx="427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45720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4057000" y="43849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07" name="Shape 407"/>
          <p:cNvCxnSpPr/>
          <p:nvPr/>
        </p:nvCxnSpPr>
        <p:spPr>
          <a:xfrm>
            <a:off x="67215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08" name="Shape 408"/>
          <p:cNvCxnSpPr/>
          <p:nvPr/>
        </p:nvCxnSpPr>
        <p:spPr>
          <a:xfrm>
            <a:off x="6345400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09" name="Shape 409"/>
          <p:cNvCxnSpPr/>
          <p:nvPr/>
        </p:nvCxnSpPr>
        <p:spPr>
          <a:xfrm>
            <a:off x="8757775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8544925" y="440952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11" name="Shape 411"/>
          <p:cNvCxnSpPr/>
          <p:nvPr/>
        </p:nvCxnSpPr>
        <p:spPr>
          <a:xfrm>
            <a:off x="8757775" y="38095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12" name="Shape 412"/>
          <p:cNvCxnSpPr/>
          <p:nvPr/>
        </p:nvCxnSpPr>
        <p:spPr>
          <a:xfrm>
            <a:off x="3172700" y="38095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13" name="Shape 413"/>
          <p:cNvCxnSpPr/>
          <p:nvPr/>
        </p:nvCxnSpPr>
        <p:spPr>
          <a:xfrm>
            <a:off x="8757775" y="49744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14" name="Shape 414"/>
          <p:cNvCxnSpPr/>
          <p:nvPr/>
        </p:nvCxnSpPr>
        <p:spPr>
          <a:xfrm>
            <a:off x="4572000" y="494465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3665500" y="4980350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16" name="Shape 416"/>
          <p:cNvCxnSpPr/>
          <p:nvPr/>
        </p:nvCxnSpPr>
        <p:spPr>
          <a:xfrm>
            <a:off x="8352100" y="4974475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17" name="Shape 417"/>
          <p:cNvSpPr/>
          <p:nvPr/>
        </p:nvSpPr>
        <p:spPr>
          <a:xfrm>
            <a:off x="333700" y="4302750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21300" y="4302750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149100" y="363632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531200" y="363632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361150" y="481247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2806400" y="481247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3215300" y="424752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634100" y="424752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4594937" y="4237412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063487" y="4237412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478487" y="4772987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5947037" y="4772987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6748487" y="422827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217037" y="422827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988400" y="3636325"/>
            <a:ext cx="4278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Android PM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RM Problem – Utilization Bound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 = number of process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	            </a:t>
            </a: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700" y="2476200"/>
            <a:ext cx="4429800" cy="37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275" y="2097775"/>
            <a:ext cx="2067449" cy="5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975" y="2199524"/>
            <a:ext cx="3100159" cy="36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Shape 442"/>
          <p:cNvCxnSpPr/>
          <p:nvPr/>
        </p:nvCxnSpPr>
        <p:spPr>
          <a:xfrm>
            <a:off x="3678625" y="2298700"/>
            <a:ext cx="354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RM vs. EDF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Rate Monotonic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Simpler implementation, even in systems without explicit support for timing constraints (periods, deadlines)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Predictability for the highest priority tasks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EDF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Full processor utilization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Misbehavior during overload conditions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For more details: Buttazzo, “Rate monotonic vs. EDF: Judgement Day”, EMSOFT 2003.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EDF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Can EDF be supported in Linux?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kernel is not aware of tasks deadline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Can EDF be supported in Linux?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Can EDF be supported in Linux?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kernel is not aware of tasks deadline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Simple 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Apps send signal to 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Start()/End()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Linux’s sched_attr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struct sched_attr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__u32 size;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__u32 sched_policy;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__u64 sched_flags;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/* SCHED_NORMAL, SCHED_BATCH */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__s32 sched_nice;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/* SCHED_FIFO, SCHED_RR */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__u32 sched_priority;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/* SCHED_DEADLINE (nsec) */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__u64 sched_runtime;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__u64 sched_deadline;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  __u64 sched_period;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Two tasks with reservations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5ms every 9ms and 2ms every 6ms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798375" y="6269200"/>
            <a:ext cx="3000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https://lwn.net/Articles/398470/</a:t>
            </a:r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73" y="2859500"/>
            <a:ext cx="6858050" cy="21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Real world </a:t>
            </a:r>
            <a:r>
              <a:rPr lang="en-US"/>
              <a:t>Problem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19" y="2881649"/>
            <a:ext cx="5996175" cy="20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kernel is not aware of tasks deadline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Use dynamic scheduling deadlines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Constant Bandwidth Server(CBS)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resource(CPU) reservation mechanism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Constant Bandwidth Server(CBS)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</a:t>
            </a:r>
            <a:r>
              <a:rPr lang="en-US"/>
              <a:t>urrent budget -&gt; 0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Suspended (throttled) till the next activation period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Resource(CPU) reservation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700" y="3288904"/>
            <a:ext cx="5384675" cy="17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Constant Bandwidth Server(CBS)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properly dimensioning	 runtime and reservation period </a:t>
            </a:r>
          </a:p>
          <a:p>
            <a:pPr indent="-228600" lvl="2" marL="1371600" rtl="0">
              <a:spcBef>
                <a:spcPts val="0"/>
              </a:spcBef>
              <a:buClr>
                <a:srgbClr val="FF0000"/>
              </a:buClr>
            </a:pPr>
            <a:r>
              <a:rPr b="1" lang="en-US">
                <a:solidFill>
                  <a:srgbClr val="FF0000"/>
                </a:solidFill>
              </a:rPr>
              <a:t>might be too difficult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What if tasks occasionally need more bandwidth?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e.g., occasional workload fluctuations (network traffic, rendering of particularly heavy frame, etc)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Use </a:t>
            </a:r>
            <a:r>
              <a:rPr lang="en-US"/>
              <a:t>resource over-allocation.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Greedy Reclamation of Unused Bandwidth (GRUB)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Android PM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Android inherits the Linux PM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Wakelocks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Scheduling Wakeups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Early Suspend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SCHED_DEADLINE: It’s Alive!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ARM’s presentation.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ELC North America 17, Portland (OR) 02/21/2017</a:t>
            </a:r>
            <a:r>
              <a:rPr lang="en-US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Experimenting with Android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Reclaiming by demotion towards lower priority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Capacity awareness (for heterogeneous systems)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Energy awareness (Energy Aware Scheduling for DEADLINE)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And..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Support single CPU affinity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Enhanced priority inheritance (M-BWI most probably)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Dynamic feedback mechanism (adapt reservation parameters to task’ needs)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Task may be blocked waiting on I/O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Task may be blocked waiting on I/O 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Ex) Weather application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Waiting for a response from the remote server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Wakelocks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Task may be blocked waiting on I/O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Weather application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Waiting for a response from the remote server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Android uses wakelock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Wakelock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While any wakelock is held the </a:t>
            </a:r>
            <a:r>
              <a:rPr b="1" lang="en-US">
                <a:solidFill>
                  <a:srgbClr val="0000FF"/>
                </a:solidFill>
              </a:rPr>
              <a:t>system does not suspend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Wakelock’s problem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Wakelock’s 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CPU can not go to suspend.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High power </a:t>
            </a:r>
            <a:r>
              <a:rPr lang="en-US"/>
              <a:t>consumption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Wakeups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Wakelock’s 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CPU can not go to suspend.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High power consumption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To allow applications to wake up at a specified time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Scheduling Wakeups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Wakeups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allow applications to wake up at a specified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Android introduces wakeup alarms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/dev/alarm virtual device and AlarmManager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Set next alarm -&gt; wake 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