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33"/>
  </p:notesMasterIdLst>
  <p:sldIdLst>
    <p:sldId id="256" r:id="rId2"/>
    <p:sldId id="257" r:id="rId3"/>
    <p:sldId id="286" r:id="rId4"/>
    <p:sldId id="258" r:id="rId5"/>
    <p:sldId id="287" r:id="rId6"/>
    <p:sldId id="280" r:id="rId7"/>
    <p:sldId id="260" r:id="rId8"/>
    <p:sldId id="259" r:id="rId9"/>
    <p:sldId id="288" r:id="rId10"/>
    <p:sldId id="290" r:id="rId11"/>
    <p:sldId id="289" r:id="rId12"/>
    <p:sldId id="278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9" r:id="rId24"/>
    <p:sldId id="272" r:id="rId25"/>
    <p:sldId id="281" r:id="rId26"/>
    <p:sldId id="282" r:id="rId27"/>
    <p:sldId id="273" r:id="rId28"/>
    <p:sldId id="274" r:id="rId29"/>
    <p:sldId id="283" r:id="rId30"/>
    <p:sldId id="284" r:id="rId31"/>
    <p:sldId id="285" r:id="rId3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2BDC1-7A71-4549-BCDD-D1D6D370D9FA}" v="8" dt="2022-04-28T08:18:17.954"/>
  </p1510:revLst>
</p1510:revInfo>
</file>

<file path=ppt/tableStyles.xml><?xml version="1.0" encoding="utf-8"?>
<a:tblStyleLst xmlns:a="http://schemas.openxmlformats.org/drawingml/2006/main" def="{8DC0F660-72AD-412F-A559-4EB88346DAB5}">
  <a:tblStyle styleId="{8DC0F660-72AD-412F-A559-4EB88346DAB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72801-AEC8-4731-BE30-8C085796FBE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ju Baek" userId="a0536856759b6721" providerId="LiveId" clId="{0DB2BDC1-7A71-4549-BCDD-D1D6D370D9FA}"/>
    <pc:docChg chg="undo custSel modSld">
      <pc:chgData name="Yunju Baek" userId="a0536856759b6721" providerId="LiveId" clId="{0DB2BDC1-7A71-4549-BCDD-D1D6D370D9FA}" dt="2022-04-28T08:18:32.274" v="54" actId="1076"/>
      <pc:docMkLst>
        <pc:docMk/>
      </pc:docMkLst>
      <pc:sldChg chg="modSp mod">
        <pc:chgData name="Yunju Baek" userId="a0536856759b6721" providerId="LiveId" clId="{0DB2BDC1-7A71-4549-BCDD-D1D6D370D9FA}" dt="2022-04-28T08:17:49.033" v="31" actId="20577"/>
        <pc:sldMkLst>
          <pc:docMk/>
          <pc:sldMk cId="2067391114" sldId="280"/>
        </pc:sldMkLst>
        <pc:spChg chg="mod">
          <ac:chgData name="Yunju Baek" userId="a0536856759b6721" providerId="LiveId" clId="{0DB2BDC1-7A71-4549-BCDD-D1D6D370D9FA}" dt="2022-04-28T08:17:49.033" v="31" actId="20577"/>
          <ac:spMkLst>
            <pc:docMk/>
            <pc:sldMk cId="2067391114" sldId="280"/>
            <ac:spMk id="3" creationId="{00000000-0000-0000-0000-000000000000}"/>
          </ac:spMkLst>
        </pc:spChg>
      </pc:sldChg>
      <pc:sldChg chg="modSp mod">
        <pc:chgData name="Yunju Baek" userId="a0536856759b6721" providerId="LiveId" clId="{0DB2BDC1-7A71-4549-BCDD-D1D6D370D9FA}" dt="2022-04-28T08:18:32.274" v="54" actId="1076"/>
        <pc:sldMkLst>
          <pc:docMk/>
          <pc:sldMk cId="4237218285" sldId="290"/>
        </pc:sldMkLst>
        <pc:spChg chg="mod">
          <ac:chgData name="Yunju Baek" userId="a0536856759b6721" providerId="LiveId" clId="{0DB2BDC1-7A71-4549-BCDD-D1D6D370D9FA}" dt="2022-04-28T08:18:30.209" v="53" actId="20577"/>
          <ac:spMkLst>
            <pc:docMk/>
            <pc:sldMk cId="4237218285" sldId="290"/>
            <ac:spMk id="3" creationId="{C372AEF9-71B1-480B-BCEA-7D836DA24C17}"/>
          </ac:spMkLst>
        </pc:spChg>
        <pc:picChg chg="mod">
          <ac:chgData name="Yunju Baek" userId="a0536856759b6721" providerId="LiveId" clId="{0DB2BDC1-7A71-4549-BCDD-D1D6D370D9FA}" dt="2022-04-28T08:18:32.274" v="54" actId="1076"/>
          <ac:picMkLst>
            <pc:docMk/>
            <pc:sldMk cId="4237218285" sldId="290"/>
            <ac:picMk id="5" creationId="{3167F4CA-3E3C-46FA-90AC-C8CD94780415}"/>
          </ac:picMkLst>
        </pc:picChg>
      </pc:sldChg>
    </pc:docChg>
  </pc:docChgLst>
  <pc:docChgLst>
    <pc:chgData name="Yunju Baek" userId="a0536856759b6721" providerId="LiveId" clId="{DAE4BEE7-3D34-5B46-A3FE-601A91DA8ADE}"/>
    <pc:docChg chg="undo custSel modSld">
      <pc:chgData name="Yunju Baek" userId="a0536856759b6721" providerId="LiveId" clId="{DAE4BEE7-3D34-5B46-A3FE-601A91DA8ADE}" dt="2022-04-25T06:33:18.792" v="106" actId="20577"/>
      <pc:docMkLst>
        <pc:docMk/>
      </pc:docMkLst>
      <pc:sldChg chg="modSp mod">
        <pc:chgData name="Yunju Baek" userId="a0536856759b6721" providerId="LiveId" clId="{DAE4BEE7-3D34-5B46-A3FE-601A91DA8ADE}" dt="2022-04-25T06:30:57.365" v="64" actId="20577"/>
        <pc:sldMkLst>
          <pc:docMk/>
          <pc:sldMk cId="2067391114" sldId="280"/>
        </pc:sldMkLst>
        <pc:spChg chg="mod">
          <ac:chgData name="Yunju Baek" userId="a0536856759b6721" providerId="LiveId" clId="{DAE4BEE7-3D34-5B46-A3FE-601A91DA8ADE}" dt="2022-04-25T06:30:57.365" v="64" actId="20577"/>
          <ac:spMkLst>
            <pc:docMk/>
            <pc:sldMk cId="2067391114" sldId="280"/>
            <ac:spMk id="3" creationId="{00000000-0000-0000-0000-000000000000}"/>
          </ac:spMkLst>
        </pc:spChg>
        <pc:picChg chg="mod">
          <ac:chgData name="Yunju Baek" userId="a0536856759b6721" providerId="LiveId" clId="{DAE4BEE7-3D34-5B46-A3FE-601A91DA8ADE}" dt="2022-04-25T06:30:28.447" v="38" actId="1076"/>
          <ac:picMkLst>
            <pc:docMk/>
            <pc:sldMk cId="2067391114" sldId="280"/>
            <ac:picMk id="5" creationId="{195D5B76-ECB5-4C94-B2B9-30264EE3C4F9}"/>
          </ac:picMkLst>
        </pc:picChg>
      </pc:sldChg>
      <pc:sldChg chg="modSp mod">
        <pc:chgData name="Yunju Baek" userId="a0536856759b6721" providerId="LiveId" clId="{DAE4BEE7-3D34-5B46-A3FE-601A91DA8ADE}" dt="2022-04-25T06:33:18.792" v="106" actId="20577"/>
        <pc:sldMkLst>
          <pc:docMk/>
          <pc:sldMk cId="1052653747" sldId="283"/>
        </pc:sldMkLst>
        <pc:spChg chg="mod">
          <ac:chgData name="Yunju Baek" userId="a0536856759b6721" providerId="LiveId" clId="{DAE4BEE7-3D34-5B46-A3FE-601A91DA8ADE}" dt="2022-04-25T06:33:18.792" v="106" actId="20577"/>
          <ac:spMkLst>
            <pc:docMk/>
            <pc:sldMk cId="1052653747" sldId="283"/>
            <ac:spMk id="3" creationId="{00000000-0000-0000-0000-000000000000}"/>
          </ac:spMkLst>
        </pc:spChg>
      </pc:sldChg>
      <pc:sldChg chg="addSp delSp modSp mod">
        <pc:chgData name="Yunju Baek" userId="a0536856759b6721" providerId="LiveId" clId="{DAE4BEE7-3D34-5B46-A3FE-601A91DA8ADE}" dt="2022-04-25T06:33:01.172" v="105" actId="1076"/>
        <pc:sldMkLst>
          <pc:docMk/>
          <pc:sldMk cId="4237218285" sldId="290"/>
        </pc:sldMkLst>
        <pc:spChg chg="mod">
          <ac:chgData name="Yunju Baek" userId="a0536856759b6721" providerId="LiveId" clId="{DAE4BEE7-3D34-5B46-A3FE-601A91DA8ADE}" dt="2022-04-25T06:32:54.758" v="103" actId="14100"/>
          <ac:spMkLst>
            <pc:docMk/>
            <pc:sldMk cId="4237218285" sldId="290"/>
            <ac:spMk id="3" creationId="{C372AEF9-71B1-480B-BCEA-7D836DA24C17}"/>
          </ac:spMkLst>
        </pc:spChg>
        <pc:picChg chg="add del mod">
          <ac:chgData name="Yunju Baek" userId="a0536856759b6721" providerId="LiveId" clId="{DAE4BEE7-3D34-5B46-A3FE-601A91DA8ADE}" dt="2022-04-25T06:33:01.172" v="105" actId="1076"/>
          <ac:picMkLst>
            <pc:docMk/>
            <pc:sldMk cId="4237218285" sldId="290"/>
            <ac:picMk id="5" creationId="{3167F4CA-3E3C-46FA-90AC-C8CD94780415}"/>
          </ac:picMkLst>
        </pc:picChg>
      </pc:sldChg>
    </pc:docChg>
  </pc:docChgLst>
  <pc:docChgLst>
    <pc:chgData name="Yunju Baek" userId="a0536856759b6721" providerId="LiveId" clId="{161B98D5-1101-2A46-B2C4-E96DA8CC2948}"/>
    <pc:docChg chg="modSld">
      <pc:chgData name="Yunju Baek" userId="a0536856759b6721" providerId="LiveId" clId="{161B98D5-1101-2A46-B2C4-E96DA8CC2948}" dt="2021-04-24T08:35:26.731" v="11" actId="20577"/>
      <pc:docMkLst>
        <pc:docMk/>
      </pc:docMkLst>
      <pc:sldChg chg="modSp mod">
        <pc:chgData name="Yunju Baek" userId="a0536856759b6721" providerId="LiveId" clId="{161B98D5-1101-2A46-B2C4-E96DA8CC2948}" dt="2021-04-24T08:34:37.244" v="7" actId="20577"/>
        <pc:sldMkLst>
          <pc:docMk/>
          <pc:sldMk cId="2067391114" sldId="280"/>
        </pc:sldMkLst>
        <pc:spChg chg="mod">
          <ac:chgData name="Yunju Baek" userId="a0536856759b6721" providerId="LiveId" clId="{161B98D5-1101-2A46-B2C4-E96DA8CC2948}" dt="2021-04-24T08:34:37.244" v="7" actId="20577"/>
          <ac:spMkLst>
            <pc:docMk/>
            <pc:sldMk cId="2067391114" sldId="280"/>
            <ac:spMk id="3" creationId="{00000000-0000-0000-0000-000000000000}"/>
          </ac:spMkLst>
        </pc:spChg>
      </pc:sldChg>
      <pc:sldChg chg="modSp mod">
        <pc:chgData name="Yunju Baek" userId="a0536856759b6721" providerId="LiveId" clId="{161B98D5-1101-2A46-B2C4-E96DA8CC2948}" dt="2021-04-24T08:35:26.731" v="11" actId="20577"/>
        <pc:sldMkLst>
          <pc:docMk/>
          <pc:sldMk cId="1052653747" sldId="283"/>
        </pc:sldMkLst>
        <pc:spChg chg="mod">
          <ac:chgData name="Yunju Baek" userId="a0536856759b6721" providerId="LiveId" clId="{161B98D5-1101-2A46-B2C4-E96DA8CC2948}" dt="2021-04-24T08:35:26.731" v="11" actId="20577"/>
          <ac:spMkLst>
            <pc:docMk/>
            <pc:sldMk cId="1052653747" sldId="283"/>
            <ac:spMk id="3" creationId="{00000000-0000-0000-0000-000000000000}"/>
          </ac:spMkLst>
        </pc:spChg>
      </pc:sldChg>
      <pc:sldChg chg="modSp mod">
        <pc:chgData name="Yunju Baek" userId="a0536856759b6721" providerId="LiveId" clId="{161B98D5-1101-2A46-B2C4-E96DA8CC2948}" dt="2021-04-24T08:34:48.830" v="9" actId="20577"/>
        <pc:sldMkLst>
          <pc:docMk/>
          <pc:sldMk cId="4237218285" sldId="290"/>
        </pc:sldMkLst>
        <pc:spChg chg="mod">
          <ac:chgData name="Yunju Baek" userId="a0536856759b6721" providerId="LiveId" clId="{161B98D5-1101-2A46-B2C4-E96DA8CC2948}" dt="2021-04-24T08:34:48.830" v="9" actId="20577"/>
          <ac:spMkLst>
            <pc:docMk/>
            <pc:sldMk cId="4237218285" sldId="290"/>
            <ac:spMk id="3" creationId="{C372AEF9-71B1-480B-BCEA-7D836DA24C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36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6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9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97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45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jge</a:t>
            </a:r>
            <a:r>
              <a:rPr lang="en-US" baseline="0"/>
              <a:t> </a:t>
            </a:r>
            <a:r>
              <a:rPr lang="ko-KR" altLang="en-US" baseline="0"/>
              <a:t>크거나 같거나</a:t>
            </a:r>
            <a:endParaRPr lang="en-US" altLang="ko-KR" baseline="0"/>
          </a:p>
          <a:p>
            <a:pPr>
              <a:spcBef>
                <a:spcPts val="0"/>
              </a:spcBef>
              <a:buNone/>
            </a:pPr>
            <a:r>
              <a:rPr lang="en-US"/>
              <a:t>0x15213</a:t>
            </a:r>
            <a:r>
              <a:rPr lang="ko-KR" altLang="en-US"/>
              <a:t>는 상수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4423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jae</a:t>
            </a:r>
            <a:r>
              <a:rPr lang="ko-KR" altLang="en-US"/>
              <a:t>는</a:t>
            </a:r>
            <a:r>
              <a:rPr lang="en-US" altLang="ko-KR" baseline="0"/>
              <a:t> </a:t>
            </a:r>
            <a:r>
              <a:rPr lang="ko-KR" altLang="en-US" baseline="0"/>
              <a:t>앞에 </a:t>
            </a:r>
            <a:r>
              <a:rPr lang="en-US" altLang="ko-KR" baseline="0"/>
              <a:t>jge</a:t>
            </a:r>
            <a:r>
              <a:rPr lang="ko-KR" altLang="en-US" baseline="0"/>
              <a:t>와 동일한 의미</a:t>
            </a:r>
            <a:r>
              <a:rPr lang="en-US" altLang="ko-KR" baseline="0"/>
              <a:t>, </a:t>
            </a:r>
            <a:r>
              <a:rPr lang="ko-KR" altLang="en-US" baseline="0"/>
              <a:t>즉 크거나 같거나</a:t>
            </a:r>
            <a:endParaRPr lang="en-US" altLang="ko-KR" baseline="0"/>
          </a:p>
          <a:p>
            <a:pPr>
              <a:spcBef>
                <a:spcPts val="0"/>
              </a:spcBef>
              <a:buNone/>
            </a:pPr>
            <a:r>
              <a:rPr lang="ko-KR" altLang="en-US" baseline="0"/>
              <a:t>그렇지만 </a:t>
            </a:r>
            <a:r>
              <a:rPr lang="en-US" altLang="ko-KR" baseline="0"/>
              <a:t>unsigned value</a:t>
            </a:r>
            <a:r>
              <a:rPr lang="ko-KR" altLang="en-US" baseline="0"/>
              <a:t>에 대한 </a:t>
            </a:r>
            <a:r>
              <a:rPr lang="en-US" altLang="ko-KR" baseline="0"/>
              <a:t>operation</a:t>
            </a:r>
            <a:r>
              <a:rPr lang="ko-KR" altLang="en-US" baseline="0"/>
              <a:t>이다</a:t>
            </a:r>
            <a:r>
              <a:rPr lang="en-US" altLang="ko-KR" baseline="0"/>
              <a:t>.</a:t>
            </a:r>
          </a:p>
          <a:p>
            <a:pPr>
              <a:spcBef>
                <a:spcPts val="0"/>
              </a:spcBef>
              <a:buNone/>
            </a:pPr>
            <a:endParaRPr lang="en-US" baseline="0"/>
          </a:p>
          <a:p>
            <a:pPr>
              <a:spcBef>
                <a:spcPts val="0"/>
              </a:spcBef>
              <a:buNone/>
            </a:pPr>
            <a:r>
              <a:rPr lang="ko-KR" altLang="en-US" baseline="0"/>
              <a:t>즉 </a:t>
            </a:r>
            <a:r>
              <a:rPr lang="en-US" altLang="ko-KR" baseline="0"/>
              <a:t>%rdi</a:t>
            </a:r>
            <a:r>
              <a:rPr lang="ko-KR" altLang="en-US" baseline="0"/>
              <a:t>에 있는 값이 </a:t>
            </a:r>
            <a:r>
              <a:rPr lang="en-US" altLang="ko-KR" baseline="0"/>
              <a:t>%rax</a:t>
            </a:r>
            <a:r>
              <a:rPr lang="ko-KR" altLang="en-US" baseline="0"/>
              <a:t> 값보다 크거나 같으면 </a:t>
            </a:r>
            <a:endParaRPr lang="en-US" altLang="ko-KR" baseline="0"/>
          </a:p>
          <a:p>
            <a:pPr>
              <a:spcBef>
                <a:spcPts val="0"/>
              </a:spcBef>
              <a:buNone/>
            </a:pPr>
            <a:r>
              <a:rPr lang="en" altLang="ko-KR" sz="11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r>
              <a:rPr lang="ko-KR" altLang="en-US" sz="1100">
                <a:latin typeface="Courier New"/>
                <a:ea typeface="Courier New"/>
                <a:cs typeface="Courier New"/>
                <a:sym typeface="Courier New"/>
              </a:rPr>
              <a:t>로 점프한다</a:t>
            </a:r>
            <a:r>
              <a:rPr lang="en-US" altLang="ko-KR" sz="11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n-US" sz="1100">
              <a:latin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1100">
                <a:latin typeface="Courier New"/>
                <a:cs typeface="Courier New"/>
                <a:sym typeface="Courier New"/>
              </a:rPr>
              <a:t>test</a:t>
            </a:r>
            <a:r>
              <a:rPr lang="ko-KR" altLang="en-US" sz="1100">
                <a:latin typeface="Courier New"/>
                <a:cs typeface="Courier New"/>
                <a:sym typeface="Courier New"/>
              </a:rPr>
              <a:t>는 </a:t>
            </a:r>
            <a:r>
              <a:rPr lang="en-US" altLang="ko-KR" sz="1100">
                <a:latin typeface="Courier New"/>
                <a:cs typeface="Courier New"/>
                <a:sym typeface="Courier New"/>
              </a:rPr>
              <a:t>and</a:t>
            </a:r>
            <a:r>
              <a:rPr lang="ko-KR" altLang="en-US" sz="1100">
                <a:latin typeface="Courier New"/>
                <a:cs typeface="Courier New"/>
                <a:sym typeface="Courier New"/>
              </a:rPr>
              <a:t>연산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3938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42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/>
              <a:t>자 그럼 </a:t>
            </a:r>
            <a:r>
              <a:rPr lang="ko-KR" altLang="en-US" err="1"/>
              <a:t>실행파일만</a:t>
            </a:r>
            <a:r>
              <a:rPr lang="ko-KR" altLang="en-US"/>
              <a:t> 가지고 이게 어떤 코드인지 어떻게 아느냐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err="1"/>
              <a:t>리버스</a:t>
            </a:r>
            <a:r>
              <a:rPr lang="ko-KR" altLang="en-US"/>
              <a:t> 엔지니어링을 해야한다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buNone/>
            </a:pPr>
            <a:endParaRPr lang="en-US"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3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altLang="ko-KR">
                <a:latin typeface="Courier New"/>
                <a:ea typeface="Courier New"/>
                <a:cs typeface="Courier New"/>
                <a:sym typeface="Courier New"/>
              </a:rPr>
              <a:t>disas: </a:t>
            </a:r>
            <a:r>
              <a:rPr lang="ko-KR" altLang="en-US">
                <a:latin typeface="Courier New"/>
                <a:ea typeface="Courier New"/>
                <a:cs typeface="Courier New"/>
                <a:sym typeface="Courier New"/>
              </a:rPr>
              <a:t>프로그램의 일부분을 어셈블리 코드로</a:t>
            </a:r>
            <a:r>
              <a:rPr lang="ko-KR" altLang="en-US" baseline="0">
                <a:latin typeface="Courier New"/>
                <a:ea typeface="Courier New"/>
                <a:cs typeface="Courier New"/>
                <a:sym typeface="Courier New"/>
              </a:rPr>
              <a:t> 보여준다</a:t>
            </a:r>
            <a:r>
              <a:rPr lang="en-US" altLang="ko-KR" baseline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aseline="0">
                <a:latin typeface="Courier New"/>
                <a:ea typeface="Courier New"/>
                <a:cs typeface="Courier New"/>
                <a:sym typeface="Courier New"/>
              </a:rPr>
              <a:t>dis: </a:t>
            </a:r>
            <a:r>
              <a:rPr lang="ko-KR" altLang="en-US" baseline="0">
                <a:latin typeface="Courier New"/>
                <a:ea typeface="Courier New"/>
                <a:cs typeface="Courier New"/>
                <a:sym typeface="Courier New"/>
              </a:rPr>
              <a:t>모든 </a:t>
            </a:r>
            <a:r>
              <a:rPr lang="en-US" altLang="ko-KR" baseline="0"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ko-KR" altLang="en-US" baseline="0">
                <a:latin typeface="Courier New"/>
                <a:ea typeface="Courier New"/>
                <a:cs typeface="Courier New"/>
                <a:sym typeface="Courier New"/>
              </a:rPr>
              <a:t>포인트를 지운다</a:t>
            </a:r>
            <a:r>
              <a:rPr lang="en-US" altLang="ko-KR" baseline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en-US" baseline="0">
              <a:latin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baseline="0">
                <a:latin typeface="Courier New"/>
                <a:cs typeface="Courier New"/>
                <a:sym typeface="Courier New"/>
              </a:rPr>
              <a:t>next: </a:t>
            </a:r>
            <a:r>
              <a:rPr lang="ko-KR" altLang="en-US" baseline="0" err="1">
                <a:latin typeface="Courier New"/>
                <a:cs typeface="Courier New"/>
                <a:sym typeface="Courier New"/>
              </a:rPr>
              <a:t>함수호출시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 </a:t>
            </a:r>
            <a:r>
              <a:rPr lang="ko-KR" altLang="en-US" baseline="0" err="1">
                <a:latin typeface="Courier New"/>
                <a:cs typeface="Courier New"/>
                <a:sym typeface="Courier New"/>
              </a:rPr>
              <a:t>한줄로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 처리하여 함수를 수행한다</a:t>
            </a:r>
            <a:r>
              <a:rPr lang="en-US" altLang="ko-KR" baseline="0">
                <a:latin typeface="Courier New"/>
                <a:cs typeface="Courier New"/>
                <a:sym typeface="Courier New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baseline="0">
                <a:latin typeface="Courier New"/>
                <a:cs typeface="Courier New"/>
                <a:sym typeface="Courier New"/>
              </a:rPr>
              <a:t>setp: </a:t>
            </a:r>
            <a:r>
              <a:rPr lang="ko-KR" altLang="en-US" baseline="0" err="1">
                <a:latin typeface="Courier New"/>
                <a:cs typeface="Courier New"/>
                <a:sym typeface="Courier New"/>
              </a:rPr>
              <a:t>함수호출시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 함수 안으로 들어간다</a:t>
            </a:r>
            <a:r>
              <a:rPr lang="en-US" altLang="ko-KR" baseline="0">
                <a:latin typeface="Courier New"/>
                <a:cs typeface="Courier New"/>
                <a:sym typeface="Courier New"/>
              </a:rPr>
              <a:t>.</a:t>
            </a:r>
            <a:endParaRPr lang="en-US" baseline="0">
              <a:latin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baseline="0">
                <a:latin typeface="Courier New"/>
                <a:cs typeface="Courier New"/>
                <a:sym typeface="Courier New"/>
              </a:rPr>
              <a:t>step(i) C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언어 소스를 </a:t>
            </a:r>
            <a:r>
              <a:rPr lang="en-US" altLang="ko-KR" baseline="0">
                <a:latin typeface="Courier New"/>
                <a:cs typeface="Courier New"/>
                <a:sym typeface="Courier New"/>
              </a:rPr>
              <a:t>i</a:t>
            </a:r>
            <a:r>
              <a:rPr lang="ko-KR" altLang="en-US" baseline="0">
                <a:latin typeface="Courier New"/>
                <a:cs typeface="Courier New"/>
                <a:sym typeface="Courier New"/>
              </a:rPr>
              <a:t>줄만큼 </a:t>
            </a:r>
            <a:r>
              <a:rPr lang="ko-KR" altLang="en-US" baseline="0" err="1">
                <a:latin typeface="Courier New"/>
                <a:cs typeface="Courier New"/>
                <a:sym typeface="Courier New"/>
              </a:rPr>
              <a:t>실해한다</a:t>
            </a:r>
            <a:r>
              <a:rPr lang="en-US" altLang="ko-KR" baseline="0">
                <a:latin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6230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effectLst/>
              </a:rPr>
              <a:t>o : 8</a:t>
            </a:r>
            <a:r>
              <a:rPr lang="ko-KR" altLang="en-US">
                <a:effectLst/>
              </a:rPr>
              <a:t>진법으로 보여줌</a:t>
            </a:r>
            <a:br>
              <a:rPr lang="ko-KR" altLang="en-US">
                <a:effectLst/>
              </a:rPr>
            </a:br>
            <a:r>
              <a:rPr lang="en-US" altLang="ko-KR">
                <a:effectLst/>
              </a:rPr>
              <a:t>x : 16</a:t>
            </a:r>
            <a:r>
              <a:rPr lang="ko-KR" altLang="en-US">
                <a:effectLst/>
              </a:rPr>
              <a:t>진법으로 보여줌</a:t>
            </a:r>
            <a:br>
              <a:rPr lang="ko-KR" altLang="en-US">
                <a:effectLst/>
              </a:rPr>
            </a:br>
            <a:r>
              <a:rPr lang="en-US" altLang="ko-KR">
                <a:effectLst/>
              </a:rPr>
              <a:t>u : 10</a:t>
            </a:r>
            <a:r>
              <a:rPr lang="ko-KR" altLang="en-US">
                <a:effectLst/>
              </a:rPr>
              <a:t>진법으로 보여줌</a:t>
            </a:r>
            <a:br>
              <a:rPr lang="ko-KR" altLang="en-US">
                <a:effectLst/>
              </a:rPr>
            </a:br>
            <a:r>
              <a:rPr lang="en-US" altLang="ko-KR">
                <a:effectLst/>
              </a:rPr>
              <a:t>t : 2</a:t>
            </a:r>
            <a:r>
              <a:rPr lang="ko-KR" altLang="en-US">
                <a:effectLst/>
              </a:rPr>
              <a:t>진법으로 보여줌</a:t>
            </a:r>
            <a:br>
              <a:rPr lang="ko-KR" altLang="en-US">
                <a:effectLst/>
              </a:rPr>
            </a:br>
            <a:br>
              <a:rPr lang="ko-KR" altLang="en-US">
                <a:effectLst/>
              </a:rPr>
            </a:br>
            <a:r>
              <a:rPr lang="en-US" altLang="ko-KR">
                <a:effectLst/>
              </a:rPr>
              <a:t>b : 1 byte </a:t>
            </a:r>
            <a:r>
              <a:rPr lang="ko-KR" altLang="en-US">
                <a:effectLst/>
              </a:rPr>
              <a:t>단위로 보여줌</a:t>
            </a:r>
            <a:r>
              <a:rPr lang="en-US" altLang="ko-KR">
                <a:effectLst/>
              </a:rPr>
              <a:t>(byte)</a:t>
            </a:r>
            <a:br>
              <a:rPr lang="en-US" altLang="ko-KR">
                <a:effectLst/>
              </a:rPr>
            </a:br>
            <a:r>
              <a:rPr lang="en-US" altLang="ko-KR">
                <a:effectLst/>
              </a:rPr>
              <a:t>h : 2 byte </a:t>
            </a:r>
            <a:r>
              <a:rPr lang="ko-KR" altLang="en-US">
                <a:effectLst/>
              </a:rPr>
              <a:t>단위로 보여줌</a:t>
            </a:r>
            <a:r>
              <a:rPr lang="en-US" altLang="ko-KR">
                <a:effectLst/>
              </a:rPr>
              <a:t>(half word)</a:t>
            </a:r>
            <a:br>
              <a:rPr lang="en-US" altLang="ko-KR">
                <a:effectLst/>
              </a:rPr>
            </a:br>
            <a:r>
              <a:rPr lang="en-US" altLang="ko-KR">
                <a:effectLst/>
              </a:rPr>
              <a:t>w: 4 byte </a:t>
            </a:r>
            <a:r>
              <a:rPr lang="ko-KR" altLang="en-US">
                <a:effectLst/>
              </a:rPr>
              <a:t>단위로 보여줌</a:t>
            </a:r>
            <a:r>
              <a:rPr lang="en-US" altLang="ko-KR">
                <a:effectLst/>
              </a:rPr>
              <a:t>(word) - </a:t>
            </a:r>
            <a:r>
              <a:rPr lang="ko-KR" altLang="en-US">
                <a:effectLst/>
              </a:rPr>
              <a:t>난 </a:t>
            </a:r>
            <a:r>
              <a:rPr lang="en-US" altLang="ko-KR">
                <a:effectLst/>
              </a:rPr>
              <a:t>2byte</a:t>
            </a:r>
            <a:r>
              <a:rPr lang="ko-KR" altLang="en-US">
                <a:effectLst/>
              </a:rPr>
              <a:t>로 알고 있지만 여기선 </a:t>
            </a:r>
            <a:r>
              <a:rPr lang="en-US" altLang="ko-KR">
                <a:effectLst/>
              </a:rPr>
              <a:t>4</a:t>
            </a:r>
            <a:r>
              <a:rPr lang="ko-KR" altLang="en-US">
                <a:effectLst/>
              </a:rPr>
              <a:t>바이트로 쓰이나 보다</a:t>
            </a:r>
            <a:r>
              <a:rPr lang="en-US" altLang="ko-KR">
                <a:effectLst/>
              </a:rPr>
              <a:t>....</a:t>
            </a:r>
            <a:br>
              <a:rPr lang="en-US" altLang="ko-KR">
                <a:effectLst/>
              </a:rPr>
            </a:br>
            <a:r>
              <a:rPr lang="en-US" altLang="ko-KR">
                <a:effectLst/>
              </a:rPr>
              <a:t>g : 8 byte </a:t>
            </a:r>
            <a:r>
              <a:rPr lang="ko-KR" altLang="en-US">
                <a:effectLst/>
              </a:rPr>
              <a:t>단위로 보여줌</a:t>
            </a:r>
            <a:r>
              <a:rPr lang="en-US" altLang="ko-KR">
                <a:effectLst/>
              </a:rPr>
              <a:t>(giant)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effectLst/>
              </a:rPr>
              <a:t>a: address size</a:t>
            </a:r>
            <a:br>
              <a:rPr lang="en-US" altLang="ko-KR">
                <a:effectLst/>
              </a:rPr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91496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5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40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9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0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1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6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04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46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33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2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58333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75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PNU CSE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sedell.pusan.ac.kr:15217/" TargetMode="External"/><Relationship Id="rId2" Type="http://schemas.openxmlformats.org/officeDocument/2006/relationships/hyperlink" Target="http://csedell.pusan.ac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164.125.68.221:15217/scoreboard" TargetMode="External"/><Relationship Id="rId4" Type="http://schemas.openxmlformats.org/officeDocument/2006/relationships/hyperlink" Target="http://15217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21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edell.pusan.ac.kr:15217/" TargetMode="External"/><Relationship Id="rId2" Type="http://schemas.openxmlformats.org/officeDocument/2006/relationships/hyperlink" Target="http://csedell.pusan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509108"/>
            <a:ext cx="7772400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>
                <a:latin typeface="Calibri" panose="020F0502020204030204" pitchFamily="34" charset="0"/>
                <a:cs typeface="Calibri" panose="020F0502020204030204" pitchFamily="34" charset="0"/>
              </a:rPr>
              <a:t>Bomb Lab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98742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altLang="ko-KR" b="1" dirty="0"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altLang="ko-KR" b="1" dirty="0"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altLang="ko-KR" dirty="0">
                <a:latin typeface="Calibri"/>
                <a:cs typeface="Calibri"/>
                <a:sym typeface="Calibri" charset="0"/>
              </a:rPr>
              <a:t>Yunju Baek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715C2-11C1-424B-B5BA-443BE0E0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Bomb Lab Scoreboard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2AEF9-71B1-480B-BCEA-7D836DA2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6759299" cy="37290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http://csedell.pusan.ac.kr</a:t>
            </a:r>
            <a:r>
              <a:rPr lang="en-US" altLang="ko-KR" dirty="0">
                <a:hlinkClick r:id="rId3"/>
              </a:rPr>
              <a:t>:</a:t>
            </a:r>
            <a:r>
              <a:rPr lang="en-US" altLang="ko-KR" dirty="0">
                <a:hlinkClick r:id="rId4"/>
              </a:rPr>
              <a:t>15217</a:t>
            </a:r>
            <a:r>
              <a:rPr lang="en-US" altLang="ko-KR" u="sng" dirty="0">
                <a:solidFill>
                  <a:srgbClr val="FF0000"/>
                </a:solidFill>
              </a:rPr>
              <a:t>/</a:t>
            </a:r>
            <a:r>
              <a:rPr lang="en-US" altLang="ko-KR" u="sng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altLang="ko-KR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coreboard</a:t>
            </a:r>
            <a:r>
              <a:rPr lang="ko-KR" altLang="en-US" dirty="0"/>
              <a:t>  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7F4CA-3E3C-46FA-90AC-C8CD94780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480" y="1867227"/>
            <a:ext cx="5096443" cy="2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1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4A194-350F-4D80-AAB4-6A19909F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Bomb Hints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F0B98-61FE-4812-AC32-DF3080356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b="1" i="1" u="sng"/>
              <a:t>Dr. Evil </a:t>
            </a:r>
            <a:r>
              <a:rPr lang="en-US" altLang="ko-KR" sz="2000"/>
              <a:t>may be evil, but he isn’t cruel. You may assume that functions do what their name implies</a:t>
            </a:r>
          </a:p>
          <a:p>
            <a:pPr lvl="1"/>
            <a:r>
              <a:rPr lang="en-US" altLang="ko-KR" sz="1800"/>
              <a:t>i.e. phase_1() is most likely the first phase. </a:t>
            </a:r>
            <a:r>
              <a:rPr lang="en-US" altLang="ko-KR" sz="1800" err="1"/>
              <a:t>printf</a:t>
            </a:r>
            <a:r>
              <a:rPr lang="en-US" altLang="ko-KR" sz="1800"/>
              <a:t>() is just </a:t>
            </a:r>
            <a:r>
              <a:rPr lang="en-US" altLang="ko-KR" sz="1800" err="1"/>
              <a:t>printf</a:t>
            </a:r>
            <a:r>
              <a:rPr lang="en-US" altLang="ko-KR" sz="1800"/>
              <a:t>(). If there is an </a:t>
            </a:r>
            <a:r>
              <a:rPr lang="en-US" altLang="ko-KR" sz="1800" err="1"/>
              <a:t>explode_bomb</a:t>
            </a:r>
            <a:r>
              <a:rPr lang="en-US" altLang="ko-KR" sz="1800"/>
              <a:t>() function, it would probably help to set a breakpoint there!</a:t>
            </a:r>
          </a:p>
          <a:p>
            <a:pPr lvl="1"/>
            <a:endParaRPr lang="en-US" altLang="ko-KR" sz="1800"/>
          </a:p>
          <a:p>
            <a:r>
              <a:rPr lang="en-US" altLang="ko-KR" sz="2000"/>
              <a:t>Use the man pages for library functions. Although you can examine the assembly for </a:t>
            </a:r>
            <a:r>
              <a:rPr lang="en-US" altLang="ko-KR" sz="2000" err="1"/>
              <a:t>snprintf</a:t>
            </a:r>
            <a:r>
              <a:rPr lang="en-US" altLang="ko-KR" sz="2000"/>
              <a:t>(), we assure you that it’s easier to use the man pages ($ man </a:t>
            </a:r>
            <a:r>
              <a:rPr lang="en-US" altLang="ko-KR" sz="2000" err="1"/>
              <a:t>snprintf</a:t>
            </a:r>
            <a:r>
              <a:rPr lang="en-US" altLang="ko-KR" sz="2000"/>
              <a:t>) than to decipher assembly code for system calls.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4695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57017" y="289358"/>
            <a:ext cx="7592099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en-US"/>
              <a:t>A heavily redacted source file: bomb.c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23850" y="1046049"/>
            <a:ext cx="7896300" cy="3693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25" tIns="91425" rIns="91425" bIns="91425" anchor="t" anchorCtr="0">
            <a:spAutoFit/>
          </a:bodyPr>
          <a:lstStyle/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all sorts of secret stuff that makes the bomb harder to defuse.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initialize_bomb();</a:t>
            </a:r>
          </a:p>
          <a:p>
            <a:pPr marL="139700" lvl="0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printf("Welcome to my fiendish little bomb. You have 6 phases with\n");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printf("which to blow yourself up. Have a nice day!\n");</a:t>
            </a:r>
          </a:p>
          <a:p>
            <a:pPr marL="139700" lvl="0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Hmm...  Six phases must be more secure than one phase!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input = read_line();         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input                  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phase_1(input);              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Run the phase              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phase_defused();             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Drat!  They figured it out!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Let me know how they did it.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printf("Phase 1 defused. How about the next one?\n");</a:t>
            </a:r>
          </a:p>
          <a:p>
            <a:pPr marL="139700" lvl="0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second phase is harder.  No one will ever figure out</a:t>
            </a:r>
          </a:p>
          <a:p>
            <a:pPr marL="139700" lvl="0" indent="0">
              <a:buNone/>
            </a:pPr>
            <a:r>
              <a:rPr lang="en-US" sz="1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 how to defuse this... */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input = read_line();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phase_2(input);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phase_defused();</a:t>
            </a:r>
          </a:p>
          <a:p>
            <a:pPr marL="139700" lvl="0" indent="0"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printf("That's number 2.  Keep going!\n");</a:t>
            </a:r>
            <a:endParaRPr lang="en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1704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Registers</a:t>
            </a:r>
          </a:p>
        </p:txBody>
      </p:sp>
      <p:sp>
        <p:nvSpPr>
          <p:cNvPr id="93" name="Shape 93"/>
          <p:cNvSpPr/>
          <p:nvPr/>
        </p:nvSpPr>
        <p:spPr>
          <a:xfrm>
            <a:off x="14996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</p:txBody>
      </p:sp>
      <p:sp>
        <p:nvSpPr>
          <p:cNvPr id="94" name="Shape 94"/>
          <p:cNvSpPr/>
          <p:nvPr/>
        </p:nvSpPr>
        <p:spPr>
          <a:xfrm>
            <a:off x="2705261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</p:txBody>
      </p:sp>
      <p:sp>
        <p:nvSpPr>
          <p:cNvPr id="95" name="Shape 95"/>
          <p:cNvSpPr/>
          <p:nvPr/>
        </p:nvSpPr>
        <p:spPr>
          <a:xfrm>
            <a:off x="14996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%rbx</a:t>
            </a:r>
          </a:p>
        </p:txBody>
      </p:sp>
      <p:sp>
        <p:nvSpPr>
          <p:cNvPr id="96" name="Shape 96"/>
          <p:cNvSpPr/>
          <p:nvPr/>
        </p:nvSpPr>
        <p:spPr>
          <a:xfrm>
            <a:off x="2705261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%ebx</a:t>
            </a:r>
          </a:p>
        </p:txBody>
      </p:sp>
      <p:sp>
        <p:nvSpPr>
          <p:cNvPr id="97" name="Shape 97"/>
          <p:cNvSpPr/>
          <p:nvPr/>
        </p:nvSpPr>
        <p:spPr>
          <a:xfrm>
            <a:off x="14996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%rdx</a:t>
            </a:r>
          </a:p>
        </p:txBody>
      </p:sp>
      <p:sp>
        <p:nvSpPr>
          <p:cNvPr id="98" name="Shape 98"/>
          <p:cNvSpPr/>
          <p:nvPr/>
        </p:nvSpPr>
        <p:spPr>
          <a:xfrm>
            <a:off x="2705261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%edx</a:t>
            </a:r>
          </a:p>
        </p:txBody>
      </p:sp>
      <p:sp>
        <p:nvSpPr>
          <p:cNvPr id="99" name="Shape 99"/>
          <p:cNvSpPr/>
          <p:nvPr/>
        </p:nvSpPr>
        <p:spPr>
          <a:xfrm>
            <a:off x="14996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%rcx</a:t>
            </a:r>
          </a:p>
        </p:txBody>
      </p:sp>
      <p:sp>
        <p:nvSpPr>
          <p:cNvPr id="100" name="Shape 100"/>
          <p:cNvSpPr/>
          <p:nvPr/>
        </p:nvSpPr>
        <p:spPr>
          <a:xfrm>
            <a:off x="2705261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%ecx</a:t>
            </a:r>
          </a:p>
        </p:txBody>
      </p:sp>
      <p:sp>
        <p:nvSpPr>
          <p:cNvPr id="101" name="Shape 101"/>
          <p:cNvSpPr/>
          <p:nvPr/>
        </p:nvSpPr>
        <p:spPr>
          <a:xfrm>
            <a:off x="14996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%rsi</a:t>
            </a:r>
          </a:p>
        </p:txBody>
      </p:sp>
      <p:sp>
        <p:nvSpPr>
          <p:cNvPr id="102" name="Shape 102"/>
          <p:cNvSpPr/>
          <p:nvPr/>
        </p:nvSpPr>
        <p:spPr>
          <a:xfrm>
            <a:off x="2705261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%esi</a:t>
            </a:r>
          </a:p>
        </p:txBody>
      </p:sp>
      <p:sp>
        <p:nvSpPr>
          <p:cNvPr id="103" name="Shape 103"/>
          <p:cNvSpPr/>
          <p:nvPr/>
        </p:nvSpPr>
        <p:spPr>
          <a:xfrm>
            <a:off x="14996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%rdi</a:t>
            </a:r>
          </a:p>
        </p:txBody>
      </p:sp>
      <p:sp>
        <p:nvSpPr>
          <p:cNvPr id="104" name="Shape 104"/>
          <p:cNvSpPr/>
          <p:nvPr/>
        </p:nvSpPr>
        <p:spPr>
          <a:xfrm>
            <a:off x="2705261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%edi</a:t>
            </a:r>
          </a:p>
        </p:txBody>
      </p:sp>
      <p:sp>
        <p:nvSpPr>
          <p:cNvPr id="105" name="Shape 105"/>
          <p:cNvSpPr/>
          <p:nvPr/>
        </p:nvSpPr>
        <p:spPr>
          <a:xfrm>
            <a:off x="14996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%rbp</a:t>
            </a:r>
          </a:p>
        </p:txBody>
      </p:sp>
      <p:sp>
        <p:nvSpPr>
          <p:cNvPr id="106" name="Shape 106"/>
          <p:cNvSpPr/>
          <p:nvPr/>
        </p:nvSpPr>
        <p:spPr>
          <a:xfrm>
            <a:off x="2705261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%ebp</a:t>
            </a:r>
          </a:p>
        </p:txBody>
      </p:sp>
      <p:sp>
        <p:nvSpPr>
          <p:cNvPr id="107" name="Shape 107"/>
          <p:cNvSpPr/>
          <p:nvPr/>
        </p:nvSpPr>
        <p:spPr>
          <a:xfrm>
            <a:off x="1499662" y="3922458"/>
            <a:ext cx="2583300" cy="3729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%rsp</a:t>
            </a:r>
          </a:p>
        </p:txBody>
      </p:sp>
      <p:sp>
        <p:nvSpPr>
          <p:cNvPr id="108" name="Shape 108"/>
          <p:cNvSpPr/>
          <p:nvPr/>
        </p:nvSpPr>
        <p:spPr>
          <a:xfrm>
            <a:off x="2705261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%esp</a:t>
            </a:r>
          </a:p>
        </p:txBody>
      </p:sp>
      <p:sp>
        <p:nvSpPr>
          <p:cNvPr id="109" name="Shape 109"/>
          <p:cNvSpPr/>
          <p:nvPr/>
        </p:nvSpPr>
        <p:spPr>
          <a:xfrm>
            <a:off x="43852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</a:t>
            </a:r>
          </a:p>
        </p:txBody>
      </p:sp>
      <p:sp>
        <p:nvSpPr>
          <p:cNvPr id="110" name="Shape 110"/>
          <p:cNvSpPr/>
          <p:nvPr/>
        </p:nvSpPr>
        <p:spPr>
          <a:xfrm>
            <a:off x="5590862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%r8d</a:t>
            </a:r>
          </a:p>
        </p:txBody>
      </p:sp>
      <p:sp>
        <p:nvSpPr>
          <p:cNvPr id="111" name="Shape 111"/>
          <p:cNvSpPr/>
          <p:nvPr/>
        </p:nvSpPr>
        <p:spPr>
          <a:xfrm>
            <a:off x="43852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%r9</a:t>
            </a:r>
          </a:p>
        </p:txBody>
      </p:sp>
      <p:sp>
        <p:nvSpPr>
          <p:cNvPr id="112" name="Shape 112"/>
          <p:cNvSpPr/>
          <p:nvPr/>
        </p:nvSpPr>
        <p:spPr>
          <a:xfrm>
            <a:off x="5590862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%r9d</a:t>
            </a:r>
          </a:p>
        </p:txBody>
      </p:sp>
      <p:sp>
        <p:nvSpPr>
          <p:cNvPr id="113" name="Shape 113"/>
          <p:cNvSpPr/>
          <p:nvPr/>
        </p:nvSpPr>
        <p:spPr>
          <a:xfrm>
            <a:off x="43852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%r11</a:t>
            </a:r>
          </a:p>
        </p:txBody>
      </p:sp>
      <p:sp>
        <p:nvSpPr>
          <p:cNvPr id="114" name="Shape 114"/>
          <p:cNvSpPr/>
          <p:nvPr/>
        </p:nvSpPr>
        <p:spPr>
          <a:xfrm>
            <a:off x="5590862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%r11d</a:t>
            </a:r>
          </a:p>
        </p:txBody>
      </p:sp>
      <p:sp>
        <p:nvSpPr>
          <p:cNvPr id="115" name="Shape 115"/>
          <p:cNvSpPr/>
          <p:nvPr/>
        </p:nvSpPr>
        <p:spPr>
          <a:xfrm>
            <a:off x="43852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</a:t>
            </a:r>
          </a:p>
        </p:txBody>
      </p:sp>
      <p:sp>
        <p:nvSpPr>
          <p:cNvPr id="116" name="Shape 116"/>
          <p:cNvSpPr/>
          <p:nvPr/>
        </p:nvSpPr>
        <p:spPr>
          <a:xfrm>
            <a:off x="5590862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%r10d</a:t>
            </a:r>
          </a:p>
        </p:txBody>
      </p:sp>
      <p:sp>
        <p:nvSpPr>
          <p:cNvPr id="117" name="Shape 117"/>
          <p:cNvSpPr/>
          <p:nvPr/>
        </p:nvSpPr>
        <p:spPr>
          <a:xfrm>
            <a:off x="43852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</a:t>
            </a:r>
          </a:p>
        </p:txBody>
      </p:sp>
      <p:sp>
        <p:nvSpPr>
          <p:cNvPr id="118" name="Shape 118"/>
          <p:cNvSpPr/>
          <p:nvPr/>
        </p:nvSpPr>
        <p:spPr>
          <a:xfrm>
            <a:off x="5590862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%r12d</a:t>
            </a:r>
          </a:p>
        </p:txBody>
      </p:sp>
      <p:sp>
        <p:nvSpPr>
          <p:cNvPr id="119" name="Shape 119"/>
          <p:cNvSpPr/>
          <p:nvPr/>
        </p:nvSpPr>
        <p:spPr>
          <a:xfrm>
            <a:off x="43852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%r13</a:t>
            </a:r>
          </a:p>
        </p:txBody>
      </p:sp>
      <p:sp>
        <p:nvSpPr>
          <p:cNvPr id="120" name="Shape 120"/>
          <p:cNvSpPr/>
          <p:nvPr/>
        </p:nvSpPr>
        <p:spPr>
          <a:xfrm>
            <a:off x="5590862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%r13d</a:t>
            </a:r>
          </a:p>
        </p:txBody>
      </p:sp>
      <p:sp>
        <p:nvSpPr>
          <p:cNvPr id="121" name="Shape 121"/>
          <p:cNvSpPr/>
          <p:nvPr/>
        </p:nvSpPr>
        <p:spPr>
          <a:xfrm>
            <a:off x="43852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%r15</a:t>
            </a:r>
          </a:p>
        </p:txBody>
      </p:sp>
      <p:sp>
        <p:nvSpPr>
          <p:cNvPr id="122" name="Shape 122"/>
          <p:cNvSpPr/>
          <p:nvPr/>
        </p:nvSpPr>
        <p:spPr>
          <a:xfrm>
            <a:off x="5590862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%r15d</a:t>
            </a:r>
          </a:p>
        </p:txBody>
      </p:sp>
      <p:sp>
        <p:nvSpPr>
          <p:cNvPr id="123" name="Shape 123"/>
          <p:cNvSpPr/>
          <p:nvPr/>
        </p:nvSpPr>
        <p:spPr>
          <a:xfrm>
            <a:off x="4385262" y="3922471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%r14</a:t>
            </a:r>
          </a:p>
        </p:txBody>
      </p:sp>
      <p:sp>
        <p:nvSpPr>
          <p:cNvPr id="124" name="Shape 124"/>
          <p:cNvSpPr/>
          <p:nvPr/>
        </p:nvSpPr>
        <p:spPr>
          <a:xfrm>
            <a:off x="5590862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%r14d</a:t>
            </a:r>
          </a:p>
        </p:txBody>
      </p:sp>
      <p:sp>
        <p:nvSpPr>
          <p:cNvPr id="125" name="Shape 125"/>
          <p:cNvSpPr/>
          <p:nvPr/>
        </p:nvSpPr>
        <p:spPr>
          <a:xfrm>
            <a:off x="600137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Return</a:t>
            </a:r>
          </a:p>
        </p:txBody>
      </p:sp>
      <p:sp>
        <p:nvSpPr>
          <p:cNvPr id="126" name="Shape 126"/>
          <p:cNvSpPr/>
          <p:nvPr/>
        </p:nvSpPr>
        <p:spPr>
          <a:xfrm>
            <a:off x="600137" y="20686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4</a:t>
            </a:r>
          </a:p>
        </p:txBody>
      </p:sp>
      <p:sp>
        <p:nvSpPr>
          <p:cNvPr id="127" name="Shape 127"/>
          <p:cNvSpPr/>
          <p:nvPr/>
        </p:nvSpPr>
        <p:spPr>
          <a:xfrm>
            <a:off x="600137" y="25320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3</a:t>
            </a:r>
          </a:p>
        </p:txBody>
      </p:sp>
      <p:sp>
        <p:nvSpPr>
          <p:cNvPr id="128" name="Shape 128"/>
          <p:cNvSpPr/>
          <p:nvPr/>
        </p:nvSpPr>
        <p:spPr>
          <a:xfrm>
            <a:off x="600137" y="29955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2</a:t>
            </a:r>
          </a:p>
        </p:txBody>
      </p:sp>
      <p:sp>
        <p:nvSpPr>
          <p:cNvPr id="129" name="Shape 129"/>
          <p:cNvSpPr/>
          <p:nvPr/>
        </p:nvSpPr>
        <p:spPr>
          <a:xfrm>
            <a:off x="600137" y="34589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1</a:t>
            </a:r>
          </a:p>
        </p:txBody>
      </p:sp>
      <p:sp>
        <p:nvSpPr>
          <p:cNvPr id="130" name="Shape 130"/>
          <p:cNvSpPr/>
          <p:nvPr/>
        </p:nvSpPr>
        <p:spPr>
          <a:xfrm>
            <a:off x="438062" y="3922425"/>
            <a:ext cx="1061599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Stack ptr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6968562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5</a:t>
            </a:r>
          </a:p>
        </p:txBody>
      </p:sp>
      <p:sp>
        <p:nvSpPr>
          <p:cNvPr id="132" name="Shape 132"/>
          <p:cNvSpPr/>
          <p:nvPr/>
        </p:nvSpPr>
        <p:spPr>
          <a:xfrm flipH="1">
            <a:off x="6968562" y="1605137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6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585075" y="3469450"/>
            <a:ext cx="3848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Operands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487425" y="1033225"/>
          <a:ext cx="7654200" cy="3594100"/>
        </p:xfrm>
        <a:graphic>
          <a:graphicData uri="http://schemas.openxmlformats.org/drawingml/2006/table">
            <a:tbl>
              <a:tblPr>
                <a:noFill/>
                <a:tableStyleId>{8DC0F660-72AD-412F-A559-4EB88346DAB5}</a:tableStyleId>
              </a:tblPr>
              <a:tblGrid>
                <a:gridCol w="1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Type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Syntax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Example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Notes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Constants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$-42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$0x15213b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Don’t mix up decimal and hex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Registers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%esi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store values or addresses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Memory Locations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Parentheses around a register or an addressing mode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(%rbx)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0x1c(%rax)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0x4(%rcx, %rdi, 0x1)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Parentheses dereference. Look up addressing modes!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Arithmetic Operations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/>
              <a:t>Instruction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-92250" y="1631150"/>
            <a:ext cx="4589699" cy="2963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%rbx, %rdx</a:t>
            </a:r>
          </a:p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(%rdx),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mul $3,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 $1,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lea (%rdx,%rbx,2), %rdx</a:t>
            </a:r>
          </a:p>
          <a:p>
            <a:pPr algn="r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l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Effect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rdx = rbx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r8 += value at rdx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r8 *= 3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r8--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rdx = rdx + rbx*2</a:t>
            </a:r>
          </a:p>
          <a:p>
            <a:pPr marL="914400" lvl="0" indent="-342900">
              <a:spcBef>
                <a:spcPts val="0"/>
              </a:spcBef>
              <a:buClr>
                <a:srgbClr val="990000"/>
              </a:buClr>
              <a:buSzPct val="75000"/>
              <a:buFont typeface="Calibri"/>
              <a:buChar char="■"/>
            </a:pPr>
            <a:r>
              <a:rPr lang="en" i="1"/>
              <a:t>Doesn’t dereference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Comparisons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114099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Comparison,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/>
              <a:t>, compares two values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Result determines next conditional jump instruction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b,a</a:t>
            </a:r>
            <a:r>
              <a:rPr lang="en"/>
              <a:t> computes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a-b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b,a</a:t>
            </a:r>
            <a:r>
              <a:rPr lang="en"/>
              <a:t> computes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a&amp;b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Pay attention to </a:t>
            </a:r>
            <a:r>
              <a:rPr lang="en" b="1"/>
              <a:t>operand order</a:t>
            </a:r>
          </a:p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061000" y="3390650"/>
            <a:ext cx="3413699" cy="9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cmpl %r9, %r10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jg 8675309</a:t>
            </a:r>
          </a:p>
        </p:txBody>
      </p:sp>
      <p:sp>
        <p:nvSpPr>
          <p:cNvPr id="165" name="Shape 165"/>
          <p:cNvSpPr/>
          <p:nvPr/>
        </p:nvSpPr>
        <p:spPr>
          <a:xfrm>
            <a:off x="3871475" y="3644300"/>
            <a:ext cx="1164900" cy="4034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5281875" y="3234950"/>
            <a:ext cx="2537100" cy="12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 &gt; %r9</a:t>
            </a:r>
            <a:r>
              <a:rPr lang="en" sz="2400"/>
              <a:t>, then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8675309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Jumps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517112" y="1113950"/>
          <a:ext cx="8109750" cy="3815420"/>
        </p:xfrm>
        <a:graphic>
          <a:graphicData uri="http://schemas.openxmlformats.org/drawingml/2006/table">
            <a:tbl>
              <a:tblPr>
                <a:noFill/>
                <a:tableStyleId>{76C72801-AEC8-4731-BE30-8C085796FBE7}</a:tableStyleId>
              </a:tblPr>
              <a:tblGrid>
                <a:gridCol w="13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Always jump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above (unsigned &gt;)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je/jz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eq / 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above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jne/jnz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!eq / !zero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below (unsigned &lt;)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below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1 (neg)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0 (pos)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If </a:t>
            </a:r>
            <a:r>
              <a:rPr lang="en" sz="2400" u="sng">
                <a:solidFill>
                  <a:schemeClr val="dk1"/>
                </a:solidFill>
              </a:rPr>
              <a:t>            </a:t>
            </a:r>
            <a:r>
              <a:rPr lang="en" sz="2400">
                <a:solidFill>
                  <a:schemeClr val="dk1"/>
                </a:solidFill>
              </a:rPr>
              <a:t>, jump to </a:t>
            </a:r>
            <a:r>
              <a:rPr lang="en" sz="2400" u="sng">
                <a:solidFill>
                  <a:schemeClr val="dk1"/>
                </a:solidFill>
              </a:rPr>
              <a:t>          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 &gt;= 0x15213</a:t>
            </a:r>
            <a:r>
              <a:rPr lang="en" sz="2400"/>
              <a:t>,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Overview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Assembly Refresher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Introduction to 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Unix Refresher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Demo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53" y="1243137"/>
            <a:ext cx="3348623" cy="32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2400"/>
              <a:t> is at or above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rPr lang="en" sz="2400"/>
              <a:t>,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 &amp; %r8</a:t>
            </a:r>
            <a:r>
              <a:rPr lang="en" sz="2400"/>
              <a:t> is not zero, jump to the address stored in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Diffusing Your Bomb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objdump -t bomb</a:t>
            </a:r>
            <a:r>
              <a:rPr lang="en"/>
              <a:t> examines the symbol table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objdump -d bomb</a:t>
            </a:r>
            <a:r>
              <a:rPr lang="en"/>
              <a:t> disassembles all bomb code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 bomb</a:t>
            </a:r>
            <a:r>
              <a:rPr lang="en"/>
              <a:t> prints all printable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gdb bomb</a:t>
            </a:r>
            <a:r>
              <a:rPr lang="en"/>
              <a:t> will open up the </a:t>
            </a:r>
            <a:r>
              <a:rPr lang="en" b="1"/>
              <a:t>G</a:t>
            </a:r>
            <a:r>
              <a:rPr lang="en"/>
              <a:t>NU </a:t>
            </a:r>
            <a:r>
              <a:rPr lang="en" b="1"/>
              <a:t>D</a:t>
            </a:r>
            <a:r>
              <a:rPr lang="en"/>
              <a:t>e</a:t>
            </a:r>
            <a:r>
              <a:rPr lang="en" b="1"/>
              <a:t>b</a:t>
            </a:r>
            <a:r>
              <a:rPr lang="en"/>
              <a:t>ugger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Examine while stepping through your program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/>
              <a:t>registers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/>
              <a:t>the stack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/>
              <a:t>contents of program memory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/>
              <a:t>instruction stream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Diffusing Your Bomb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1416" y="898258"/>
            <a:ext cx="7595349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0000000000400e8d &lt;phase_1&gt;: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400e8d:  48 83 ec 08     	sub    	$0x8,%rsp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400e91:  be 30 24 40 00		mov	$0x402430,%esi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400e96:  e8 03 05 00 00  	callq  	40139e &lt;strings_not_equal&gt;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400e9b:  85 c0           	test   	%eax,%eax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400e9d:  74 05           	je     	400ea4 &lt;phase_1+0x17&gt;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400e9f:  e8 f9 05 00 00  	callq  	40149d &lt;explode_bomb&gt;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400ea4:  48 83 c4 08     	add    	$0x8,%rsp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 400ea8:  c3              	retq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417" y="3008998"/>
            <a:ext cx="7595349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000000000040141d g  F .text  0000000000000002  initialize_bomb_solve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000000000040141f g  F .text  000000000000003d  blank_line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00000000004017d9 g  F .text  00000000000007fc  submitr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0000000000400f0d g  F .text  000000000000016d  phase_3</a:t>
            </a:r>
          </a:p>
          <a:p>
            <a:r>
              <a:rPr lang="en-US" altLang="ko-KR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0000000000400e8d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 g  F .text  000000000000001c  </a:t>
            </a:r>
            <a:r>
              <a:rPr lang="en-US" altLang="ko-KR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phase_1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000000000040135b g  F .text  0000000000000025  invalid_phase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0000000000401ffd g  F .text  00000000000001d5  init_driver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0000000000000000    F *UND*  0000000000000000  alarm@@GLIBC_2.2.5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" y="1760031"/>
            <a:ext cx="117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>
                <a:latin typeface="+mj-lt"/>
                <a:ea typeface="Courier New"/>
                <a:cs typeface="Courier New"/>
                <a:sym typeface="Courier New"/>
              </a:rPr>
              <a:t>objdump -</a:t>
            </a:r>
            <a:r>
              <a:rPr lang="en-US" altLang="ko-KR" b="1">
                <a:latin typeface="+mj-lt"/>
                <a:ea typeface="Courier New"/>
                <a:cs typeface="Courier New"/>
                <a:sym typeface="Courier New"/>
              </a:rPr>
              <a:t>d</a:t>
            </a:r>
            <a:r>
              <a:rPr lang="en" altLang="ko-KR" b="1">
                <a:latin typeface="+mj-lt"/>
                <a:ea typeface="Courier New"/>
                <a:cs typeface="Courier New"/>
                <a:sym typeface="Courier New"/>
              </a:rPr>
              <a:t> </a:t>
            </a:r>
            <a:endParaRPr lang="ko-KR" altLang="en-US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3763050"/>
            <a:ext cx="117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>
                <a:latin typeface="+mj-lt"/>
                <a:ea typeface="Courier New"/>
                <a:cs typeface="Courier New"/>
                <a:sym typeface="Courier New"/>
              </a:rPr>
              <a:t>objdump -</a:t>
            </a:r>
            <a:r>
              <a:rPr lang="en-US" altLang="ko-KR" b="1">
                <a:latin typeface="+mj-lt"/>
                <a:ea typeface="Courier New"/>
                <a:cs typeface="Courier New"/>
                <a:sym typeface="Courier New"/>
              </a:rPr>
              <a:t>t</a:t>
            </a:r>
            <a:r>
              <a:rPr lang="en" altLang="ko-KR" b="1">
                <a:latin typeface="+mj-lt"/>
                <a:ea typeface="Courier New"/>
                <a:cs typeface="Courier New"/>
                <a:sym typeface="Courier New"/>
              </a:rPr>
              <a:t> </a:t>
            </a:r>
            <a:endParaRPr lang="ko-KR" altLang="en-US" b="1">
              <a:latin typeface="+mj-lt"/>
            </a:endParaRPr>
          </a:p>
        </p:txBody>
      </p:sp>
      <p:pic>
        <p:nvPicPr>
          <p:cNvPr id="9" name="Shape 87">
            <a:extLst>
              <a:ext uri="{FF2B5EF4-FFF2-40B4-BE49-F238E27FC236}">
                <a16:creationId xmlns:a16="http://schemas.microsoft.com/office/drawing/2014/main" id="{342CF8FC-3B45-4DE5-BC74-865C432E3CD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744" b="100000" l="1143" r="100000"/>
                    </a14:imgEffect>
                  </a14:imgLayer>
                </a14:imgProps>
              </a:ext>
            </a:extLst>
          </a:blip>
          <a:srcRect t="16626"/>
          <a:stretch/>
        </p:blipFill>
        <p:spPr>
          <a:xfrm>
            <a:off x="5440703" y="251012"/>
            <a:ext cx="3270412" cy="267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14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50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break &lt;location&gt;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Stop execution at function name or address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Reset breakpoints when restarting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 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ourier New"/>
              <a:buChar char="■"/>
            </a:pPr>
            <a:r>
              <a:rPr lang="en"/>
              <a:t>Run program with args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Convenient for specifying text file with answers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disas &lt;fun&gt;</a:t>
            </a:r>
            <a:r>
              <a:rPr lang="en"/>
              <a:t>, but </a:t>
            </a:r>
            <a:r>
              <a:rPr lang="en" b="1"/>
              <a:t>not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stepi / nexti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Arial"/>
              <a:buChar char="■"/>
            </a:pPr>
            <a:r>
              <a:rPr lang="en"/>
              <a:t>Steps / does not step through function calls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Using </a:t>
            </a:r>
            <a:r>
              <a:rPr lang="en" altLang="ko-KR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79" y="1136824"/>
            <a:ext cx="5796915" cy="383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63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/>
              <a:t>Using </a:t>
            </a:r>
            <a:r>
              <a:rPr lang="en" altLang="ko-KR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01" y="1230592"/>
            <a:ext cx="6009118" cy="33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57017" y="795517"/>
            <a:ext cx="8506200" cy="44550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info registers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Print hex values in every register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/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/x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/d</a:t>
            </a:r>
            <a:r>
              <a:rPr lang="en"/>
              <a:t>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eax</a:t>
            </a:r>
            <a:r>
              <a:rPr lang="en"/>
              <a:t> - Yes,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Print hex or decimal contents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$register, x 0xaddress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Prints what’s in the register / at the given 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By default, prints one word (4 bytes)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Specify format: /s, /[num][size][format]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x/8a 0x15213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x/4wd 0xdeadbeef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uses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lang="en"/>
              <a:t> for reading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Figure out what phase expects for input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Check out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sscanf</a:t>
            </a:r>
            <a:r>
              <a:rPr lang="en"/>
              <a:t> for formatting string details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E4266-0D89-4F7E-848C-4307D53C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954" y="202400"/>
            <a:ext cx="3176224" cy="22048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6875" y="898258"/>
            <a:ext cx="7896300" cy="4123322"/>
          </a:xfrm>
        </p:spPr>
        <p:txBody>
          <a:bodyPr/>
          <a:lstStyle/>
          <a:p>
            <a:r>
              <a:rPr lang="en-US" altLang="ko-KR" sz="2000" dirty="0">
                <a:latin typeface="+mj-lt"/>
              </a:rPr>
              <a:t>Download your own bomb and defuse it!</a:t>
            </a:r>
          </a:p>
          <a:p>
            <a:endParaRPr lang="en-US" altLang="ko-KR" sz="1800" dirty="0">
              <a:latin typeface="+mj-lt"/>
            </a:endParaRPr>
          </a:p>
          <a:p>
            <a:r>
              <a:rPr lang="ko-KR" altLang="en-US" sz="1800" dirty="0">
                <a:latin typeface="+mj-lt"/>
              </a:rPr>
              <a:t>제출기한 </a:t>
            </a:r>
            <a:r>
              <a:rPr lang="en-US" altLang="ko-KR" sz="1800" dirty="0">
                <a:latin typeface="+mj-lt"/>
              </a:rPr>
              <a:t>: </a:t>
            </a:r>
            <a:r>
              <a:rPr lang="en-US" altLang="ko-KR" sz="1800" dirty="0" err="1">
                <a:solidFill>
                  <a:srgbClr val="C00000"/>
                </a:solidFill>
                <a:latin typeface="+mj-lt"/>
              </a:rPr>
              <a:t>plato</a:t>
            </a:r>
            <a:r>
              <a:rPr lang="en-US" altLang="ko-KR" sz="1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800" dirty="0" err="1">
                <a:solidFill>
                  <a:srgbClr val="C00000"/>
                </a:solidFill>
                <a:latin typeface="+mj-lt"/>
              </a:rPr>
              <a:t>공지시간</a:t>
            </a:r>
            <a:endParaRPr lang="en-US" altLang="ko-KR" sz="1800" dirty="0">
              <a:solidFill>
                <a:srgbClr val="C00000"/>
              </a:solidFill>
              <a:latin typeface="+mj-lt"/>
            </a:endParaRPr>
          </a:p>
          <a:p>
            <a:pPr lvl="1"/>
            <a:endParaRPr lang="en-US" altLang="ko-KR" sz="1400" dirty="0">
              <a:latin typeface="+mj-lt"/>
            </a:endParaRPr>
          </a:p>
          <a:p>
            <a:r>
              <a:rPr lang="ko-KR" altLang="en-US" sz="2000" dirty="0">
                <a:latin typeface="+mj-lt"/>
              </a:rPr>
              <a:t>반드시 실습 서버에서 수행할 것</a:t>
            </a:r>
            <a:r>
              <a:rPr lang="en-US" altLang="ko-KR" sz="2000" dirty="0">
                <a:latin typeface="+mj-lt"/>
              </a:rPr>
              <a:t>!! (</a:t>
            </a:r>
            <a:r>
              <a:rPr lang="ko-KR" altLang="en-US" sz="1800" dirty="0">
                <a:solidFill>
                  <a:srgbClr val="C00000"/>
                </a:solidFill>
                <a:latin typeface="+mj-lt"/>
              </a:rPr>
              <a:t>그 외의 환경에서는 실행 불가</a:t>
            </a:r>
            <a:r>
              <a:rPr lang="en-US" altLang="ko-KR" sz="1800" dirty="0">
                <a:solidFill>
                  <a:srgbClr val="C00000"/>
                </a:solidFill>
                <a:latin typeface="+mj-lt"/>
              </a:rPr>
              <a:t>)</a:t>
            </a:r>
          </a:p>
          <a:p>
            <a:pPr lvl="1"/>
            <a:endParaRPr lang="en-US" altLang="ko-KR" sz="1800" dirty="0">
              <a:latin typeface="+mj-lt"/>
            </a:endParaRPr>
          </a:p>
          <a:p>
            <a:r>
              <a:rPr lang="ko-KR" altLang="en-US" sz="2000" dirty="0">
                <a:latin typeface="+mj-lt"/>
              </a:rPr>
              <a:t>제출물</a:t>
            </a:r>
            <a:endParaRPr lang="en-US" altLang="ko-KR" sz="2000" dirty="0">
              <a:latin typeface="+mj-lt"/>
            </a:endParaRPr>
          </a:p>
          <a:p>
            <a:pPr lvl="1"/>
            <a:r>
              <a:rPr lang="en-US" altLang="ko-KR" sz="1800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BombID</a:t>
            </a:r>
            <a:r>
              <a:rPr lang="en-US" altLang="ko-KR" sz="18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_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학번</a:t>
            </a:r>
            <a:r>
              <a:rPr lang="en-US" altLang="ko-KR" sz="18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.pdf</a:t>
            </a:r>
            <a:r>
              <a:rPr lang="en-US" altLang="ko-KR" sz="1800" dirty="0">
                <a:latin typeface="+mj-lt"/>
                <a:cs typeface="Courier New" panose="02070309020205020404" pitchFamily="49" charset="0"/>
              </a:rPr>
              <a:t>: </a:t>
            </a:r>
            <a:r>
              <a:rPr lang="ko-KR" altLang="en-US" sz="1800" dirty="0">
                <a:latin typeface="+mj-lt"/>
                <a:cs typeface="Courier New" panose="02070309020205020404" pitchFamily="49" charset="0"/>
              </a:rPr>
              <a:t>각 </a:t>
            </a:r>
            <a:r>
              <a:rPr lang="en-US" altLang="ko-KR" sz="1800" dirty="0">
                <a:latin typeface="+mj-lt"/>
                <a:cs typeface="Courier New" panose="02070309020205020404" pitchFamily="49" charset="0"/>
              </a:rPr>
              <a:t>phase</a:t>
            </a:r>
            <a:r>
              <a:rPr lang="ko-KR" altLang="en-US" sz="1800" dirty="0">
                <a:latin typeface="+mj-lt"/>
                <a:cs typeface="Courier New" panose="02070309020205020404" pitchFamily="49" charset="0"/>
              </a:rPr>
              <a:t>에서 자신이 </a:t>
            </a:r>
            <a:r>
              <a:rPr lang="en-US" altLang="ko-KR" sz="1800" dirty="0">
                <a:latin typeface="+mj-lt"/>
                <a:cs typeface="Courier New" panose="02070309020205020404" pitchFamily="49" charset="0"/>
              </a:rPr>
              <a:t>defusing code</a:t>
            </a:r>
            <a:r>
              <a:rPr lang="ko-KR" altLang="en-US" sz="1800" dirty="0" err="1">
                <a:latin typeface="+mj-lt"/>
                <a:cs typeface="Courier New" panose="02070309020205020404" pitchFamily="49" charset="0"/>
              </a:rPr>
              <a:t>를</a:t>
            </a:r>
            <a:r>
              <a:rPr lang="ko-KR" altLang="en-US" sz="1800" dirty="0">
                <a:latin typeface="+mj-lt"/>
                <a:cs typeface="Courier New" panose="02070309020205020404" pitchFamily="49" charset="0"/>
              </a:rPr>
              <a:t> 찾은 과정을 간략히 설명</a:t>
            </a:r>
            <a:endParaRPr lang="en-US" altLang="ko-KR" sz="1800" dirty="0"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MS</a:t>
            </a:r>
            <a:r>
              <a:rPr lang="ko-KR" altLang="en-US" sz="1600" dirty="0" err="1">
                <a:latin typeface="+mj-lt"/>
                <a:cs typeface="Courier New" panose="02070309020205020404" pitchFamily="49" charset="0"/>
              </a:rPr>
              <a:t>워드또는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HWP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 파일로 작성 후 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PDF 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파일로 출력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표지없이 간단히 첫 장 상단에 이름과 학번만 명시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5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장을 넘지 말 것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초과시 보고서 점수 감점 사유</a:t>
            </a:r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sz="1600" dirty="0">
                <a:latin typeface="+mj-lt"/>
                <a:cs typeface="Courier New" panose="02070309020205020404" pitchFamily="49" charset="0"/>
              </a:rPr>
              <a:t>PLATO</a:t>
            </a:r>
            <a:r>
              <a:rPr lang="ko-KR" altLang="en-US" sz="1600" dirty="0">
                <a:latin typeface="+mj-lt"/>
                <a:cs typeface="Courier New" panose="02070309020205020404" pitchFamily="49" charset="0"/>
              </a:rPr>
              <a:t>로 제출</a:t>
            </a:r>
            <a:endParaRPr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2004-1B7A-462B-B3C5-4C24633B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is Bomb Lab?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A9C33-4D7C-438D-A73B-484ABEEF3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 exercise in reading x86-64 assembly code.</a:t>
            </a:r>
          </a:p>
          <a:p>
            <a:r>
              <a:rPr lang="en-US" altLang="ko-KR"/>
              <a:t>A chance to practice using GDB (a debugger).</a:t>
            </a:r>
          </a:p>
          <a:p>
            <a:endParaRPr lang="en-US" altLang="ko-KR"/>
          </a:p>
          <a:p>
            <a:r>
              <a:rPr lang="en-US" altLang="ko-KR"/>
              <a:t>Why?</a:t>
            </a:r>
          </a:p>
          <a:p>
            <a:pPr lvl="1"/>
            <a:r>
              <a:rPr lang="en-US" altLang="ko-KR" sz="1800"/>
              <a:t>x86 assembly is low level machine code. Useful for understanding security exploits or tuning performance.</a:t>
            </a:r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GDB can save you days of work in future labs and can be helpful long after you finish this class.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2979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Hints!!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Each bomb phase tests a different aspect of machine language programs:</a:t>
            </a:r>
          </a:p>
          <a:p>
            <a:pPr lvl="1"/>
            <a:r>
              <a:rPr lang="en-US" altLang="ko-KR"/>
              <a:t>Phase 1: string comparison</a:t>
            </a:r>
          </a:p>
          <a:p>
            <a:pPr lvl="1"/>
            <a:r>
              <a:rPr lang="en-US" altLang="ko-KR"/>
              <a:t>Phase 2: loops</a:t>
            </a:r>
          </a:p>
          <a:p>
            <a:pPr lvl="1"/>
            <a:r>
              <a:rPr lang="en-US" altLang="ko-KR"/>
              <a:t>Phase 3: conditionals/switches</a:t>
            </a:r>
          </a:p>
          <a:p>
            <a:pPr lvl="1"/>
            <a:r>
              <a:rPr lang="en-US" altLang="ko-KR"/>
              <a:t>Phase 4: recursive calls and the stack discipline</a:t>
            </a:r>
          </a:p>
          <a:p>
            <a:pPr lvl="1"/>
            <a:r>
              <a:rPr lang="en-US" altLang="ko-KR"/>
              <a:t>Phase 5: pointers</a:t>
            </a:r>
          </a:p>
          <a:p>
            <a:pPr lvl="1"/>
            <a:r>
              <a:rPr lang="en-US" altLang="ko-KR"/>
              <a:t>Phase 6: linked lists/pointers/structs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3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get stuck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240062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/>
              <a:t>Please read the writeup. </a:t>
            </a:r>
            <a:r>
              <a:rPr lang="en" b="1" i="1"/>
              <a:t>Please read the writeup</a:t>
            </a:r>
            <a:r>
              <a:rPr lang="en" b="1"/>
              <a:t>. </a:t>
            </a:r>
            <a:r>
              <a:rPr lang="en" b="1" i="1" u="sng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View lecture notes for </a:t>
            </a:r>
            <a:r>
              <a:rPr lang="en" i="1"/>
              <a:t>Machine-Level Programming</a:t>
            </a:r>
            <a:endParaRPr lang="en" i="1" u="sng">
              <a:solidFill>
                <a:schemeClr val="hlink"/>
              </a:solidFill>
              <a:hlinkClick r:id="rId3"/>
            </a:endParaRPr>
          </a:p>
          <a:p>
            <a:pPr marL="457200" lvl="0" indent="-317500"/>
            <a:r>
              <a:rPr lang="en"/>
              <a:t>If you have any questions, use the Q&amp;A </a:t>
            </a:r>
            <a:r>
              <a:rPr lang="en-US"/>
              <a:t>bulletin board on PLATO</a:t>
            </a:r>
            <a:endParaRPr lang="en"/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gdb, man sscanf, man objdump</a:t>
            </a:r>
          </a:p>
        </p:txBody>
      </p:sp>
    </p:spTree>
    <p:extLst>
      <p:ext uri="{BB962C8B-B14F-4D97-AF65-F5344CB8AC3E}">
        <p14:creationId xmlns:p14="http://schemas.microsoft.com/office/powerpoint/2010/main" val="415123586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Downloading Your Bomb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166196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altLang="ko-KR"/>
              <a:t>All the details you’ll need are in the write-up, which you most definitely have to read carefully before starting this lab anyway.</a:t>
            </a:r>
            <a:endParaRPr lang="en" b="1"/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i="1" u="sng"/>
              <a:t>Please Read The Writeup.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Downloading Your Bomb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04695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altLang="ko-KR"/>
              <a:t>Fine, here are some highlights of the write-up:</a:t>
            </a:r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Bombs can only run on the </a:t>
            </a:r>
            <a:r>
              <a:rPr lang="en-US" altLang="ko-KR" sz="1800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CSEDell</a:t>
            </a:r>
            <a:r>
              <a:rPr lang="en-US" altLang="ko-KR" sz="1800"/>
              <a:t> machines. They fail if you run them locally or on another server.</a:t>
            </a:r>
          </a:p>
          <a:p>
            <a:pPr lvl="1"/>
            <a:endParaRPr lang="en" sz="1800"/>
          </a:p>
          <a:p>
            <a:pPr lvl="1"/>
            <a:r>
              <a:rPr lang="en" sz="1800"/>
              <a:t>Your bomb is </a:t>
            </a:r>
            <a:r>
              <a:rPr lang="en" sz="1800" b="1"/>
              <a:t>unique</a:t>
            </a:r>
            <a:r>
              <a:rPr lang="en" sz="1800"/>
              <a:t> to you. Dr. Evil has created one </a:t>
            </a:r>
            <a:r>
              <a:rPr lang="en" sz="1800" strike="sngStrike"/>
              <a:t>million</a:t>
            </a:r>
            <a:r>
              <a:rPr lang="en" sz="1800"/>
              <a:t> billion bombs, and can distribute as many new ones as he pleases.</a:t>
            </a:r>
          </a:p>
          <a:p>
            <a:pPr lvl="1"/>
            <a:endParaRPr lang="en" sz="1800"/>
          </a:p>
          <a:p>
            <a:pPr marL="857250" lvl="1" indent="-317500"/>
            <a:r>
              <a:rPr lang="en" sz="1800"/>
              <a:t>Bombs have six phases which get progressively </a:t>
            </a:r>
            <a:r>
              <a:rPr lang="en" sz="1800" strike="sngStrike"/>
              <a:t>harder</a:t>
            </a:r>
            <a:r>
              <a:rPr lang="en" sz="1800"/>
              <a:t> more fun to use.</a:t>
            </a:r>
          </a:p>
        </p:txBody>
      </p:sp>
    </p:spTree>
    <p:extLst>
      <p:ext uri="{BB962C8B-B14F-4D97-AF65-F5344CB8AC3E}">
        <p14:creationId xmlns:p14="http://schemas.microsoft.com/office/powerpoint/2010/main" val="388231726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Your Bomb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http://csedell.pusan.ac.kr</a:t>
            </a:r>
            <a:r>
              <a:rPr lang="en-US" altLang="ko-KR" dirty="0">
                <a:hlinkClick r:id="rId3"/>
              </a:rPr>
              <a:t>:15217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D5B76-ECB5-4C94-B2B9-30264EE3C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1940681"/>
            <a:ext cx="4762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Examining Your Bomb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You get: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An executable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 readme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A heavily redacted source file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Source file just makes fun of you.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Outsmart Dr. Evil by examining the executable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25" y="326750"/>
            <a:ext cx="2151050" cy="2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57017" y="289358"/>
            <a:ext cx="7592099" cy="646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altLang="ko-KR"/>
              <a:t>Detonating Your Bomb</a:t>
            </a:r>
            <a:endParaRPr lang="en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2215961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Blowing up your bomb notifies </a:t>
            </a:r>
            <a:r>
              <a:rPr lang="en-US"/>
              <a:t>server</a:t>
            </a:r>
            <a:r>
              <a:rPr lang="en"/>
              <a:t>. </a:t>
            </a:r>
          </a:p>
          <a:p>
            <a:pPr marL="857250" lvl="1" indent="-317500">
              <a:buSzPct val="58333"/>
            </a:pPr>
            <a:r>
              <a:rPr lang="en" sz="2000"/>
              <a:t>Dr. Evil takes </a:t>
            </a:r>
            <a:r>
              <a:rPr lang="en" sz="2000" b="1"/>
              <a:t>0.5</a:t>
            </a:r>
            <a:r>
              <a:rPr lang="en" sz="2000"/>
              <a:t> of your points each time.</a:t>
            </a:r>
          </a:p>
          <a:p>
            <a:pPr marL="857250" lvl="1" indent="-317500">
              <a:buSzPct val="58333"/>
            </a:pPr>
            <a:r>
              <a:rPr lang="en-US" altLang="ko-KR" sz="2000"/>
              <a:t>It’s very easy to prevent explosions using break points in GDB. More information on that soon.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endParaRPr lang="en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676775"/>
            <a:ext cx="5648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39C20-832D-4354-8E41-D868A150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Detonating Your Bomb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DC99B-4F29-4B09-A11F-6A6E2843B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800"/>
          </a:p>
          <a:p>
            <a:r>
              <a:rPr lang="en-US" altLang="ko-KR" sz="2000"/>
              <a:t>Inputting the correct string moves you to the next phase.</a:t>
            </a:r>
          </a:p>
          <a:p>
            <a:endParaRPr lang="en-US" altLang="ko-KR" sz="2000"/>
          </a:p>
          <a:p>
            <a:r>
              <a:rPr lang="en-US" altLang="ko-KR" sz="2000"/>
              <a:t>Don’t tamper with the bomb. Skipping or jumping between phases detonates the bomb.</a:t>
            </a:r>
          </a:p>
          <a:p>
            <a:endParaRPr lang="en-US" altLang="ko-KR" sz="2000"/>
          </a:p>
          <a:p>
            <a:r>
              <a:rPr lang="en-US" altLang="ko-KR" sz="2000"/>
              <a:t>You have to solve the phases in order they are given. Finishing a phase also notifies server automatically.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33246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1965</Words>
  <Application>Microsoft Macintosh PowerPoint</Application>
  <PresentationFormat>화면 슬라이드 쇼(16:9)</PresentationFormat>
  <Paragraphs>349</Paragraphs>
  <Slides>31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template2007</vt:lpstr>
      <vt:lpstr>Bomb Lab</vt:lpstr>
      <vt:lpstr>Agenda</vt:lpstr>
      <vt:lpstr>What is Bomb Lab?</vt:lpstr>
      <vt:lpstr>Downloading Your Bomb</vt:lpstr>
      <vt:lpstr>Downloading Your Bomb</vt:lpstr>
      <vt:lpstr>Get Your Bomb</vt:lpstr>
      <vt:lpstr>Examining Your Bomb</vt:lpstr>
      <vt:lpstr>Detonating Your Bomb</vt:lpstr>
      <vt:lpstr>Detonating Your Bomb</vt:lpstr>
      <vt:lpstr>Bomb Lab Scoreboard</vt:lpstr>
      <vt:lpstr>Bomb Hints</vt:lpstr>
      <vt:lpstr>A heavily redacted source file: bomb.c</vt:lpstr>
      <vt:lpstr>x64 Assembly: Registers</vt:lpstr>
      <vt:lpstr>x64 Assembly: Operands</vt:lpstr>
      <vt:lpstr>x64 Assembly: Arithmetic Operations</vt:lpstr>
      <vt:lpstr>x64 Assembly: Comparisons</vt:lpstr>
      <vt:lpstr>x64 Assembly: Jumps</vt:lpstr>
      <vt:lpstr>x64 Assembly: A Quick Drill</vt:lpstr>
      <vt:lpstr>x64 Assembly: A Quick Drill</vt:lpstr>
      <vt:lpstr>x64 Assembly: A Quick Drill</vt:lpstr>
      <vt:lpstr>x64 Assembly: A Quick Drill</vt:lpstr>
      <vt:lpstr>Diffusing Your Bomb</vt:lpstr>
      <vt:lpstr>Diffusing Your Bomb</vt:lpstr>
      <vt:lpstr>Using gdb</vt:lpstr>
      <vt:lpstr>Using gdb</vt:lpstr>
      <vt:lpstr>Using gdb</vt:lpstr>
      <vt:lpstr>Using gdb</vt:lpstr>
      <vt:lpstr>sscanf</vt:lpstr>
      <vt:lpstr>Summary</vt:lpstr>
      <vt:lpstr>Hints!!</vt:lpstr>
      <vt:lpstr>If you get stuck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dc:creator>ansa</dc:creator>
  <cp:lastModifiedBy>Yunju Baek</cp:lastModifiedBy>
  <cp:revision>3</cp:revision>
  <dcterms:modified xsi:type="dcterms:W3CDTF">2022-04-28T08:18:40Z</dcterms:modified>
</cp:coreProperties>
</file>