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2" r:id="rId1"/>
  </p:sldMasterIdLst>
  <p:notesMasterIdLst>
    <p:notesMasterId r:id="rId39"/>
  </p:notesMasterIdLst>
  <p:sldIdLst>
    <p:sldId id="256" r:id="rId2"/>
    <p:sldId id="270" r:id="rId3"/>
    <p:sldId id="258" r:id="rId4"/>
    <p:sldId id="259" r:id="rId5"/>
    <p:sldId id="260" r:id="rId6"/>
    <p:sldId id="261" r:id="rId7"/>
    <p:sldId id="277" r:id="rId8"/>
    <p:sldId id="279" r:id="rId9"/>
    <p:sldId id="315" r:id="rId10"/>
    <p:sldId id="316" r:id="rId11"/>
    <p:sldId id="317" r:id="rId12"/>
    <p:sldId id="318" r:id="rId13"/>
    <p:sldId id="319" r:id="rId14"/>
    <p:sldId id="295" r:id="rId15"/>
    <p:sldId id="294" r:id="rId16"/>
    <p:sldId id="296" r:id="rId17"/>
    <p:sldId id="297" r:id="rId18"/>
    <p:sldId id="298" r:id="rId19"/>
    <p:sldId id="299" r:id="rId20"/>
    <p:sldId id="300" r:id="rId21"/>
    <p:sldId id="301" r:id="rId22"/>
    <p:sldId id="283" r:id="rId23"/>
    <p:sldId id="284" r:id="rId24"/>
    <p:sldId id="302" r:id="rId25"/>
    <p:sldId id="303" r:id="rId26"/>
    <p:sldId id="304" r:id="rId27"/>
    <p:sldId id="305" r:id="rId28"/>
    <p:sldId id="306" r:id="rId29"/>
    <p:sldId id="311" r:id="rId30"/>
    <p:sldId id="312" r:id="rId31"/>
    <p:sldId id="307" r:id="rId32"/>
    <p:sldId id="313" r:id="rId33"/>
    <p:sldId id="310" r:id="rId34"/>
    <p:sldId id="291" r:id="rId35"/>
    <p:sldId id="314" r:id="rId36"/>
    <p:sldId id="321" r:id="rId37"/>
    <p:sldId id="320" r:id="rId38"/>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nju Baek" userId="a0536856759b6721" providerId="LiveId" clId="{F4DF51A4-09CC-0646-99ED-65E92AE097AE}"/>
    <pc:docChg chg="undo custSel modSld">
      <pc:chgData name="Yunju Baek" userId="a0536856759b6721" providerId="LiveId" clId="{F4DF51A4-09CC-0646-99ED-65E92AE097AE}" dt="2022-05-16T04:24:57.138" v="93" actId="20577"/>
      <pc:docMkLst>
        <pc:docMk/>
      </pc:docMkLst>
      <pc:sldChg chg="modSp mod">
        <pc:chgData name="Yunju Baek" userId="a0536856759b6721" providerId="LiveId" clId="{F4DF51A4-09CC-0646-99ED-65E92AE097AE}" dt="2022-05-16T04:24:02.579" v="57" actId="20577"/>
        <pc:sldMkLst>
          <pc:docMk/>
          <pc:sldMk cId="3595037360" sldId="294"/>
        </pc:sldMkLst>
        <pc:spChg chg="mod">
          <ac:chgData name="Yunju Baek" userId="a0536856759b6721" providerId="LiveId" clId="{F4DF51A4-09CC-0646-99ED-65E92AE097AE}" dt="2022-05-16T04:24:02.579" v="57" actId="20577"/>
          <ac:spMkLst>
            <pc:docMk/>
            <pc:sldMk cId="3595037360" sldId="294"/>
            <ac:spMk id="3" creationId="{00000000-0000-0000-0000-000000000000}"/>
          </ac:spMkLst>
        </pc:spChg>
      </pc:sldChg>
      <pc:sldChg chg="modSp mod">
        <pc:chgData name="Yunju Baek" userId="a0536856759b6721" providerId="LiveId" clId="{F4DF51A4-09CC-0646-99ED-65E92AE097AE}" dt="2022-05-16T04:23:20.309" v="39" actId="20577"/>
        <pc:sldMkLst>
          <pc:docMk/>
          <pc:sldMk cId="3484250385" sldId="295"/>
        </pc:sldMkLst>
        <pc:spChg chg="mod">
          <ac:chgData name="Yunju Baek" userId="a0536856759b6721" providerId="LiveId" clId="{F4DF51A4-09CC-0646-99ED-65E92AE097AE}" dt="2022-05-16T04:23:20.309" v="39" actId="20577"/>
          <ac:spMkLst>
            <pc:docMk/>
            <pc:sldMk cId="3484250385" sldId="295"/>
            <ac:spMk id="3" creationId="{00000000-0000-0000-0000-000000000000}"/>
          </ac:spMkLst>
        </pc:spChg>
      </pc:sldChg>
      <pc:sldChg chg="modSp mod">
        <pc:chgData name="Yunju Baek" userId="a0536856759b6721" providerId="LiveId" clId="{F4DF51A4-09CC-0646-99ED-65E92AE097AE}" dt="2022-05-16T04:23:50.185" v="45" actId="20577"/>
        <pc:sldMkLst>
          <pc:docMk/>
          <pc:sldMk cId="2848640125" sldId="296"/>
        </pc:sldMkLst>
        <pc:spChg chg="mod">
          <ac:chgData name="Yunju Baek" userId="a0536856759b6721" providerId="LiveId" clId="{F4DF51A4-09CC-0646-99ED-65E92AE097AE}" dt="2022-05-16T04:23:50.185" v="45" actId="20577"/>
          <ac:spMkLst>
            <pc:docMk/>
            <pc:sldMk cId="2848640125" sldId="296"/>
            <ac:spMk id="3" creationId="{00000000-0000-0000-0000-000000000000}"/>
          </ac:spMkLst>
        </pc:spChg>
      </pc:sldChg>
      <pc:sldChg chg="modSp mod">
        <pc:chgData name="Yunju Baek" userId="a0536856759b6721" providerId="LiveId" clId="{F4DF51A4-09CC-0646-99ED-65E92AE097AE}" dt="2022-05-16T04:24:26.218" v="62" actId="20577"/>
        <pc:sldMkLst>
          <pc:docMk/>
          <pc:sldMk cId="3026016912" sldId="302"/>
        </pc:sldMkLst>
        <pc:spChg chg="mod">
          <ac:chgData name="Yunju Baek" userId="a0536856759b6721" providerId="LiveId" clId="{F4DF51A4-09CC-0646-99ED-65E92AE097AE}" dt="2022-05-16T04:24:26.218" v="62" actId="20577"/>
          <ac:spMkLst>
            <pc:docMk/>
            <pc:sldMk cId="3026016912" sldId="302"/>
            <ac:spMk id="3" creationId="{00000000-0000-0000-0000-000000000000}"/>
          </ac:spMkLst>
        </pc:spChg>
      </pc:sldChg>
      <pc:sldChg chg="modSp mod">
        <pc:chgData name="Yunju Baek" userId="a0536856759b6721" providerId="LiveId" clId="{F4DF51A4-09CC-0646-99ED-65E92AE097AE}" dt="2022-05-16T04:24:57.138" v="93" actId="20577"/>
        <pc:sldMkLst>
          <pc:docMk/>
          <pc:sldMk cId="253376747" sldId="314"/>
        </pc:sldMkLst>
        <pc:spChg chg="mod">
          <ac:chgData name="Yunju Baek" userId="a0536856759b6721" providerId="LiveId" clId="{F4DF51A4-09CC-0646-99ED-65E92AE097AE}" dt="2022-05-16T04:24:57.138" v="93" actId="20577"/>
          <ac:spMkLst>
            <pc:docMk/>
            <pc:sldMk cId="253376747" sldId="314"/>
            <ac:spMk id="3" creationId="{00000000-0000-0000-0000-000000000000}"/>
          </ac:spMkLst>
        </pc:spChg>
      </pc:sldChg>
    </pc:docChg>
  </pc:docChgLst>
  <pc:docChgLst>
    <pc:chgData name="Yunju Baek" userId="a0536856759b6721" providerId="LiveId" clId="{DA110C30-CE45-3C4B-92AE-2B6A038F1862}"/>
    <pc:docChg chg="modSld">
      <pc:chgData name="Yunju Baek" userId="a0536856759b6721" providerId="LiveId" clId="{DA110C30-CE45-3C4B-92AE-2B6A038F1862}" dt="2020-11-17T13:33:49.280" v="35" actId="20577"/>
      <pc:docMkLst>
        <pc:docMk/>
      </pc:docMkLst>
      <pc:sldChg chg="modSp mod">
        <pc:chgData name="Yunju Baek" userId="a0536856759b6721" providerId="LiveId" clId="{DA110C30-CE45-3C4B-92AE-2B6A038F1862}" dt="2020-11-17T13:30:38.930" v="9" actId="20577"/>
        <pc:sldMkLst>
          <pc:docMk/>
          <pc:sldMk cId="0" sldId="256"/>
        </pc:sldMkLst>
        <pc:spChg chg="mod">
          <ac:chgData name="Yunju Baek" userId="a0536856759b6721" providerId="LiveId" clId="{DA110C30-CE45-3C4B-92AE-2B6A038F1862}" dt="2020-11-17T13:30:38.930" v="9" actId="20577"/>
          <ac:spMkLst>
            <pc:docMk/>
            <pc:sldMk cId="0" sldId="256"/>
            <ac:spMk id="60" creationId="{00000000-0000-0000-0000-000000000000}"/>
          </ac:spMkLst>
        </pc:spChg>
      </pc:sldChg>
      <pc:sldChg chg="modSp mod">
        <pc:chgData name="Yunju Baek" userId="a0536856759b6721" providerId="LiveId" clId="{DA110C30-CE45-3C4B-92AE-2B6A038F1862}" dt="2020-11-17T13:30:58.558" v="11" actId="20577"/>
        <pc:sldMkLst>
          <pc:docMk/>
          <pc:sldMk cId="3484250385" sldId="295"/>
        </pc:sldMkLst>
        <pc:spChg chg="mod">
          <ac:chgData name="Yunju Baek" userId="a0536856759b6721" providerId="LiveId" clId="{DA110C30-CE45-3C4B-92AE-2B6A038F1862}" dt="2020-11-17T13:30:58.558" v="11" actId="20577"/>
          <ac:spMkLst>
            <pc:docMk/>
            <pc:sldMk cId="3484250385" sldId="295"/>
            <ac:spMk id="3" creationId="{00000000-0000-0000-0000-000000000000}"/>
          </ac:spMkLst>
        </pc:spChg>
      </pc:sldChg>
      <pc:sldChg chg="modSp mod">
        <pc:chgData name="Yunju Baek" userId="a0536856759b6721" providerId="LiveId" clId="{DA110C30-CE45-3C4B-92AE-2B6A038F1862}" dt="2020-11-17T13:31:11.675" v="13" actId="20577"/>
        <pc:sldMkLst>
          <pc:docMk/>
          <pc:sldMk cId="3026016912" sldId="302"/>
        </pc:sldMkLst>
        <pc:spChg chg="mod">
          <ac:chgData name="Yunju Baek" userId="a0536856759b6721" providerId="LiveId" clId="{DA110C30-CE45-3C4B-92AE-2B6A038F1862}" dt="2020-11-17T13:31:11.675" v="13" actId="20577"/>
          <ac:spMkLst>
            <pc:docMk/>
            <pc:sldMk cId="3026016912" sldId="302"/>
            <ac:spMk id="3" creationId="{00000000-0000-0000-0000-000000000000}"/>
          </ac:spMkLst>
        </pc:spChg>
      </pc:sldChg>
      <pc:sldChg chg="modSp mod">
        <pc:chgData name="Yunju Baek" userId="a0536856759b6721" providerId="LiveId" clId="{DA110C30-CE45-3C4B-92AE-2B6A038F1862}" dt="2020-11-17T13:31:23.624" v="20" actId="20577"/>
        <pc:sldMkLst>
          <pc:docMk/>
          <pc:sldMk cId="253376747" sldId="314"/>
        </pc:sldMkLst>
        <pc:spChg chg="mod">
          <ac:chgData name="Yunju Baek" userId="a0536856759b6721" providerId="LiveId" clId="{DA110C30-CE45-3C4B-92AE-2B6A038F1862}" dt="2020-11-17T13:31:23.624" v="20" actId="20577"/>
          <ac:spMkLst>
            <pc:docMk/>
            <pc:sldMk cId="253376747" sldId="314"/>
            <ac:spMk id="3" creationId="{00000000-0000-0000-0000-000000000000}"/>
          </ac:spMkLst>
        </pc:spChg>
      </pc:sldChg>
      <pc:sldChg chg="modSp mod">
        <pc:chgData name="Yunju Baek" userId="a0536856759b6721" providerId="LiveId" clId="{DA110C30-CE45-3C4B-92AE-2B6A038F1862}" dt="2020-11-17T13:33:49.280" v="35" actId="20577"/>
        <pc:sldMkLst>
          <pc:docMk/>
          <pc:sldMk cId="370876967" sldId="321"/>
        </pc:sldMkLst>
        <pc:spChg chg="mod">
          <ac:chgData name="Yunju Baek" userId="a0536856759b6721" providerId="LiveId" clId="{DA110C30-CE45-3C4B-92AE-2B6A038F1862}" dt="2020-11-17T13:33:49.280" v="35" actId="20577"/>
          <ac:spMkLst>
            <pc:docMk/>
            <pc:sldMk cId="370876967" sldId="321"/>
            <ac:spMk id="3" creationId="{00000000-0000-0000-0000-000000000000}"/>
          </ac:spMkLst>
        </pc:spChg>
      </pc:sldChg>
    </pc:docChg>
  </pc:docChgLst>
  <pc:docChgLst>
    <pc:chgData name="Yunju Baek" userId="a0536856759b6721" providerId="LiveId" clId="{A0102094-C9B6-4B69-B60E-5415BC4ADE89}"/>
    <pc:docChg chg="modSld modMainMaster">
      <pc:chgData name="Yunju Baek" userId="a0536856759b6721" providerId="LiveId" clId="{A0102094-C9B6-4B69-B60E-5415BC4ADE89}" dt="2021-05-13T08:13:41.964" v="96" actId="20577"/>
      <pc:docMkLst>
        <pc:docMk/>
      </pc:docMkLst>
      <pc:sldChg chg="modSp mod">
        <pc:chgData name="Yunju Baek" userId="a0536856759b6721" providerId="LiveId" clId="{A0102094-C9B6-4B69-B60E-5415BC4ADE89}" dt="2021-05-12T06:52:32.257" v="39" actId="20577"/>
        <pc:sldMkLst>
          <pc:docMk/>
          <pc:sldMk cId="3484250385" sldId="295"/>
        </pc:sldMkLst>
        <pc:spChg chg="mod">
          <ac:chgData name="Yunju Baek" userId="a0536856759b6721" providerId="LiveId" clId="{A0102094-C9B6-4B69-B60E-5415BC4ADE89}" dt="2021-05-12T06:52:32.257" v="39" actId="20577"/>
          <ac:spMkLst>
            <pc:docMk/>
            <pc:sldMk cId="3484250385" sldId="295"/>
            <ac:spMk id="3" creationId="{00000000-0000-0000-0000-000000000000}"/>
          </ac:spMkLst>
        </pc:spChg>
      </pc:sldChg>
      <pc:sldChg chg="modSp mod">
        <pc:chgData name="Yunju Baek" userId="a0536856759b6721" providerId="LiveId" clId="{A0102094-C9B6-4B69-B60E-5415BC4ADE89}" dt="2021-05-12T06:52:53.851" v="40" actId="20577"/>
        <pc:sldMkLst>
          <pc:docMk/>
          <pc:sldMk cId="3026016912" sldId="302"/>
        </pc:sldMkLst>
        <pc:spChg chg="mod">
          <ac:chgData name="Yunju Baek" userId="a0536856759b6721" providerId="LiveId" clId="{A0102094-C9B6-4B69-B60E-5415BC4ADE89}" dt="2021-05-12T06:52:53.851" v="40" actId="20577"/>
          <ac:spMkLst>
            <pc:docMk/>
            <pc:sldMk cId="3026016912" sldId="302"/>
            <ac:spMk id="3" creationId="{00000000-0000-0000-0000-000000000000}"/>
          </ac:spMkLst>
        </pc:spChg>
      </pc:sldChg>
      <pc:sldChg chg="modSp mod">
        <pc:chgData name="Yunju Baek" userId="a0536856759b6721" providerId="LiveId" clId="{A0102094-C9B6-4B69-B60E-5415BC4ADE89}" dt="2021-05-13T08:13:32.393" v="72" actId="20577"/>
        <pc:sldMkLst>
          <pc:docMk/>
          <pc:sldMk cId="253376747" sldId="314"/>
        </pc:sldMkLst>
        <pc:spChg chg="mod">
          <ac:chgData name="Yunju Baek" userId="a0536856759b6721" providerId="LiveId" clId="{A0102094-C9B6-4B69-B60E-5415BC4ADE89}" dt="2021-05-13T08:13:32.393" v="72" actId="20577"/>
          <ac:spMkLst>
            <pc:docMk/>
            <pc:sldMk cId="253376747" sldId="314"/>
            <ac:spMk id="3" creationId="{00000000-0000-0000-0000-000000000000}"/>
          </ac:spMkLst>
        </pc:spChg>
      </pc:sldChg>
      <pc:sldChg chg="modSp mod">
        <pc:chgData name="Yunju Baek" userId="a0536856759b6721" providerId="LiveId" clId="{A0102094-C9B6-4B69-B60E-5415BC4ADE89}" dt="2021-05-13T08:13:41.964" v="96" actId="20577"/>
        <pc:sldMkLst>
          <pc:docMk/>
          <pc:sldMk cId="370876967" sldId="321"/>
        </pc:sldMkLst>
        <pc:spChg chg="mod">
          <ac:chgData name="Yunju Baek" userId="a0536856759b6721" providerId="LiveId" clId="{A0102094-C9B6-4B69-B60E-5415BC4ADE89}" dt="2021-05-13T08:13:41.964" v="96" actId="20577"/>
          <ac:spMkLst>
            <pc:docMk/>
            <pc:sldMk cId="370876967" sldId="321"/>
            <ac:spMk id="3" creationId="{00000000-0000-0000-0000-000000000000}"/>
          </ac:spMkLst>
        </pc:spChg>
      </pc:sldChg>
      <pc:sldMasterChg chg="modSp mod">
        <pc:chgData name="Yunju Baek" userId="a0536856759b6721" providerId="LiveId" clId="{A0102094-C9B6-4B69-B60E-5415BC4ADE89}" dt="2021-05-12T06:52:07.832" v="38" actId="14100"/>
        <pc:sldMasterMkLst>
          <pc:docMk/>
          <pc:sldMasterMk cId="0" sldId="2147483662"/>
        </pc:sldMasterMkLst>
        <pc:spChg chg="mod">
          <ac:chgData name="Yunju Baek" userId="a0536856759b6721" providerId="LiveId" clId="{A0102094-C9B6-4B69-B60E-5415BC4ADE89}" dt="2021-05-12T06:52:07.832" v="38" actId="14100"/>
          <ac:spMkLst>
            <pc:docMk/>
            <pc:sldMasterMk cId="0" sldId="2147483662"/>
            <ac:spMk id="8"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15699553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ltLang="ko-KR" b="1"/>
              <a:t>reverse order</a:t>
            </a:r>
          </a:p>
          <a:p>
            <a:pPr>
              <a:spcBef>
                <a:spcPts val="0"/>
              </a:spcBef>
              <a:buNone/>
            </a:pPr>
            <a:r>
              <a:rPr lang="ko-KR" altLang="en-US" b="0"/>
              <a:t>제일 뒤에 있는 </a:t>
            </a:r>
            <a:r>
              <a:rPr lang="en-US" altLang="ko-KR" b="0"/>
              <a:t>argument</a:t>
            </a:r>
            <a:r>
              <a:rPr lang="ko-KR" altLang="en-US" b="0" err="1"/>
              <a:t>부터</a:t>
            </a:r>
            <a:r>
              <a:rPr lang="ko-KR" altLang="en-US" b="0"/>
              <a:t> </a:t>
            </a:r>
            <a:r>
              <a:rPr lang="en-US" altLang="ko-KR" b="0"/>
              <a:t>push</a:t>
            </a:r>
            <a:endParaRPr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8405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84977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35284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685800" y="1281008"/>
            <a:ext cx="7772400" cy="1102500"/>
          </a:xfrm>
          <a:prstGeom prst="rect">
            <a:avLst/>
          </a:prstGeom>
          <a:noFill/>
          <a:ln>
            <a:noFill/>
          </a:ln>
        </p:spPr>
        <p:txBody>
          <a:bodyPr lIns="91425" tIns="91425" rIns="91425" bIns="91425" anchor="ctr" anchorCtr="0"/>
          <a:lstStyle>
            <a:lvl1pPr marL="119062" marR="0" indent="-119062" algn="l" rtl="0">
              <a:spcBef>
                <a:spcPts val="0"/>
              </a:spcBef>
              <a:spcAft>
                <a:spcPts val="0"/>
              </a:spcAft>
              <a:defRPr/>
            </a:lvl1pPr>
            <a:lvl2pPr marL="119062" marR="0" indent="-119062" algn="l" rtl="0">
              <a:spcBef>
                <a:spcPts val="0"/>
              </a:spcBef>
              <a:spcAft>
                <a:spcPts val="0"/>
              </a:spcAft>
              <a:defRPr/>
            </a:lvl2pPr>
            <a:lvl3pPr marL="119062" marR="0" indent="-119062" algn="l" rtl="0">
              <a:spcBef>
                <a:spcPts val="0"/>
              </a:spcBef>
              <a:spcAft>
                <a:spcPts val="0"/>
              </a:spcAft>
              <a:defRPr/>
            </a:lvl3pPr>
            <a:lvl4pPr marL="119062" marR="0" indent="-119062" algn="l" rtl="0">
              <a:spcBef>
                <a:spcPts val="0"/>
              </a:spcBef>
              <a:spcAft>
                <a:spcPts val="0"/>
              </a:spcAft>
              <a:defRPr/>
            </a:lvl4pPr>
            <a:lvl5pPr marL="119062" marR="0" indent="-119062" algn="l" rtl="0">
              <a:spcBef>
                <a:spcPts val="0"/>
              </a:spcBef>
              <a:spcAft>
                <a:spcPts val="0"/>
              </a:spcAft>
              <a:defRPr/>
            </a:lvl5pPr>
            <a:lvl6pPr marL="576262" marR="0" indent="-4762" algn="l" rtl="0">
              <a:spcBef>
                <a:spcPts val="0"/>
              </a:spcBef>
              <a:spcAft>
                <a:spcPts val="0"/>
              </a:spcAft>
              <a:defRPr/>
            </a:lvl6pPr>
            <a:lvl7pPr marL="1033462" marR="0" indent="-4762" algn="l" rtl="0">
              <a:spcBef>
                <a:spcPts val="0"/>
              </a:spcBef>
              <a:spcAft>
                <a:spcPts val="0"/>
              </a:spcAft>
              <a:defRPr/>
            </a:lvl7pPr>
            <a:lvl8pPr marL="1490662" marR="0" indent="-4762" algn="l" rtl="0">
              <a:spcBef>
                <a:spcPts val="0"/>
              </a:spcBef>
              <a:spcAft>
                <a:spcPts val="0"/>
              </a:spcAft>
              <a:defRPr/>
            </a:lvl8pPr>
            <a:lvl9pPr marL="1947862" marR="0" indent="-4762" algn="l" rtl="0">
              <a:spcBef>
                <a:spcPts val="0"/>
              </a:spcBef>
              <a:spcAft>
                <a:spcPts val="0"/>
              </a:spcAft>
              <a:defRPr/>
            </a:lvl9pPr>
          </a:lstStyle>
          <a:p>
            <a:endParaRPr/>
          </a:p>
        </p:txBody>
      </p:sp>
      <p:sp>
        <p:nvSpPr>
          <p:cNvPr id="12" name="Shape 12"/>
          <p:cNvSpPr txBox="1">
            <a:spLocks noGrp="1"/>
          </p:cNvSpPr>
          <p:nvPr>
            <p:ph type="subTitle" idx="1"/>
          </p:nvPr>
        </p:nvSpPr>
        <p:spPr>
          <a:xfrm>
            <a:off x="685800" y="2914650"/>
            <a:ext cx="7677600" cy="1314599"/>
          </a:xfrm>
          <a:prstGeom prst="rect">
            <a:avLst/>
          </a:prstGeom>
          <a:noFill/>
          <a:ln>
            <a:noFill/>
          </a:ln>
        </p:spPr>
        <p:txBody>
          <a:bodyPr lIns="91425" tIns="91425" rIns="91425" bIns="91425" anchor="t" anchorCtr="0"/>
          <a:lstStyle>
            <a:lvl1pPr marL="0" marR="0" indent="0" algn="l" rtl="0">
              <a:spcBef>
                <a:spcPts val="400"/>
              </a:spcBef>
              <a:spcAft>
                <a:spcPts val="0"/>
              </a:spcAft>
              <a:buClr>
                <a:srgbClr val="990000"/>
              </a:buClr>
              <a:buFont typeface="Calibri"/>
              <a:buNone/>
              <a:defRPr/>
            </a:lvl1pPr>
            <a:lvl2pPr marL="457200" marR="0" indent="0" algn="ctr" rtl="0">
              <a:spcBef>
                <a:spcPts val="400"/>
              </a:spcBef>
              <a:spcAft>
                <a:spcPts val="0"/>
              </a:spcAft>
              <a:buClr>
                <a:srgbClr val="990000"/>
              </a:buClr>
              <a:buFont typeface="Calibri"/>
              <a:buNone/>
              <a:defRPr/>
            </a:lvl2pPr>
            <a:lvl3pPr marL="914400" marR="0" indent="0" algn="ctr" rtl="0">
              <a:spcBef>
                <a:spcPts val="400"/>
              </a:spcBef>
              <a:spcAft>
                <a:spcPts val="0"/>
              </a:spcAft>
              <a:buClr>
                <a:schemeClr val="dk1"/>
              </a:buClr>
              <a:buFont typeface="Calibri"/>
              <a:buNone/>
              <a:defRPr/>
            </a:lvl3pPr>
            <a:lvl4pPr marL="1371600" marR="0" indent="0" algn="ctr" rtl="0">
              <a:spcBef>
                <a:spcPts val="400"/>
              </a:spcBef>
              <a:spcAft>
                <a:spcPts val="0"/>
              </a:spcAft>
              <a:buClr>
                <a:schemeClr val="dk1"/>
              </a:buClr>
              <a:buFont typeface="Calibri"/>
              <a:buNone/>
              <a:defRPr/>
            </a:lvl4pPr>
            <a:lvl5pPr marL="1828800" marR="0" indent="0" algn="ctr" rtl="0">
              <a:spcBef>
                <a:spcPts val="400"/>
              </a:spcBef>
              <a:spcAft>
                <a:spcPts val="0"/>
              </a:spcAft>
              <a:buClr>
                <a:schemeClr val="dk1"/>
              </a:buClr>
              <a:buFont typeface="Calibri"/>
              <a:buNone/>
              <a:defRPr/>
            </a:lvl5pPr>
            <a:lvl6pPr marL="2286000" marR="0" indent="0" algn="ctr" rtl="0">
              <a:spcBef>
                <a:spcPts val="400"/>
              </a:spcBef>
              <a:spcAft>
                <a:spcPts val="0"/>
              </a:spcAft>
              <a:buClr>
                <a:schemeClr val="dk1"/>
              </a:buClr>
              <a:buFont typeface="Arial"/>
              <a:buNone/>
              <a:defRPr/>
            </a:lvl6pPr>
            <a:lvl7pPr marL="2743200" marR="0" indent="0" algn="ctr" rtl="0">
              <a:spcBef>
                <a:spcPts val="400"/>
              </a:spcBef>
              <a:spcAft>
                <a:spcPts val="0"/>
              </a:spcAft>
              <a:buClr>
                <a:schemeClr val="dk1"/>
              </a:buClr>
              <a:buFont typeface="Arial"/>
              <a:buNone/>
              <a:defRPr/>
            </a:lvl7pPr>
            <a:lvl8pPr marL="3200400" marR="0" indent="0" algn="ctr" rtl="0">
              <a:spcBef>
                <a:spcPts val="400"/>
              </a:spcBef>
              <a:spcAft>
                <a:spcPts val="0"/>
              </a:spcAft>
              <a:buClr>
                <a:schemeClr val="dk1"/>
              </a:buClr>
              <a:buFont typeface="Arial"/>
              <a:buNone/>
              <a:defRPr/>
            </a:lvl8pPr>
            <a:lvl9pPr marL="3657600" marR="0" indent="0" algn="ctr" rtl="0">
              <a:spcBef>
                <a:spcPts val="400"/>
              </a:spcBef>
              <a:spcAft>
                <a:spcPts val="0"/>
              </a:spcAft>
              <a:buClr>
                <a:schemeClr val="dk1"/>
              </a:buClr>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rot="5400000">
            <a:off x="5761350" y="1367999"/>
            <a:ext cx="4579199" cy="21860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body" idx="1"/>
          </p:nvPr>
        </p:nvSpPr>
        <p:spPr>
          <a:xfrm rot="5400000">
            <a:off x="1311713" y="-743249"/>
            <a:ext cx="4579199" cy="64085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96875" y="171450"/>
            <a:ext cx="8747099" cy="5715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txBox="1">
            <a:spLocks noGrp="1"/>
          </p:cNvSpPr>
          <p:nvPr>
            <p:ph type="body" idx="1"/>
          </p:nvPr>
        </p:nvSpPr>
        <p:spPr>
          <a:xfrm>
            <a:off x="638175" y="1021556"/>
            <a:ext cx="3871799" cy="37290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9" name="Shape 49"/>
          <p:cNvSpPr txBox="1">
            <a:spLocks noGrp="1"/>
          </p:cNvSpPr>
          <p:nvPr>
            <p:ph type="body" idx="2"/>
          </p:nvPr>
        </p:nvSpPr>
        <p:spPr>
          <a:xfrm>
            <a:off x="4662487" y="1021556"/>
            <a:ext cx="3871799" cy="1807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body" idx="3"/>
          </p:nvPr>
        </p:nvSpPr>
        <p:spPr>
          <a:xfrm>
            <a:off x="4662487" y="2943225"/>
            <a:ext cx="3871799" cy="1807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396875" y="171450"/>
            <a:ext cx="8747099" cy="5715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txBox="1">
            <a:spLocks noGrp="1"/>
          </p:cNvSpPr>
          <p:nvPr>
            <p:ph type="body" idx="1"/>
          </p:nvPr>
        </p:nvSpPr>
        <p:spPr>
          <a:xfrm>
            <a:off x="638175" y="1021556"/>
            <a:ext cx="3871799" cy="37290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4" name="Shape 54"/>
          <p:cNvSpPr txBox="1">
            <a:spLocks noGrp="1"/>
          </p:cNvSpPr>
          <p:nvPr>
            <p:ph type="body" idx="2"/>
          </p:nvPr>
        </p:nvSpPr>
        <p:spPr>
          <a:xfrm>
            <a:off x="4662487" y="1021556"/>
            <a:ext cx="3871799" cy="37290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_1">
    <p:spTree>
      <p:nvGrpSpPr>
        <p:cNvPr id="1" name="Shape 55"/>
        <p:cNvGrpSpPr/>
        <p:nvPr/>
      </p:nvGrpSpPr>
      <p:grpSpPr>
        <a:xfrm>
          <a:off x="0" y="0"/>
          <a:ext cx="0" cy="0"/>
          <a:chOff x="0" y="0"/>
          <a:chExt cx="0" cy="0"/>
        </a:xfrm>
      </p:grpSpPr>
      <p:sp>
        <p:nvSpPr>
          <p:cNvPr id="56" name="Shape 56"/>
          <p:cNvSpPr txBox="1">
            <a:spLocks noGrp="1"/>
          </p:cNvSpPr>
          <p:nvPr>
            <p:ph type="ctrTitle"/>
          </p:nvPr>
        </p:nvSpPr>
        <p:spPr>
          <a:xfrm>
            <a:off x="685800" y="1583342"/>
            <a:ext cx="7772400" cy="1159799"/>
          </a:xfrm>
          <a:prstGeom prst="rect">
            <a:avLst/>
          </a:prstGeom>
        </p:spPr>
        <p:txBody>
          <a:bodyPr lIns="91425" tIns="91425" rIns="91425" bIns="91425" anchor="ctr"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57" name="Shape 57"/>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57017" y="326758"/>
            <a:ext cx="7592099" cy="5715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 name="Shape 15"/>
          <p:cNvSpPr txBox="1">
            <a:spLocks noGrp="1"/>
          </p:cNvSpPr>
          <p:nvPr>
            <p:ph type="body" idx="1"/>
          </p:nvPr>
        </p:nvSpPr>
        <p:spPr>
          <a:xfrm>
            <a:off x="396875" y="1021556"/>
            <a:ext cx="7896300" cy="3729000"/>
          </a:xfrm>
          <a:prstGeom prst="rect">
            <a:avLst/>
          </a:prstGeom>
          <a:noFill/>
          <a:ln>
            <a:noFill/>
          </a:ln>
        </p:spPr>
        <p:txBody>
          <a:bodyPr lIns="91425" tIns="91425" rIns="91425" bIns="91425" anchor="t" anchorCtr="0"/>
          <a:lstStyle>
            <a:lvl1pPr rtl="0">
              <a:spcBef>
                <a:spcPts val="0"/>
              </a:spcBef>
              <a:buSzPct val="58333"/>
              <a:defRPr sz="2400">
                <a:solidFill>
                  <a:schemeClr val="dk1"/>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722312" y="3305175"/>
            <a:ext cx="7772400" cy="10214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 name="Shape 18"/>
          <p:cNvSpPr txBox="1">
            <a:spLocks noGrp="1"/>
          </p:cNvSpPr>
          <p:nvPr>
            <p:ph type="body" idx="1"/>
          </p:nvPr>
        </p:nvSpPr>
        <p:spPr>
          <a:xfrm>
            <a:off x="722312" y="2180034"/>
            <a:ext cx="7772400" cy="1125000"/>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74089" y="278386"/>
            <a:ext cx="7591499" cy="5715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1" name="Shape 21"/>
          <p:cNvSpPr txBox="1">
            <a:spLocks noGrp="1"/>
          </p:cNvSpPr>
          <p:nvPr>
            <p:ph type="body" idx="1"/>
          </p:nvPr>
        </p:nvSpPr>
        <p:spPr>
          <a:xfrm>
            <a:off x="638175" y="1021556"/>
            <a:ext cx="3871799" cy="37290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2"/>
          </p:nvPr>
        </p:nvSpPr>
        <p:spPr>
          <a:xfrm>
            <a:off x="4662487" y="1021556"/>
            <a:ext cx="3871799" cy="37290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1"/>
          </p:nvPr>
        </p:nvSpPr>
        <p:spPr>
          <a:xfrm>
            <a:off x="457200" y="1151334"/>
            <a:ext cx="4040099" cy="479699"/>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26" name="Shape 26"/>
          <p:cNvSpPr txBox="1">
            <a:spLocks noGrp="1"/>
          </p:cNvSpPr>
          <p:nvPr>
            <p:ph type="body" idx="2"/>
          </p:nvPr>
        </p:nvSpPr>
        <p:spPr>
          <a:xfrm>
            <a:off x="457200" y="1631156"/>
            <a:ext cx="4040099" cy="2963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7" name="Shape 27"/>
          <p:cNvSpPr txBox="1">
            <a:spLocks noGrp="1"/>
          </p:cNvSpPr>
          <p:nvPr>
            <p:ph type="body" idx="3"/>
          </p:nvPr>
        </p:nvSpPr>
        <p:spPr>
          <a:xfrm>
            <a:off x="4645025" y="1151334"/>
            <a:ext cx="4041900" cy="479699"/>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28" name="Shape 28"/>
          <p:cNvSpPr txBox="1">
            <a:spLocks noGrp="1"/>
          </p:cNvSpPr>
          <p:nvPr>
            <p:ph type="body" idx="4"/>
          </p:nvPr>
        </p:nvSpPr>
        <p:spPr>
          <a:xfrm>
            <a:off x="4645025" y="1631156"/>
            <a:ext cx="4041900" cy="29634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204787"/>
            <a:ext cx="3008399" cy="8714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3575050" y="204787"/>
            <a:ext cx="5111699" cy="43898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2"/>
          </p:nvPr>
        </p:nvSpPr>
        <p:spPr>
          <a:xfrm>
            <a:off x="457200" y="1076325"/>
            <a:ext cx="3008399" cy="3518399"/>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792288" y="3600450"/>
            <a:ext cx="5486399" cy="4250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8" name="Shape 38"/>
          <p:cNvSpPr>
            <a:spLocks noGrp="1"/>
          </p:cNvSpPr>
          <p:nvPr>
            <p:ph type="pic" idx="2"/>
          </p:nvPr>
        </p:nvSpPr>
        <p:spPr>
          <a:xfrm>
            <a:off x="1792288" y="459581"/>
            <a:ext cx="5486399" cy="3086099"/>
          </a:xfrm>
          <a:prstGeom prst="rect">
            <a:avLst/>
          </a:prstGeom>
          <a:noFill/>
          <a:ln>
            <a:noFill/>
          </a:ln>
        </p:spPr>
      </p:sp>
      <p:sp>
        <p:nvSpPr>
          <p:cNvPr id="39" name="Shape 39"/>
          <p:cNvSpPr txBox="1">
            <a:spLocks noGrp="1"/>
          </p:cNvSpPr>
          <p:nvPr>
            <p:ph type="body" idx="1"/>
          </p:nvPr>
        </p:nvSpPr>
        <p:spPr>
          <a:xfrm>
            <a:off x="1792288" y="4025503"/>
            <a:ext cx="5486399" cy="603599"/>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374089" y="278386"/>
            <a:ext cx="7591499" cy="5715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 name="Shape 42"/>
          <p:cNvSpPr txBox="1">
            <a:spLocks noGrp="1"/>
          </p:cNvSpPr>
          <p:nvPr>
            <p:ph type="body" idx="1"/>
          </p:nvPr>
        </p:nvSpPr>
        <p:spPr>
          <a:xfrm rot="5400000">
            <a:off x="2480449" y="-1062093"/>
            <a:ext cx="3729000" cy="78963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374089" y="278386"/>
            <a:ext cx="7591499" cy="571500"/>
          </a:xfrm>
          <a:prstGeom prst="rect">
            <a:avLst/>
          </a:prstGeom>
          <a:noFill/>
          <a:ln>
            <a:noFill/>
          </a:ln>
        </p:spPr>
        <p:txBody>
          <a:bodyPr lIns="91425" tIns="91425" rIns="91425" bIns="91425" anchor="ctr" anchorCtr="0"/>
          <a:lstStyle>
            <a:lvl1pPr marL="119062" marR="0" indent="-119062" algn="l" rtl="0">
              <a:spcBef>
                <a:spcPts val="0"/>
              </a:spcBef>
              <a:spcAft>
                <a:spcPts val="0"/>
              </a:spcAft>
              <a:buSzPct val="100000"/>
              <a:defRPr sz="3000"/>
            </a:lvl1pPr>
            <a:lvl2pPr marL="119062" marR="0" indent="-119062" algn="l" rtl="0">
              <a:spcBef>
                <a:spcPts val="0"/>
              </a:spcBef>
              <a:spcAft>
                <a:spcPts val="0"/>
              </a:spcAft>
              <a:defRPr/>
            </a:lvl2pPr>
            <a:lvl3pPr marL="119062" marR="0" indent="-119062" algn="l" rtl="0">
              <a:spcBef>
                <a:spcPts val="0"/>
              </a:spcBef>
              <a:spcAft>
                <a:spcPts val="0"/>
              </a:spcAft>
              <a:defRPr/>
            </a:lvl3pPr>
            <a:lvl4pPr marL="119062" marR="0" indent="-119062" algn="l" rtl="0">
              <a:spcBef>
                <a:spcPts val="0"/>
              </a:spcBef>
              <a:spcAft>
                <a:spcPts val="0"/>
              </a:spcAft>
              <a:defRPr/>
            </a:lvl4pPr>
            <a:lvl5pPr marL="119062" marR="0" indent="-119062" algn="l" rtl="0">
              <a:spcBef>
                <a:spcPts val="0"/>
              </a:spcBef>
              <a:spcAft>
                <a:spcPts val="0"/>
              </a:spcAft>
              <a:defRPr/>
            </a:lvl5pPr>
            <a:lvl6pPr marL="576262" marR="0" indent="-4762" algn="l" rtl="0">
              <a:spcBef>
                <a:spcPts val="0"/>
              </a:spcBef>
              <a:spcAft>
                <a:spcPts val="0"/>
              </a:spcAft>
              <a:defRPr/>
            </a:lvl6pPr>
            <a:lvl7pPr marL="1033462" marR="0" indent="-4762" algn="l" rtl="0">
              <a:spcBef>
                <a:spcPts val="0"/>
              </a:spcBef>
              <a:spcAft>
                <a:spcPts val="0"/>
              </a:spcAft>
              <a:defRPr/>
            </a:lvl7pPr>
            <a:lvl8pPr marL="1490662" marR="0" indent="-4762" algn="l" rtl="0">
              <a:spcBef>
                <a:spcPts val="0"/>
              </a:spcBef>
              <a:spcAft>
                <a:spcPts val="0"/>
              </a:spcAft>
              <a:defRPr/>
            </a:lvl8pPr>
            <a:lvl9pPr marL="1947862" marR="0" indent="-4762" algn="l" rtl="0">
              <a:spcBef>
                <a:spcPts val="0"/>
              </a:spcBef>
              <a:spcAft>
                <a:spcPts val="0"/>
              </a:spcAft>
              <a:defRPr/>
            </a:lvl9pPr>
          </a:lstStyle>
          <a:p>
            <a:endParaRPr/>
          </a:p>
        </p:txBody>
      </p:sp>
      <p:sp>
        <p:nvSpPr>
          <p:cNvPr id="6" name="Shape 6"/>
          <p:cNvSpPr txBox="1">
            <a:spLocks noGrp="1"/>
          </p:cNvSpPr>
          <p:nvPr>
            <p:ph type="body" idx="1"/>
          </p:nvPr>
        </p:nvSpPr>
        <p:spPr>
          <a:xfrm>
            <a:off x="396875" y="1021556"/>
            <a:ext cx="7896300" cy="3729000"/>
          </a:xfrm>
          <a:prstGeom prst="rect">
            <a:avLst/>
          </a:prstGeom>
          <a:noFill/>
          <a:ln>
            <a:noFill/>
          </a:ln>
        </p:spPr>
        <p:txBody>
          <a:bodyPr lIns="91425" tIns="91425" rIns="91425" bIns="91425" anchor="t" anchorCtr="0"/>
          <a:lstStyle>
            <a:lvl1pPr marL="342900" marR="0" indent="-251459" algn="l" rtl="0">
              <a:spcBef>
                <a:spcPts val="480"/>
              </a:spcBef>
              <a:spcAft>
                <a:spcPts val="0"/>
              </a:spcAft>
              <a:buClr>
                <a:srgbClr val="990000"/>
              </a:buClr>
              <a:buSzPct val="75000"/>
              <a:buFont typeface="Calibri"/>
              <a:buChar char="■"/>
              <a:defRPr sz="2400"/>
            </a:lvl1pPr>
            <a:lvl2pPr marL="742950" marR="0" indent="-146050" algn="l" rtl="0">
              <a:spcBef>
                <a:spcPts val="400"/>
              </a:spcBef>
              <a:spcAft>
                <a:spcPts val="0"/>
              </a:spcAft>
              <a:buClr>
                <a:srgbClr val="990000"/>
              </a:buClr>
              <a:buFont typeface="Calibri"/>
              <a:buChar char="■"/>
              <a:defRPr sz="2400"/>
            </a:lvl2pPr>
            <a:lvl3pPr marL="1143000" marR="0" indent="-127000" algn="l" rtl="0">
              <a:spcBef>
                <a:spcPts val="400"/>
              </a:spcBef>
              <a:spcAft>
                <a:spcPts val="0"/>
              </a:spcAft>
              <a:buClr>
                <a:srgbClr val="990000"/>
              </a:buClr>
              <a:buSzPct val="50000"/>
              <a:buFont typeface="Calibri"/>
              <a:buChar char="▪"/>
              <a:defRPr sz="2400"/>
            </a:lvl3pPr>
            <a:lvl4pPr marL="1600200" marR="0" indent="-101600" algn="l" rtl="0">
              <a:spcBef>
                <a:spcPts val="400"/>
              </a:spcBef>
              <a:spcAft>
                <a:spcPts val="0"/>
              </a:spcAft>
              <a:buClr>
                <a:srgbClr val="990000"/>
              </a:buClr>
              <a:buSzPct val="45833"/>
              <a:buFont typeface="Calibri"/>
              <a:buChar char="–"/>
              <a:defRPr sz="2400"/>
            </a:lvl4pPr>
            <a:lvl5pPr marL="2057400" marR="0" indent="-101600" algn="l" rtl="0">
              <a:spcBef>
                <a:spcPts val="400"/>
              </a:spcBef>
              <a:spcAft>
                <a:spcPts val="0"/>
              </a:spcAft>
              <a:buClr>
                <a:srgbClr val="990000"/>
              </a:buClr>
              <a:buSzPct val="45833"/>
              <a:buFont typeface="Calibri"/>
              <a:buChar char="»"/>
              <a:defRPr sz="2400"/>
            </a:lvl5pPr>
            <a:lvl6pPr marL="2514600" marR="0" indent="-101600" algn="l" rtl="0">
              <a:spcBef>
                <a:spcPts val="400"/>
              </a:spcBef>
              <a:spcAft>
                <a:spcPts val="0"/>
              </a:spcAft>
              <a:buClr>
                <a:srgbClr val="990000"/>
              </a:buClr>
              <a:buSzPct val="75000"/>
              <a:buFont typeface="Arial"/>
              <a:buChar char="»"/>
              <a:defRPr sz="2400"/>
            </a:lvl6pPr>
            <a:lvl7pPr marL="2971800" marR="0" indent="-101600" algn="l" rtl="0">
              <a:spcBef>
                <a:spcPts val="400"/>
              </a:spcBef>
              <a:spcAft>
                <a:spcPts val="0"/>
              </a:spcAft>
              <a:buClr>
                <a:srgbClr val="990000"/>
              </a:buClr>
              <a:buSzPct val="100000"/>
              <a:buFont typeface="Arial"/>
              <a:buChar char="»"/>
              <a:defRPr sz="2400"/>
            </a:lvl7pPr>
            <a:lvl8pPr marL="3429000" marR="0" indent="-101600" algn="l" rtl="0">
              <a:spcBef>
                <a:spcPts val="400"/>
              </a:spcBef>
              <a:spcAft>
                <a:spcPts val="0"/>
              </a:spcAft>
              <a:buClr>
                <a:srgbClr val="990000"/>
              </a:buClr>
              <a:buSzPct val="100000"/>
              <a:buFont typeface="Arial"/>
              <a:buChar char="»"/>
              <a:defRPr sz="2400"/>
            </a:lvl8pPr>
            <a:lvl9pPr marL="3886200" marR="0" indent="-101600" algn="l" rtl="0">
              <a:spcBef>
                <a:spcPts val="400"/>
              </a:spcBef>
              <a:spcAft>
                <a:spcPts val="0"/>
              </a:spcAft>
              <a:buClr>
                <a:srgbClr val="990000"/>
              </a:buClr>
              <a:buSzPct val="100000"/>
              <a:buFont typeface="Arial"/>
              <a:buChar char="»"/>
              <a:defRPr sz="2400"/>
            </a:lvl9pPr>
          </a:lstStyle>
          <a:p>
            <a:endParaRPr/>
          </a:p>
        </p:txBody>
      </p:sp>
      <p:sp>
        <p:nvSpPr>
          <p:cNvPr id="7" name="Shape 7"/>
          <p:cNvSpPr/>
          <p:nvPr/>
        </p:nvSpPr>
        <p:spPr>
          <a:xfrm>
            <a:off x="0" y="0"/>
            <a:ext cx="9144000" cy="171599"/>
          </a:xfrm>
          <a:prstGeom prst="rect">
            <a:avLst/>
          </a:prstGeom>
          <a:solidFill>
            <a:srgbClr val="990000"/>
          </a:solidFill>
          <a:ln>
            <a:noFill/>
          </a:ln>
        </p:spPr>
        <p:txBody>
          <a:bodyPr lIns="91425" tIns="45700" rIns="91425" bIns="45700" anchor="ctr" anchorCtr="0">
            <a:noAutofit/>
          </a:bodyPr>
          <a:lstStyle/>
          <a:p>
            <a:pPr marL="0" marR="0" lvl="0" indent="0" algn="ctr" rtl="0">
              <a:spcBef>
                <a:spcPts val="0"/>
              </a:spcBef>
              <a:spcAft>
                <a:spcPts val="0"/>
              </a:spcAft>
              <a:buNone/>
            </a:pPr>
            <a:endParaRPr sz="2400" b="0" i="0" u="none" strike="noStrike" cap="none" baseline="0">
              <a:solidFill>
                <a:schemeClr val="dk1"/>
              </a:solidFill>
              <a:latin typeface="Times New Roman"/>
              <a:ea typeface="Times New Roman"/>
              <a:cs typeface="Times New Roman"/>
              <a:sym typeface="Times New Roman"/>
            </a:endParaRPr>
          </a:p>
        </p:txBody>
      </p:sp>
      <p:sp>
        <p:nvSpPr>
          <p:cNvPr id="8" name="Shape 8"/>
          <p:cNvSpPr txBox="1"/>
          <p:nvPr/>
        </p:nvSpPr>
        <p:spPr>
          <a:xfrm>
            <a:off x="8153400" y="-64884"/>
            <a:ext cx="1006549" cy="1716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200" b="1" i="0" u="none" strike="noStrike" cap="none" baseline="0">
                <a:solidFill>
                  <a:schemeClr val="lt1"/>
                </a:solidFill>
                <a:latin typeface="Times New Roman"/>
                <a:ea typeface="Times New Roman"/>
                <a:cs typeface="Times New Roman"/>
                <a:sym typeface="Times New Roman"/>
              </a:rPr>
              <a:t>PNU</a:t>
            </a:r>
            <a:r>
              <a:rPr lang="ko-KR" altLang="en-US" sz="1200" b="1" i="0" u="none" strike="noStrike" cap="none" baseline="0">
                <a:solidFill>
                  <a:schemeClr val="lt1"/>
                </a:solidFill>
                <a:latin typeface="Times New Roman"/>
                <a:ea typeface="Times New Roman"/>
                <a:cs typeface="Times New Roman"/>
                <a:sym typeface="Times New Roman"/>
              </a:rPr>
              <a:t> </a:t>
            </a:r>
            <a:r>
              <a:rPr lang="en-US" altLang="ko-KR" sz="1200" b="1" i="0" u="none" strike="noStrike" cap="none" baseline="0">
                <a:solidFill>
                  <a:schemeClr val="lt1"/>
                </a:solidFill>
                <a:latin typeface="Times New Roman"/>
                <a:ea typeface="Times New Roman"/>
                <a:cs typeface="Times New Roman"/>
                <a:sym typeface="Times New Roman"/>
              </a:rPr>
              <a:t>CSE</a:t>
            </a:r>
            <a:endParaRPr lang="en" sz="1200" b="1" i="0" u="none" strike="noStrike" cap="none" baseline="0">
              <a:solidFill>
                <a:schemeClr val="lt1"/>
              </a:solidFill>
              <a:latin typeface="Times New Roman"/>
              <a:ea typeface="Times New Roman"/>
              <a:cs typeface="Times New Roman"/>
              <a:sym typeface="Times New Roman"/>
            </a:endParaRPr>
          </a:p>
        </p:txBody>
      </p:sp>
      <p:sp>
        <p:nvSpPr>
          <p:cNvPr id="9" name="Shape 9"/>
          <p:cNvSpPr/>
          <p:nvPr/>
        </p:nvSpPr>
        <p:spPr>
          <a:xfrm>
            <a:off x="8830842" y="4958834"/>
            <a:ext cx="313200" cy="184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
              <a:t> </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csedell.pusan.ac.kr:15217/"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inscp.net/eng/download.php" TargetMode="External"/><Relationship Id="rId2" Type="http://schemas.openxmlformats.org/officeDocument/2006/relationships/hyperlink" Target="http://csedell.pusan.ac.kr:15217/"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www.chiark.greenend.org.uk/~sgtatham/putty/latest.html" TargetMode="External"/><Relationship Id="rId2" Type="http://schemas.openxmlformats.org/officeDocument/2006/relationships/hyperlink" Target="http://csedell.pusan.ac.kr:15217/"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csedell.pusan.ac.kr:15217/" TargetMode="External"/><Relationship Id="rId2" Type="http://schemas.openxmlformats.org/officeDocument/2006/relationships/hyperlink" Target="http://164.125.68.221:15217/scoreboar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85800" y="1281008"/>
            <a:ext cx="7772400" cy="1102500"/>
          </a:xfrm>
          <a:prstGeom prst="rect">
            <a:avLst/>
          </a:prstGeom>
        </p:spPr>
        <p:txBody>
          <a:bodyPr lIns="91425" tIns="91425" rIns="91425" bIns="91425" anchor="ctr" anchorCtr="0">
            <a:noAutofit/>
          </a:bodyPr>
          <a:lstStyle/>
          <a:p>
            <a:pPr>
              <a:spcBef>
                <a:spcPts val="0"/>
              </a:spcBef>
              <a:buNone/>
            </a:pPr>
            <a:r>
              <a:rPr lang="en-US"/>
              <a:t>Attack</a:t>
            </a:r>
            <a:r>
              <a:rPr lang="en"/>
              <a:t> Lab</a:t>
            </a:r>
          </a:p>
        </p:txBody>
      </p:sp>
      <p:sp>
        <p:nvSpPr>
          <p:cNvPr id="60" name="Shape 60"/>
          <p:cNvSpPr txBox="1">
            <a:spLocks noGrp="1"/>
          </p:cNvSpPr>
          <p:nvPr>
            <p:ph type="subTitle" idx="1"/>
          </p:nvPr>
        </p:nvSpPr>
        <p:spPr>
          <a:xfrm>
            <a:off x="685800" y="2914650"/>
            <a:ext cx="7677600" cy="1314599"/>
          </a:xfrm>
          <a:prstGeom prst="rect">
            <a:avLst/>
          </a:prstGeom>
        </p:spPr>
        <p:txBody>
          <a:bodyPr lIns="91425" tIns="91425" rIns="91425" bIns="91425" anchor="t" anchorCtr="0">
            <a:noAutofit/>
          </a:bodyPr>
          <a:lstStyle/>
          <a:p>
            <a:pPr rtl="0">
              <a:spcBef>
                <a:spcPts val="0"/>
              </a:spcBef>
              <a:buNone/>
            </a:pPr>
            <a:r>
              <a:rPr lang="en"/>
              <a:t>Yunju Baek</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Buffer Overflows</a:t>
            </a:r>
          </a:p>
        </p:txBody>
      </p:sp>
      <p:sp>
        <p:nvSpPr>
          <p:cNvPr id="3" name="Text Placeholder 2"/>
          <p:cNvSpPr>
            <a:spLocks noGrp="1"/>
          </p:cNvSpPr>
          <p:nvPr>
            <p:ph type="body" idx="1"/>
          </p:nvPr>
        </p:nvSpPr>
        <p:spPr>
          <a:xfrm>
            <a:off x="396875" y="1021556"/>
            <a:ext cx="3858559" cy="3729000"/>
          </a:xfrm>
        </p:spPr>
        <p:txBody>
          <a:bodyPr/>
          <a:lstStyle/>
          <a:p>
            <a:r>
              <a:rPr lang="en-US"/>
              <a:t>Exploit </a:t>
            </a:r>
            <a:r>
              <a:rPr lang="en-US" i="1"/>
              <a:t>gets vulnerability </a:t>
            </a:r>
            <a:r>
              <a:rPr lang="en-US"/>
              <a:t>to overwrite important info on stack</a:t>
            </a:r>
          </a:p>
          <a:p>
            <a:r>
              <a:rPr lang="en-US"/>
              <a:t>When this function returns, where will it begin executing?</a:t>
            </a:r>
          </a:p>
          <a:p>
            <a:pPr lvl="1"/>
            <a:r>
              <a:rPr lang="en-US"/>
              <a:t> Recall </a:t>
            </a:r>
          </a:p>
          <a:p>
            <a:pPr marL="596900" lvl="1" indent="0">
              <a:buNone/>
            </a:pPr>
            <a:r>
              <a:rPr lang="en-US">
                <a:latin typeface="Courier New" panose="02070309020205020404" pitchFamily="49" charset="0"/>
                <a:cs typeface="Courier New" panose="02070309020205020404" pitchFamily="49" charset="0"/>
              </a:rPr>
              <a:t>	ret:</a:t>
            </a:r>
            <a:r>
              <a:rPr lang="en">
                <a:latin typeface="Courier New"/>
                <a:ea typeface="Courier New"/>
                <a:cs typeface="Courier New"/>
                <a:sym typeface="Courier New"/>
              </a:rPr>
              <a:t>pop %rip</a:t>
            </a:r>
            <a:endParaRPr lang="en-US"/>
          </a:p>
          <a:p>
            <a:r>
              <a:rPr lang="en-US"/>
              <a:t>What if we want to inject new code to execute?</a:t>
            </a:r>
          </a:p>
          <a:p>
            <a:endParaRPr lang="en-US"/>
          </a:p>
        </p:txBody>
      </p:sp>
      <p:graphicFrame>
        <p:nvGraphicFramePr>
          <p:cNvPr id="4" name="Table 3"/>
          <p:cNvGraphicFramePr>
            <a:graphicFrameLocks noGrp="1"/>
          </p:cNvGraphicFramePr>
          <p:nvPr/>
        </p:nvGraphicFramePr>
        <p:xfrm>
          <a:off x="5903259" y="1458823"/>
          <a:ext cx="2819400" cy="3187204"/>
        </p:xfrm>
        <a:graphic>
          <a:graphicData uri="http://schemas.openxmlformats.org/drawingml/2006/table">
            <a:tbl>
              <a:tblPr firstRow="1" bandRow="1"/>
              <a:tblGrid>
                <a:gridCol w="2819400">
                  <a:extLst>
                    <a:ext uri="{9D8B030D-6E8A-4147-A177-3AD203B41FA5}">
                      <a16:colId xmlns:a16="http://schemas.microsoft.com/office/drawing/2014/main" val="20000"/>
                    </a:ext>
                  </a:extLst>
                </a:gridCol>
              </a:tblGrid>
              <a:tr h="374402">
                <a:tc>
                  <a:txBody>
                    <a:bodyPr/>
                    <a:lstStyle/>
                    <a:p>
                      <a:endParaRPr lang="en-US" b="1"/>
                    </a:p>
                  </a:txBody>
                  <a:tcPr/>
                </a:tc>
                <a:extLst>
                  <a:ext uri="{0D108BD9-81ED-4DB2-BD59-A6C34878D82A}">
                    <a16:rowId xmlns:a16="http://schemas.microsoft.com/office/drawing/2014/main" val="10000"/>
                  </a:ext>
                </a:extLst>
              </a:tr>
              <a:tr h="374402">
                <a:tc>
                  <a:txBody>
                    <a:bodyPr/>
                    <a:lstStyle/>
                    <a:p>
                      <a:r>
                        <a:rPr lang="en-US" b="1"/>
                        <a:t>0xAABBCCDD</a:t>
                      </a:r>
                    </a:p>
                  </a:txBody>
                  <a:tcPr/>
                </a:tc>
                <a:extLst>
                  <a:ext uri="{0D108BD9-81ED-4DB2-BD59-A6C34878D82A}">
                    <a16:rowId xmlns:a16="http://schemas.microsoft.com/office/drawing/2014/main" val="10001"/>
                  </a:ext>
                </a:extLst>
              </a:tr>
              <a:tr h="2388594">
                <a:tc>
                  <a:txBody>
                    <a:bodyPr/>
                    <a:lstStyle/>
                    <a:p>
                      <a:r>
                        <a:rPr lang="en-US" b="1"/>
                        <a:t>0xFFFFFFFF</a:t>
                      </a:r>
                    </a:p>
                    <a:p>
                      <a:pPr marL="0" marR="0" indent="0" algn="l" defTabSz="914400" rtl="0" eaLnBrk="1" fontAlgn="auto" latinLnBrk="0" hangingPunct="1">
                        <a:lnSpc>
                          <a:spcPct val="100000"/>
                        </a:lnSpc>
                        <a:spcBef>
                          <a:spcPts val="0"/>
                        </a:spcBef>
                        <a:spcAft>
                          <a:spcPts val="0"/>
                        </a:spcAft>
                        <a:buClrTx/>
                        <a:buSzTx/>
                        <a:buFontTx/>
                        <a:buNone/>
                        <a:tabLst/>
                        <a:defRPr/>
                      </a:pPr>
                      <a:r>
                        <a:rPr lang="en-US" b="1"/>
                        <a:t>0xFFFFFFFF</a:t>
                      </a:r>
                    </a:p>
                    <a:p>
                      <a:pPr marL="0" marR="0" indent="0" algn="l" defTabSz="914400" rtl="0" eaLnBrk="1" fontAlgn="auto" latinLnBrk="0" hangingPunct="1">
                        <a:lnSpc>
                          <a:spcPct val="100000"/>
                        </a:lnSpc>
                        <a:spcBef>
                          <a:spcPts val="0"/>
                        </a:spcBef>
                        <a:spcAft>
                          <a:spcPts val="0"/>
                        </a:spcAft>
                        <a:buClrTx/>
                        <a:buSzTx/>
                        <a:buFontTx/>
                        <a:buNone/>
                        <a:tabLst/>
                        <a:defRPr/>
                      </a:pPr>
                      <a:r>
                        <a:rPr lang="en-US" b="1"/>
                        <a:t>0xFFFFFFFF</a:t>
                      </a:r>
                    </a:p>
                    <a:p>
                      <a:pPr marL="0" marR="0" indent="0" algn="l" defTabSz="914400" rtl="0" eaLnBrk="1" fontAlgn="auto" latinLnBrk="0" hangingPunct="1">
                        <a:lnSpc>
                          <a:spcPct val="100000"/>
                        </a:lnSpc>
                        <a:spcBef>
                          <a:spcPts val="0"/>
                        </a:spcBef>
                        <a:spcAft>
                          <a:spcPts val="0"/>
                        </a:spcAft>
                        <a:buClrTx/>
                        <a:buSzTx/>
                        <a:buFontTx/>
                        <a:buNone/>
                        <a:tabLst/>
                        <a:defRPr/>
                      </a:pPr>
                      <a:r>
                        <a:rPr lang="en-US" b="1"/>
                        <a:t>0xFFFFFFFF</a:t>
                      </a:r>
                    </a:p>
                    <a:p>
                      <a:pPr marL="0" marR="0" indent="0" algn="l" defTabSz="914400" rtl="0" eaLnBrk="1" fontAlgn="auto" latinLnBrk="0" hangingPunct="1">
                        <a:lnSpc>
                          <a:spcPct val="100000"/>
                        </a:lnSpc>
                        <a:spcBef>
                          <a:spcPts val="0"/>
                        </a:spcBef>
                        <a:spcAft>
                          <a:spcPts val="0"/>
                        </a:spcAft>
                        <a:buClrTx/>
                        <a:buSzTx/>
                        <a:buFontTx/>
                        <a:buNone/>
                        <a:tabLst/>
                        <a:defRPr/>
                      </a:pPr>
                      <a:r>
                        <a:rPr lang="en-US" b="1"/>
                        <a:t>0xFFFFFFFF</a:t>
                      </a:r>
                    </a:p>
                    <a:p>
                      <a:pPr marL="0" marR="0" indent="0" algn="l" defTabSz="914400" rtl="0" eaLnBrk="1" fontAlgn="auto" latinLnBrk="0" hangingPunct="1">
                        <a:lnSpc>
                          <a:spcPct val="100000"/>
                        </a:lnSpc>
                        <a:spcBef>
                          <a:spcPts val="0"/>
                        </a:spcBef>
                        <a:spcAft>
                          <a:spcPts val="0"/>
                        </a:spcAft>
                        <a:buClrTx/>
                        <a:buSzTx/>
                        <a:buFontTx/>
                        <a:buNone/>
                        <a:tabLst/>
                        <a:defRPr/>
                      </a:pPr>
                      <a:r>
                        <a:rPr lang="en-US" b="1"/>
                        <a:t>0xFFFFFFFF</a:t>
                      </a:r>
                    </a:p>
                    <a:p>
                      <a:pPr marL="0" marR="0" indent="0" algn="l" defTabSz="914400" rtl="0" eaLnBrk="1" fontAlgn="auto" latinLnBrk="0" hangingPunct="1">
                        <a:lnSpc>
                          <a:spcPct val="100000"/>
                        </a:lnSpc>
                        <a:spcBef>
                          <a:spcPts val="0"/>
                        </a:spcBef>
                        <a:spcAft>
                          <a:spcPts val="0"/>
                        </a:spcAft>
                        <a:buClrTx/>
                        <a:buSzTx/>
                        <a:buFontTx/>
                        <a:buNone/>
                        <a:tabLst/>
                        <a:defRPr/>
                      </a:pPr>
                      <a:r>
                        <a:rPr lang="en-US" b="1"/>
                        <a:t>0xFFFFFFFF</a:t>
                      </a:r>
                    </a:p>
                    <a:p>
                      <a:pPr marL="0" marR="0" indent="0" algn="l" defTabSz="914400" rtl="0" eaLnBrk="1" fontAlgn="auto" latinLnBrk="0" hangingPunct="1">
                        <a:lnSpc>
                          <a:spcPct val="100000"/>
                        </a:lnSpc>
                        <a:spcBef>
                          <a:spcPts val="0"/>
                        </a:spcBef>
                        <a:spcAft>
                          <a:spcPts val="0"/>
                        </a:spcAft>
                        <a:buClrTx/>
                        <a:buSzTx/>
                        <a:buFontTx/>
                        <a:buNone/>
                        <a:tabLst/>
                        <a:defRPr/>
                      </a:pPr>
                      <a:r>
                        <a:rPr lang="en-US" b="1"/>
                        <a:t>0xFFFFFFFF</a:t>
                      </a:r>
                    </a:p>
                    <a:p>
                      <a:pPr marL="0" marR="0" indent="0" algn="l" defTabSz="914400" rtl="0" eaLnBrk="1" fontAlgn="auto" latinLnBrk="0" hangingPunct="1">
                        <a:lnSpc>
                          <a:spcPct val="100000"/>
                        </a:lnSpc>
                        <a:spcBef>
                          <a:spcPts val="0"/>
                        </a:spcBef>
                        <a:spcAft>
                          <a:spcPts val="0"/>
                        </a:spcAft>
                        <a:buClrTx/>
                        <a:buSzTx/>
                        <a:buFontTx/>
                        <a:buNone/>
                        <a:tabLst/>
                        <a:defRPr/>
                      </a:pPr>
                      <a:r>
                        <a:rPr lang="en-US" b="1"/>
                        <a:t>0xFFFFFFFF</a:t>
                      </a:r>
                    </a:p>
                    <a:p>
                      <a:pPr marL="0" marR="0" indent="0" algn="l" defTabSz="914400" rtl="0" eaLnBrk="1" fontAlgn="auto" latinLnBrk="0" hangingPunct="1">
                        <a:lnSpc>
                          <a:spcPct val="100000"/>
                        </a:lnSpc>
                        <a:spcBef>
                          <a:spcPts val="0"/>
                        </a:spcBef>
                        <a:spcAft>
                          <a:spcPts val="0"/>
                        </a:spcAft>
                        <a:buClrTx/>
                        <a:buSzTx/>
                        <a:buFontTx/>
                        <a:buNone/>
                        <a:tabLst/>
                        <a:defRPr/>
                      </a:pPr>
                      <a:r>
                        <a:rPr lang="en-US" b="1"/>
                        <a:t>0xFFFFFFFF</a:t>
                      </a:r>
                    </a:p>
                    <a:p>
                      <a:pPr marL="0" marR="0" indent="0" algn="l" defTabSz="914400" rtl="0" eaLnBrk="1" fontAlgn="auto" latinLnBrk="0" hangingPunct="1">
                        <a:lnSpc>
                          <a:spcPct val="100000"/>
                        </a:lnSpc>
                        <a:spcBef>
                          <a:spcPts val="0"/>
                        </a:spcBef>
                        <a:spcAft>
                          <a:spcPts val="0"/>
                        </a:spcAft>
                        <a:buClrTx/>
                        <a:buSzTx/>
                        <a:buFontTx/>
                        <a:buNone/>
                        <a:tabLst/>
                        <a:defRPr/>
                      </a:pPr>
                      <a:r>
                        <a:rPr lang="en-US" b="1"/>
                        <a:t>0xFFFFFFFF</a:t>
                      </a:r>
                    </a:p>
                  </a:txBody>
                  <a:tcPr/>
                </a:tc>
                <a:extLst>
                  <a:ext uri="{0D108BD9-81ED-4DB2-BD59-A6C34878D82A}">
                    <a16:rowId xmlns:a16="http://schemas.microsoft.com/office/drawing/2014/main" val="10002"/>
                  </a:ext>
                </a:extLst>
              </a:tr>
            </a:tbl>
          </a:graphicData>
        </a:graphic>
      </p:graphicFrame>
      <p:cxnSp>
        <p:nvCxnSpPr>
          <p:cNvPr id="5" name="Straight Arrow Connector 4"/>
          <p:cNvCxnSpPr/>
          <p:nvPr/>
        </p:nvCxnSpPr>
        <p:spPr>
          <a:xfrm>
            <a:off x="4912659" y="4476750"/>
            <a:ext cx="990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4343400" y="4307473"/>
            <a:ext cx="769284" cy="338554"/>
          </a:xfrm>
          <a:prstGeom prst="rect">
            <a:avLst/>
          </a:prstGeom>
          <a:noFill/>
        </p:spPr>
        <p:txBody>
          <a:bodyPr wrap="square" rtlCol="0">
            <a:spAutoFit/>
          </a:bodyPr>
          <a:lstStyle/>
          <a:p>
            <a:r>
              <a:rPr lang="en-US" sz="1600" b="1" err="1"/>
              <a:t>buf</a:t>
            </a:r>
            <a:endParaRPr lang="en-US" sz="1600" b="1"/>
          </a:p>
        </p:txBody>
      </p:sp>
      <p:cxnSp>
        <p:nvCxnSpPr>
          <p:cNvPr id="7" name="Elbow Connector 6"/>
          <p:cNvCxnSpPr/>
          <p:nvPr/>
        </p:nvCxnSpPr>
        <p:spPr>
          <a:xfrm flipV="1">
            <a:off x="5112684" y="2050330"/>
            <a:ext cx="790575" cy="61300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886200" y="2350585"/>
            <a:ext cx="1331259" cy="584775"/>
          </a:xfrm>
          <a:prstGeom prst="rect">
            <a:avLst/>
          </a:prstGeom>
          <a:noFill/>
        </p:spPr>
        <p:txBody>
          <a:bodyPr wrap="square" rtlCol="0">
            <a:spAutoFit/>
          </a:bodyPr>
          <a:lstStyle/>
          <a:p>
            <a:r>
              <a:rPr lang="en-US" sz="1600" b="1"/>
              <a:t>Old Return address</a:t>
            </a:r>
          </a:p>
        </p:txBody>
      </p:sp>
    </p:spTree>
    <p:extLst>
      <p:ext uri="{BB962C8B-B14F-4D97-AF65-F5344CB8AC3E}">
        <p14:creationId xmlns:p14="http://schemas.microsoft.com/office/powerpoint/2010/main" val="1894069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Attack Lab Overview: Phases 4-5</a:t>
            </a:r>
          </a:p>
        </p:txBody>
      </p:sp>
      <p:sp>
        <p:nvSpPr>
          <p:cNvPr id="3" name="Text Placeholder 2"/>
          <p:cNvSpPr>
            <a:spLocks noGrp="1"/>
          </p:cNvSpPr>
          <p:nvPr>
            <p:ph type="body" idx="1"/>
          </p:nvPr>
        </p:nvSpPr>
        <p:spPr/>
        <p:txBody>
          <a:bodyPr/>
          <a:lstStyle/>
          <a:p>
            <a:pPr marL="91441" indent="0">
              <a:buNone/>
            </a:pPr>
            <a:r>
              <a:rPr lang="en-US"/>
              <a:t>Overview</a:t>
            </a:r>
          </a:p>
          <a:p>
            <a:r>
              <a:rPr lang="en-US"/>
              <a:t>Utilize return-oriented programming to execute arbitrary code</a:t>
            </a:r>
          </a:p>
          <a:p>
            <a:pPr lvl="1"/>
            <a:r>
              <a:rPr lang="en-US"/>
              <a:t> Useful when stack is non-executable or randomized</a:t>
            </a:r>
          </a:p>
          <a:p>
            <a:r>
              <a:rPr lang="en-US"/>
              <a:t>Find gadgets, string together to form injected code</a:t>
            </a:r>
          </a:p>
          <a:p>
            <a:endParaRPr lang="en-US"/>
          </a:p>
          <a:p>
            <a:pPr marL="91441" indent="0">
              <a:buNone/>
            </a:pPr>
            <a:r>
              <a:rPr lang="en-US"/>
              <a:t>Key Advice</a:t>
            </a:r>
          </a:p>
          <a:p>
            <a:r>
              <a:rPr lang="en-US"/>
              <a:t>Use mixture of pop &amp; </a:t>
            </a:r>
            <a:r>
              <a:rPr lang="en-US" err="1"/>
              <a:t>mov</a:t>
            </a:r>
            <a:r>
              <a:rPr lang="en-US"/>
              <a:t> instructions + constants to perform specific task</a:t>
            </a:r>
          </a:p>
        </p:txBody>
      </p:sp>
    </p:spTree>
    <p:extLst>
      <p:ext uri="{BB962C8B-B14F-4D97-AF65-F5344CB8AC3E}">
        <p14:creationId xmlns:p14="http://schemas.microsoft.com/office/powerpoint/2010/main" val="2209252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ROP Example</a:t>
            </a:r>
          </a:p>
        </p:txBody>
      </p:sp>
      <p:sp>
        <p:nvSpPr>
          <p:cNvPr id="3" name="Text Placeholder 2"/>
          <p:cNvSpPr>
            <a:spLocks noGrp="1"/>
          </p:cNvSpPr>
          <p:nvPr>
            <p:ph type="body" idx="1"/>
          </p:nvPr>
        </p:nvSpPr>
        <p:spPr>
          <a:xfrm>
            <a:off x="396875" y="1021556"/>
            <a:ext cx="3870325" cy="2464594"/>
          </a:xfrm>
        </p:spPr>
        <p:txBody>
          <a:bodyPr/>
          <a:lstStyle/>
          <a:p>
            <a:r>
              <a:rPr lang="en-US"/>
              <a:t>Draw a stack diagram and ROP exploit to </a:t>
            </a:r>
            <a:r>
              <a:rPr lang="en-US" b="1"/>
              <a:t>pop a value 0xBBBBBBBB into %</a:t>
            </a:r>
            <a:r>
              <a:rPr lang="en-US" b="1" err="1"/>
              <a:t>rbx</a:t>
            </a:r>
            <a:r>
              <a:rPr lang="en-US" b="1"/>
              <a:t> </a:t>
            </a:r>
            <a:r>
              <a:rPr lang="en-US"/>
              <a:t>and </a:t>
            </a:r>
            <a:r>
              <a:rPr lang="en-US" b="1"/>
              <a:t>move it into %</a:t>
            </a:r>
            <a:r>
              <a:rPr lang="en-US" b="1" err="1"/>
              <a:t>rax</a:t>
            </a:r>
            <a:endParaRPr lang="en-US"/>
          </a:p>
          <a:p>
            <a:endParaRPr lang="en-US"/>
          </a:p>
        </p:txBody>
      </p:sp>
      <p:sp>
        <p:nvSpPr>
          <p:cNvPr id="4" name="TextBox 3"/>
          <p:cNvSpPr txBox="1"/>
          <p:nvPr/>
        </p:nvSpPr>
        <p:spPr>
          <a:xfrm>
            <a:off x="76200" y="4781550"/>
            <a:ext cx="5257800" cy="307777"/>
          </a:xfrm>
          <a:prstGeom prst="rect">
            <a:avLst/>
          </a:prstGeom>
          <a:noFill/>
        </p:spPr>
        <p:txBody>
          <a:bodyPr wrap="square" rtlCol="0">
            <a:spAutoFit/>
          </a:bodyPr>
          <a:lstStyle/>
          <a:p>
            <a:r>
              <a:rPr lang="en-US"/>
              <a:t>Inspired by content created by Professor David </a:t>
            </a:r>
            <a:r>
              <a:rPr lang="en-US" err="1"/>
              <a:t>Brumley</a:t>
            </a:r>
            <a:endParaRPr lang="en-US"/>
          </a:p>
        </p:txBody>
      </p:sp>
      <p:sp>
        <p:nvSpPr>
          <p:cNvPr id="6" name="Rectangle 5"/>
          <p:cNvSpPr/>
          <p:nvPr/>
        </p:nvSpPr>
        <p:spPr>
          <a:xfrm>
            <a:off x="4419600" y="836045"/>
            <a:ext cx="4343400" cy="2308324"/>
          </a:xfrm>
          <a:prstGeom prst="rect">
            <a:avLst/>
          </a:prstGeom>
          <a:solidFill>
            <a:schemeClr val="tx2">
              <a:lumMod val="20000"/>
              <a:lumOff val="80000"/>
            </a:schemeClr>
          </a:solidFill>
        </p:spPr>
        <p:txBody>
          <a:bodyPr wrap="square">
            <a:spAutoFit/>
          </a:bodyPr>
          <a:lstStyle/>
          <a:p>
            <a:r>
              <a:rPr lang="en-US" sz="2400">
                <a:latin typeface="Consolas"/>
                <a:cs typeface="Consolas"/>
              </a:rPr>
              <a:t>void foo(char *input){</a:t>
            </a:r>
          </a:p>
          <a:p>
            <a:r>
              <a:rPr lang="en-US" sz="2400">
                <a:latin typeface="Consolas"/>
                <a:cs typeface="Consolas"/>
              </a:rPr>
              <a:t>   char </a:t>
            </a:r>
            <a:r>
              <a:rPr lang="en-US" sz="2400" err="1">
                <a:latin typeface="Consolas"/>
                <a:cs typeface="Consolas"/>
              </a:rPr>
              <a:t>buf</a:t>
            </a:r>
            <a:r>
              <a:rPr lang="en-US" sz="2400">
                <a:latin typeface="Consolas"/>
                <a:cs typeface="Consolas"/>
              </a:rPr>
              <a:t>[32]; </a:t>
            </a:r>
          </a:p>
          <a:p>
            <a:r>
              <a:rPr lang="en-US" sz="2400">
                <a:latin typeface="Consolas"/>
                <a:cs typeface="Consolas"/>
              </a:rPr>
              <a:t>   ...</a:t>
            </a:r>
          </a:p>
          <a:p>
            <a:r>
              <a:rPr lang="en-US" sz="2400">
                <a:latin typeface="Consolas"/>
                <a:cs typeface="Consolas"/>
              </a:rPr>
              <a:t>   </a:t>
            </a:r>
            <a:r>
              <a:rPr lang="en-US" sz="2400" err="1">
                <a:latin typeface="Consolas"/>
                <a:cs typeface="Consolas"/>
              </a:rPr>
              <a:t>strcpy</a:t>
            </a:r>
            <a:r>
              <a:rPr lang="en-US" sz="2400">
                <a:latin typeface="Consolas"/>
                <a:cs typeface="Consolas"/>
              </a:rPr>
              <a:t> (</a:t>
            </a:r>
            <a:r>
              <a:rPr lang="en-US" sz="2400" err="1">
                <a:latin typeface="Consolas"/>
                <a:cs typeface="Consolas"/>
              </a:rPr>
              <a:t>buf</a:t>
            </a:r>
            <a:r>
              <a:rPr lang="en-US" sz="2400">
                <a:latin typeface="Consolas"/>
                <a:cs typeface="Consolas"/>
              </a:rPr>
              <a:t>, input);</a:t>
            </a:r>
          </a:p>
          <a:p>
            <a:r>
              <a:rPr lang="en-US" sz="2400">
                <a:latin typeface="Consolas"/>
                <a:cs typeface="Consolas"/>
              </a:rPr>
              <a:t>   return;</a:t>
            </a:r>
          </a:p>
          <a:p>
            <a:r>
              <a:rPr lang="en-US" sz="2400">
                <a:latin typeface="Consolas"/>
                <a:cs typeface="Consolas"/>
              </a:rPr>
              <a:t>}</a:t>
            </a:r>
          </a:p>
        </p:txBody>
      </p:sp>
      <p:sp>
        <p:nvSpPr>
          <p:cNvPr id="7" name="Rectangle 6"/>
          <p:cNvSpPr/>
          <p:nvPr/>
        </p:nvSpPr>
        <p:spPr>
          <a:xfrm>
            <a:off x="762000" y="3144369"/>
            <a:ext cx="6705600" cy="1348061"/>
          </a:xfrm>
          <a:prstGeom prst="rect">
            <a:avLst/>
          </a:prstGeom>
        </p:spPr>
        <p:txBody>
          <a:bodyPr wrap="square">
            <a:spAutoFit/>
          </a:bodyPr>
          <a:lstStyle/>
          <a:p>
            <a:pPr lvl="0" defTabSz="457200">
              <a:spcBef>
                <a:spcPct val="20000"/>
              </a:spcBef>
            </a:pPr>
            <a:r>
              <a:rPr lang="en-US" sz="2400" b="1" kern="1200">
                <a:latin typeface="+mj-lt"/>
                <a:ea typeface="+mn-ea"/>
              </a:rPr>
              <a:t>Gadgets:</a:t>
            </a:r>
          </a:p>
          <a:p>
            <a:pPr lvl="0" defTabSz="457200">
              <a:spcBef>
                <a:spcPct val="20000"/>
              </a:spcBef>
            </a:pPr>
            <a:r>
              <a:rPr lang="en-US" sz="2400" kern="1200">
                <a:latin typeface="+mj-lt"/>
                <a:ea typeface="+mn-ea"/>
              </a:rPr>
              <a:t>address</a:t>
            </a:r>
            <a:r>
              <a:rPr lang="en-US" sz="2400" kern="1200" baseline="-25000">
                <a:latin typeface="+mj-lt"/>
                <a:ea typeface="+mn-ea"/>
              </a:rPr>
              <a:t>1</a:t>
            </a:r>
            <a:r>
              <a:rPr lang="en-US" sz="2400" kern="1200">
                <a:latin typeface="+mj-lt"/>
                <a:ea typeface="+mn-ea"/>
              </a:rPr>
              <a:t>: </a:t>
            </a:r>
            <a:r>
              <a:rPr lang="en-US" sz="2400" kern="1200" err="1">
                <a:latin typeface="+mj-lt"/>
                <a:ea typeface="+mn-ea"/>
              </a:rPr>
              <a:t>mov</a:t>
            </a:r>
            <a:r>
              <a:rPr lang="en-US" sz="2400" kern="1200">
                <a:latin typeface="+mj-lt"/>
                <a:ea typeface="+mn-ea"/>
              </a:rPr>
              <a:t> %</a:t>
            </a:r>
            <a:r>
              <a:rPr lang="en-US" sz="2400" kern="1200" err="1">
                <a:latin typeface="+mj-lt"/>
                <a:ea typeface="+mn-ea"/>
              </a:rPr>
              <a:t>rbx</a:t>
            </a:r>
            <a:r>
              <a:rPr lang="en-US" sz="2400" kern="1200">
                <a:latin typeface="+mj-lt"/>
                <a:ea typeface="+mn-ea"/>
              </a:rPr>
              <a:t>, %</a:t>
            </a:r>
            <a:r>
              <a:rPr lang="en-US" sz="2400" kern="1200" err="1">
                <a:latin typeface="+mj-lt"/>
                <a:ea typeface="+mn-ea"/>
              </a:rPr>
              <a:t>rax</a:t>
            </a:r>
            <a:r>
              <a:rPr lang="en-US" sz="2400" kern="1200">
                <a:latin typeface="+mj-lt"/>
                <a:ea typeface="+mn-ea"/>
              </a:rPr>
              <a:t>; ret</a:t>
            </a:r>
          </a:p>
          <a:p>
            <a:pPr lvl="0" defTabSz="457200">
              <a:spcBef>
                <a:spcPct val="20000"/>
              </a:spcBef>
            </a:pPr>
            <a:r>
              <a:rPr lang="en-US" sz="2400" kern="1200">
                <a:latin typeface="+mj-lt"/>
                <a:ea typeface="+mn-ea"/>
              </a:rPr>
              <a:t>address</a:t>
            </a:r>
            <a:r>
              <a:rPr lang="en-US" sz="2400" kern="1200" baseline="-25000">
                <a:latin typeface="+mj-lt"/>
                <a:ea typeface="+mn-ea"/>
              </a:rPr>
              <a:t>2</a:t>
            </a:r>
            <a:r>
              <a:rPr lang="en-US" sz="2400" kern="1200">
                <a:latin typeface="+mj-lt"/>
                <a:ea typeface="+mn-ea"/>
              </a:rPr>
              <a:t>: pop %</a:t>
            </a:r>
            <a:r>
              <a:rPr lang="en-US" sz="2400" kern="1200" err="1">
                <a:latin typeface="+mj-lt"/>
                <a:ea typeface="+mn-ea"/>
              </a:rPr>
              <a:t>rbx</a:t>
            </a:r>
            <a:r>
              <a:rPr lang="en-US" sz="2400" kern="1200">
                <a:latin typeface="+mj-lt"/>
                <a:ea typeface="+mn-ea"/>
              </a:rPr>
              <a:t>; ret</a:t>
            </a:r>
          </a:p>
        </p:txBody>
      </p:sp>
    </p:spTree>
    <p:extLst>
      <p:ext uri="{BB962C8B-B14F-4D97-AF65-F5344CB8AC3E}">
        <p14:creationId xmlns:p14="http://schemas.microsoft.com/office/powerpoint/2010/main" val="1228498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ROP Example: Solution</a:t>
            </a:r>
          </a:p>
        </p:txBody>
      </p:sp>
      <p:graphicFrame>
        <p:nvGraphicFramePr>
          <p:cNvPr id="8" name="Table 7"/>
          <p:cNvGraphicFramePr>
            <a:graphicFrameLocks noGrp="1"/>
          </p:cNvGraphicFramePr>
          <p:nvPr/>
        </p:nvGraphicFramePr>
        <p:xfrm>
          <a:off x="5867400" y="742950"/>
          <a:ext cx="2819400" cy="3733800"/>
        </p:xfrm>
        <a:graphic>
          <a:graphicData uri="http://schemas.openxmlformats.org/drawingml/2006/table">
            <a:tbl>
              <a:tblPr firstRow="1" bandRow="1"/>
              <a:tblGrid>
                <a:gridCol w="2819400">
                  <a:extLst>
                    <a:ext uri="{9D8B030D-6E8A-4147-A177-3AD203B41FA5}">
                      <a16:colId xmlns:a16="http://schemas.microsoft.com/office/drawing/2014/main" val="20000"/>
                    </a:ext>
                  </a:extLst>
                </a:gridCol>
              </a:tblGrid>
              <a:tr h="368687">
                <a:tc>
                  <a:txBody>
                    <a:bodyPr/>
                    <a:lstStyle/>
                    <a:p>
                      <a:r>
                        <a:rPr lang="en-US" b="1"/>
                        <a:t>Next</a:t>
                      </a:r>
                      <a:r>
                        <a:rPr lang="en-US" b="1" baseline="0"/>
                        <a:t> address in ROP chain….</a:t>
                      </a:r>
                      <a:endParaRPr lang="en-US" b="1"/>
                    </a:p>
                  </a:txBody>
                  <a:tcPr/>
                </a:tc>
                <a:extLst>
                  <a:ext uri="{0D108BD9-81ED-4DB2-BD59-A6C34878D82A}">
                    <a16:rowId xmlns:a16="http://schemas.microsoft.com/office/drawing/2014/main" val="10000"/>
                  </a:ext>
                </a:extLst>
              </a:tr>
              <a:tr h="368687">
                <a:tc>
                  <a:txBody>
                    <a:bodyPr/>
                    <a:lstStyle/>
                    <a:p>
                      <a:r>
                        <a:rPr lang="en-US" b="1"/>
                        <a:t>Address 1</a:t>
                      </a:r>
                    </a:p>
                  </a:txBody>
                  <a:tcPr/>
                </a:tc>
                <a:extLst>
                  <a:ext uri="{0D108BD9-81ED-4DB2-BD59-A6C34878D82A}">
                    <a16:rowId xmlns:a16="http://schemas.microsoft.com/office/drawing/2014/main" val="10001"/>
                  </a:ext>
                </a:extLst>
              </a:tr>
              <a:tr h="368687">
                <a:tc>
                  <a:txBody>
                    <a:bodyPr/>
                    <a:lstStyle/>
                    <a:p>
                      <a:r>
                        <a:rPr lang="en-US" b="1"/>
                        <a:t>0xBBBBBBBB</a:t>
                      </a:r>
                    </a:p>
                  </a:txBody>
                  <a:tcPr/>
                </a:tc>
                <a:extLst>
                  <a:ext uri="{0D108BD9-81ED-4DB2-BD59-A6C34878D82A}">
                    <a16:rowId xmlns:a16="http://schemas.microsoft.com/office/drawing/2014/main" val="10002"/>
                  </a:ext>
                </a:extLst>
              </a:tr>
              <a:tr h="368687">
                <a:tc>
                  <a:txBody>
                    <a:bodyPr/>
                    <a:lstStyle/>
                    <a:p>
                      <a:r>
                        <a:rPr lang="en-US" b="1"/>
                        <a:t>Address</a:t>
                      </a:r>
                      <a:r>
                        <a:rPr lang="en-US" b="1" baseline="0"/>
                        <a:t> 2</a:t>
                      </a:r>
                      <a:endParaRPr lang="en-US" b="1"/>
                    </a:p>
                  </a:txBody>
                  <a:tcPr/>
                </a:tc>
                <a:extLst>
                  <a:ext uri="{0D108BD9-81ED-4DB2-BD59-A6C34878D82A}">
                    <a16:rowId xmlns:a16="http://schemas.microsoft.com/office/drawing/2014/main" val="10003"/>
                  </a:ext>
                </a:extLst>
              </a:tr>
              <a:tr h="2259052">
                <a:tc>
                  <a:txBody>
                    <a:bodyPr/>
                    <a:lstStyle/>
                    <a:p>
                      <a:r>
                        <a:rPr lang="en-US" b="1"/>
                        <a:t>0xFF</a:t>
                      </a:r>
                      <a:r>
                        <a:rPr lang="en-US" b="1" baseline="0"/>
                        <a:t>FFFFFF</a:t>
                      </a:r>
                    </a:p>
                    <a:p>
                      <a:r>
                        <a:rPr lang="en-US" b="1" baseline="0"/>
                        <a:t>0xFFFFFFFF </a:t>
                      </a:r>
                    </a:p>
                    <a:p>
                      <a:r>
                        <a:rPr lang="en-US" b="1" baseline="0"/>
                        <a:t>0xFFFFFFFF</a:t>
                      </a:r>
                      <a:endParaRPr lang="en-US" b="1"/>
                    </a:p>
                    <a:p>
                      <a:r>
                        <a:rPr lang="en-US" b="1" baseline="0"/>
                        <a:t>0xFFFFFFFF</a:t>
                      </a:r>
                      <a:endParaRPr lang="en-US" b="1"/>
                    </a:p>
                    <a:p>
                      <a:r>
                        <a:rPr lang="en-US" b="1" baseline="0"/>
                        <a:t>0xFFFFFFFF</a:t>
                      </a:r>
                    </a:p>
                    <a:p>
                      <a:r>
                        <a:rPr lang="en-US" b="1" baseline="0"/>
                        <a:t>0xFFFFFFFF</a:t>
                      </a:r>
                    </a:p>
                    <a:p>
                      <a:r>
                        <a:rPr lang="en-US" b="1" baseline="0"/>
                        <a:t>0xFFFFFFFF</a:t>
                      </a:r>
                    </a:p>
                    <a:p>
                      <a:r>
                        <a:rPr lang="en-US" b="1" baseline="0"/>
                        <a:t>0xFFFFFFFF</a:t>
                      </a:r>
                    </a:p>
                    <a:p>
                      <a:r>
                        <a:rPr lang="en-US" b="1" baseline="0"/>
                        <a:t>0xFFFFFFFF</a:t>
                      </a:r>
                    </a:p>
                    <a:p>
                      <a:r>
                        <a:rPr lang="en-US" b="1" baseline="0"/>
                        <a:t>0xFFFFFFFF   (filler…..)</a:t>
                      </a:r>
                      <a:endParaRPr lang="en-US" b="1"/>
                    </a:p>
                  </a:txBody>
                  <a:tcPr/>
                </a:tc>
                <a:extLst>
                  <a:ext uri="{0D108BD9-81ED-4DB2-BD59-A6C34878D82A}">
                    <a16:rowId xmlns:a16="http://schemas.microsoft.com/office/drawing/2014/main" val="10004"/>
                  </a:ext>
                </a:extLst>
              </a:tr>
            </a:tbl>
          </a:graphicData>
        </a:graphic>
      </p:graphicFrame>
      <p:sp>
        <p:nvSpPr>
          <p:cNvPr id="9" name="Rectangle 8"/>
          <p:cNvSpPr/>
          <p:nvPr/>
        </p:nvSpPr>
        <p:spPr>
          <a:xfrm>
            <a:off x="358589" y="1047750"/>
            <a:ext cx="6705600" cy="1138773"/>
          </a:xfrm>
          <a:prstGeom prst="rect">
            <a:avLst/>
          </a:prstGeom>
        </p:spPr>
        <p:txBody>
          <a:bodyPr wrap="square">
            <a:spAutoFit/>
          </a:bodyPr>
          <a:lstStyle/>
          <a:p>
            <a:pPr lvl="0" defTabSz="457200">
              <a:spcBef>
                <a:spcPct val="20000"/>
              </a:spcBef>
            </a:pPr>
            <a:r>
              <a:rPr lang="en-US" sz="2000" b="1" kern="1200">
                <a:latin typeface="+mj-lt"/>
                <a:ea typeface="+mn-ea"/>
              </a:rPr>
              <a:t>Gadgets:</a:t>
            </a:r>
          </a:p>
          <a:p>
            <a:pPr lvl="0" defTabSz="457200">
              <a:spcBef>
                <a:spcPct val="20000"/>
              </a:spcBef>
            </a:pPr>
            <a:r>
              <a:rPr lang="en-US" sz="2000" kern="1200">
                <a:latin typeface="+mj-lt"/>
                <a:ea typeface="+mn-ea"/>
              </a:rPr>
              <a:t>Address 1: </a:t>
            </a:r>
            <a:r>
              <a:rPr lang="en-US" sz="2000" kern="1200" err="1">
                <a:latin typeface="+mj-lt"/>
                <a:ea typeface="+mn-ea"/>
              </a:rPr>
              <a:t>mov</a:t>
            </a:r>
            <a:r>
              <a:rPr lang="en-US" sz="2000" kern="1200">
                <a:latin typeface="+mj-lt"/>
                <a:ea typeface="+mn-ea"/>
              </a:rPr>
              <a:t> %</a:t>
            </a:r>
            <a:r>
              <a:rPr lang="en-US" sz="2000" kern="1200" err="1">
                <a:latin typeface="+mj-lt"/>
                <a:ea typeface="+mn-ea"/>
              </a:rPr>
              <a:t>rbx</a:t>
            </a:r>
            <a:r>
              <a:rPr lang="en-US" sz="2000" kern="1200">
                <a:latin typeface="+mj-lt"/>
                <a:ea typeface="+mn-ea"/>
              </a:rPr>
              <a:t>, %</a:t>
            </a:r>
            <a:r>
              <a:rPr lang="en-US" sz="2000" kern="1200" err="1">
                <a:latin typeface="+mj-lt"/>
                <a:ea typeface="+mn-ea"/>
              </a:rPr>
              <a:t>rax</a:t>
            </a:r>
            <a:r>
              <a:rPr lang="en-US" sz="2000" kern="1200">
                <a:latin typeface="+mj-lt"/>
                <a:ea typeface="+mn-ea"/>
              </a:rPr>
              <a:t>; ret</a:t>
            </a:r>
          </a:p>
          <a:p>
            <a:pPr lvl="0" defTabSz="457200">
              <a:spcBef>
                <a:spcPct val="20000"/>
              </a:spcBef>
            </a:pPr>
            <a:r>
              <a:rPr lang="en-US" sz="2000" kern="1200">
                <a:latin typeface="+mj-lt"/>
                <a:ea typeface="+mn-ea"/>
              </a:rPr>
              <a:t>Address 2: pop %</a:t>
            </a:r>
            <a:r>
              <a:rPr lang="en-US" sz="2000" kern="1200" err="1">
                <a:latin typeface="+mj-lt"/>
                <a:ea typeface="+mn-ea"/>
              </a:rPr>
              <a:t>rbx</a:t>
            </a:r>
            <a:r>
              <a:rPr lang="en-US" sz="2000" kern="1200">
                <a:latin typeface="+mj-lt"/>
                <a:ea typeface="+mn-ea"/>
              </a:rPr>
              <a:t>; ret</a:t>
            </a:r>
          </a:p>
        </p:txBody>
      </p:sp>
      <p:cxnSp>
        <p:nvCxnSpPr>
          <p:cNvPr id="12" name="Elbow Connector 11"/>
          <p:cNvCxnSpPr/>
          <p:nvPr/>
        </p:nvCxnSpPr>
        <p:spPr>
          <a:xfrm flipV="1">
            <a:off x="5112684" y="2050330"/>
            <a:ext cx="790575" cy="61300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3886200" y="2350585"/>
            <a:ext cx="1331259" cy="584775"/>
          </a:xfrm>
          <a:prstGeom prst="rect">
            <a:avLst/>
          </a:prstGeom>
          <a:noFill/>
        </p:spPr>
        <p:txBody>
          <a:bodyPr wrap="square" rtlCol="0">
            <a:spAutoFit/>
          </a:bodyPr>
          <a:lstStyle/>
          <a:p>
            <a:r>
              <a:rPr lang="en-US" sz="1600" b="1"/>
              <a:t>Old Return address</a:t>
            </a:r>
          </a:p>
        </p:txBody>
      </p:sp>
      <p:cxnSp>
        <p:nvCxnSpPr>
          <p:cNvPr id="16" name="Straight Arrow Connector 15"/>
          <p:cNvCxnSpPr/>
          <p:nvPr/>
        </p:nvCxnSpPr>
        <p:spPr>
          <a:xfrm>
            <a:off x="4912659" y="4324350"/>
            <a:ext cx="9906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4255434" y="4155073"/>
            <a:ext cx="857250" cy="338554"/>
          </a:xfrm>
          <a:prstGeom prst="rect">
            <a:avLst/>
          </a:prstGeom>
          <a:noFill/>
        </p:spPr>
        <p:txBody>
          <a:bodyPr wrap="square" rtlCol="0">
            <a:spAutoFit/>
          </a:bodyPr>
          <a:lstStyle/>
          <a:p>
            <a:r>
              <a:rPr lang="en-US" sz="1600" b="1"/>
              <a:t> </a:t>
            </a:r>
            <a:r>
              <a:rPr lang="en-US" sz="1600" b="1" err="1"/>
              <a:t>buf</a:t>
            </a:r>
            <a:endParaRPr lang="en-US" sz="1600" b="1"/>
          </a:p>
        </p:txBody>
      </p:sp>
      <p:sp>
        <p:nvSpPr>
          <p:cNvPr id="18" name="Rectangle 17"/>
          <p:cNvSpPr/>
          <p:nvPr/>
        </p:nvSpPr>
        <p:spPr>
          <a:xfrm>
            <a:off x="448236" y="2637369"/>
            <a:ext cx="3211607" cy="1754326"/>
          </a:xfrm>
          <a:prstGeom prst="rect">
            <a:avLst/>
          </a:prstGeom>
          <a:solidFill>
            <a:schemeClr val="tx2">
              <a:lumMod val="20000"/>
              <a:lumOff val="80000"/>
            </a:schemeClr>
          </a:solidFill>
        </p:spPr>
        <p:txBody>
          <a:bodyPr wrap="square">
            <a:spAutoFit/>
          </a:bodyPr>
          <a:lstStyle/>
          <a:p>
            <a:r>
              <a:rPr lang="en-US" sz="1800">
                <a:latin typeface="Consolas"/>
                <a:cs typeface="Consolas"/>
              </a:rPr>
              <a:t>void foo(char *input){</a:t>
            </a:r>
          </a:p>
          <a:p>
            <a:r>
              <a:rPr lang="en-US" sz="1800">
                <a:latin typeface="Consolas"/>
                <a:cs typeface="Consolas"/>
              </a:rPr>
              <a:t>   char </a:t>
            </a:r>
            <a:r>
              <a:rPr lang="en-US" sz="1800" err="1">
                <a:latin typeface="Consolas"/>
                <a:cs typeface="Consolas"/>
              </a:rPr>
              <a:t>buf</a:t>
            </a:r>
            <a:r>
              <a:rPr lang="en-US" sz="1800">
                <a:latin typeface="Consolas"/>
                <a:cs typeface="Consolas"/>
              </a:rPr>
              <a:t>[32]; </a:t>
            </a:r>
          </a:p>
          <a:p>
            <a:r>
              <a:rPr lang="en-US" sz="1800">
                <a:latin typeface="Consolas"/>
                <a:cs typeface="Consolas"/>
              </a:rPr>
              <a:t>   ...</a:t>
            </a:r>
          </a:p>
          <a:p>
            <a:r>
              <a:rPr lang="en-US" sz="1800">
                <a:latin typeface="Consolas"/>
                <a:cs typeface="Consolas"/>
              </a:rPr>
              <a:t>   </a:t>
            </a:r>
            <a:r>
              <a:rPr lang="en-US" sz="1800" err="1">
                <a:latin typeface="Consolas"/>
                <a:cs typeface="Consolas"/>
              </a:rPr>
              <a:t>strcpy</a:t>
            </a:r>
            <a:r>
              <a:rPr lang="en-US" sz="1800">
                <a:latin typeface="Consolas"/>
                <a:cs typeface="Consolas"/>
              </a:rPr>
              <a:t> (</a:t>
            </a:r>
            <a:r>
              <a:rPr lang="en-US" sz="1800" err="1">
                <a:latin typeface="Consolas"/>
                <a:cs typeface="Consolas"/>
              </a:rPr>
              <a:t>buf</a:t>
            </a:r>
            <a:r>
              <a:rPr lang="en-US" sz="1800">
                <a:latin typeface="Consolas"/>
                <a:cs typeface="Consolas"/>
              </a:rPr>
              <a:t>, input);</a:t>
            </a:r>
          </a:p>
          <a:p>
            <a:r>
              <a:rPr lang="en-US" sz="1800">
                <a:latin typeface="Consolas"/>
                <a:cs typeface="Consolas"/>
              </a:rPr>
              <a:t>   return;</a:t>
            </a:r>
          </a:p>
          <a:p>
            <a:r>
              <a:rPr lang="en-US" sz="1800">
                <a:latin typeface="Consolas"/>
                <a:cs typeface="Consolas"/>
              </a:rPr>
              <a:t>}</a:t>
            </a:r>
          </a:p>
        </p:txBody>
      </p:sp>
    </p:spTree>
    <p:extLst>
      <p:ext uri="{BB962C8B-B14F-4D97-AF65-F5344CB8AC3E}">
        <p14:creationId xmlns:p14="http://schemas.microsoft.com/office/powerpoint/2010/main" val="1332461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Get your target file</a:t>
            </a:r>
            <a:endParaRPr lang="ko-KR" altLang="en-US"/>
          </a:p>
        </p:txBody>
      </p:sp>
      <p:sp>
        <p:nvSpPr>
          <p:cNvPr id="3" name="텍스트 개체 틀 2"/>
          <p:cNvSpPr>
            <a:spLocks noGrp="1"/>
          </p:cNvSpPr>
          <p:nvPr>
            <p:ph type="body" idx="1"/>
          </p:nvPr>
        </p:nvSpPr>
        <p:spPr>
          <a:xfrm>
            <a:off x="396874" y="1021556"/>
            <a:ext cx="8670926" cy="3729000"/>
          </a:xfrm>
        </p:spPr>
        <p:txBody>
          <a:bodyPr/>
          <a:lstStyle/>
          <a:p>
            <a:r>
              <a:rPr lang="en-US" altLang="ko-KR" dirty="0"/>
              <a:t>You can obtain your target from </a:t>
            </a:r>
            <a:r>
              <a:rPr lang="en-US" altLang="ko-KR" sz="2000" dirty="0">
                <a:hlinkClick r:id="rId2"/>
              </a:rPr>
              <a:t>http://csedell.pusan.ac.kr:15217/</a:t>
            </a:r>
            <a:endParaRPr lang="en-US" altLang="ko-KR" sz="2000" dirty="0"/>
          </a:p>
          <a:p>
            <a:pPr lvl="1"/>
            <a:r>
              <a:rPr lang="en-US" altLang="ko-KR" dirty="0" err="1">
                <a:latin typeface="Courier New" panose="02070309020205020404" pitchFamily="49" charset="0"/>
                <a:cs typeface="Courier New" panose="02070309020205020404" pitchFamily="49" charset="0"/>
              </a:rPr>
              <a:t>target</a:t>
            </a:r>
            <a:r>
              <a:rPr lang="en-US" altLang="ko-KR" i="1" dirty="0" err="1">
                <a:latin typeface="Courier New" panose="02070309020205020404" pitchFamily="49" charset="0"/>
                <a:cs typeface="Courier New" panose="02070309020205020404" pitchFamily="49" charset="0"/>
              </a:rPr>
              <a:t>k</a:t>
            </a:r>
            <a:r>
              <a:rPr lang="en-US" altLang="ko-KR" dirty="0" err="1">
                <a:latin typeface="Courier New" panose="02070309020205020404" pitchFamily="49" charset="0"/>
                <a:cs typeface="Courier New" panose="02070309020205020404" pitchFamily="49" charset="0"/>
              </a:rPr>
              <a:t>.tar</a:t>
            </a:r>
            <a:r>
              <a:rPr lang="en-US" altLang="ko-KR" dirty="0">
                <a:latin typeface="Courier New" panose="02070309020205020404" pitchFamily="49" charset="0"/>
                <a:cs typeface="Courier New" panose="02070309020205020404" pitchFamily="49" charset="0"/>
              </a:rPr>
              <a:t> </a:t>
            </a:r>
            <a:r>
              <a:rPr lang="en-US" altLang="ko-KR" dirty="0">
                <a:latin typeface="+mj-lt"/>
                <a:cs typeface="Courier New" panose="02070309020205020404" pitchFamily="49" charset="0"/>
              </a:rPr>
              <a:t>(</a:t>
            </a:r>
            <a:r>
              <a:rPr lang="en-US" altLang="ko-KR" i="1" dirty="0">
                <a:latin typeface="Courier New" panose="02070309020205020404" pitchFamily="49" charset="0"/>
                <a:cs typeface="Courier New" panose="02070309020205020404" pitchFamily="49" charset="0"/>
              </a:rPr>
              <a:t>k</a:t>
            </a:r>
            <a:r>
              <a:rPr lang="en-US" altLang="ko-KR" dirty="0">
                <a:latin typeface="+mj-lt"/>
                <a:cs typeface="Courier New" panose="02070309020205020404" pitchFamily="49" charset="0"/>
              </a:rPr>
              <a:t> is the unique number)</a:t>
            </a:r>
          </a:p>
          <a:p>
            <a:pPr lvl="1"/>
            <a:endParaRPr lang="ko-KR" altLang="en-US" dirty="0"/>
          </a:p>
        </p:txBody>
      </p:sp>
      <p:pic>
        <p:nvPicPr>
          <p:cNvPr id="4" name="그림 3">
            <a:extLst>
              <a:ext uri="{FF2B5EF4-FFF2-40B4-BE49-F238E27FC236}">
                <a16:creationId xmlns:a16="http://schemas.microsoft.com/office/drawing/2014/main" id="{4FC98A93-2B31-403A-96EE-B79EA1198EA0}"/>
              </a:ext>
            </a:extLst>
          </p:cNvPr>
          <p:cNvPicPr>
            <a:picLocks noChangeAspect="1"/>
          </p:cNvPicPr>
          <p:nvPr/>
        </p:nvPicPr>
        <p:blipFill>
          <a:blip r:embed="rId3"/>
          <a:stretch>
            <a:fillRect/>
          </a:stretch>
        </p:blipFill>
        <p:spPr>
          <a:xfrm>
            <a:off x="1908174" y="1962150"/>
            <a:ext cx="5648325" cy="3017598"/>
          </a:xfrm>
          <a:prstGeom prst="rect">
            <a:avLst/>
          </a:prstGeom>
          <a:ln>
            <a:solidFill>
              <a:schemeClr val="tx1"/>
            </a:solidFill>
          </a:ln>
        </p:spPr>
      </p:pic>
      <p:sp>
        <p:nvSpPr>
          <p:cNvPr id="5" name="직사각형 4">
            <a:extLst>
              <a:ext uri="{FF2B5EF4-FFF2-40B4-BE49-F238E27FC236}">
                <a16:creationId xmlns:a16="http://schemas.microsoft.com/office/drawing/2014/main" id="{3517B51C-6B3F-456F-8D52-F33F659F61AA}"/>
              </a:ext>
            </a:extLst>
          </p:cNvPr>
          <p:cNvSpPr/>
          <p:nvPr/>
        </p:nvSpPr>
        <p:spPr>
          <a:xfrm>
            <a:off x="6019798" y="3867150"/>
            <a:ext cx="990601"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a:solidFill>
                  <a:srgbClr val="FF0000"/>
                </a:solidFill>
              </a:rPr>
              <a:t>자신의 학번</a:t>
            </a:r>
          </a:p>
        </p:txBody>
      </p:sp>
      <p:sp>
        <p:nvSpPr>
          <p:cNvPr id="6" name="직사각형 5">
            <a:extLst>
              <a:ext uri="{FF2B5EF4-FFF2-40B4-BE49-F238E27FC236}">
                <a16:creationId xmlns:a16="http://schemas.microsoft.com/office/drawing/2014/main" id="{440322BC-6BCF-4F8E-848B-066069D5F7B0}"/>
              </a:ext>
            </a:extLst>
          </p:cNvPr>
          <p:cNvSpPr/>
          <p:nvPr/>
        </p:nvSpPr>
        <p:spPr>
          <a:xfrm>
            <a:off x="6019798" y="4210050"/>
            <a:ext cx="1511302"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a:solidFill>
                  <a:srgbClr val="FF0000"/>
                </a:solidFill>
              </a:rPr>
              <a:t>자신의 이메일 주소</a:t>
            </a:r>
          </a:p>
        </p:txBody>
      </p:sp>
      <p:cxnSp>
        <p:nvCxnSpPr>
          <p:cNvPr id="8" name="직선 화살표 연결선 7">
            <a:extLst>
              <a:ext uri="{FF2B5EF4-FFF2-40B4-BE49-F238E27FC236}">
                <a16:creationId xmlns:a16="http://schemas.microsoft.com/office/drawing/2014/main" id="{BCB3D19C-A127-4D8B-AE30-4A66F2BCD9F5}"/>
              </a:ext>
            </a:extLst>
          </p:cNvPr>
          <p:cNvCxnSpPr>
            <a:cxnSpLocks/>
          </p:cNvCxnSpPr>
          <p:nvPr/>
        </p:nvCxnSpPr>
        <p:spPr>
          <a:xfrm flipH="1">
            <a:off x="5029200" y="4057650"/>
            <a:ext cx="9906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DE26FA16-8C4C-4A96-8F3F-8EE8A0EDF1D6}"/>
              </a:ext>
            </a:extLst>
          </p:cNvPr>
          <p:cNvCxnSpPr>
            <a:cxnSpLocks/>
          </p:cNvCxnSpPr>
          <p:nvPr/>
        </p:nvCxnSpPr>
        <p:spPr>
          <a:xfrm flipH="1">
            <a:off x="5029200" y="4400550"/>
            <a:ext cx="9906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250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Get your target file</a:t>
            </a:r>
            <a:endParaRPr lang="ko-KR" altLang="en-US"/>
          </a:p>
        </p:txBody>
      </p:sp>
      <p:sp>
        <p:nvSpPr>
          <p:cNvPr id="3" name="텍스트 개체 틀 2"/>
          <p:cNvSpPr>
            <a:spLocks noGrp="1"/>
          </p:cNvSpPr>
          <p:nvPr>
            <p:ph type="body" idx="1"/>
          </p:nvPr>
        </p:nvSpPr>
        <p:spPr>
          <a:xfrm>
            <a:off x="396874" y="1021556"/>
            <a:ext cx="8670926" cy="3729000"/>
          </a:xfrm>
        </p:spPr>
        <p:txBody>
          <a:bodyPr/>
          <a:lstStyle/>
          <a:p>
            <a:r>
              <a:rPr lang="en-US" altLang="ko-KR" dirty="0"/>
              <a:t>Move</a:t>
            </a:r>
            <a:r>
              <a:rPr lang="ko-KR" altLang="en-US" dirty="0"/>
              <a:t> </a:t>
            </a:r>
            <a:r>
              <a:rPr lang="en-US" altLang="ko-KR" dirty="0"/>
              <a:t>your</a:t>
            </a:r>
            <a:r>
              <a:rPr lang="ko-KR" altLang="en-US" dirty="0"/>
              <a:t> </a:t>
            </a:r>
            <a:r>
              <a:rPr lang="en-US" altLang="ko-KR" dirty="0" err="1">
                <a:latin typeface="Courier New" panose="02070309020205020404" pitchFamily="49" charset="0"/>
                <a:cs typeface="Courier New" panose="02070309020205020404" pitchFamily="49" charset="0"/>
              </a:rPr>
              <a:t>target</a:t>
            </a:r>
            <a:r>
              <a:rPr lang="en-US" altLang="ko-KR" i="1" dirty="0" err="1">
                <a:latin typeface="Courier New" panose="02070309020205020404" pitchFamily="49" charset="0"/>
                <a:cs typeface="Courier New" panose="02070309020205020404" pitchFamily="49" charset="0"/>
              </a:rPr>
              <a:t>k</a:t>
            </a:r>
            <a:r>
              <a:rPr lang="en-US" altLang="ko-KR" dirty="0" err="1">
                <a:latin typeface="Courier New" panose="02070309020205020404" pitchFamily="49" charset="0"/>
                <a:cs typeface="Courier New" panose="02070309020205020404" pitchFamily="49" charset="0"/>
              </a:rPr>
              <a:t>.tar</a:t>
            </a:r>
            <a:r>
              <a:rPr lang="en-US" altLang="ko-KR" dirty="0">
                <a:latin typeface="Courier New" panose="02070309020205020404" pitchFamily="49" charset="0"/>
                <a:cs typeface="Courier New" panose="02070309020205020404" pitchFamily="49" charset="0"/>
              </a:rPr>
              <a:t> </a:t>
            </a:r>
            <a:r>
              <a:rPr lang="en-US" altLang="ko-KR" dirty="0"/>
              <a:t>file to </a:t>
            </a:r>
            <a:r>
              <a:rPr lang="en-US" altLang="ko-KR" sz="2000" dirty="0">
                <a:hlinkClick r:id="rId2"/>
              </a:rPr>
              <a:t>csedell.pusan.ac.kr</a:t>
            </a:r>
            <a:endParaRPr lang="en-US" altLang="ko-KR" dirty="0">
              <a:solidFill>
                <a:schemeClr val="tx1"/>
              </a:solidFill>
              <a:latin typeface="Courier New" panose="02070309020205020404" pitchFamily="49" charset="0"/>
              <a:cs typeface="Courier New" panose="02070309020205020404" pitchFamily="49" charset="0"/>
            </a:endParaRPr>
          </a:p>
          <a:p>
            <a:pPr lvl="1"/>
            <a:r>
              <a:rPr lang="en-US" altLang="ko-KR" dirty="0"/>
              <a:t>Use WinSCP</a:t>
            </a:r>
          </a:p>
          <a:p>
            <a:pPr lvl="2"/>
            <a:r>
              <a:rPr lang="en-US" altLang="ko-KR" sz="2000" dirty="0">
                <a:hlinkClick r:id="rId3"/>
              </a:rPr>
              <a:t>https://winscp.net/eng/download.php</a:t>
            </a:r>
            <a:endParaRPr lang="en-US" altLang="ko-KR" sz="2000" dirty="0"/>
          </a:p>
          <a:p>
            <a:pPr lvl="1"/>
            <a:endParaRPr lang="ko-KR" altLang="en-US" dirty="0"/>
          </a:p>
        </p:txBody>
      </p:sp>
      <p:pic>
        <p:nvPicPr>
          <p:cNvPr id="5" name="그림 4">
            <a:extLst>
              <a:ext uri="{FF2B5EF4-FFF2-40B4-BE49-F238E27FC236}">
                <a16:creationId xmlns:a16="http://schemas.microsoft.com/office/drawing/2014/main" id="{BF2B7587-3AAA-488B-A0B7-231650749BD3}"/>
              </a:ext>
            </a:extLst>
          </p:cNvPr>
          <p:cNvPicPr>
            <a:picLocks noChangeAspect="1"/>
          </p:cNvPicPr>
          <p:nvPr/>
        </p:nvPicPr>
        <p:blipFill>
          <a:blip r:embed="rId4"/>
          <a:stretch>
            <a:fillRect/>
          </a:stretch>
        </p:blipFill>
        <p:spPr>
          <a:xfrm>
            <a:off x="396874" y="2228859"/>
            <a:ext cx="4205785" cy="2841929"/>
          </a:xfrm>
          <a:prstGeom prst="rect">
            <a:avLst/>
          </a:prstGeom>
        </p:spPr>
      </p:pic>
      <p:pic>
        <p:nvPicPr>
          <p:cNvPr id="8" name="그림 7">
            <a:extLst>
              <a:ext uri="{FF2B5EF4-FFF2-40B4-BE49-F238E27FC236}">
                <a16:creationId xmlns:a16="http://schemas.microsoft.com/office/drawing/2014/main" id="{5855F1DB-D6DB-438C-A0A5-B232ACDFA406}"/>
              </a:ext>
            </a:extLst>
          </p:cNvPr>
          <p:cNvPicPr>
            <a:picLocks noChangeAspect="1"/>
          </p:cNvPicPr>
          <p:nvPr/>
        </p:nvPicPr>
        <p:blipFill>
          <a:blip r:embed="rId5"/>
          <a:stretch>
            <a:fillRect/>
          </a:stretch>
        </p:blipFill>
        <p:spPr>
          <a:xfrm>
            <a:off x="4953000" y="2223761"/>
            <a:ext cx="3505200" cy="2841929"/>
          </a:xfrm>
          <a:prstGeom prst="rect">
            <a:avLst/>
          </a:prstGeom>
        </p:spPr>
      </p:pic>
    </p:spTree>
    <p:extLst>
      <p:ext uri="{BB962C8B-B14F-4D97-AF65-F5344CB8AC3E}">
        <p14:creationId xmlns:p14="http://schemas.microsoft.com/office/powerpoint/2010/main" val="3595037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Get your target file</a:t>
            </a:r>
            <a:endParaRPr lang="ko-KR" altLang="en-US"/>
          </a:p>
        </p:txBody>
      </p:sp>
      <p:sp>
        <p:nvSpPr>
          <p:cNvPr id="3" name="텍스트 개체 틀 2"/>
          <p:cNvSpPr>
            <a:spLocks noGrp="1"/>
          </p:cNvSpPr>
          <p:nvPr>
            <p:ph type="body" idx="1"/>
          </p:nvPr>
        </p:nvSpPr>
        <p:spPr>
          <a:xfrm>
            <a:off x="396874" y="1021556"/>
            <a:ext cx="8670926" cy="3729000"/>
          </a:xfrm>
        </p:spPr>
        <p:txBody>
          <a:bodyPr/>
          <a:lstStyle/>
          <a:p>
            <a:r>
              <a:rPr lang="en-US" altLang="ko-KR" dirty="0"/>
              <a:t>Extract your</a:t>
            </a:r>
            <a:r>
              <a:rPr lang="ko-KR" altLang="en-US" dirty="0"/>
              <a:t> </a:t>
            </a:r>
            <a:r>
              <a:rPr lang="en-US" altLang="ko-KR" dirty="0" err="1">
                <a:latin typeface="Courier New" panose="02070309020205020404" pitchFamily="49" charset="0"/>
                <a:cs typeface="Courier New" panose="02070309020205020404" pitchFamily="49" charset="0"/>
              </a:rPr>
              <a:t>target</a:t>
            </a:r>
            <a:r>
              <a:rPr lang="en-US" altLang="ko-KR" i="1" dirty="0" err="1">
                <a:latin typeface="Courier New" panose="02070309020205020404" pitchFamily="49" charset="0"/>
                <a:cs typeface="Courier New" panose="02070309020205020404" pitchFamily="49" charset="0"/>
              </a:rPr>
              <a:t>k</a:t>
            </a:r>
            <a:r>
              <a:rPr lang="en-US" altLang="ko-KR" dirty="0" err="1">
                <a:latin typeface="Courier New" panose="02070309020205020404" pitchFamily="49" charset="0"/>
                <a:cs typeface="Courier New" panose="02070309020205020404" pitchFamily="49" charset="0"/>
              </a:rPr>
              <a:t>.tar</a:t>
            </a:r>
            <a:r>
              <a:rPr lang="en-US" altLang="ko-KR" dirty="0">
                <a:latin typeface="Courier New" panose="02070309020205020404" pitchFamily="49" charset="0"/>
                <a:cs typeface="Courier New" panose="02070309020205020404" pitchFamily="49" charset="0"/>
              </a:rPr>
              <a:t> </a:t>
            </a:r>
            <a:r>
              <a:rPr lang="en-US" altLang="ko-KR" dirty="0"/>
              <a:t>file on </a:t>
            </a:r>
            <a:r>
              <a:rPr lang="en-US" altLang="ko-KR" sz="2000" dirty="0">
                <a:hlinkClick r:id="rId2"/>
              </a:rPr>
              <a:t>csedell.pusan.ac.kr</a:t>
            </a:r>
            <a:endParaRPr lang="en-US" altLang="ko-KR" dirty="0"/>
          </a:p>
          <a:p>
            <a:pPr lvl="1"/>
            <a:r>
              <a:rPr lang="en-US" altLang="ko-KR" dirty="0"/>
              <a:t>Use putty for SSH connection</a:t>
            </a:r>
          </a:p>
          <a:p>
            <a:pPr lvl="2"/>
            <a:r>
              <a:rPr lang="en-US" altLang="ko-KR" sz="2000" dirty="0">
                <a:hlinkClick r:id="rId3"/>
              </a:rPr>
              <a:t>https://www.chiark.greenend.org.uk/~sgtatham/putty/latest.html</a:t>
            </a:r>
            <a:endParaRPr lang="en-US" altLang="ko-KR" sz="2000" dirty="0"/>
          </a:p>
          <a:p>
            <a:pPr lvl="1"/>
            <a:r>
              <a:rPr lang="en-US" altLang="ko-KR" dirty="0">
                <a:latin typeface="Courier New" panose="02070309020205020404" pitchFamily="49" charset="0"/>
                <a:cs typeface="Courier New" panose="02070309020205020404" pitchFamily="49" charset="0"/>
              </a:rPr>
              <a:t>tar -</a:t>
            </a:r>
            <a:r>
              <a:rPr lang="en-US" altLang="ko-KR" dirty="0" err="1">
                <a:latin typeface="Courier New" panose="02070309020205020404" pitchFamily="49" charset="0"/>
                <a:cs typeface="Courier New" panose="02070309020205020404" pitchFamily="49" charset="0"/>
              </a:rPr>
              <a:t>xvf</a:t>
            </a: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target</a:t>
            </a:r>
            <a:r>
              <a:rPr lang="en-US" altLang="ko-KR" i="1" dirty="0" err="1">
                <a:latin typeface="Courier New" panose="02070309020205020404" pitchFamily="49" charset="0"/>
                <a:cs typeface="Courier New" panose="02070309020205020404" pitchFamily="49" charset="0"/>
              </a:rPr>
              <a:t>k</a:t>
            </a:r>
            <a:r>
              <a:rPr lang="en-US" altLang="ko-KR" dirty="0" err="1">
                <a:latin typeface="Courier New" panose="02070309020205020404" pitchFamily="49" charset="0"/>
                <a:cs typeface="Courier New" panose="02070309020205020404" pitchFamily="49" charset="0"/>
              </a:rPr>
              <a:t>.tar</a:t>
            </a:r>
            <a:endParaRPr lang="en-US" altLang="ko-KR" dirty="0">
              <a:latin typeface="Courier New" panose="02070309020205020404" pitchFamily="49" charset="0"/>
              <a:cs typeface="Courier New" panose="02070309020205020404" pitchFamily="49" charset="0"/>
            </a:endParaRPr>
          </a:p>
          <a:p>
            <a:pPr lvl="1"/>
            <a:endParaRPr lang="ko-KR" altLang="en-US" dirty="0"/>
          </a:p>
        </p:txBody>
      </p:sp>
      <p:pic>
        <p:nvPicPr>
          <p:cNvPr id="6" name="그림 5">
            <a:extLst>
              <a:ext uri="{FF2B5EF4-FFF2-40B4-BE49-F238E27FC236}">
                <a16:creationId xmlns:a16="http://schemas.microsoft.com/office/drawing/2014/main" id="{078DB472-38BA-4FAC-9C60-9162484E62CE}"/>
              </a:ext>
            </a:extLst>
          </p:cNvPr>
          <p:cNvPicPr>
            <a:picLocks noChangeAspect="1"/>
          </p:cNvPicPr>
          <p:nvPr/>
        </p:nvPicPr>
        <p:blipFill>
          <a:blip r:embed="rId4"/>
          <a:stretch>
            <a:fillRect/>
          </a:stretch>
        </p:blipFill>
        <p:spPr>
          <a:xfrm>
            <a:off x="5105400" y="2266950"/>
            <a:ext cx="2863417" cy="2800067"/>
          </a:xfrm>
          <a:prstGeom prst="rect">
            <a:avLst/>
          </a:prstGeom>
        </p:spPr>
      </p:pic>
    </p:spTree>
    <p:extLst>
      <p:ext uri="{BB962C8B-B14F-4D97-AF65-F5344CB8AC3E}">
        <p14:creationId xmlns:p14="http://schemas.microsoft.com/office/powerpoint/2010/main" val="2848640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66B404-0C1F-4F34-9265-A6DFC733A710}"/>
              </a:ext>
            </a:extLst>
          </p:cNvPr>
          <p:cNvSpPr>
            <a:spLocks noGrp="1"/>
          </p:cNvSpPr>
          <p:nvPr>
            <p:ph type="title"/>
          </p:nvPr>
        </p:nvSpPr>
        <p:spPr/>
        <p:txBody>
          <a:bodyPr/>
          <a:lstStyle/>
          <a:p>
            <a:r>
              <a:rPr lang="en-US" altLang="ko-KR"/>
              <a:t>Get your target file</a:t>
            </a:r>
            <a:endParaRPr lang="ko-KR" altLang="en-US"/>
          </a:p>
        </p:txBody>
      </p:sp>
      <p:sp>
        <p:nvSpPr>
          <p:cNvPr id="3" name="텍스트 개체 틀 2">
            <a:extLst>
              <a:ext uri="{FF2B5EF4-FFF2-40B4-BE49-F238E27FC236}">
                <a16:creationId xmlns:a16="http://schemas.microsoft.com/office/drawing/2014/main" id="{BC0B18E8-5EE0-414E-A63A-559514F93FCD}"/>
              </a:ext>
            </a:extLst>
          </p:cNvPr>
          <p:cNvSpPr>
            <a:spLocks noGrp="1"/>
          </p:cNvSpPr>
          <p:nvPr>
            <p:ph type="body" idx="1"/>
          </p:nvPr>
        </p:nvSpPr>
        <p:spPr/>
        <p:txBody>
          <a:bodyPr/>
          <a:lstStyle/>
          <a:p>
            <a:r>
              <a:rPr lang="en-US" altLang="ko-KR" sz="1800"/>
              <a:t>The files in </a:t>
            </a:r>
            <a:r>
              <a:rPr lang="en-US" altLang="ko-KR" sz="1800" err="1">
                <a:latin typeface="Courier New" panose="02070309020205020404" pitchFamily="49" charset="0"/>
                <a:cs typeface="Courier New" panose="02070309020205020404" pitchFamily="49" charset="0"/>
              </a:rPr>
              <a:t>target</a:t>
            </a:r>
            <a:r>
              <a:rPr lang="en-US" altLang="ko-KR" sz="1800" i="1" err="1">
                <a:latin typeface="Courier New" panose="02070309020205020404" pitchFamily="49" charset="0"/>
                <a:cs typeface="Courier New" panose="02070309020205020404" pitchFamily="49" charset="0"/>
              </a:rPr>
              <a:t>k</a:t>
            </a:r>
            <a:r>
              <a:rPr lang="en-US" altLang="ko-KR" sz="1800"/>
              <a:t> include</a:t>
            </a:r>
          </a:p>
          <a:p>
            <a:pPr lvl="1">
              <a:lnSpc>
                <a:spcPts val="2400"/>
              </a:lnSpc>
            </a:pPr>
            <a:r>
              <a:rPr lang="en-US" altLang="ko-KR" sz="1800">
                <a:latin typeface="Courier New" panose="02070309020205020404" pitchFamily="49" charset="0"/>
                <a:cs typeface="Courier New" panose="02070309020205020404" pitchFamily="49" charset="0"/>
              </a:rPr>
              <a:t>README.txt</a:t>
            </a:r>
            <a:r>
              <a:rPr lang="en-US" altLang="ko-KR" sz="1800"/>
              <a:t>: A file describing the contents of the directory</a:t>
            </a:r>
          </a:p>
          <a:p>
            <a:pPr lvl="1">
              <a:lnSpc>
                <a:spcPts val="2400"/>
              </a:lnSpc>
            </a:pPr>
            <a:r>
              <a:rPr lang="en-US" altLang="ko-KR" sz="1800" err="1">
                <a:latin typeface="Courier New" panose="02070309020205020404" pitchFamily="49" charset="0"/>
                <a:cs typeface="Courier New" panose="02070309020205020404" pitchFamily="49" charset="0"/>
              </a:rPr>
              <a:t>ctarget</a:t>
            </a:r>
            <a:r>
              <a:rPr lang="en-US" altLang="ko-KR" sz="1800"/>
              <a:t>: An executable program vulnerable to code-injection attacks</a:t>
            </a:r>
          </a:p>
          <a:p>
            <a:pPr lvl="1">
              <a:lnSpc>
                <a:spcPts val="2400"/>
              </a:lnSpc>
            </a:pPr>
            <a:r>
              <a:rPr lang="en-US" altLang="ko-KR" sz="1800" err="1">
                <a:latin typeface="Courier New" panose="02070309020205020404" pitchFamily="49" charset="0"/>
                <a:cs typeface="Courier New" panose="02070309020205020404" pitchFamily="49" charset="0"/>
              </a:rPr>
              <a:t>rtarget</a:t>
            </a:r>
            <a:r>
              <a:rPr lang="en-US" altLang="ko-KR" sz="1800"/>
              <a:t>: An executable program vulnerable to return-oriented-programming attacks</a:t>
            </a:r>
          </a:p>
          <a:p>
            <a:pPr lvl="1">
              <a:lnSpc>
                <a:spcPts val="2400"/>
              </a:lnSpc>
            </a:pPr>
            <a:r>
              <a:rPr lang="en-US" altLang="ko-KR" sz="1800">
                <a:latin typeface="Courier New" panose="02070309020205020404" pitchFamily="49" charset="0"/>
                <a:cs typeface="Courier New" panose="02070309020205020404" pitchFamily="49" charset="0"/>
              </a:rPr>
              <a:t>cookie.txt</a:t>
            </a:r>
            <a:r>
              <a:rPr lang="en-US" altLang="ko-KR" sz="1800"/>
              <a:t>: An 8-digit hex code that you will use as a unique identifier in your attacks.</a:t>
            </a:r>
          </a:p>
          <a:p>
            <a:pPr lvl="1">
              <a:lnSpc>
                <a:spcPts val="2400"/>
              </a:lnSpc>
            </a:pPr>
            <a:r>
              <a:rPr lang="en-US" altLang="ko-KR" sz="1800" err="1">
                <a:latin typeface="Courier New" panose="02070309020205020404" pitchFamily="49" charset="0"/>
                <a:cs typeface="Courier New" panose="02070309020205020404" pitchFamily="49" charset="0"/>
              </a:rPr>
              <a:t>farm.c</a:t>
            </a:r>
            <a:r>
              <a:rPr lang="en-US" altLang="ko-KR" sz="1800"/>
              <a:t>: The source code of your target’s “gadget farm,” which you will use in generating return-oriented programming attacks.</a:t>
            </a:r>
          </a:p>
          <a:p>
            <a:pPr lvl="1">
              <a:lnSpc>
                <a:spcPts val="2400"/>
              </a:lnSpc>
            </a:pPr>
            <a:r>
              <a:rPr lang="en-US" altLang="ko-KR" sz="1800">
                <a:latin typeface="Courier New" panose="02070309020205020404" pitchFamily="49" charset="0"/>
                <a:cs typeface="Courier New" panose="02070309020205020404" pitchFamily="49" charset="0"/>
              </a:rPr>
              <a:t>hex2raw</a:t>
            </a:r>
            <a:r>
              <a:rPr lang="en-US" altLang="ko-KR" sz="1800"/>
              <a:t>: A utility to generate attack strings.</a:t>
            </a:r>
          </a:p>
          <a:p>
            <a:pPr>
              <a:lnSpc>
                <a:spcPts val="2400"/>
              </a:lnSpc>
            </a:pPr>
            <a:r>
              <a:rPr lang="en-US" altLang="ko-KR" sz="2000">
                <a:solidFill>
                  <a:srgbClr val="C00000"/>
                </a:solidFill>
              </a:rPr>
              <a:t>IMPORTANT NOTE: You can work on your solution only on the </a:t>
            </a:r>
            <a:r>
              <a:rPr lang="en-US" altLang="ko-KR" sz="2000" b="1" err="1">
                <a:solidFill>
                  <a:srgbClr val="C00000"/>
                </a:solidFill>
                <a:latin typeface="Courier New" panose="02070309020205020404" pitchFamily="49" charset="0"/>
                <a:cs typeface="Courier New" panose="02070309020205020404" pitchFamily="49" charset="0"/>
              </a:rPr>
              <a:t>CSEDell</a:t>
            </a:r>
            <a:r>
              <a:rPr lang="en-US" altLang="ko-KR" sz="2000">
                <a:solidFill>
                  <a:srgbClr val="C00000"/>
                </a:solidFill>
              </a:rPr>
              <a:t> machine.</a:t>
            </a:r>
            <a:endParaRPr lang="ko-KR" altLang="en-US" sz="1600">
              <a:solidFill>
                <a:srgbClr val="C00000"/>
              </a:solidFill>
            </a:endParaRPr>
          </a:p>
        </p:txBody>
      </p:sp>
    </p:spTree>
    <p:extLst>
      <p:ext uri="{BB962C8B-B14F-4D97-AF65-F5344CB8AC3E}">
        <p14:creationId xmlns:p14="http://schemas.microsoft.com/office/powerpoint/2010/main" val="456039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25BAB4-DF24-4592-A69B-352C76F0FBAE}"/>
              </a:ext>
            </a:extLst>
          </p:cNvPr>
          <p:cNvSpPr>
            <a:spLocks noGrp="1"/>
          </p:cNvSpPr>
          <p:nvPr>
            <p:ph type="title"/>
          </p:nvPr>
        </p:nvSpPr>
        <p:spPr/>
        <p:txBody>
          <a:bodyPr/>
          <a:lstStyle/>
          <a:p>
            <a:r>
              <a:rPr lang="en-US" altLang="ko-KR"/>
              <a:t>Target Programs</a:t>
            </a:r>
            <a:endParaRPr lang="ko-KR" altLang="en-US"/>
          </a:p>
        </p:txBody>
      </p:sp>
      <p:sp>
        <p:nvSpPr>
          <p:cNvPr id="3" name="텍스트 개체 틀 2">
            <a:extLst>
              <a:ext uri="{FF2B5EF4-FFF2-40B4-BE49-F238E27FC236}">
                <a16:creationId xmlns:a16="http://schemas.microsoft.com/office/drawing/2014/main" id="{392E87B2-675D-43E9-93D7-744848B1F505}"/>
              </a:ext>
            </a:extLst>
          </p:cNvPr>
          <p:cNvSpPr>
            <a:spLocks noGrp="1"/>
          </p:cNvSpPr>
          <p:nvPr>
            <p:ph type="body" idx="1"/>
          </p:nvPr>
        </p:nvSpPr>
        <p:spPr>
          <a:xfrm>
            <a:off x="396874" y="1021556"/>
            <a:ext cx="8366125" cy="3729000"/>
          </a:xfrm>
        </p:spPr>
        <p:txBody>
          <a:bodyPr/>
          <a:lstStyle/>
          <a:p>
            <a:r>
              <a:rPr lang="en-US" altLang="ko-KR"/>
              <a:t>Both CTARGET and RTARGET read strings from standard input with the function </a:t>
            </a:r>
            <a:r>
              <a:rPr lang="en-US" altLang="ko-KR" err="1">
                <a:latin typeface="Courier New" panose="02070309020205020404" pitchFamily="49" charset="0"/>
                <a:cs typeface="Courier New" panose="02070309020205020404" pitchFamily="49" charset="0"/>
              </a:rPr>
              <a:t>getbuf</a:t>
            </a:r>
            <a:endParaRPr lang="en-US" altLang="ko-KR">
              <a:latin typeface="Courier New" panose="02070309020205020404" pitchFamily="49" charset="0"/>
              <a:cs typeface="Courier New" panose="02070309020205020404" pitchFamily="49" charset="0"/>
            </a:endParaRPr>
          </a:p>
          <a:p>
            <a:pPr lvl="1"/>
            <a:r>
              <a:rPr lang="en-US" altLang="ko-KR">
                <a:latin typeface="+mj-lt"/>
                <a:cs typeface="Courier New" panose="02070309020205020404" pitchFamily="49" charset="0"/>
              </a:rPr>
              <a:t>It has buffer overflow vulnerability</a:t>
            </a:r>
          </a:p>
          <a:p>
            <a:pPr lvl="1"/>
            <a:endParaRPr lang="ko-KR" altLang="en-US">
              <a:latin typeface="Courier New" panose="02070309020205020404" pitchFamily="49" charset="0"/>
              <a:cs typeface="Courier New" panose="02070309020205020404" pitchFamily="49" charset="0"/>
            </a:endParaRPr>
          </a:p>
        </p:txBody>
      </p:sp>
      <p:pic>
        <p:nvPicPr>
          <p:cNvPr id="4" name="그림 3">
            <a:extLst>
              <a:ext uri="{FF2B5EF4-FFF2-40B4-BE49-F238E27FC236}">
                <a16:creationId xmlns:a16="http://schemas.microsoft.com/office/drawing/2014/main" id="{1BB219DA-D272-4294-AAB7-B14DB7ABA0D0}"/>
              </a:ext>
            </a:extLst>
          </p:cNvPr>
          <p:cNvPicPr>
            <a:picLocks noChangeAspect="1"/>
          </p:cNvPicPr>
          <p:nvPr/>
        </p:nvPicPr>
        <p:blipFill>
          <a:blip r:embed="rId2"/>
          <a:stretch>
            <a:fillRect/>
          </a:stretch>
        </p:blipFill>
        <p:spPr>
          <a:xfrm>
            <a:off x="2045494" y="2495550"/>
            <a:ext cx="5053012" cy="2127914"/>
          </a:xfrm>
          <a:prstGeom prst="rect">
            <a:avLst/>
          </a:prstGeom>
          <a:ln>
            <a:solidFill>
              <a:schemeClr val="tx1"/>
            </a:solidFill>
          </a:ln>
        </p:spPr>
      </p:pic>
    </p:spTree>
    <p:extLst>
      <p:ext uri="{BB962C8B-B14F-4D97-AF65-F5344CB8AC3E}">
        <p14:creationId xmlns:p14="http://schemas.microsoft.com/office/powerpoint/2010/main" val="2805400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2B1762-77EF-49A3-8B55-CAFDB07D6FEB}"/>
              </a:ext>
            </a:extLst>
          </p:cNvPr>
          <p:cNvSpPr>
            <a:spLocks noGrp="1"/>
          </p:cNvSpPr>
          <p:nvPr>
            <p:ph type="title"/>
          </p:nvPr>
        </p:nvSpPr>
        <p:spPr/>
        <p:txBody>
          <a:bodyPr/>
          <a:lstStyle/>
          <a:p>
            <a:r>
              <a:rPr lang="en-US" altLang="ko-KR"/>
              <a:t>Target Programs</a:t>
            </a:r>
            <a:endParaRPr lang="ko-KR" altLang="en-US"/>
          </a:p>
        </p:txBody>
      </p:sp>
      <p:sp>
        <p:nvSpPr>
          <p:cNvPr id="3" name="텍스트 개체 틀 2">
            <a:extLst>
              <a:ext uri="{FF2B5EF4-FFF2-40B4-BE49-F238E27FC236}">
                <a16:creationId xmlns:a16="http://schemas.microsoft.com/office/drawing/2014/main" id="{09A602B9-5696-4D98-8884-8E6C263E1EC3}"/>
              </a:ext>
            </a:extLst>
          </p:cNvPr>
          <p:cNvSpPr>
            <a:spLocks noGrp="1"/>
          </p:cNvSpPr>
          <p:nvPr>
            <p:ph type="body" idx="1"/>
          </p:nvPr>
        </p:nvSpPr>
        <p:spPr/>
        <p:txBody>
          <a:bodyPr/>
          <a:lstStyle/>
          <a:p>
            <a:r>
              <a:rPr lang="en-US" altLang="ko-KR"/>
              <a:t>If the string typed by the user and read by </a:t>
            </a:r>
            <a:r>
              <a:rPr lang="en-US" altLang="ko-KR" err="1">
                <a:latin typeface="Courier New" panose="02070309020205020404" pitchFamily="49" charset="0"/>
                <a:cs typeface="Courier New" panose="02070309020205020404" pitchFamily="49" charset="0"/>
              </a:rPr>
              <a:t>getbuf</a:t>
            </a:r>
            <a:r>
              <a:rPr lang="en-US" altLang="ko-KR"/>
              <a:t> is sufficiently short</a:t>
            </a:r>
            <a:endParaRPr lang="ko-KR" altLang="en-US"/>
          </a:p>
        </p:txBody>
      </p:sp>
      <p:pic>
        <p:nvPicPr>
          <p:cNvPr id="4" name="그림 3">
            <a:extLst>
              <a:ext uri="{FF2B5EF4-FFF2-40B4-BE49-F238E27FC236}">
                <a16:creationId xmlns:a16="http://schemas.microsoft.com/office/drawing/2014/main" id="{37454F2D-EF27-4DC2-84CE-6CE4E40BEE1C}"/>
              </a:ext>
            </a:extLst>
          </p:cNvPr>
          <p:cNvPicPr>
            <a:picLocks noChangeAspect="1"/>
          </p:cNvPicPr>
          <p:nvPr/>
        </p:nvPicPr>
        <p:blipFill>
          <a:blip r:embed="rId2"/>
          <a:stretch>
            <a:fillRect/>
          </a:stretch>
        </p:blipFill>
        <p:spPr>
          <a:xfrm>
            <a:off x="1960959" y="2190750"/>
            <a:ext cx="5222081" cy="1577686"/>
          </a:xfrm>
          <a:prstGeom prst="rect">
            <a:avLst/>
          </a:prstGeom>
          <a:ln>
            <a:solidFill>
              <a:schemeClr val="tx1"/>
            </a:solidFill>
          </a:ln>
        </p:spPr>
      </p:pic>
    </p:spTree>
    <p:extLst>
      <p:ext uri="{BB962C8B-B14F-4D97-AF65-F5344CB8AC3E}">
        <p14:creationId xmlns:p14="http://schemas.microsoft.com/office/powerpoint/2010/main" val="142230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Text Placeholder 2"/>
          <p:cNvSpPr>
            <a:spLocks noGrp="1"/>
          </p:cNvSpPr>
          <p:nvPr>
            <p:ph type="body" idx="1"/>
          </p:nvPr>
        </p:nvSpPr>
        <p:spPr/>
        <p:txBody>
          <a:bodyPr/>
          <a:lstStyle/>
          <a:p>
            <a:r>
              <a:rPr lang="en-US"/>
              <a:t>Stack review</a:t>
            </a:r>
          </a:p>
          <a:p>
            <a:r>
              <a:rPr lang="en-US"/>
              <a:t>Attack lab overview</a:t>
            </a:r>
          </a:p>
        </p:txBody>
      </p:sp>
    </p:spTree>
    <p:extLst>
      <p:ext uri="{BB962C8B-B14F-4D97-AF65-F5344CB8AC3E}">
        <p14:creationId xmlns:p14="http://schemas.microsoft.com/office/powerpoint/2010/main" val="3453274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0BDC0B-F048-4CE2-ADA8-B668E5601176}"/>
              </a:ext>
            </a:extLst>
          </p:cNvPr>
          <p:cNvSpPr>
            <a:spLocks noGrp="1"/>
          </p:cNvSpPr>
          <p:nvPr>
            <p:ph type="title"/>
          </p:nvPr>
        </p:nvSpPr>
        <p:spPr/>
        <p:txBody>
          <a:bodyPr/>
          <a:lstStyle/>
          <a:p>
            <a:r>
              <a:rPr lang="en-US" altLang="ko-KR"/>
              <a:t>Target Programs</a:t>
            </a:r>
            <a:endParaRPr lang="ko-KR" altLang="en-US"/>
          </a:p>
        </p:txBody>
      </p:sp>
      <p:sp>
        <p:nvSpPr>
          <p:cNvPr id="3" name="텍스트 개체 틀 2">
            <a:extLst>
              <a:ext uri="{FF2B5EF4-FFF2-40B4-BE49-F238E27FC236}">
                <a16:creationId xmlns:a16="http://schemas.microsoft.com/office/drawing/2014/main" id="{732D9464-1037-40A7-8BB6-6AC67A58677B}"/>
              </a:ext>
            </a:extLst>
          </p:cNvPr>
          <p:cNvSpPr>
            <a:spLocks noGrp="1"/>
          </p:cNvSpPr>
          <p:nvPr>
            <p:ph type="body" idx="1"/>
          </p:nvPr>
        </p:nvSpPr>
        <p:spPr/>
        <p:txBody>
          <a:bodyPr/>
          <a:lstStyle/>
          <a:p>
            <a:r>
              <a:rPr lang="en-US" altLang="ko-KR"/>
              <a:t>Typically an error occurs if you type a long string</a:t>
            </a:r>
            <a:endParaRPr lang="ko-KR" altLang="en-US"/>
          </a:p>
        </p:txBody>
      </p:sp>
      <p:pic>
        <p:nvPicPr>
          <p:cNvPr id="4" name="그림 3">
            <a:extLst>
              <a:ext uri="{FF2B5EF4-FFF2-40B4-BE49-F238E27FC236}">
                <a16:creationId xmlns:a16="http://schemas.microsoft.com/office/drawing/2014/main" id="{A2E5E359-4C41-40BA-8E3D-C18EDF862A96}"/>
              </a:ext>
            </a:extLst>
          </p:cNvPr>
          <p:cNvPicPr>
            <a:picLocks noChangeAspect="1"/>
          </p:cNvPicPr>
          <p:nvPr/>
        </p:nvPicPr>
        <p:blipFill rotWithShape="1">
          <a:blip r:embed="rId2"/>
          <a:srcRect r="35477"/>
          <a:stretch/>
        </p:blipFill>
        <p:spPr>
          <a:xfrm>
            <a:off x="552537" y="2181301"/>
            <a:ext cx="7201058" cy="1409509"/>
          </a:xfrm>
          <a:prstGeom prst="rect">
            <a:avLst/>
          </a:prstGeom>
          <a:ln>
            <a:solidFill>
              <a:schemeClr val="tx1"/>
            </a:solidFill>
          </a:ln>
        </p:spPr>
      </p:pic>
    </p:spTree>
    <p:extLst>
      <p:ext uri="{BB962C8B-B14F-4D97-AF65-F5344CB8AC3E}">
        <p14:creationId xmlns:p14="http://schemas.microsoft.com/office/powerpoint/2010/main" val="4222611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96D752-D400-4E32-8397-D7A846D1CDF1}"/>
              </a:ext>
            </a:extLst>
          </p:cNvPr>
          <p:cNvSpPr>
            <a:spLocks noGrp="1"/>
          </p:cNvSpPr>
          <p:nvPr>
            <p:ph type="title"/>
          </p:nvPr>
        </p:nvSpPr>
        <p:spPr/>
        <p:txBody>
          <a:bodyPr/>
          <a:lstStyle/>
          <a:p>
            <a:r>
              <a:rPr lang="en-US" altLang="ko-KR"/>
              <a:t>Target Programs</a:t>
            </a:r>
            <a:endParaRPr lang="ko-KR" altLang="en-US"/>
          </a:p>
        </p:txBody>
      </p:sp>
      <p:sp>
        <p:nvSpPr>
          <p:cNvPr id="3" name="텍스트 개체 틀 2">
            <a:extLst>
              <a:ext uri="{FF2B5EF4-FFF2-40B4-BE49-F238E27FC236}">
                <a16:creationId xmlns:a16="http://schemas.microsoft.com/office/drawing/2014/main" id="{54824F05-8A9E-4F2E-9B67-9C3DE637C241}"/>
              </a:ext>
            </a:extLst>
          </p:cNvPr>
          <p:cNvSpPr>
            <a:spLocks noGrp="1"/>
          </p:cNvSpPr>
          <p:nvPr>
            <p:ph type="body" idx="1"/>
          </p:nvPr>
        </p:nvSpPr>
        <p:spPr/>
        <p:txBody>
          <a:bodyPr/>
          <a:lstStyle/>
          <a:p>
            <a:r>
              <a:rPr lang="en-US" altLang="ko-KR"/>
              <a:t>Command line arguments</a:t>
            </a:r>
          </a:p>
          <a:p>
            <a:pPr lvl="1"/>
            <a:r>
              <a:rPr lang="en-US" altLang="ko-KR">
                <a:latin typeface="Courier New" panose="02070309020205020404" pitchFamily="49" charset="0"/>
                <a:cs typeface="Courier New" panose="02070309020205020404" pitchFamily="49" charset="0"/>
              </a:rPr>
              <a:t>-h</a:t>
            </a:r>
            <a:r>
              <a:rPr lang="en-US" altLang="ko-KR"/>
              <a:t>: Print list of possible command line arguments</a:t>
            </a:r>
          </a:p>
          <a:p>
            <a:pPr lvl="1"/>
            <a:r>
              <a:rPr lang="en-US" altLang="ko-KR">
                <a:latin typeface="Courier New" panose="02070309020205020404" pitchFamily="49" charset="0"/>
                <a:cs typeface="Courier New" panose="02070309020205020404" pitchFamily="49" charset="0"/>
              </a:rPr>
              <a:t>-q</a:t>
            </a:r>
            <a:r>
              <a:rPr lang="en-US" altLang="ko-KR"/>
              <a:t>: Don’t send results to the grading server</a:t>
            </a:r>
          </a:p>
          <a:p>
            <a:pPr lvl="1"/>
            <a:r>
              <a:rPr lang="en-US" altLang="ko-KR">
                <a:latin typeface="Courier New" panose="02070309020205020404" pitchFamily="49" charset="0"/>
                <a:cs typeface="Courier New" panose="02070309020205020404" pitchFamily="49" charset="0"/>
              </a:rPr>
              <a:t>-</a:t>
            </a:r>
            <a:r>
              <a:rPr lang="en-US" altLang="ko-KR" err="1">
                <a:latin typeface="Courier New" panose="02070309020205020404" pitchFamily="49" charset="0"/>
                <a:cs typeface="Courier New" panose="02070309020205020404" pitchFamily="49" charset="0"/>
              </a:rPr>
              <a:t>i</a:t>
            </a:r>
            <a:r>
              <a:rPr lang="en-US" altLang="ko-KR"/>
              <a:t> </a:t>
            </a:r>
            <a:r>
              <a:rPr lang="en-US" altLang="ko-KR">
                <a:latin typeface="Courier New" panose="02070309020205020404" pitchFamily="49" charset="0"/>
                <a:cs typeface="Courier New" panose="02070309020205020404" pitchFamily="49" charset="0"/>
              </a:rPr>
              <a:t>FILE</a:t>
            </a:r>
            <a:r>
              <a:rPr lang="en-US" altLang="ko-KR"/>
              <a:t>: Supply input from a file, rather than from standard input</a:t>
            </a:r>
            <a:endParaRPr lang="ko-KR" altLang="en-US"/>
          </a:p>
        </p:txBody>
      </p:sp>
    </p:spTree>
    <p:extLst>
      <p:ext uri="{BB962C8B-B14F-4D97-AF65-F5344CB8AC3E}">
        <p14:creationId xmlns:p14="http://schemas.microsoft.com/office/powerpoint/2010/main" val="3698883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Attack</a:t>
            </a:r>
            <a:r>
              <a:rPr lang="en" altLang="ko-KR"/>
              <a:t> Lab Overview</a:t>
            </a:r>
            <a:endParaRPr lang="ko-KR" altLang="en-US"/>
          </a:p>
        </p:txBody>
      </p:sp>
      <p:sp>
        <p:nvSpPr>
          <p:cNvPr id="3" name="텍스트 개체 틀 2"/>
          <p:cNvSpPr>
            <a:spLocks noGrp="1"/>
          </p:cNvSpPr>
          <p:nvPr>
            <p:ph type="body" idx="1"/>
          </p:nvPr>
        </p:nvSpPr>
        <p:spPr/>
        <p:txBody>
          <a:bodyPr/>
          <a:lstStyle/>
          <a:p>
            <a:r>
              <a:rPr lang="en-US" altLang="ko-KR">
                <a:latin typeface="Courier New" panose="02070309020205020404" pitchFamily="49" charset="0"/>
                <a:cs typeface="Courier New" panose="02070309020205020404" pitchFamily="49" charset="0"/>
              </a:rPr>
              <a:t>HEX2RAW</a:t>
            </a:r>
          </a:p>
          <a:p>
            <a:pPr lvl="1"/>
            <a:r>
              <a:rPr lang="en-US" altLang="ko-KR" sz="2000">
                <a:latin typeface="+mj-lt"/>
                <a:cs typeface="Courier New" panose="02070309020205020404" pitchFamily="49" charset="0"/>
              </a:rPr>
              <a:t>Your exploit strings will typically contain byte values that do not correspond to the ASCII values for printing characters.</a:t>
            </a:r>
          </a:p>
          <a:p>
            <a:pPr lvl="1"/>
            <a:r>
              <a:rPr lang="en-US" altLang="ko-KR" sz="2000">
                <a:latin typeface="+mj-lt"/>
                <a:cs typeface="Courier New" panose="02070309020205020404" pitchFamily="49" charset="0"/>
              </a:rPr>
              <a:t>The program </a:t>
            </a:r>
            <a:r>
              <a:rPr lang="en-US" altLang="ko-KR" sz="2000">
                <a:latin typeface="Courier New" panose="02070309020205020404" pitchFamily="49" charset="0"/>
                <a:cs typeface="Courier New" panose="02070309020205020404" pitchFamily="49" charset="0"/>
              </a:rPr>
              <a:t>HEX2RAW</a:t>
            </a:r>
            <a:r>
              <a:rPr lang="en-US" altLang="ko-KR" sz="2000">
                <a:latin typeface="+mj-lt"/>
                <a:cs typeface="Courier New" panose="02070309020205020404" pitchFamily="49" charset="0"/>
              </a:rPr>
              <a:t> can help you generate these raw strings.</a:t>
            </a:r>
          </a:p>
          <a:p>
            <a:pPr lvl="1"/>
            <a:endParaRPr lang="en-US" altLang="ko-KR" sz="2000">
              <a:latin typeface="+mj-lt"/>
              <a:cs typeface="Courier New" panose="02070309020205020404" pitchFamily="49" charset="0"/>
            </a:endParaRPr>
          </a:p>
          <a:p>
            <a:pPr lvl="1"/>
            <a:endParaRPr lang="en-US" altLang="ko-KR" sz="2000">
              <a:latin typeface="+mj-lt"/>
              <a:cs typeface="Courier New" panose="02070309020205020404" pitchFamily="49" charset="0"/>
            </a:endParaRPr>
          </a:p>
          <a:p>
            <a:pPr lvl="1"/>
            <a:endParaRPr lang="en-US" altLang="ko-KR" sz="2000">
              <a:latin typeface="+mj-lt"/>
              <a:cs typeface="Courier New" panose="02070309020205020404" pitchFamily="49" charset="0"/>
            </a:endParaRPr>
          </a:p>
          <a:p>
            <a:pPr lvl="1"/>
            <a:endParaRPr lang="en-US" altLang="ko-KR" sz="2000">
              <a:latin typeface="+mj-lt"/>
              <a:cs typeface="Courier New" panose="02070309020205020404" pitchFamily="49" charset="0"/>
            </a:endParaRPr>
          </a:p>
          <a:p>
            <a:pPr lvl="1"/>
            <a:endParaRPr lang="en-US" altLang="ko-KR" sz="2000">
              <a:latin typeface="+mj-lt"/>
              <a:cs typeface="Courier New" panose="02070309020205020404" pitchFamily="49" charset="0"/>
            </a:endParaRPr>
          </a:p>
          <a:p>
            <a:pPr lvl="1"/>
            <a:r>
              <a:rPr lang="en-US" altLang="ko-KR" sz="2000">
                <a:latin typeface="Courier New" panose="02070309020205020404" pitchFamily="49" charset="0"/>
                <a:cs typeface="Courier New" panose="02070309020205020404" pitchFamily="49" charset="0"/>
              </a:rPr>
              <a:t>HEX2RAW</a:t>
            </a:r>
            <a:r>
              <a:rPr lang="en-US" altLang="ko-KR" sz="2000">
                <a:latin typeface="+mj-lt"/>
                <a:cs typeface="Courier New" panose="02070309020205020404" pitchFamily="49" charset="0"/>
              </a:rPr>
              <a:t> also supports C-style block comments</a:t>
            </a:r>
            <a:endParaRPr lang="ko-KR" altLang="en-US" sz="2000">
              <a:latin typeface="+mj-lt"/>
              <a:cs typeface="Courier New" panose="02070309020205020404" pitchFamily="49" charset="0"/>
            </a:endParaRPr>
          </a:p>
        </p:txBody>
      </p:sp>
      <p:sp>
        <p:nvSpPr>
          <p:cNvPr id="6" name="TextBox 5"/>
          <p:cNvSpPr txBox="1"/>
          <p:nvPr/>
        </p:nvSpPr>
        <p:spPr>
          <a:xfrm>
            <a:off x="838200" y="2800350"/>
            <a:ext cx="7772400" cy="584775"/>
          </a:xfrm>
          <a:prstGeom prst="rect">
            <a:avLst/>
          </a:prstGeom>
          <a:noFill/>
          <a:ln>
            <a:solidFill>
              <a:schemeClr val="tx1"/>
            </a:solidFill>
          </a:ln>
        </p:spPr>
        <p:txBody>
          <a:bodyPr wrap="square" rtlCol="0">
            <a:spAutoFit/>
          </a:bodyPr>
          <a:lstStyle/>
          <a:p>
            <a:r>
              <a:rPr lang="en-US" altLang="ko-KR" sz="1600">
                <a:latin typeface="Courier New" panose="02070309020205020404" pitchFamily="49" charset="0"/>
                <a:cs typeface="Courier New" panose="02070309020205020404" pitchFamily="49" charset="0"/>
              </a:rPr>
              <a:t># echo "30 31 32 33 34 35" | ./hex2raw</a:t>
            </a:r>
          </a:p>
          <a:p>
            <a:r>
              <a:rPr lang="en-US" altLang="ko-KR" sz="1600">
                <a:latin typeface="Courier New" panose="02070309020205020404" pitchFamily="49" charset="0"/>
                <a:cs typeface="Courier New" panose="02070309020205020404" pitchFamily="49" charset="0"/>
              </a:rPr>
              <a:t>012345</a:t>
            </a:r>
          </a:p>
        </p:txBody>
      </p:sp>
      <p:sp>
        <p:nvSpPr>
          <p:cNvPr id="8" name="TextBox 7"/>
          <p:cNvSpPr txBox="1"/>
          <p:nvPr/>
        </p:nvSpPr>
        <p:spPr>
          <a:xfrm>
            <a:off x="838200" y="3508423"/>
            <a:ext cx="7772400" cy="338554"/>
          </a:xfrm>
          <a:prstGeom prst="rect">
            <a:avLst/>
          </a:prstGeom>
          <a:noFill/>
          <a:ln>
            <a:solidFill>
              <a:schemeClr val="tx1"/>
            </a:solidFill>
          </a:ln>
        </p:spPr>
        <p:txBody>
          <a:bodyPr wrap="square" rtlCol="0">
            <a:spAutoFit/>
          </a:bodyPr>
          <a:lstStyle/>
          <a:p>
            <a:r>
              <a:rPr lang="en-US" altLang="ko-KR" sz="1600">
                <a:solidFill>
                  <a:srgbClr val="C00000"/>
                </a:solidFill>
                <a:latin typeface="Courier New" panose="02070309020205020404" pitchFamily="49" charset="0"/>
                <a:cs typeface="Courier New" panose="02070309020205020404" pitchFamily="49" charset="0"/>
              </a:rPr>
              <a:t># cat exploit.txt | ./hex2raw | ./</a:t>
            </a:r>
            <a:r>
              <a:rPr lang="en-US" altLang="ko-KR" sz="1600" err="1">
                <a:solidFill>
                  <a:srgbClr val="C00000"/>
                </a:solidFill>
                <a:latin typeface="Courier New" panose="02070309020205020404" pitchFamily="49" charset="0"/>
                <a:cs typeface="Courier New" panose="02070309020205020404" pitchFamily="49" charset="0"/>
              </a:rPr>
              <a:t>ctarget</a:t>
            </a:r>
            <a:endParaRPr lang="en-US" altLang="ko-KR" sz="1600">
              <a:solidFill>
                <a:srgbClr val="C00000"/>
              </a:solidFill>
              <a:latin typeface="Courier New" panose="02070309020205020404" pitchFamily="49" charset="0"/>
              <a:cs typeface="Courier New" panose="02070309020205020404" pitchFamily="49" charset="0"/>
            </a:endParaRPr>
          </a:p>
        </p:txBody>
      </p:sp>
      <p:sp>
        <p:nvSpPr>
          <p:cNvPr id="9" name="TextBox 8"/>
          <p:cNvSpPr txBox="1"/>
          <p:nvPr/>
        </p:nvSpPr>
        <p:spPr>
          <a:xfrm>
            <a:off x="838200" y="4552950"/>
            <a:ext cx="7772400" cy="338554"/>
          </a:xfrm>
          <a:prstGeom prst="rect">
            <a:avLst/>
          </a:prstGeom>
          <a:noFill/>
          <a:ln>
            <a:solidFill>
              <a:schemeClr val="tx1"/>
            </a:solidFill>
          </a:ln>
        </p:spPr>
        <p:txBody>
          <a:bodyPr wrap="square" rtlCol="0">
            <a:spAutoFit/>
          </a:bodyPr>
          <a:lstStyle/>
          <a:p>
            <a:r>
              <a:rPr lang="en-US" altLang="ko-KR" sz="1600">
                <a:latin typeface="Courier New" panose="02070309020205020404" pitchFamily="49" charset="0"/>
                <a:cs typeface="Courier New" panose="02070309020205020404" pitchFamily="49" charset="0"/>
              </a:rPr>
              <a:t>bf 66 7b 32 78 /* mov $0x78327b66,%edi */</a:t>
            </a:r>
          </a:p>
        </p:txBody>
      </p:sp>
    </p:spTree>
    <p:extLst>
      <p:ext uri="{BB962C8B-B14F-4D97-AF65-F5344CB8AC3E}">
        <p14:creationId xmlns:p14="http://schemas.microsoft.com/office/powerpoint/2010/main" val="1302790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Attack</a:t>
            </a:r>
            <a:r>
              <a:rPr lang="en" altLang="ko-KR"/>
              <a:t> Lab Overview</a:t>
            </a:r>
            <a:endParaRPr lang="ko-KR" altLang="en-US"/>
          </a:p>
        </p:txBody>
      </p:sp>
      <p:sp>
        <p:nvSpPr>
          <p:cNvPr id="3" name="텍스트 개체 틀 2"/>
          <p:cNvSpPr>
            <a:spLocks noGrp="1"/>
          </p:cNvSpPr>
          <p:nvPr>
            <p:ph type="body" idx="1"/>
          </p:nvPr>
        </p:nvSpPr>
        <p:spPr/>
        <p:txBody>
          <a:bodyPr/>
          <a:lstStyle/>
          <a:p>
            <a:r>
              <a:rPr lang="en-US" altLang="ko-KR">
                <a:latin typeface="+mj-lt"/>
                <a:cs typeface="Courier New" panose="02070309020205020404" pitchFamily="49" charset="0"/>
              </a:rPr>
              <a:t>Important points</a:t>
            </a:r>
          </a:p>
          <a:p>
            <a:pPr lvl="1"/>
            <a:r>
              <a:rPr lang="en-US" altLang="ko-KR">
                <a:latin typeface="+mj-lt"/>
                <a:cs typeface="Courier New" panose="02070309020205020404" pitchFamily="49" charset="0"/>
              </a:rPr>
              <a:t>Your exploit string must not contain byte value 0x0A (‘</a:t>
            </a:r>
            <a:r>
              <a:rPr lang="en-US" altLang="ko-KR">
                <a:latin typeface="Courier New" panose="02070309020205020404" pitchFamily="49" charset="0"/>
                <a:cs typeface="Courier New" panose="02070309020205020404" pitchFamily="49" charset="0"/>
              </a:rPr>
              <a:t>\n</a:t>
            </a:r>
            <a:r>
              <a:rPr lang="en-US" altLang="ko-KR">
                <a:latin typeface="+mj-lt"/>
                <a:cs typeface="Courier New" panose="02070309020205020404" pitchFamily="49" charset="0"/>
              </a:rPr>
              <a:t>’) at any intermediate position</a:t>
            </a:r>
          </a:p>
          <a:p>
            <a:pPr lvl="1"/>
            <a:r>
              <a:rPr lang="en-US" altLang="ko-KR">
                <a:latin typeface="Courier New" panose="02070309020205020404" pitchFamily="49" charset="0"/>
                <a:cs typeface="Courier New" panose="02070309020205020404" pitchFamily="49" charset="0"/>
              </a:rPr>
              <a:t>HEX2RAW</a:t>
            </a:r>
            <a:r>
              <a:rPr lang="en-US" altLang="ko-KR">
                <a:latin typeface="+mj-lt"/>
                <a:cs typeface="Courier New" panose="02070309020205020404" pitchFamily="49" charset="0"/>
              </a:rPr>
              <a:t> expects two-digit hex values separated by a whitespace</a:t>
            </a:r>
          </a:p>
        </p:txBody>
      </p:sp>
      <p:sp>
        <p:nvSpPr>
          <p:cNvPr id="7" name="TextBox 6"/>
          <p:cNvSpPr txBox="1"/>
          <p:nvPr/>
        </p:nvSpPr>
        <p:spPr>
          <a:xfrm>
            <a:off x="815408" y="3105150"/>
            <a:ext cx="7772400" cy="1569660"/>
          </a:xfrm>
          <a:prstGeom prst="rect">
            <a:avLst/>
          </a:prstGeom>
          <a:noFill/>
          <a:ln>
            <a:solidFill>
              <a:schemeClr val="tx1"/>
            </a:solidFill>
          </a:ln>
        </p:spPr>
        <p:txBody>
          <a:bodyPr wrap="square" rtlCol="0">
            <a:spAutoFit/>
          </a:bodyPr>
          <a:lstStyle/>
          <a:p>
            <a:r>
              <a:rPr lang="en-US" altLang="ko-KR" sz="1600">
                <a:latin typeface="Courier New" panose="02070309020205020404" pitchFamily="49" charset="0"/>
                <a:cs typeface="Courier New" panose="02070309020205020404" pitchFamily="49" charset="0"/>
              </a:rPr>
              <a:t>../hex2raw &lt; ctarget.l2.txt | ../</a:t>
            </a:r>
            <a:r>
              <a:rPr lang="en-US" altLang="ko-KR" sz="1600" err="1">
                <a:latin typeface="Courier New" panose="02070309020205020404" pitchFamily="49" charset="0"/>
                <a:cs typeface="Courier New" panose="02070309020205020404" pitchFamily="49" charset="0"/>
              </a:rPr>
              <a:t>ctarget</a:t>
            </a:r>
            <a:endParaRPr lang="en-US" altLang="ko-KR" sz="1600">
              <a:latin typeface="Courier New" panose="02070309020205020404" pitchFamily="49" charset="0"/>
              <a:cs typeface="Courier New" panose="02070309020205020404" pitchFamily="49" charset="0"/>
            </a:endParaRPr>
          </a:p>
          <a:p>
            <a:r>
              <a:rPr lang="en-US" altLang="ko-KR" sz="1600">
                <a:latin typeface="Courier New" panose="02070309020205020404" pitchFamily="49" charset="0"/>
                <a:cs typeface="Courier New" panose="02070309020205020404" pitchFamily="49" charset="0"/>
              </a:rPr>
              <a:t>Cookie: 0x1a7dd803</a:t>
            </a:r>
          </a:p>
          <a:p>
            <a:r>
              <a:rPr lang="en-US" altLang="ko-KR" sz="1600">
                <a:latin typeface="Courier New" panose="02070309020205020404" pitchFamily="49" charset="0"/>
                <a:cs typeface="Courier New" panose="02070309020205020404" pitchFamily="49" charset="0"/>
              </a:rPr>
              <a:t>Type string:Touch2!: You called touch2(0x1a7dd803)</a:t>
            </a:r>
          </a:p>
          <a:p>
            <a:r>
              <a:rPr lang="en-US" altLang="ko-KR" sz="1600">
                <a:latin typeface="Courier New" panose="02070309020205020404" pitchFamily="49" charset="0"/>
                <a:cs typeface="Courier New" panose="02070309020205020404" pitchFamily="49" charset="0"/>
              </a:rPr>
              <a:t>Valid solution for level 2 with target </a:t>
            </a:r>
            <a:r>
              <a:rPr lang="en-US" altLang="ko-KR" sz="1600" err="1">
                <a:latin typeface="Courier New" panose="02070309020205020404" pitchFamily="49" charset="0"/>
                <a:cs typeface="Courier New" panose="02070309020205020404" pitchFamily="49" charset="0"/>
              </a:rPr>
              <a:t>ctarget</a:t>
            </a:r>
            <a:endParaRPr lang="en-US" altLang="ko-KR" sz="1600">
              <a:latin typeface="Courier New" panose="02070309020205020404" pitchFamily="49" charset="0"/>
              <a:cs typeface="Courier New" panose="02070309020205020404" pitchFamily="49" charset="0"/>
            </a:endParaRPr>
          </a:p>
          <a:p>
            <a:r>
              <a:rPr lang="en-US" altLang="ko-KR" sz="1600">
                <a:latin typeface="Courier New" panose="02070309020205020404" pitchFamily="49" charset="0"/>
                <a:cs typeface="Courier New" panose="02070309020205020404" pitchFamily="49" charset="0"/>
              </a:rPr>
              <a:t>PASSED: Sent exploit string to server to be validated.</a:t>
            </a:r>
          </a:p>
          <a:p>
            <a:r>
              <a:rPr lang="en-US" altLang="ko-KR" sz="1600">
                <a:latin typeface="Courier New" panose="02070309020205020404" pitchFamily="49" charset="0"/>
                <a:cs typeface="Courier New" panose="02070309020205020404" pitchFamily="49" charset="0"/>
              </a:rPr>
              <a:t>NICE JOB!</a:t>
            </a:r>
          </a:p>
        </p:txBody>
      </p:sp>
    </p:spTree>
    <p:extLst>
      <p:ext uri="{BB962C8B-B14F-4D97-AF65-F5344CB8AC3E}">
        <p14:creationId xmlns:p14="http://schemas.microsoft.com/office/powerpoint/2010/main" val="865677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Attack</a:t>
            </a:r>
            <a:r>
              <a:rPr lang="en" altLang="ko-KR"/>
              <a:t> Lab Overview</a:t>
            </a:r>
            <a:endParaRPr lang="ko-KR" altLang="en-US"/>
          </a:p>
        </p:txBody>
      </p:sp>
      <p:sp>
        <p:nvSpPr>
          <p:cNvPr id="3" name="텍스트 개체 틀 2"/>
          <p:cNvSpPr>
            <a:spLocks noGrp="1"/>
          </p:cNvSpPr>
          <p:nvPr>
            <p:ph type="body" idx="1"/>
          </p:nvPr>
        </p:nvSpPr>
        <p:spPr>
          <a:xfrm>
            <a:off x="396874" y="1021556"/>
            <a:ext cx="8518525" cy="3729000"/>
          </a:xfrm>
        </p:spPr>
        <p:txBody>
          <a:bodyPr/>
          <a:lstStyle/>
          <a:p>
            <a:r>
              <a:rPr lang="en-US" altLang="ko-KR" dirty="0">
                <a:latin typeface="+mj-lt"/>
                <a:cs typeface="Courier New" panose="02070309020205020404" pitchFamily="49" charset="0"/>
              </a:rPr>
              <a:t>Auto grading server</a:t>
            </a:r>
          </a:p>
          <a:p>
            <a:pPr lvl="1"/>
            <a:r>
              <a:rPr lang="en-US" altLang="ko-KR" sz="2000" dirty="0">
                <a:latin typeface="+mj-lt"/>
                <a:cs typeface="Courier New" panose="02070309020205020404" pitchFamily="49" charset="0"/>
              </a:rPr>
              <a:t>When you have correctly solved one of the levels, your target program will automatically send a notification to the grading server.</a:t>
            </a:r>
          </a:p>
          <a:p>
            <a:pPr lvl="2"/>
            <a:r>
              <a:rPr lang="en-US" altLang="ko-KR" sz="2000" dirty="0">
                <a:cs typeface="Courier New" panose="02070309020205020404" pitchFamily="49" charset="0"/>
              </a:rPr>
              <a:t>Unlike the Bomb Lab, there is no penalty for making mistakes in this lab.</a:t>
            </a:r>
          </a:p>
          <a:p>
            <a:pPr lvl="2"/>
            <a:endParaRPr lang="en-US" altLang="ko-KR" sz="2000" dirty="0">
              <a:cs typeface="Courier New" panose="02070309020205020404" pitchFamily="49" charset="0"/>
            </a:endParaRPr>
          </a:p>
          <a:p>
            <a:pPr lvl="1"/>
            <a:r>
              <a:rPr lang="en-US" altLang="ko-KR" sz="2000" dirty="0"/>
              <a:t>You can view the scoreboard by pointing your Web browser at </a:t>
            </a:r>
            <a:r>
              <a:rPr lang="en-US" altLang="ko-KR" sz="2000" dirty="0">
                <a:hlinkClick r:id="rId2"/>
              </a:rPr>
              <a:t>http://</a:t>
            </a:r>
            <a:r>
              <a:rPr lang="en-US" altLang="ko-KR" sz="2000" dirty="0">
                <a:hlinkClick r:id="rId3"/>
              </a:rPr>
              <a:t>csedell.pusan.ac.kr</a:t>
            </a:r>
            <a:r>
              <a:rPr lang="en-US" altLang="ko-KR" sz="2000" dirty="0">
                <a:hlinkClick r:id="rId2"/>
              </a:rPr>
              <a:t>/scoreboard</a:t>
            </a:r>
            <a:endParaRPr lang="en-US" altLang="ko-KR" sz="2000" dirty="0"/>
          </a:p>
          <a:p>
            <a:pPr lvl="1"/>
            <a:endParaRPr lang="en-US" altLang="ko-KR" sz="2000" dirty="0">
              <a:latin typeface="+mj-lt"/>
              <a:cs typeface="Courier New" panose="02070309020205020404" pitchFamily="49" charset="0"/>
            </a:endParaRPr>
          </a:p>
        </p:txBody>
      </p:sp>
    </p:spTree>
    <p:extLst>
      <p:ext uri="{BB962C8B-B14F-4D97-AF65-F5344CB8AC3E}">
        <p14:creationId xmlns:p14="http://schemas.microsoft.com/office/powerpoint/2010/main" val="3026016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2943AA-9130-453A-9F1D-BEEA2D051075}"/>
              </a:ext>
            </a:extLst>
          </p:cNvPr>
          <p:cNvSpPr>
            <a:spLocks noGrp="1"/>
          </p:cNvSpPr>
          <p:nvPr>
            <p:ph type="title"/>
          </p:nvPr>
        </p:nvSpPr>
        <p:spPr/>
        <p:txBody>
          <a:bodyPr/>
          <a:lstStyle/>
          <a:p>
            <a:r>
              <a:rPr lang="en-US" altLang="ko-KR"/>
              <a:t>Phase1: Code Injection Attacks: </a:t>
            </a:r>
            <a:r>
              <a:rPr lang="en-US" altLang="ko-KR">
                <a:latin typeface="Courier New" panose="02070309020205020404" pitchFamily="49" charset="0"/>
                <a:cs typeface="Courier New" panose="02070309020205020404" pitchFamily="49" charset="0"/>
              </a:rPr>
              <a:t>CTARGET</a:t>
            </a:r>
            <a:endParaRPr lang="ko-KR" altLang="en-US" b="1">
              <a:latin typeface="Courier New" panose="02070309020205020404" pitchFamily="49" charset="0"/>
              <a:cs typeface="Courier New" panose="02070309020205020404" pitchFamily="49" charset="0"/>
            </a:endParaRPr>
          </a:p>
        </p:txBody>
      </p:sp>
      <p:sp>
        <p:nvSpPr>
          <p:cNvPr id="3" name="텍스트 개체 틀 2">
            <a:extLst>
              <a:ext uri="{FF2B5EF4-FFF2-40B4-BE49-F238E27FC236}">
                <a16:creationId xmlns:a16="http://schemas.microsoft.com/office/drawing/2014/main" id="{F5A9743C-7177-4671-A69A-F47C2C475F71}"/>
              </a:ext>
            </a:extLst>
          </p:cNvPr>
          <p:cNvSpPr>
            <a:spLocks noGrp="1"/>
          </p:cNvSpPr>
          <p:nvPr>
            <p:ph type="body" idx="1"/>
          </p:nvPr>
        </p:nvSpPr>
        <p:spPr/>
        <p:txBody>
          <a:bodyPr/>
          <a:lstStyle/>
          <a:p>
            <a:r>
              <a:rPr lang="en-US" altLang="ko-KR"/>
              <a:t>Level 1</a:t>
            </a:r>
            <a:endParaRPr lang="ko-KR" altLang="en-US"/>
          </a:p>
        </p:txBody>
      </p:sp>
      <p:pic>
        <p:nvPicPr>
          <p:cNvPr id="4" name="그림 3">
            <a:extLst>
              <a:ext uri="{FF2B5EF4-FFF2-40B4-BE49-F238E27FC236}">
                <a16:creationId xmlns:a16="http://schemas.microsoft.com/office/drawing/2014/main" id="{F42E50BA-F88C-4059-A3AB-F7319B00D87D}"/>
              </a:ext>
            </a:extLst>
          </p:cNvPr>
          <p:cNvPicPr>
            <a:picLocks noChangeAspect="1"/>
          </p:cNvPicPr>
          <p:nvPr/>
        </p:nvPicPr>
        <p:blipFill>
          <a:blip r:embed="rId2"/>
          <a:stretch>
            <a:fillRect/>
          </a:stretch>
        </p:blipFill>
        <p:spPr>
          <a:xfrm>
            <a:off x="1534009" y="1614886"/>
            <a:ext cx="5223088" cy="1271170"/>
          </a:xfrm>
          <a:prstGeom prst="rect">
            <a:avLst/>
          </a:prstGeom>
          <a:ln>
            <a:solidFill>
              <a:schemeClr val="tx1"/>
            </a:solidFill>
          </a:ln>
        </p:spPr>
      </p:pic>
      <p:pic>
        <p:nvPicPr>
          <p:cNvPr id="5" name="그림 4">
            <a:extLst>
              <a:ext uri="{FF2B5EF4-FFF2-40B4-BE49-F238E27FC236}">
                <a16:creationId xmlns:a16="http://schemas.microsoft.com/office/drawing/2014/main" id="{E0D9B8B8-B97C-4FBA-B9DE-B58553FAD921}"/>
              </a:ext>
            </a:extLst>
          </p:cNvPr>
          <p:cNvPicPr>
            <a:picLocks noChangeAspect="1"/>
          </p:cNvPicPr>
          <p:nvPr/>
        </p:nvPicPr>
        <p:blipFill>
          <a:blip r:embed="rId3"/>
          <a:stretch>
            <a:fillRect/>
          </a:stretch>
        </p:blipFill>
        <p:spPr>
          <a:xfrm>
            <a:off x="1541522" y="2980342"/>
            <a:ext cx="5223088" cy="1382004"/>
          </a:xfrm>
          <a:prstGeom prst="rect">
            <a:avLst/>
          </a:prstGeom>
          <a:ln>
            <a:solidFill>
              <a:schemeClr val="tx1"/>
            </a:solidFill>
          </a:ln>
        </p:spPr>
      </p:pic>
      <p:sp>
        <p:nvSpPr>
          <p:cNvPr id="6" name="TextBox 5">
            <a:extLst>
              <a:ext uri="{FF2B5EF4-FFF2-40B4-BE49-F238E27FC236}">
                <a16:creationId xmlns:a16="http://schemas.microsoft.com/office/drawing/2014/main" id="{C477D9AE-44CB-434C-A72E-E4922041426C}"/>
              </a:ext>
            </a:extLst>
          </p:cNvPr>
          <p:cNvSpPr txBox="1"/>
          <p:nvPr/>
        </p:nvSpPr>
        <p:spPr>
          <a:xfrm>
            <a:off x="938861" y="4476750"/>
            <a:ext cx="7010400" cy="584775"/>
          </a:xfrm>
          <a:prstGeom prst="rect">
            <a:avLst/>
          </a:prstGeom>
          <a:noFill/>
        </p:spPr>
        <p:txBody>
          <a:bodyPr wrap="square" rtlCol="0">
            <a:spAutoFit/>
          </a:bodyPr>
          <a:lstStyle/>
          <a:p>
            <a:r>
              <a:rPr lang="en-US" altLang="ko-KR" sz="1600">
                <a:solidFill>
                  <a:srgbClr val="C00000"/>
                </a:solidFill>
              </a:rPr>
              <a:t>Your task is to get CTARGET to execute the code for touch1 when </a:t>
            </a:r>
            <a:r>
              <a:rPr lang="en-US" altLang="ko-KR" sz="1600" err="1">
                <a:solidFill>
                  <a:srgbClr val="C00000"/>
                </a:solidFill>
              </a:rPr>
              <a:t>getbuf</a:t>
            </a:r>
            <a:r>
              <a:rPr lang="en-US" altLang="ko-KR" sz="1600">
                <a:solidFill>
                  <a:srgbClr val="C00000"/>
                </a:solidFill>
              </a:rPr>
              <a:t> executes its return statement, rather than returning to test.</a:t>
            </a:r>
            <a:endParaRPr lang="ko-KR" altLang="en-US" sz="1600">
              <a:solidFill>
                <a:srgbClr val="C00000"/>
              </a:solidFill>
            </a:endParaRPr>
          </a:p>
        </p:txBody>
      </p:sp>
      <p:sp>
        <p:nvSpPr>
          <p:cNvPr id="10" name="직사각형 9">
            <a:extLst>
              <a:ext uri="{FF2B5EF4-FFF2-40B4-BE49-F238E27FC236}">
                <a16:creationId xmlns:a16="http://schemas.microsoft.com/office/drawing/2014/main" id="{40482307-0874-46DE-B686-5034AD7DD54B}"/>
              </a:ext>
            </a:extLst>
          </p:cNvPr>
          <p:cNvSpPr/>
          <p:nvPr/>
        </p:nvSpPr>
        <p:spPr>
          <a:xfrm>
            <a:off x="2743200" y="2228045"/>
            <a:ext cx="920839" cy="19962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65668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2943AA-9130-453A-9F1D-BEEA2D051075}"/>
              </a:ext>
            </a:extLst>
          </p:cNvPr>
          <p:cNvSpPr>
            <a:spLocks noGrp="1"/>
          </p:cNvSpPr>
          <p:nvPr>
            <p:ph type="title"/>
          </p:nvPr>
        </p:nvSpPr>
        <p:spPr/>
        <p:txBody>
          <a:bodyPr/>
          <a:lstStyle/>
          <a:p>
            <a:r>
              <a:rPr lang="en-US" altLang="ko-KR"/>
              <a:t>Phase2: Code Injection Attacks: </a:t>
            </a:r>
            <a:r>
              <a:rPr lang="en-US" altLang="ko-KR">
                <a:latin typeface="Courier New" panose="02070309020205020404" pitchFamily="49" charset="0"/>
                <a:cs typeface="Courier New" panose="02070309020205020404" pitchFamily="49" charset="0"/>
              </a:rPr>
              <a:t>CTARGET</a:t>
            </a:r>
            <a:endParaRPr lang="ko-KR" altLang="en-US" b="1">
              <a:latin typeface="Courier New" panose="02070309020205020404" pitchFamily="49" charset="0"/>
              <a:cs typeface="Courier New" panose="02070309020205020404" pitchFamily="49" charset="0"/>
            </a:endParaRPr>
          </a:p>
        </p:txBody>
      </p:sp>
      <p:sp>
        <p:nvSpPr>
          <p:cNvPr id="3" name="텍스트 개체 틀 2">
            <a:extLst>
              <a:ext uri="{FF2B5EF4-FFF2-40B4-BE49-F238E27FC236}">
                <a16:creationId xmlns:a16="http://schemas.microsoft.com/office/drawing/2014/main" id="{F5A9743C-7177-4671-A69A-F47C2C475F71}"/>
              </a:ext>
            </a:extLst>
          </p:cNvPr>
          <p:cNvSpPr>
            <a:spLocks noGrp="1"/>
          </p:cNvSpPr>
          <p:nvPr>
            <p:ph type="body" idx="1"/>
          </p:nvPr>
        </p:nvSpPr>
        <p:spPr/>
        <p:txBody>
          <a:bodyPr/>
          <a:lstStyle/>
          <a:p>
            <a:r>
              <a:rPr lang="en-US" altLang="ko-KR"/>
              <a:t>Level 2</a:t>
            </a:r>
            <a:endParaRPr lang="ko-KR" altLang="en-US"/>
          </a:p>
        </p:txBody>
      </p:sp>
      <p:sp>
        <p:nvSpPr>
          <p:cNvPr id="6" name="TextBox 5">
            <a:extLst>
              <a:ext uri="{FF2B5EF4-FFF2-40B4-BE49-F238E27FC236}">
                <a16:creationId xmlns:a16="http://schemas.microsoft.com/office/drawing/2014/main" id="{C477D9AE-44CB-434C-A72E-E4922041426C}"/>
              </a:ext>
            </a:extLst>
          </p:cNvPr>
          <p:cNvSpPr txBox="1"/>
          <p:nvPr/>
        </p:nvSpPr>
        <p:spPr>
          <a:xfrm>
            <a:off x="1066800" y="4171950"/>
            <a:ext cx="7010400" cy="830997"/>
          </a:xfrm>
          <a:prstGeom prst="rect">
            <a:avLst/>
          </a:prstGeom>
          <a:noFill/>
        </p:spPr>
        <p:txBody>
          <a:bodyPr wrap="square" rtlCol="0">
            <a:spAutoFit/>
          </a:bodyPr>
          <a:lstStyle/>
          <a:p>
            <a:r>
              <a:rPr lang="en-US" altLang="ko-KR" sz="1600">
                <a:solidFill>
                  <a:schemeClr val="tx1"/>
                </a:solidFill>
              </a:rPr>
              <a:t>Your task is to get CTARGET to execute the code for touch2 rather than returning to test. In this case, however, </a:t>
            </a:r>
            <a:r>
              <a:rPr lang="en-US" altLang="ko-KR" sz="1600">
                <a:solidFill>
                  <a:srgbClr val="C00000"/>
                </a:solidFill>
              </a:rPr>
              <a:t>you must make it appear to touch2 as if you have passed your cookie as its argument.</a:t>
            </a:r>
            <a:endParaRPr lang="ko-KR" altLang="en-US" sz="1600">
              <a:solidFill>
                <a:srgbClr val="C00000"/>
              </a:solidFill>
            </a:endParaRPr>
          </a:p>
        </p:txBody>
      </p:sp>
      <p:pic>
        <p:nvPicPr>
          <p:cNvPr id="7" name="그림 6">
            <a:extLst>
              <a:ext uri="{FF2B5EF4-FFF2-40B4-BE49-F238E27FC236}">
                <a16:creationId xmlns:a16="http://schemas.microsoft.com/office/drawing/2014/main" id="{946A287C-755D-40E0-AC1B-386699DCEB5F}"/>
              </a:ext>
            </a:extLst>
          </p:cNvPr>
          <p:cNvPicPr>
            <a:picLocks noChangeAspect="1"/>
          </p:cNvPicPr>
          <p:nvPr/>
        </p:nvPicPr>
        <p:blipFill>
          <a:blip r:embed="rId2"/>
          <a:stretch>
            <a:fillRect/>
          </a:stretch>
        </p:blipFill>
        <p:spPr>
          <a:xfrm>
            <a:off x="1472261" y="1747791"/>
            <a:ext cx="5943600" cy="2292242"/>
          </a:xfrm>
          <a:prstGeom prst="rect">
            <a:avLst/>
          </a:prstGeom>
          <a:ln>
            <a:solidFill>
              <a:schemeClr val="tx1"/>
            </a:solidFill>
          </a:ln>
        </p:spPr>
      </p:pic>
    </p:spTree>
    <p:extLst>
      <p:ext uri="{BB962C8B-B14F-4D97-AF65-F5344CB8AC3E}">
        <p14:creationId xmlns:p14="http://schemas.microsoft.com/office/powerpoint/2010/main" val="1799320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2943AA-9130-453A-9F1D-BEEA2D051075}"/>
              </a:ext>
            </a:extLst>
          </p:cNvPr>
          <p:cNvSpPr>
            <a:spLocks noGrp="1"/>
          </p:cNvSpPr>
          <p:nvPr>
            <p:ph type="title"/>
          </p:nvPr>
        </p:nvSpPr>
        <p:spPr/>
        <p:txBody>
          <a:bodyPr/>
          <a:lstStyle/>
          <a:p>
            <a:r>
              <a:rPr lang="en-US" altLang="ko-KR"/>
              <a:t>Phase3: Code Injection Attacks: </a:t>
            </a:r>
            <a:r>
              <a:rPr lang="en-US" altLang="ko-KR">
                <a:latin typeface="Courier New" panose="02070309020205020404" pitchFamily="49" charset="0"/>
                <a:cs typeface="Courier New" panose="02070309020205020404" pitchFamily="49" charset="0"/>
              </a:rPr>
              <a:t>CTARGET</a:t>
            </a:r>
            <a:endParaRPr lang="ko-KR" altLang="en-US" b="1">
              <a:latin typeface="Courier New" panose="02070309020205020404" pitchFamily="49" charset="0"/>
              <a:cs typeface="Courier New" panose="02070309020205020404" pitchFamily="49" charset="0"/>
            </a:endParaRPr>
          </a:p>
        </p:txBody>
      </p:sp>
      <p:sp>
        <p:nvSpPr>
          <p:cNvPr id="3" name="텍스트 개체 틀 2">
            <a:extLst>
              <a:ext uri="{FF2B5EF4-FFF2-40B4-BE49-F238E27FC236}">
                <a16:creationId xmlns:a16="http://schemas.microsoft.com/office/drawing/2014/main" id="{F5A9743C-7177-4671-A69A-F47C2C475F71}"/>
              </a:ext>
            </a:extLst>
          </p:cNvPr>
          <p:cNvSpPr>
            <a:spLocks noGrp="1"/>
          </p:cNvSpPr>
          <p:nvPr>
            <p:ph type="body" idx="1"/>
          </p:nvPr>
        </p:nvSpPr>
        <p:spPr/>
        <p:txBody>
          <a:bodyPr/>
          <a:lstStyle/>
          <a:p>
            <a:r>
              <a:rPr lang="en-US" altLang="ko-KR"/>
              <a:t>Level 3</a:t>
            </a:r>
            <a:endParaRPr lang="ko-KR" altLang="en-US"/>
          </a:p>
        </p:txBody>
      </p:sp>
      <p:sp>
        <p:nvSpPr>
          <p:cNvPr id="6" name="TextBox 5">
            <a:extLst>
              <a:ext uri="{FF2B5EF4-FFF2-40B4-BE49-F238E27FC236}">
                <a16:creationId xmlns:a16="http://schemas.microsoft.com/office/drawing/2014/main" id="{C477D9AE-44CB-434C-A72E-E4922041426C}"/>
              </a:ext>
            </a:extLst>
          </p:cNvPr>
          <p:cNvSpPr txBox="1"/>
          <p:nvPr/>
        </p:nvSpPr>
        <p:spPr>
          <a:xfrm>
            <a:off x="1066799" y="4308838"/>
            <a:ext cx="7010400" cy="830997"/>
          </a:xfrm>
          <a:prstGeom prst="rect">
            <a:avLst/>
          </a:prstGeom>
          <a:noFill/>
        </p:spPr>
        <p:txBody>
          <a:bodyPr wrap="square" rtlCol="0">
            <a:spAutoFit/>
          </a:bodyPr>
          <a:lstStyle/>
          <a:p>
            <a:r>
              <a:rPr lang="en-US" altLang="ko-KR" sz="1600">
                <a:solidFill>
                  <a:schemeClr val="tx1"/>
                </a:solidFill>
              </a:rPr>
              <a:t>Your task is to get CTARGET to execute the code for touch3 rather than returning to test</a:t>
            </a:r>
            <a:r>
              <a:rPr lang="en-US" altLang="ko-KR" sz="1600">
                <a:solidFill>
                  <a:srgbClr val="C00000"/>
                </a:solidFill>
              </a:rPr>
              <a:t>. You must make it appear to touch3 as if you have passed a string representation of your cookie as its argument.</a:t>
            </a:r>
            <a:endParaRPr lang="ko-KR" altLang="en-US" sz="1600">
              <a:solidFill>
                <a:srgbClr val="C00000"/>
              </a:solidFill>
            </a:endParaRPr>
          </a:p>
        </p:txBody>
      </p:sp>
      <p:pic>
        <p:nvPicPr>
          <p:cNvPr id="4" name="그림 3">
            <a:extLst>
              <a:ext uri="{FF2B5EF4-FFF2-40B4-BE49-F238E27FC236}">
                <a16:creationId xmlns:a16="http://schemas.microsoft.com/office/drawing/2014/main" id="{A671FF18-AF2B-42F7-9218-1DC6DBC70F17}"/>
              </a:ext>
            </a:extLst>
          </p:cNvPr>
          <p:cNvPicPr>
            <a:picLocks noChangeAspect="1"/>
          </p:cNvPicPr>
          <p:nvPr/>
        </p:nvPicPr>
        <p:blipFill>
          <a:blip r:embed="rId2"/>
          <a:stretch>
            <a:fillRect/>
          </a:stretch>
        </p:blipFill>
        <p:spPr>
          <a:xfrm>
            <a:off x="2150713" y="913823"/>
            <a:ext cx="4842573" cy="3366303"/>
          </a:xfrm>
          <a:prstGeom prst="rect">
            <a:avLst/>
          </a:prstGeom>
          <a:ln>
            <a:solidFill>
              <a:schemeClr val="tx1"/>
            </a:solidFill>
          </a:ln>
        </p:spPr>
      </p:pic>
    </p:spTree>
    <p:extLst>
      <p:ext uri="{BB962C8B-B14F-4D97-AF65-F5344CB8AC3E}">
        <p14:creationId xmlns:p14="http://schemas.microsoft.com/office/powerpoint/2010/main" val="2500711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20315C-2EFF-4608-9997-2AB47FEABDCF}"/>
              </a:ext>
            </a:extLst>
          </p:cNvPr>
          <p:cNvSpPr>
            <a:spLocks noGrp="1"/>
          </p:cNvSpPr>
          <p:nvPr>
            <p:ph type="title"/>
          </p:nvPr>
        </p:nvSpPr>
        <p:spPr/>
        <p:txBody>
          <a:bodyPr/>
          <a:lstStyle/>
          <a:p>
            <a:r>
              <a:rPr lang="en-US" altLang="ko-KR"/>
              <a:t>Return-Oriented Programming(ROP)</a:t>
            </a:r>
            <a:endParaRPr lang="ko-KR" altLang="en-US"/>
          </a:p>
        </p:txBody>
      </p:sp>
      <p:sp>
        <p:nvSpPr>
          <p:cNvPr id="3" name="텍스트 개체 틀 2">
            <a:extLst>
              <a:ext uri="{FF2B5EF4-FFF2-40B4-BE49-F238E27FC236}">
                <a16:creationId xmlns:a16="http://schemas.microsoft.com/office/drawing/2014/main" id="{B6BB73AB-B44E-4FE9-89F4-87768B707E82}"/>
              </a:ext>
            </a:extLst>
          </p:cNvPr>
          <p:cNvSpPr>
            <a:spLocks noGrp="1"/>
          </p:cNvSpPr>
          <p:nvPr>
            <p:ph type="body" idx="1"/>
          </p:nvPr>
        </p:nvSpPr>
        <p:spPr/>
        <p:txBody>
          <a:bodyPr/>
          <a:lstStyle/>
          <a:p>
            <a:r>
              <a:rPr lang="en-US" altLang="ko-KR" sz="1800"/>
              <a:t>It uses </a:t>
            </a:r>
            <a:r>
              <a:rPr lang="en-US" altLang="ko-KR" sz="1800">
                <a:solidFill>
                  <a:srgbClr val="C00000"/>
                </a:solidFill>
              </a:rPr>
              <a:t>randomization</a:t>
            </a:r>
            <a:r>
              <a:rPr lang="en-US" altLang="ko-KR" sz="1800"/>
              <a:t> so that the stack positions differ from one run to another. This makes it impossible to determine where your injected code will be located.</a:t>
            </a:r>
          </a:p>
          <a:p>
            <a:r>
              <a:rPr lang="en-US" altLang="ko-KR" sz="1800"/>
              <a:t>It marks the section of memory holding the stack as </a:t>
            </a:r>
            <a:r>
              <a:rPr lang="en-US" altLang="ko-KR" sz="1800">
                <a:solidFill>
                  <a:srgbClr val="C00000"/>
                </a:solidFill>
              </a:rPr>
              <a:t>nonexecutable</a:t>
            </a:r>
            <a:r>
              <a:rPr lang="en-US" altLang="ko-KR" sz="1800"/>
              <a:t>, so even if you could set the program counter to the start of your injected code, the program would fail with a segmentation fault.</a:t>
            </a:r>
            <a:endParaRPr lang="ko-KR" altLang="en-US" sz="1800"/>
          </a:p>
        </p:txBody>
      </p:sp>
      <p:pic>
        <p:nvPicPr>
          <p:cNvPr id="4" name="그림 3">
            <a:extLst>
              <a:ext uri="{FF2B5EF4-FFF2-40B4-BE49-F238E27FC236}">
                <a16:creationId xmlns:a16="http://schemas.microsoft.com/office/drawing/2014/main" id="{F35B47DF-5117-4332-8D61-F62872C7DC73}"/>
              </a:ext>
            </a:extLst>
          </p:cNvPr>
          <p:cNvPicPr>
            <a:picLocks noChangeAspect="1"/>
          </p:cNvPicPr>
          <p:nvPr/>
        </p:nvPicPr>
        <p:blipFill rotWithShape="1">
          <a:blip r:embed="rId2"/>
          <a:srcRect t="3999"/>
          <a:stretch/>
        </p:blipFill>
        <p:spPr>
          <a:xfrm>
            <a:off x="1992350" y="2768421"/>
            <a:ext cx="4705350" cy="2343150"/>
          </a:xfrm>
          <a:prstGeom prst="rect">
            <a:avLst/>
          </a:prstGeom>
        </p:spPr>
      </p:pic>
    </p:spTree>
    <p:extLst>
      <p:ext uri="{BB962C8B-B14F-4D97-AF65-F5344CB8AC3E}">
        <p14:creationId xmlns:p14="http://schemas.microsoft.com/office/powerpoint/2010/main" val="3831945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11C7C3-5EC3-496C-81BA-1317BCB5622F}"/>
              </a:ext>
            </a:extLst>
          </p:cNvPr>
          <p:cNvSpPr>
            <a:spLocks noGrp="1"/>
          </p:cNvSpPr>
          <p:nvPr>
            <p:ph type="title"/>
          </p:nvPr>
        </p:nvSpPr>
        <p:spPr/>
        <p:txBody>
          <a:bodyPr/>
          <a:lstStyle/>
          <a:p>
            <a:r>
              <a:rPr lang="en-US" altLang="ko-KR"/>
              <a:t>Return-Oriented Programming(ROP)</a:t>
            </a:r>
            <a:endParaRPr lang="ko-KR" altLang="en-US"/>
          </a:p>
        </p:txBody>
      </p:sp>
      <p:sp>
        <p:nvSpPr>
          <p:cNvPr id="3" name="텍스트 개체 틀 2">
            <a:extLst>
              <a:ext uri="{FF2B5EF4-FFF2-40B4-BE49-F238E27FC236}">
                <a16:creationId xmlns:a16="http://schemas.microsoft.com/office/drawing/2014/main" id="{6006E908-5C09-4390-B29E-34FE4629E87C}"/>
              </a:ext>
            </a:extLst>
          </p:cNvPr>
          <p:cNvSpPr>
            <a:spLocks noGrp="1"/>
          </p:cNvSpPr>
          <p:nvPr>
            <p:ph type="body" idx="1"/>
          </p:nvPr>
        </p:nvSpPr>
        <p:spPr>
          <a:xfrm>
            <a:off x="396874" y="1021556"/>
            <a:ext cx="8670925" cy="3729000"/>
          </a:xfrm>
        </p:spPr>
        <p:txBody>
          <a:bodyPr/>
          <a:lstStyle/>
          <a:p>
            <a:r>
              <a:rPr lang="en-US" altLang="ko-KR">
                <a:latin typeface="+mj-lt"/>
                <a:cs typeface="Courier New" panose="02070309020205020404" pitchFamily="49" charset="0"/>
              </a:rPr>
              <a:t>For example, </a:t>
            </a:r>
            <a:r>
              <a:rPr lang="en-US" altLang="ko-KR" err="1">
                <a:latin typeface="Courier New" panose="02070309020205020404" pitchFamily="49" charset="0"/>
                <a:cs typeface="Courier New" panose="02070309020205020404" pitchFamily="49" charset="0"/>
              </a:rPr>
              <a:t>rtarget</a:t>
            </a:r>
            <a:r>
              <a:rPr lang="en-US" altLang="ko-KR"/>
              <a:t> contains the following C function.</a:t>
            </a:r>
            <a:endParaRPr lang="ko-KR" altLang="en-US"/>
          </a:p>
        </p:txBody>
      </p:sp>
      <p:pic>
        <p:nvPicPr>
          <p:cNvPr id="4" name="그림 3">
            <a:extLst>
              <a:ext uri="{FF2B5EF4-FFF2-40B4-BE49-F238E27FC236}">
                <a16:creationId xmlns:a16="http://schemas.microsoft.com/office/drawing/2014/main" id="{BDC2A912-9E51-416A-9B2F-77E36286DAC3}"/>
              </a:ext>
            </a:extLst>
          </p:cNvPr>
          <p:cNvPicPr>
            <a:picLocks noChangeAspect="1"/>
          </p:cNvPicPr>
          <p:nvPr/>
        </p:nvPicPr>
        <p:blipFill>
          <a:blip r:embed="rId2"/>
          <a:stretch>
            <a:fillRect/>
          </a:stretch>
        </p:blipFill>
        <p:spPr>
          <a:xfrm>
            <a:off x="76200" y="1650083"/>
            <a:ext cx="2438400" cy="736015"/>
          </a:xfrm>
          <a:prstGeom prst="rect">
            <a:avLst/>
          </a:prstGeom>
          <a:ln>
            <a:solidFill>
              <a:schemeClr val="tx1"/>
            </a:solidFill>
          </a:ln>
        </p:spPr>
      </p:pic>
      <p:pic>
        <p:nvPicPr>
          <p:cNvPr id="5" name="그림 4">
            <a:extLst>
              <a:ext uri="{FF2B5EF4-FFF2-40B4-BE49-F238E27FC236}">
                <a16:creationId xmlns:a16="http://schemas.microsoft.com/office/drawing/2014/main" id="{D4B7E23C-1B1D-4E74-A79C-03DF95E14549}"/>
              </a:ext>
            </a:extLst>
          </p:cNvPr>
          <p:cNvPicPr>
            <a:picLocks noChangeAspect="1"/>
          </p:cNvPicPr>
          <p:nvPr/>
        </p:nvPicPr>
        <p:blipFill>
          <a:blip r:embed="rId3"/>
          <a:stretch>
            <a:fillRect/>
          </a:stretch>
        </p:blipFill>
        <p:spPr>
          <a:xfrm>
            <a:off x="3096296" y="1666000"/>
            <a:ext cx="6019800" cy="704180"/>
          </a:xfrm>
          <a:prstGeom prst="rect">
            <a:avLst/>
          </a:prstGeom>
          <a:ln>
            <a:solidFill>
              <a:schemeClr val="tx1"/>
            </a:solidFill>
          </a:ln>
        </p:spPr>
      </p:pic>
      <p:sp>
        <p:nvSpPr>
          <p:cNvPr id="6" name="직사각형 5">
            <a:extLst>
              <a:ext uri="{FF2B5EF4-FFF2-40B4-BE49-F238E27FC236}">
                <a16:creationId xmlns:a16="http://schemas.microsoft.com/office/drawing/2014/main" id="{D5DC4261-1BDA-4ED2-85B6-EBC2B719FA1E}"/>
              </a:ext>
            </a:extLst>
          </p:cNvPr>
          <p:cNvSpPr/>
          <p:nvPr/>
        </p:nvSpPr>
        <p:spPr>
          <a:xfrm>
            <a:off x="5410200" y="1903790"/>
            <a:ext cx="838200" cy="19962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화살표: 오른쪽 7">
            <a:extLst>
              <a:ext uri="{FF2B5EF4-FFF2-40B4-BE49-F238E27FC236}">
                <a16:creationId xmlns:a16="http://schemas.microsoft.com/office/drawing/2014/main" id="{C1EDB26A-8496-414F-A6AD-A177C9850B9E}"/>
              </a:ext>
            </a:extLst>
          </p:cNvPr>
          <p:cNvSpPr/>
          <p:nvPr/>
        </p:nvSpPr>
        <p:spPr>
          <a:xfrm>
            <a:off x="2628900" y="190379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8B543CDB-82E2-44AF-9B7F-F92CD47B2EEA}"/>
              </a:ext>
            </a:extLst>
          </p:cNvPr>
          <p:cNvSpPr/>
          <p:nvPr/>
        </p:nvSpPr>
        <p:spPr>
          <a:xfrm>
            <a:off x="1711819" y="2672827"/>
            <a:ext cx="1066800" cy="2979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rgbClr val="C00000"/>
                </a:solidFill>
              </a:rPr>
              <a:t>48 89 c7</a:t>
            </a:r>
            <a:endParaRPr lang="ko-KR" altLang="en-US">
              <a:solidFill>
                <a:srgbClr val="C00000"/>
              </a:solidFill>
            </a:endParaRPr>
          </a:p>
        </p:txBody>
      </p:sp>
      <p:sp>
        <p:nvSpPr>
          <p:cNvPr id="10" name="직사각형 9">
            <a:extLst>
              <a:ext uri="{FF2B5EF4-FFF2-40B4-BE49-F238E27FC236}">
                <a16:creationId xmlns:a16="http://schemas.microsoft.com/office/drawing/2014/main" id="{5D9B4AB2-BCCE-4A10-83B9-952487BFE060}"/>
              </a:ext>
            </a:extLst>
          </p:cNvPr>
          <p:cNvSpPr/>
          <p:nvPr/>
        </p:nvSpPr>
        <p:spPr>
          <a:xfrm>
            <a:off x="3464419" y="2672827"/>
            <a:ext cx="1676400" cy="2979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err="1">
                <a:solidFill>
                  <a:srgbClr val="C00000"/>
                </a:solidFill>
              </a:rPr>
              <a:t>movq</a:t>
            </a:r>
            <a:r>
              <a:rPr lang="en-US" altLang="ko-KR">
                <a:solidFill>
                  <a:srgbClr val="C00000"/>
                </a:solidFill>
              </a:rPr>
              <a:t> %</a:t>
            </a:r>
            <a:r>
              <a:rPr lang="en-US" altLang="ko-KR" err="1">
                <a:solidFill>
                  <a:srgbClr val="C00000"/>
                </a:solidFill>
              </a:rPr>
              <a:t>rax</a:t>
            </a:r>
            <a:r>
              <a:rPr lang="en-US" altLang="ko-KR">
                <a:solidFill>
                  <a:srgbClr val="C00000"/>
                </a:solidFill>
              </a:rPr>
              <a:t>, %</a:t>
            </a:r>
            <a:r>
              <a:rPr lang="en-US" altLang="ko-KR" err="1">
                <a:solidFill>
                  <a:srgbClr val="C00000"/>
                </a:solidFill>
              </a:rPr>
              <a:t>rdi</a:t>
            </a:r>
            <a:endParaRPr lang="ko-KR" altLang="en-US">
              <a:solidFill>
                <a:srgbClr val="C00000"/>
              </a:solidFill>
            </a:endParaRPr>
          </a:p>
        </p:txBody>
      </p:sp>
      <p:sp>
        <p:nvSpPr>
          <p:cNvPr id="11" name="화살표: 오른쪽 10">
            <a:extLst>
              <a:ext uri="{FF2B5EF4-FFF2-40B4-BE49-F238E27FC236}">
                <a16:creationId xmlns:a16="http://schemas.microsoft.com/office/drawing/2014/main" id="{88C44EFE-A734-4A53-9B2F-4A524F9C906E}"/>
              </a:ext>
            </a:extLst>
          </p:cNvPr>
          <p:cNvSpPr/>
          <p:nvPr/>
        </p:nvSpPr>
        <p:spPr>
          <a:xfrm>
            <a:off x="2908794" y="2714289"/>
            <a:ext cx="479426"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E89FA40B-ECE9-411A-9A1C-606CBCD52F14}"/>
              </a:ext>
            </a:extLst>
          </p:cNvPr>
          <p:cNvSpPr/>
          <p:nvPr/>
        </p:nvSpPr>
        <p:spPr>
          <a:xfrm>
            <a:off x="5601941" y="2672827"/>
            <a:ext cx="2362200" cy="2979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a:solidFill>
                  <a:schemeClr val="tx1"/>
                </a:solidFill>
              </a:rPr>
              <a:t>starts at address </a:t>
            </a:r>
            <a:r>
              <a:rPr lang="en-US" altLang="ko-KR">
                <a:solidFill>
                  <a:schemeClr val="accent2"/>
                </a:solidFill>
              </a:rPr>
              <a:t>0x400f18</a:t>
            </a:r>
            <a:endParaRPr lang="ko-KR" altLang="en-US">
              <a:solidFill>
                <a:schemeClr val="accent2"/>
              </a:solidFill>
            </a:endParaRPr>
          </a:p>
        </p:txBody>
      </p:sp>
      <p:pic>
        <p:nvPicPr>
          <p:cNvPr id="13" name="그림 12">
            <a:extLst>
              <a:ext uri="{FF2B5EF4-FFF2-40B4-BE49-F238E27FC236}">
                <a16:creationId xmlns:a16="http://schemas.microsoft.com/office/drawing/2014/main" id="{8EF19C6F-C46D-4569-8857-CAE72F80C139}"/>
              </a:ext>
            </a:extLst>
          </p:cNvPr>
          <p:cNvPicPr>
            <a:picLocks noChangeAspect="1"/>
          </p:cNvPicPr>
          <p:nvPr/>
        </p:nvPicPr>
        <p:blipFill rotWithShape="1">
          <a:blip r:embed="rId4"/>
          <a:srcRect b="3885"/>
          <a:stretch/>
        </p:blipFill>
        <p:spPr>
          <a:xfrm>
            <a:off x="593938" y="3076020"/>
            <a:ext cx="7956123" cy="2030851"/>
          </a:xfrm>
          <a:prstGeom prst="rect">
            <a:avLst/>
          </a:prstGeom>
        </p:spPr>
      </p:pic>
      <p:sp>
        <p:nvSpPr>
          <p:cNvPr id="14" name="직사각형 13">
            <a:extLst>
              <a:ext uri="{FF2B5EF4-FFF2-40B4-BE49-F238E27FC236}">
                <a16:creationId xmlns:a16="http://schemas.microsoft.com/office/drawing/2014/main" id="{3C04B90A-B3C2-40F9-B62D-1C4F0228A3CE}"/>
              </a:ext>
            </a:extLst>
          </p:cNvPr>
          <p:cNvSpPr/>
          <p:nvPr/>
        </p:nvSpPr>
        <p:spPr>
          <a:xfrm>
            <a:off x="7583418" y="3676589"/>
            <a:ext cx="838200" cy="1335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화살표 연결선 15">
            <a:extLst>
              <a:ext uri="{FF2B5EF4-FFF2-40B4-BE49-F238E27FC236}">
                <a16:creationId xmlns:a16="http://schemas.microsoft.com/office/drawing/2014/main" id="{6B3714A0-F112-4413-8812-2F5F5D7C2FC5}"/>
              </a:ext>
            </a:extLst>
          </p:cNvPr>
          <p:cNvCxnSpPr>
            <a:cxnSpLocks/>
            <a:stCxn id="12" idx="1"/>
            <a:endCxn id="10" idx="3"/>
          </p:cNvCxnSpPr>
          <p:nvPr/>
        </p:nvCxnSpPr>
        <p:spPr>
          <a:xfrm flipH="1">
            <a:off x="5140819" y="2821788"/>
            <a:ext cx="461122" cy="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542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US"/>
              <a:t>x</a:t>
            </a:r>
            <a:r>
              <a:rPr lang="en"/>
              <a:t>86-64: Register Conventions</a:t>
            </a:r>
          </a:p>
        </p:txBody>
      </p:sp>
      <p:sp>
        <p:nvSpPr>
          <p:cNvPr id="73" name="Shape 73"/>
          <p:cNvSpPr txBox="1">
            <a:spLocks noGrp="1"/>
          </p:cNvSpPr>
          <p:nvPr>
            <p:ph type="body" idx="1"/>
          </p:nvPr>
        </p:nvSpPr>
        <p:spPr>
          <a:xfrm>
            <a:off x="396874" y="1021556"/>
            <a:ext cx="6994526" cy="3729000"/>
          </a:xfrm>
          <a:prstGeom prst="rect">
            <a:avLst/>
          </a:prstGeom>
        </p:spPr>
        <p:txBody>
          <a:bodyPr lIns="91425" tIns="91425" rIns="91425" bIns="91425" anchor="t" anchorCtr="0">
            <a:noAutofit/>
          </a:bodyPr>
          <a:lstStyle/>
          <a:p>
            <a:pPr marL="457200" lvl="0" indent="-317500" rtl="0">
              <a:spcBef>
                <a:spcPts val="0"/>
              </a:spcBef>
              <a:buClr>
                <a:srgbClr val="990000"/>
              </a:buClr>
              <a:buSzPct val="58333"/>
              <a:buFont typeface="Calibri"/>
              <a:buChar char="■"/>
            </a:pPr>
            <a:r>
              <a:rPr lang="en"/>
              <a:t>Arguments passed in registers: </a:t>
            </a:r>
          </a:p>
          <a:p>
            <a:pPr marL="539750" lvl="1" indent="0">
              <a:buSzPct val="58333"/>
              <a:buNone/>
            </a:pPr>
            <a:r>
              <a:rPr lang="en">
                <a:latin typeface="Courier New" panose="02070309020205020404" pitchFamily="49" charset="0"/>
                <a:cs typeface="Courier New" panose="02070309020205020404" pitchFamily="49" charset="0"/>
              </a:rPr>
              <a:t>%rdi, %rsi, %rdx, %rcx, %r8, %r9</a:t>
            </a:r>
          </a:p>
          <a:p>
            <a:pPr marL="457200" lvl="0" indent="-317500" rtl="0">
              <a:spcBef>
                <a:spcPts val="0"/>
              </a:spcBef>
              <a:buClr>
                <a:srgbClr val="990000"/>
              </a:buClr>
              <a:buSzPct val="58333"/>
              <a:buFont typeface="Calibri"/>
              <a:buChar char="■"/>
            </a:pPr>
            <a:r>
              <a:rPr lang="en"/>
              <a:t>Return value: </a:t>
            </a:r>
            <a:r>
              <a:rPr lang="en">
                <a:latin typeface="Courier New"/>
                <a:ea typeface="Courier New"/>
                <a:cs typeface="Courier New"/>
                <a:sym typeface="Courier New"/>
              </a:rPr>
              <a:t>%rax</a:t>
            </a:r>
          </a:p>
          <a:p>
            <a:pPr marL="457200" lvl="0" indent="-317500" rtl="0">
              <a:spcBef>
                <a:spcPts val="0"/>
              </a:spcBef>
              <a:buClr>
                <a:srgbClr val="990000"/>
              </a:buClr>
              <a:buSzPct val="58333"/>
              <a:buFont typeface="Calibri"/>
              <a:buChar char="■"/>
            </a:pPr>
            <a:r>
              <a:rPr lang="en"/>
              <a:t>Callee-saved: </a:t>
            </a:r>
            <a:r>
              <a:rPr lang="en">
                <a:latin typeface="Courier New"/>
                <a:ea typeface="Courier New"/>
                <a:cs typeface="Courier New"/>
                <a:sym typeface="Courier New"/>
              </a:rPr>
              <a:t>%rbx, %r12, %r13, %r14, %rbp, %rsp</a:t>
            </a:r>
          </a:p>
          <a:p>
            <a:pPr marL="457200" indent="-317500"/>
            <a:r>
              <a:rPr lang="en"/>
              <a:t>Caller-saved: </a:t>
            </a:r>
            <a:r>
              <a:rPr lang="en">
                <a:latin typeface="Courier New" panose="02070309020205020404" pitchFamily="49" charset="0"/>
                <a:cs typeface="Courier New" panose="02070309020205020404" pitchFamily="49" charset="0"/>
              </a:rPr>
              <a:t>%rdi, %rsi, %rdx, %rcx, %r8, %r9</a:t>
            </a:r>
            <a:r>
              <a:rPr lang="en">
                <a:latin typeface="Courier New"/>
                <a:cs typeface="Courier New"/>
                <a:sym typeface="Courier New"/>
              </a:rPr>
              <a:t>, %rax, %r10, %r11</a:t>
            </a:r>
            <a:endParaRPr lang="en">
              <a:latin typeface="Courier New"/>
              <a:ea typeface="Courier New"/>
              <a:cs typeface="Courier New"/>
              <a:sym typeface="Courier New"/>
            </a:endParaRPr>
          </a:p>
          <a:p>
            <a:pPr marL="457200" lvl="0" indent="-317500" rtl="0">
              <a:spcBef>
                <a:spcPts val="0"/>
              </a:spcBef>
              <a:buClr>
                <a:srgbClr val="990000"/>
              </a:buClr>
              <a:buSzPct val="58333"/>
              <a:buFont typeface="Calibri"/>
              <a:buChar char="■"/>
            </a:pPr>
            <a:r>
              <a:rPr lang="en"/>
              <a:t>Stack pointer: </a:t>
            </a:r>
            <a:r>
              <a:rPr lang="en">
                <a:latin typeface="Courier New"/>
                <a:ea typeface="Courier New"/>
                <a:cs typeface="Courier New"/>
                <a:sym typeface="Courier New"/>
              </a:rPr>
              <a:t>%rsp</a:t>
            </a:r>
          </a:p>
          <a:p>
            <a:pPr marL="457200" lvl="0" indent="-317500">
              <a:spcBef>
                <a:spcPts val="0"/>
              </a:spcBef>
              <a:buClr>
                <a:srgbClr val="990000"/>
              </a:buClr>
              <a:buSzPct val="58333"/>
              <a:buFont typeface="Calibri"/>
              <a:buChar char="■"/>
            </a:pPr>
            <a:r>
              <a:rPr lang="en"/>
              <a:t>Instruction pointer: </a:t>
            </a:r>
            <a:r>
              <a:rPr lang="en">
                <a:latin typeface="Courier New"/>
                <a:ea typeface="Courier New"/>
                <a:cs typeface="Courier New"/>
                <a:sym typeface="Courier New"/>
              </a:rPr>
              <a:t>%rip</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7F82F3-E45B-423B-9EBA-626432D4177C}"/>
              </a:ext>
            </a:extLst>
          </p:cNvPr>
          <p:cNvSpPr>
            <a:spLocks noGrp="1"/>
          </p:cNvSpPr>
          <p:nvPr>
            <p:ph type="title"/>
          </p:nvPr>
        </p:nvSpPr>
        <p:spPr/>
        <p:txBody>
          <a:bodyPr/>
          <a:lstStyle/>
          <a:p>
            <a:r>
              <a:rPr lang="en-US" altLang="ko-KR"/>
              <a:t>Return-Oriented Programming(ROP)</a:t>
            </a:r>
            <a:endParaRPr lang="ko-KR" altLang="en-US"/>
          </a:p>
        </p:txBody>
      </p:sp>
      <p:sp>
        <p:nvSpPr>
          <p:cNvPr id="3" name="텍스트 개체 틀 2">
            <a:extLst>
              <a:ext uri="{FF2B5EF4-FFF2-40B4-BE49-F238E27FC236}">
                <a16:creationId xmlns:a16="http://schemas.microsoft.com/office/drawing/2014/main" id="{CA50A70C-8E0D-48C5-850C-94424547D799}"/>
              </a:ext>
            </a:extLst>
          </p:cNvPr>
          <p:cNvSpPr>
            <a:spLocks noGrp="1"/>
          </p:cNvSpPr>
          <p:nvPr>
            <p:ph type="body" idx="1"/>
          </p:nvPr>
        </p:nvSpPr>
        <p:spPr/>
        <p:txBody>
          <a:bodyPr/>
          <a:lstStyle/>
          <a:p>
            <a:r>
              <a:rPr lang="en-US" altLang="ko-KR"/>
              <a:t>Your code for </a:t>
            </a:r>
            <a:r>
              <a:rPr lang="en-US" altLang="ko-KR">
                <a:latin typeface="Courier New" panose="02070309020205020404" pitchFamily="49" charset="0"/>
                <a:cs typeface="Courier New" panose="02070309020205020404" pitchFamily="49" charset="0"/>
              </a:rPr>
              <a:t>RTARGET</a:t>
            </a:r>
            <a:r>
              <a:rPr lang="en-US" altLang="ko-KR"/>
              <a:t> contains a number of functions similar to the </a:t>
            </a:r>
            <a:r>
              <a:rPr lang="en-US" altLang="ko-KR">
                <a:latin typeface="Courier New" panose="02070309020205020404" pitchFamily="49" charset="0"/>
                <a:cs typeface="Courier New" panose="02070309020205020404" pitchFamily="49" charset="0"/>
              </a:rPr>
              <a:t>setval_210 </a:t>
            </a:r>
            <a:r>
              <a:rPr lang="en-US" altLang="ko-KR"/>
              <a:t>function</a:t>
            </a:r>
          </a:p>
          <a:p>
            <a:pPr lvl="1"/>
            <a:r>
              <a:rPr lang="en-US" altLang="ko-KR"/>
              <a:t>We refer to as the </a:t>
            </a:r>
            <a:r>
              <a:rPr lang="en-US" altLang="ko-KR" i="1">
                <a:latin typeface="Times New Roman" panose="02020603050405020304" pitchFamily="18" charset="0"/>
                <a:cs typeface="Times New Roman" panose="02020603050405020304" pitchFamily="18" charset="0"/>
              </a:rPr>
              <a:t>gadget farm</a:t>
            </a:r>
          </a:p>
          <a:p>
            <a:pPr lvl="1"/>
            <a:endParaRPr lang="en-US" altLang="ko-KR"/>
          </a:p>
          <a:p>
            <a:r>
              <a:rPr lang="en-US" altLang="ko-KR"/>
              <a:t>Your job will be to identify useful gadgets in the </a:t>
            </a:r>
            <a:r>
              <a:rPr lang="en-US" altLang="ko-KR" i="1">
                <a:latin typeface="Times New Roman" panose="02020603050405020304" pitchFamily="18" charset="0"/>
                <a:cs typeface="Times New Roman" panose="02020603050405020304" pitchFamily="18" charset="0"/>
              </a:rPr>
              <a:t>gadget farm </a:t>
            </a:r>
            <a:r>
              <a:rPr lang="en-US" altLang="ko-KR"/>
              <a:t>and use these to perform attacks similar to those you did in Phases 2 and 3</a:t>
            </a:r>
            <a:endParaRPr lang="ko-KR" altLang="en-US"/>
          </a:p>
        </p:txBody>
      </p:sp>
    </p:spTree>
    <p:extLst>
      <p:ext uri="{BB962C8B-B14F-4D97-AF65-F5344CB8AC3E}">
        <p14:creationId xmlns:p14="http://schemas.microsoft.com/office/powerpoint/2010/main" val="3486576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F8497-0CD9-48F2-B00A-C3CC1C28156B}"/>
              </a:ext>
            </a:extLst>
          </p:cNvPr>
          <p:cNvSpPr>
            <a:spLocks noGrp="1"/>
          </p:cNvSpPr>
          <p:nvPr>
            <p:ph type="title"/>
          </p:nvPr>
        </p:nvSpPr>
        <p:spPr/>
        <p:txBody>
          <a:bodyPr/>
          <a:lstStyle/>
          <a:p>
            <a:r>
              <a:rPr lang="en-US" altLang="ko-KR"/>
              <a:t>Phase4: ROP Level2 : </a:t>
            </a:r>
            <a:r>
              <a:rPr lang="en-US" altLang="ko-KR">
                <a:latin typeface="Courier New" panose="02070309020205020404" pitchFamily="49" charset="0"/>
                <a:cs typeface="Courier New" panose="02070309020205020404" pitchFamily="49" charset="0"/>
              </a:rPr>
              <a:t>RTARGET</a:t>
            </a:r>
            <a:endParaRPr lang="ko-KR" altLang="en-US">
              <a:latin typeface="Courier New" panose="02070309020205020404" pitchFamily="49" charset="0"/>
              <a:cs typeface="Courier New" panose="02070309020205020404" pitchFamily="49" charset="0"/>
            </a:endParaRPr>
          </a:p>
        </p:txBody>
      </p:sp>
      <p:sp>
        <p:nvSpPr>
          <p:cNvPr id="3" name="텍스트 개체 틀 2">
            <a:extLst>
              <a:ext uri="{FF2B5EF4-FFF2-40B4-BE49-F238E27FC236}">
                <a16:creationId xmlns:a16="http://schemas.microsoft.com/office/drawing/2014/main" id="{1706A032-C47F-4B09-AA5B-483E50FAD672}"/>
              </a:ext>
            </a:extLst>
          </p:cNvPr>
          <p:cNvSpPr>
            <a:spLocks noGrp="1"/>
          </p:cNvSpPr>
          <p:nvPr>
            <p:ph type="body" idx="1"/>
          </p:nvPr>
        </p:nvSpPr>
        <p:spPr/>
        <p:txBody>
          <a:bodyPr/>
          <a:lstStyle/>
          <a:p>
            <a:r>
              <a:rPr lang="en-US" altLang="ko-KR"/>
              <a:t>You will repeat the attack of Phase 2, but do so on program </a:t>
            </a:r>
            <a:r>
              <a:rPr lang="en-US" altLang="ko-KR">
                <a:latin typeface="Courier New" panose="02070309020205020404" pitchFamily="49" charset="0"/>
                <a:cs typeface="Courier New" panose="02070309020205020404" pitchFamily="49" charset="0"/>
              </a:rPr>
              <a:t>RTARGET</a:t>
            </a:r>
            <a:r>
              <a:rPr lang="en-US" altLang="ko-KR"/>
              <a:t> using gadgets from your </a:t>
            </a:r>
            <a:r>
              <a:rPr lang="en-US" altLang="ko-KR" i="1">
                <a:latin typeface="Times New Roman" panose="02020603050405020304" pitchFamily="18" charset="0"/>
                <a:cs typeface="Times New Roman" panose="02020603050405020304" pitchFamily="18" charset="0"/>
              </a:rPr>
              <a:t>gadget farm</a:t>
            </a:r>
            <a:r>
              <a:rPr lang="en-US" altLang="ko-KR"/>
              <a:t>. </a:t>
            </a:r>
          </a:p>
          <a:p>
            <a:r>
              <a:rPr lang="en-US" altLang="ko-KR"/>
              <a:t>You can construct your solution using gadgets consisting of the following instruction types, and using only the first eight x86-64 registers </a:t>
            </a:r>
            <a:r>
              <a:rPr lang="en-US" altLang="ko-KR">
                <a:latin typeface="Courier New" panose="02070309020205020404" pitchFamily="49" charset="0"/>
                <a:cs typeface="Courier New" panose="02070309020205020404" pitchFamily="49" charset="0"/>
              </a:rPr>
              <a:t>(%</a:t>
            </a:r>
            <a:r>
              <a:rPr lang="en-US" altLang="ko-KR" err="1">
                <a:latin typeface="Courier New" panose="02070309020205020404" pitchFamily="49" charset="0"/>
                <a:cs typeface="Courier New" panose="02070309020205020404" pitchFamily="49" charset="0"/>
              </a:rPr>
              <a:t>rax</a:t>
            </a:r>
            <a:r>
              <a:rPr lang="en-US" altLang="ko-KR">
                <a:latin typeface="Courier New" panose="02070309020205020404" pitchFamily="49" charset="0"/>
                <a:cs typeface="Courier New" panose="02070309020205020404" pitchFamily="49" charset="0"/>
              </a:rPr>
              <a:t>–%</a:t>
            </a:r>
            <a:r>
              <a:rPr lang="en-US" altLang="ko-KR" err="1">
                <a:latin typeface="Courier New" panose="02070309020205020404" pitchFamily="49" charset="0"/>
                <a:cs typeface="Courier New" panose="02070309020205020404" pitchFamily="49" charset="0"/>
              </a:rPr>
              <a:t>rdi</a:t>
            </a:r>
            <a:r>
              <a:rPr lang="en-US" altLang="ko-KR"/>
              <a:t>).</a:t>
            </a:r>
          </a:p>
        </p:txBody>
      </p:sp>
    </p:spTree>
    <p:extLst>
      <p:ext uri="{BB962C8B-B14F-4D97-AF65-F5344CB8AC3E}">
        <p14:creationId xmlns:p14="http://schemas.microsoft.com/office/powerpoint/2010/main" val="2585547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6F8497-0CD9-48F2-B00A-C3CC1C28156B}"/>
              </a:ext>
            </a:extLst>
          </p:cNvPr>
          <p:cNvSpPr>
            <a:spLocks noGrp="1"/>
          </p:cNvSpPr>
          <p:nvPr>
            <p:ph type="title"/>
          </p:nvPr>
        </p:nvSpPr>
        <p:spPr/>
        <p:txBody>
          <a:bodyPr/>
          <a:lstStyle/>
          <a:p>
            <a:r>
              <a:rPr lang="en-US" altLang="ko-KR"/>
              <a:t>Phase4: ROP Level2 : </a:t>
            </a:r>
            <a:r>
              <a:rPr lang="en-US" altLang="ko-KR">
                <a:latin typeface="Courier New" panose="02070309020205020404" pitchFamily="49" charset="0"/>
                <a:cs typeface="Courier New" panose="02070309020205020404" pitchFamily="49" charset="0"/>
              </a:rPr>
              <a:t>RTARGET</a:t>
            </a:r>
            <a:r>
              <a:rPr lang="en-US" altLang="ko-KR"/>
              <a:t> </a:t>
            </a:r>
            <a:endParaRPr lang="ko-KR" altLang="en-US"/>
          </a:p>
        </p:txBody>
      </p:sp>
      <p:sp>
        <p:nvSpPr>
          <p:cNvPr id="3" name="텍스트 개체 틀 2">
            <a:extLst>
              <a:ext uri="{FF2B5EF4-FFF2-40B4-BE49-F238E27FC236}">
                <a16:creationId xmlns:a16="http://schemas.microsoft.com/office/drawing/2014/main" id="{1706A032-C47F-4B09-AA5B-483E50FAD672}"/>
              </a:ext>
            </a:extLst>
          </p:cNvPr>
          <p:cNvSpPr>
            <a:spLocks noGrp="1"/>
          </p:cNvSpPr>
          <p:nvPr>
            <p:ph type="body" idx="1"/>
          </p:nvPr>
        </p:nvSpPr>
        <p:spPr/>
        <p:txBody>
          <a:bodyPr/>
          <a:lstStyle/>
          <a:p>
            <a:r>
              <a:rPr lang="en-US" altLang="ko-KR"/>
              <a:t>You can find byte encodings of more instructions on the </a:t>
            </a:r>
            <a:r>
              <a:rPr lang="en-US" altLang="ko-KR" b="1" i="1"/>
              <a:t>writeup</a:t>
            </a:r>
          </a:p>
          <a:p>
            <a:pPr lvl="1"/>
            <a:r>
              <a:rPr lang="en-US" altLang="ko-KR" i="1" err="1">
                <a:latin typeface="Courier New" panose="02070309020205020404" pitchFamily="49" charset="0"/>
                <a:cs typeface="Courier New" panose="02070309020205020404" pitchFamily="49" charset="0"/>
              </a:rPr>
              <a:t>movq</a:t>
            </a:r>
            <a:r>
              <a:rPr lang="en-US" altLang="ko-KR" i="1">
                <a:latin typeface="Courier New" panose="02070309020205020404" pitchFamily="49" charset="0"/>
                <a:cs typeface="Courier New" panose="02070309020205020404" pitchFamily="49" charset="0"/>
              </a:rPr>
              <a:t>, </a:t>
            </a:r>
            <a:r>
              <a:rPr lang="en-US" altLang="ko-KR" i="1" err="1">
                <a:latin typeface="Courier New" panose="02070309020205020404" pitchFamily="49" charset="0"/>
                <a:cs typeface="Courier New" panose="02070309020205020404" pitchFamily="49" charset="0"/>
              </a:rPr>
              <a:t>popq</a:t>
            </a:r>
            <a:r>
              <a:rPr lang="en-US" altLang="ko-KR" i="1">
                <a:latin typeface="Courier New" panose="02070309020205020404" pitchFamily="49" charset="0"/>
                <a:cs typeface="Courier New" panose="02070309020205020404" pitchFamily="49" charset="0"/>
              </a:rPr>
              <a:t>, </a:t>
            </a:r>
            <a:r>
              <a:rPr lang="en-US" altLang="ko-KR" i="1" err="1">
                <a:latin typeface="Courier New" panose="02070309020205020404" pitchFamily="49" charset="0"/>
                <a:cs typeface="Courier New" panose="02070309020205020404" pitchFamily="49" charset="0"/>
              </a:rPr>
              <a:t>movl</a:t>
            </a:r>
            <a:endParaRPr lang="en-US" altLang="ko-KR" i="1">
              <a:latin typeface="Courier New" panose="02070309020205020404" pitchFamily="49" charset="0"/>
              <a:cs typeface="Courier New" panose="02070309020205020404" pitchFamily="49" charset="0"/>
            </a:endParaRPr>
          </a:p>
          <a:p>
            <a:pPr lvl="1"/>
            <a:r>
              <a:rPr lang="en-US" altLang="ko-KR" i="1">
                <a:latin typeface="Courier New" panose="02070309020205020404" pitchFamily="49" charset="0"/>
                <a:cs typeface="Courier New" panose="02070309020205020404" pitchFamily="49" charset="0"/>
              </a:rPr>
              <a:t>ret</a:t>
            </a:r>
            <a:r>
              <a:rPr lang="en-US" altLang="ko-KR"/>
              <a:t> : This instruction is encoded by the single byte 0xc3.</a:t>
            </a:r>
          </a:p>
          <a:p>
            <a:pPr lvl="1"/>
            <a:r>
              <a:rPr lang="en-US" altLang="ko-KR" i="1" err="1">
                <a:latin typeface="Courier New" panose="02070309020205020404" pitchFamily="49" charset="0"/>
                <a:cs typeface="Courier New" panose="02070309020205020404" pitchFamily="49" charset="0"/>
              </a:rPr>
              <a:t>nop</a:t>
            </a:r>
            <a:r>
              <a:rPr lang="en-US" altLang="ko-KR"/>
              <a:t> : This instruction (pronounced “no op,” which is short for “no operation”) is encoded by the single byte 0x90. Its only effect is to cause the program counter to be incremented by 1.</a:t>
            </a:r>
            <a:endParaRPr lang="ko-KR" altLang="en-US" b="1" i="1"/>
          </a:p>
        </p:txBody>
      </p:sp>
    </p:spTree>
    <p:extLst>
      <p:ext uri="{BB962C8B-B14F-4D97-AF65-F5344CB8AC3E}">
        <p14:creationId xmlns:p14="http://schemas.microsoft.com/office/powerpoint/2010/main" val="2423452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159DD2-B34B-422F-ABFA-A97FCB307FD1}"/>
              </a:ext>
            </a:extLst>
          </p:cNvPr>
          <p:cNvSpPr>
            <a:spLocks noGrp="1"/>
          </p:cNvSpPr>
          <p:nvPr>
            <p:ph type="title"/>
          </p:nvPr>
        </p:nvSpPr>
        <p:spPr/>
        <p:txBody>
          <a:bodyPr/>
          <a:lstStyle/>
          <a:p>
            <a:r>
              <a:rPr lang="en-US" altLang="ko-KR"/>
              <a:t>Phase5 : ROP Level 3: </a:t>
            </a:r>
            <a:r>
              <a:rPr lang="en-US" altLang="ko-KR">
                <a:latin typeface="Courier New" panose="02070309020205020404" pitchFamily="49" charset="0"/>
                <a:cs typeface="Courier New" panose="02070309020205020404" pitchFamily="49" charset="0"/>
              </a:rPr>
              <a:t>RTARGET</a:t>
            </a:r>
            <a:endParaRPr lang="ko-KR" altLang="en-US">
              <a:latin typeface="Courier New" panose="02070309020205020404" pitchFamily="49" charset="0"/>
              <a:cs typeface="Courier New" panose="02070309020205020404" pitchFamily="49" charset="0"/>
            </a:endParaRPr>
          </a:p>
        </p:txBody>
      </p:sp>
      <p:sp>
        <p:nvSpPr>
          <p:cNvPr id="3" name="텍스트 개체 틀 2">
            <a:extLst>
              <a:ext uri="{FF2B5EF4-FFF2-40B4-BE49-F238E27FC236}">
                <a16:creationId xmlns:a16="http://schemas.microsoft.com/office/drawing/2014/main" id="{AC086CED-08F8-4431-AF2D-AA60967E0A16}"/>
              </a:ext>
            </a:extLst>
          </p:cNvPr>
          <p:cNvSpPr>
            <a:spLocks noGrp="1"/>
          </p:cNvSpPr>
          <p:nvPr>
            <p:ph type="body" idx="1"/>
          </p:nvPr>
        </p:nvSpPr>
        <p:spPr>
          <a:xfrm>
            <a:off x="396875" y="1021556"/>
            <a:ext cx="7896300" cy="3729000"/>
          </a:xfrm>
        </p:spPr>
        <p:txBody>
          <a:bodyPr/>
          <a:lstStyle/>
          <a:p>
            <a:r>
              <a:rPr lang="en-US" altLang="ko-KR"/>
              <a:t>Phase 5 requires you to do an ROP attack on </a:t>
            </a:r>
            <a:r>
              <a:rPr lang="en-US" altLang="ko-KR">
                <a:latin typeface="Courier New" panose="02070309020205020404" pitchFamily="49" charset="0"/>
                <a:cs typeface="Courier New" panose="02070309020205020404" pitchFamily="49" charset="0"/>
              </a:rPr>
              <a:t>RTARGET</a:t>
            </a:r>
            <a:r>
              <a:rPr lang="en-US" altLang="ko-KR"/>
              <a:t> to invoke function </a:t>
            </a:r>
            <a:r>
              <a:rPr lang="en-US" altLang="ko-KR">
                <a:latin typeface="Courier New" panose="02070309020205020404" pitchFamily="49" charset="0"/>
                <a:cs typeface="Courier New" panose="02070309020205020404" pitchFamily="49" charset="0"/>
              </a:rPr>
              <a:t>touch3</a:t>
            </a:r>
            <a:r>
              <a:rPr lang="en-US" altLang="ko-KR"/>
              <a:t> with a pointer to a string representation of your cookie.</a:t>
            </a:r>
            <a:endParaRPr lang="ko-KR" altLang="en-US"/>
          </a:p>
        </p:txBody>
      </p:sp>
    </p:spTree>
    <p:extLst>
      <p:ext uri="{BB962C8B-B14F-4D97-AF65-F5344CB8AC3E}">
        <p14:creationId xmlns:p14="http://schemas.microsoft.com/office/powerpoint/2010/main" val="2835919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Generating Byte Codes</a:t>
            </a:r>
            <a:endParaRPr lang="ko-KR" altLang="en-US"/>
          </a:p>
        </p:txBody>
      </p:sp>
      <p:sp>
        <p:nvSpPr>
          <p:cNvPr id="3" name="텍스트 개체 틀 2"/>
          <p:cNvSpPr>
            <a:spLocks noGrp="1"/>
          </p:cNvSpPr>
          <p:nvPr>
            <p:ph type="body" idx="1"/>
          </p:nvPr>
        </p:nvSpPr>
        <p:spPr/>
        <p:txBody>
          <a:bodyPr/>
          <a:lstStyle/>
          <a:p>
            <a:r>
              <a:rPr lang="en-US" altLang="ko-KR"/>
              <a:t>Use </a:t>
            </a:r>
            <a:r>
              <a:rPr lang="en-US" altLang="ko-KR">
                <a:latin typeface="Courier New" panose="02070309020205020404" pitchFamily="49" charset="0"/>
                <a:cs typeface="Courier New" panose="02070309020205020404" pitchFamily="49" charset="0"/>
              </a:rPr>
              <a:t>gcc</a:t>
            </a:r>
            <a:r>
              <a:rPr lang="en-US" altLang="ko-KR"/>
              <a:t> and </a:t>
            </a:r>
            <a:r>
              <a:rPr lang="en-US" altLang="ko-KR">
                <a:latin typeface="Courier New" panose="02070309020205020404" pitchFamily="49" charset="0"/>
                <a:cs typeface="Courier New" panose="02070309020205020404" pitchFamily="49" charset="0"/>
              </a:rPr>
              <a:t>objdump</a:t>
            </a:r>
            <a:r>
              <a:rPr lang="en-US" altLang="ko-KR"/>
              <a:t> to generate byte codes for assembly instruction sequences</a:t>
            </a:r>
          </a:p>
          <a:p>
            <a:endParaRPr lang="ko-KR" altLang="en-US"/>
          </a:p>
        </p:txBody>
      </p:sp>
      <p:sp>
        <p:nvSpPr>
          <p:cNvPr id="4" name="TextBox 3"/>
          <p:cNvSpPr txBox="1"/>
          <p:nvPr/>
        </p:nvSpPr>
        <p:spPr>
          <a:xfrm>
            <a:off x="143814" y="2116504"/>
            <a:ext cx="4580586" cy="830997"/>
          </a:xfrm>
          <a:prstGeom prst="rect">
            <a:avLst/>
          </a:prstGeom>
          <a:noFill/>
          <a:ln>
            <a:solidFill>
              <a:schemeClr val="tx1"/>
            </a:solidFill>
          </a:ln>
        </p:spPr>
        <p:txBody>
          <a:bodyPr wrap="square" lIns="36000" rIns="36000" rtlCol="0">
            <a:spAutoFit/>
          </a:bodyPr>
          <a:lstStyle/>
          <a:p>
            <a:pPr marL="91441"/>
            <a:r>
              <a:rPr lang="en-US" altLang="ko-KR" sz="1200">
                <a:latin typeface="Courier New" panose="02070309020205020404" pitchFamily="49" charset="0"/>
                <a:cs typeface="Courier New" panose="02070309020205020404" pitchFamily="49" charset="0"/>
              </a:rPr>
              <a:t># Example of hand-generated assembly code</a:t>
            </a:r>
          </a:p>
          <a:p>
            <a:pPr marL="91441"/>
            <a:r>
              <a:rPr lang="en-US" altLang="ko-KR" sz="1200">
                <a:latin typeface="Courier New" panose="02070309020205020404" pitchFamily="49" charset="0"/>
                <a:cs typeface="Courier New" panose="02070309020205020404" pitchFamily="49" charset="0"/>
              </a:rPr>
              <a:t>push $0xabcdef 	# Push value onto stack</a:t>
            </a:r>
          </a:p>
          <a:p>
            <a:pPr marL="91441"/>
            <a:r>
              <a:rPr lang="en-US" altLang="ko-KR" sz="1200">
                <a:latin typeface="Courier New" panose="02070309020205020404" pitchFamily="49" charset="0"/>
                <a:cs typeface="Courier New" panose="02070309020205020404" pitchFamily="49" charset="0"/>
              </a:rPr>
              <a:t>add $17,%eax 	# Add 17 to %</a:t>
            </a:r>
            <a:r>
              <a:rPr lang="en-US" altLang="ko-KR" sz="1200" err="1">
                <a:latin typeface="Courier New" panose="02070309020205020404" pitchFamily="49" charset="0"/>
                <a:cs typeface="Courier New" panose="02070309020205020404" pitchFamily="49" charset="0"/>
              </a:rPr>
              <a:t>eax</a:t>
            </a:r>
            <a:endParaRPr lang="en-US" altLang="ko-KR" sz="1200">
              <a:latin typeface="Courier New" panose="02070309020205020404" pitchFamily="49" charset="0"/>
              <a:cs typeface="Courier New" panose="02070309020205020404" pitchFamily="49" charset="0"/>
            </a:endParaRPr>
          </a:p>
          <a:p>
            <a:pPr marL="91441"/>
            <a:r>
              <a:rPr lang="en-US" altLang="ko-KR" sz="1200" err="1">
                <a:latin typeface="Courier New" panose="02070309020205020404" pitchFamily="49" charset="0"/>
                <a:cs typeface="Courier New" panose="02070309020205020404" pitchFamily="49" charset="0"/>
              </a:rPr>
              <a:t>movl</a:t>
            </a:r>
            <a:r>
              <a:rPr lang="en-US" altLang="ko-KR" sz="1200">
                <a:latin typeface="Courier New" panose="02070309020205020404" pitchFamily="49" charset="0"/>
                <a:cs typeface="Courier New" panose="02070309020205020404" pitchFamily="49" charset="0"/>
              </a:rPr>
              <a:t> %</a:t>
            </a:r>
            <a:r>
              <a:rPr lang="en-US" altLang="ko-KR" sz="1200" err="1">
                <a:latin typeface="Courier New" panose="02070309020205020404" pitchFamily="49" charset="0"/>
                <a:cs typeface="Courier New" panose="02070309020205020404" pitchFamily="49" charset="0"/>
              </a:rPr>
              <a:t>eax</a:t>
            </a:r>
            <a:r>
              <a:rPr lang="en-US" altLang="ko-KR" sz="1200">
                <a:latin typeface="Courier New" panose="02070309020205020404" pitchFamily="49" charset="0"/>
                <a:cs typeface="Courier New" panose="02070309020205020404" pitchFamily="49" charset="0"/>
              </a:rPr>
              <a:t>,%</a:t>
            </a:r>
            <a:r>
              <a:rPr lang="en-US" altLang="ko-KR" sz="1200" err="1">
                <a:latin typeface="Courier New" panose="02070309020205020404" pitchFamily="49" charset="0"/>
                <a:cs typeface="Courier New" panose="02070309020205020404" pitchFamily="49" charset="0"/>
              </a:rPr>
              <a:t>edx</a:t>
            </a:r>
            <a:r>
              <a:rPr lang="en-US" altLang="ko-KR" sz="1200">
                <a:latin typeface="Courier New" panose="02070309020205020404" pitchFamily="49" charset="0"/>
                <a:cs typeface="Courier New" panose="02070309020205020404" pitchFamily="49" charset="0"/>
              </a:rPr>
              <a:t> 	# Copy lower 32 bits to %</a:t>
            </a:r>
            <a:r>
              <a:rPr lang="en-US" altLang="ko-KR" sz="1200" err="1">
                <a:latin typeface="Courier New" panose="02070309020205020404" pitchFamily="49" charset="0"/>
                <a:cs typeface="Courier New" panose="02070309020205020404" pitchFamily="49" charset="0"/>
              </a:rPr>
              <a:t>edx</a:t>
            </a:r>
            <a:endParaRPr lang="en-US" altLang="ko-KR" sz="1200">
              <a:latin typeface="Courier New" panose="02070309020205020404" pitchFamily="49" charset="0"/>
              <a:cs typeface="Courier New" panose="02070309020205020404" pitchFamily="49" charset="0"/>
            </a:endParaRPr>
          </a:p>
        </p:txBody>
      </p:sp>
      <p:sp>
        <p:nvSpPr>
          <p:cNvPr id="5" name="TextBox 4"/>
          <p:cNvSpPr txBox="1"/>
          <p:nvPr/>
        </p:nvSpPr>
        <p:spPr>
          <a:xfrm>
            <a:off x="143814" y="3139594"/>
            <a:ext cx="4580586" cy="461665"/>
          </a:xfrm>
          <a:prstGeom prst="rect">
            <a:avLst/>
          </a:prstGeom>
          <a:noFill/>
          <a:ln>
            <a:solidFill>
              <a:schemeClr val="tx1"/>
            </a:solidFill>
          </a:ln>
        </p:spPr>
        <p:txBody>
          <a:bodyPr wrap="square" lIns="36000" rIns="36000" rtlCol="0">
            <a:spAutoFit/>
          </a:bodyPr>
          <a:lstStyle/>
          <a:p>
            <a:pPr marL="91441"/>
            <a:r>
              <a:rPr lang="en-US" altLang="ko-KR" sz="1200">
                <a:latin typeface="Courier New" panose="02070309020205020404" pitchFamily="49" charset="0"/>
                <a:cs typeface="Courier New" panose="02070309020205020404" pitchFamily="49" charset="0"/>
              </a:rPr>
              <a:t>ubuntu# </a:t>
            </a:r>
            <a:r>
              <a:rPr lang="en-US" altLang="ko-KR" sz="1200" err="1">
                <a:latin typeface="Courier New" panose="02070309020205020404" pitchFamily="49" charset="0"/>
                <a:cs typeface="Courier New" panose="02070309020205020404" pitchFamily="49" charset="0"/>
              </a:rPr>
              <a:t>gcc</a:t>
            </a:r>
            <a:r>
              <a:rPr lang="en-US" altLang="ko-KR" sz="1200">
                <a:latin typeface="Courier New" panose="02070309020205020404" pitchFamily="49" charset="0"/>
                <a:cs typeface="Courier New" panose="02070309020205020404" pitchFamily="49" charset="0"/>
              </a:rPr>
              <a:t> -c example.S</a:t>
            </a:r>
          </a:p>
          <a:p>
            <a:pPr marL="91441"/>
            <a:r>
              <a:rPr lang="en-US" altLang="ko-KR" sz="1200">
                <a:latin typeface="Courier New" panose="02070309020205020404" pitchFamily="49" charset="0"/>
                <a:cs typeface="Courier New" panose="02070309020205020404" pitchFamily="49" charset="0"/>
              </a:rPr>
              <a:t>ubuntu# objdump -d example.o &gt; example.d</a:t>
            </a:r>
            <a:endParaRPr lang="ko-KR" altLang="en-US" sz="1200">
              <a:latin typeface="Courier New" panose="02070309020205020404" pitchFamily="49" charset="0"/>
              <a:cs typeface="Courier New" panose="02070309020205020404" pitchFamily="49" charset="0"/>
            </a:endParaRPr>
          </a:p>
        </p:txBody>
      </p:sp>
      <p:sp>
        <p:nvSpPr>
          <p:cNvPr id="6" name="TextBox 5"/>
          <p:cNvSpPr txBox="1"/>
          <p:nvPr/>
        </p:nvSpPr>
        <p:spPr>
          <a:xfrm>
            <a:off x="148772" y="3886021"/>
            <a:ext cx="4580586" cy="1200329"/>
          </a:xfrm>
          <a:prstGeom prst="rect">
            <a:avLst/>
          </a:prstGeom>
          <a:noFill/>
          <a:ln>
            <a:solidFill>
              <a:schemeClr val="tx1"/>
            </a:solidFill>
          </a:ln>
        </p:spPr>
        <p:txBody>
          <a:bodyPr wrap="square" rtlCol="0">
            <a:spAutoFit/>
          </a:bodyPr>
          <a:lstStyle/>
          <a:p>
            <a:pPr marL="91441"/>
            <a:r>
              <a:rPr lang="en-US" altLang="ko-KR" sz="1200" err="1">
                <a:latin typeface="Courier New" panose="02070309020205020404" pitchFamily="49" charset="0"/>
                <a:cs typeface="Courier New" panose="02070309020205020404" pitchFamily="49" charset="0"/>
              </a:rPr>
              <a:t>example.o</a:t>
            </a:r>
            <a:r>
              <a:rPr lang="en-US" altLang="ko-KR" sz="1200">
                <a:latin typeface="Courier New" panose="02070309020205020404" pitchFamily="49" charset="0"/>
                <a:cs typeface="Courier New" panose="02070309020205020404" pitchFamily="49" charset="0"/>
              </a:rPr>
              <a:t>: file format elf64-x86-64</a:t>
            </a:r>
          </a:p>
          <a:p>
            <a:pPr marL="91441"/>
            <a:r>
              <a:rPr lang="en-US" altLang="ko-KR" sz="1200">
                <a:latin typeface="Courier New" panose="02070309020205020404" pitchFamily="49" charset="0"/>
                <a:cs typeface="Courier New" panose="02070309020205020404" pitchFamily="49" charset="0"/>
              </a:rPr>
              <a:t>Disassembly of section .text:</a:t>
            </a:r>
          </a:p>
          <a:p>
            <a:pPr marL="91441"/>
            <a:r>
              <a:rPr lang="en-US" altLang="ko-KR" sz="1200">
                <a:latin typeface="Courier New" panose="02070309020205020404" pitchFamily="49" charset="0"/>
                <a:cs typeface="Courier New" panose="02070309020205020404" pitchFamily="49" charset="0"/>
              </a:rPr>
              <a:t>0000000000000000 &lt;.text&gt;:</a:t>
            </a:r>
          </a:p>
          <a:p>
            <a:pPr marL="91441"/>
            <a:r>
              <a:rPr lang="en-US" altLang="ko-KR" sz="1200">
                <a:latin typeface="Courier New" panose="02070309020205020404" pitchFamily="49" charset="0"/>
                <a:cs typeface="Courier New" panose="02070309020205020404" pitchFamily="49" charset="0"/>
              </a:rPr>
              <a:t>0: 68 </a:t>
            </a:r>
            <a:r>
              <a:rPr lang="en-US" altLang="ko-KR" sz="1200" err="1">
                <a:latin typeface="Courier New" panose="02070309020205020404" pitchFamily="49" charset="0"/>
                <a:cs typeface="Courier New" panose="02070309020205020404" pitchFamily="49" charset="0"/>
              </a:rPr>
              <a:t>ef</a:t>
            </a:r>
            <a:r>
              <a:rPr lang="en-US" altLang="ko-KR" sz="1200">
                <a:latin typeface="Courier New" panose="02070309020205020404" pitchFamily="49" charset="0"/>
                <a:cs typeface="Courier New" panose="02070309020205020404" pitchFamily="49" charset="0"/>
              </a:rPr>
              <a:t> cd ab 00 	</a:t>
            </a:r>
            <a:r>
              <a:rPr lang="en-US" altLang="ko-KR" sz="1200" err="1">
                <a:latin typeface="Courier New" panose="02070309020205020404" pitchFamily="49" charset="0"/>
                <a:cs typeface="Courier New" panose="02070309020205020404" pitchFamily="49" charset="0"/>
              </a:rPr>
              <a:t>pushq</a:t>
            </a:r>
            <a:r>
              <a:rPr lang="en-US" altLang="ko-KR" sz="1200">
                <a:latin typeface="Courier New" panose="02070309020205020404" pitchFamily="49" charset="0"/>
                <a:cs typeface="Courier New" panose="02070309020205020404" pitchFamily="49" charset="0"/>
              </a:rPr>
              <a:t> 	$0xabcdef</a:t>
            </a:r>
          </a:p>
          <a:p>
            <a:pPr marL="91441"/>
            <a:r>
              <a:rPr lang="en-US" altLang="ko-KR" sz="1200">
                <a:latin typeface="Courier New" panose="02070309020205020404" pitchFamily="49" charset="0"/>
                <a:cs typeface="Courier New" panose="02070309020205020404" pitchFamily="49" charset="0"/>
              </a:rPr>
              <a:t>5: 48 83 c0 11 	add 	$0x11,%rax</a:t>
            </a:r>
          </a:p>
          <a:p>
            <a:pPr marL="91441"/>
            <a:r>
              <a:rPr lang="en-US" altLang="ko-KR" sz="1200">
                <a:latin typeface="Courier New" panose="02070309020205020404" pitchFamily="49" charset="0"/>
                <a:cs typeface="Courier New" panose="02070309020205020404" pitchFamily="49" charset="0"/>
              </a:rPr>
              <a:t>9: 89 c2 	mov 	%</a:t>
            </a:r>
            <a:r>
              <a:rPr lang="en-US" altLang="ko-KR" sz="1200" err="1">
                <a:latin typeface="Courier New" panose="02070309020205020404" pitchFamily="49" charset="0"/>
                <a:cs typeface="Courier New" panose="02070309020205020404" pitchFamily="49" charset="0"/>
              </a:rPr>
              <a:t>eax</a:t>
            </a:r>
            <a:r>
              <a:rPr lang="en-US" altLang="ko-KR" sz="1200">
                <a:latin typeface="Courier New" panose="02070309020205020404" pitchFamily="49" charset="0"/>
                <a:cs typeface="Courier New" panose="02070309020205020404" pitchFamily="49" charset="0"/>
              </a:rPr>
              <a:t>,%</a:t>
            </a:r>
            <a:r>
              <a:rPr lang="en-US" altLang="ko-KR" sz="1200" err="1">
                <a:latin typeface="Courier New" panose="02070309020205020404" pitchFamily="49" charset="0"/>
                <a:cs typeface="Courier New" panose="02070309020205020404" pitchFamily="49" charset="0"/>
              </a:rPr>
              <a:t>edx</a:t>
            </a:r>
            <a:endParaRPr lang="ko-KR" altLang="en-US" sz="1200">
              <a:latin typeface="Courier New" panose="02070309020205020404" pitchFamily="49" charset="0"/>
              <a:cs typeface="Courier New" panose="02070309020205020404" pitchFamily="49" charset="0"/>
            </a:endParaRPr>
          </a:p>
        </p:txBody>
      </p:sp>
      <p:sp>
        <p:nvSpPr>
          <p:cNvPr id="7" name="TextBox 6"/>
          <p:cNvSpPr txBox="1"/>
          <p:nvPr/>
        </p:nvSpPr>
        <p:spPr>
          <a:xfrm>
            <a:off x="5181601" y="3722057"/>
            <a:ext cx="3893684" cy="276999"/>
          </a:xfrm>
          <a:prstGeom prst="rect">
            <a:avLst/>
          </a:prstGeom>
          <a:noFill/>
          <a:ln>
            <a:solidFill>
              <a:schemeClr val="tx1"/>
            </a:solidFill>
          </a:ln>
        </p:spPr>
        <p:txBody>
          <a:bodyPr wrap="square" rtlCol="0">
            <a:spAutoFit/>
          </a:bodyPr>
          <a:lstStyle/>
          <a:p>
            <a:pPr marL="91441"/>
            <a:r>
              <a:rPr lang="de-DE" altLang="ko-KR" sz="1200">
                <a:solidFill>
                  <a:srgbClr val="C00000"/>
                </a:solidFill>
                <a:latin typeface="Courier New" panose="02070309020205020404" pitchFamily="49" charset="0"/>
                <a:cs typeface="Courier New" panose="02070309020205020404" pitchFamily="49" charset="0"/>
              </a:rPr>
              <a:t>68 ef cd ab 00 48 83 c0 11 89 c2</a:t>
            </a:r>
            <a:endParaRPr lang="ko-KR" altLang="en-US" sz="1200">
              <a:solidFill>
                <a:srgbClr val="C00000"/>
              </a:solidFill>
              <a:latin typeface="Courier New" panose="02070309020205020404" pitchFamily="49" charset="0"/>
              <a:cs typeface="Courier New" panose="02070309020205020404" pitchFamily="49" charset="0"/>
            </a:endParaRPr>
          </a:p>
        </p:txBody>
      </p:sp>
      <p:sp>
        <p:nvSpPr>
          <p:cNvPr id="8" name="TextBox 7"/>
          <p:cNvSpPr txBox="1"/>
          <p:nvPr/>
        </p:nvSpPr>
        <p:spPr>
          <a:xfrm>
            <a:off x="5181601" y="4257613"/>
            <a:ext cx="3893684" cy="646331"/>
          </a:xfrm>
          <a:prstGeom prst="rect">
            <a:avLst/>
          </a:prstGeom>
          <a:noFill/>
          <a:ln>
            <a:solidFill>
              <a:schemeClr val="tx1"/>
            </a:solidFill>
          </a:ln>
        </p:spPr>
        <p:txBody>
          <a:bodyPr wrap="square" rtlCol="0">
            <a:spAutoFit/>
          </a:bodyPr>
          <a:lstStyle/>
          <a:p>
            <a:pPr marL="91441"/>
            <a:r>
              <a:rPr lang="en-US" altLang="ko-KR" sz="1200">
                <a:solidFill>
                  <a:srgbClr val="C00000"/>
                </a:solidFill>
                <a:latin typeface="Courier New" panose="02070309020205020404" pitchFamily="49" charset="0"/>
                <a:cs typeface="Courier New" panose="02070309020205020404" pitchFamily="49" charset="0"/>
              </a:rPr>
              <a:t>68 ef cd ab 00 /* push $0xabcdef */</a:t>
            </a:r>
          </a:p>
          <a:p>
            <a:pPr marL="91441"/>
            <a:r>
              <a:rPr lang="en-US" altLang="ko-KR" sz="1200">
                <a:solidFill>
                  <a:srgbClr val="C00000"/>
                </a:solidFill>
                <a:latin typeface="Courier New" panose="02070309020205020404" pitchFamily="49" charset="0"/>
                <a:cs typeface="Courier New" panose="02070309020205020404" pitchFamily="49" charset="0"/>
              </a:rPr>
              <a:t>83 c0 11 	/* add $0x11,%eax */</a:t>
            </a:r>
          </a:p>
          <a:p>
            <a:pPr marL="91441"/>
            <a:r>
              <a:rPr lang="en-US" altLang="ko-KR" sz="1200">
                <a:solidFill>
                  <a:srgbClr val="C00000"/>
                </a:solidFill>
                <a:latin typeface="Courier New" panose="02070309020205020404" pitchFamily="49" charset="0"/>
                <a:cs typeface="Courier New" panose="02070309020205020404" pitchFamily="49" charset="0"/>
              </a:rPr>
              <a:t>89 c2 		/* mov %</a:t>
            </a:r>
            <a:r>
              <a:rPr lang="en-US" altLang="ko-KR" sz="1200" err="1">
                <a:solidFill>
                  <a:srgbClr val="C00000"/>
                </a:solidFill>
                <a:latin typeface="Courier New" panose="02070309020205020404" pitchFamily="49" charset="0"/>
                <a:cs typeface="Courier New" panose="02070309020205020404" pitchFamily="49" charset="0"/>
              </a:rPr>
              <a:t>eax</a:t>
            </a:r>
            <a:r>
              <a:rPr lang="en-US" altLang="ko-KR" sz="1200">
                <a:solidFill>
                  <a:srgbClr val="C00000"/>
                </a:solidFill>
                <a:latin typeface="Courier New" panose="02070309020205020404" pitchFamily="49" charset="0"/>
                <a:cs typeface="Courier New" panose="02070309020205020404" pitchFamily="49" charset="0"/>
              </a:rPr>
              <a:t>,%</a:t>
            </a:r>
            <a:r>
              <a:rPr lang="en-US" altLang="ko-KR" sz="1200" err="1">
                <a:solidFill>
                  <a:srgbClr val="C00000"/>
                </a:solidFill>
                <a:latin typeface="Courier New" panose="02070309020205020404" pitchFamily="49" charset="0"/>
                <a:cs typeface="Courier New" panose="02070309020205020404" pitchFamily="49" charset="0"/>
              </a:rPr>
              <a:t>edx</a:t>
            </a:r>
            <a:r>
              <a:rPr lang="en-US" altLang="ko-KR" sz="1200">
                <a:solidFill>
                  <a:srgbClr val="C00000"/>
                </a:solidFill>
                <a:latin typeface="Courier New" panose="02070309020205020404" pitchFamily="49" charset="0"/>
                <a:cs typeface="Courier New" panose="02070309020205020404" pitchFamily="49" charset="0"/>
              </a:rPr>
              <a:t> */</a:t>
            </a:r>
            <a:endParaRPr lang="ko-KR" altLang="en-US" sz="1200">
              <a:solidFill>
                <a:srgbClr val="C00000"/>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300BF312-D341-4F10-B597-BC10DDAA83C4}"/>
              </a:ext>
            </a:extLst>
          </p:cNvPr>
          <p:cNvSpPr txBox="1"/>
          <p:nvPr/>
        </p:nvSpPr>
        <p:spPr>
          <a:xfrm>
            <a:off x="143814" y="3628011"/>
            <a:ext cx="922986" cy="276999"/>
          </a:xfrm>
          <a:prstGeom prst="rect">
            <a:avLst/>
          </a:prstGeom>
          <a:noFill/>
          <a:ln>
            <a:noFill/>
          </a:ln>
        </p:spPr>
        <p:txBody>
          <a:bodyPr wrap="square" lIns="0" rIns="0" rtlCol="0">
            <a:spAutoFit/>
          </a:bodyPr>
          <a:lstStyle/>
          <a:p>
            <a:pPr marL="91441"/>
            <a:r>
              <a:rPr lang="en-US" altLang="ko-KR" sz="1200">
                <a:solidFill>
                  <a:schemeClr val="tx1"/>
                </a:solidFill>
                <a:latin typeface="Courier New" panose="02070309020205020404" pitchFamily="49" charset="0"/>
                <a:cs typeface="Courier New" panose="02070309020205020404" pitchFamily="49" charset="0"/>
              </a:rPr>
              <a:t>example.d</a:t>
            </a:r>
            <a:endParaRPr lang="ko-KR" altLang="en-US" sz="1200">
              <a:solidFill>
                <a:schemeClr val="tx1"/>
              </a:solidFill>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7F7E5504-4375-4477-8BE0-662A749A4B92}"/>
              </a:ext>
            </a:extLst>
          </p:cNvPr>
          <p:cNvSpPr txBox="1"/>
          <p:nvPr/>
        </p:nvSpPr>
        <p:spPr>
          <a:xfrm>
            <a:off x="-7513" y="1883186"/>
            <a:ext cx="1127126" cy="276999"/>
          </a:xfrm>
          <a:prstGeom prst="rect">
            <a:avLst/>
          </a:prstGeom>
          <a:noFill/>
          <a:ln>
            <a:noFill/>
          </a:ln>
        </p:spPr>
        <p:txBody>
          <a:bodyPr wrap="square" rtlCol="0">
            <a:spAutoFit/>
          </a:bodyPr>
          <a:lstStyle/>
          <a:p>
            <a:pPr marL="91441"/>
            <a:r>
              <a:rPr lang="en-US" altLang="ko-KR" sz="1200" err="1">
                <a:solidFill>
                  <a:schemeClr val="tx1"/>
                </a:solidFill>
                <a:latin typeface="Courier New" panose="02070309020205020404" pitchFamily="49" charset="0"/>
                <a:cs typeface="Courier New" panose="02070309020205020404" pitchFamily="49" charset="0"/>
              </a:rPr>
              <a:t>example.s</a:t>
            </a:r>
            <a:endParaRPr lang="ko-KR" altLang="en-US" sz="1200">
              <a:solidFill>
                <a:schemeClr val="tx1"/>
              </a:solidFill>
              <a:latin typeface="Courier New" panose="02070309020205020404" pitchFamily="49" charset="0"/>
              <a:cs typeface="Courier New" panose="02070309020205020404" pitchFamily="49" charset="0"/>
            </a:endParaRPr>
          </a:p>
        </p:txBody>
      </p:sp>
      <p:sp>
        <p:nvSpPr>
          <p:cNvPr id="12" name="직사각형 11">
            <a:extLst>
              <a:ext uri="{FF2B5EF4-FFF2-40B4-BE49-F238E27FC236}">
                <a16:creationId xmlns:a16="http://schemas.microsoft.com/office/drawing/2014/main" id="{45828C23-E728-4882-850A-04F0C7697A35}"/>
              </a:ext>
            </a:extLst>
          </p:cNvPr>
          <p:cNvSpPr/>
          <p:nvPr/>
        </p:nvSpPr>
        <p:spPr>
          <a:xfrm>
            <a:off x="556050" y="4486185"/>
            <a:ext cx="1425150" cy="549133"/>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9500D22B-15F2-48B5-BD09-8A7FAD1C69BE}"/>
              </a:ext>
            </a:extLst>
          </p:cNvPr>
          <p:cNvCxnSpPr>
            <a:cxnSpLocks/>
            <a:stCxn id="12" idx="3"/>
            <a:endCxn id="7" idx="1"/>
          </p:cNvCxnSpPr>
          <p:nvPr/>
        </p:nvCxnSpPr>
        <p:spPr>
          <a:xfrm flipV="1">
            <a:off x="1981200" y="3860557"/>
            <a:ext cx="3200401" cy="90019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17323E1-8924-4DBD-9770-471B1F17F123}"/>
              </a:ext>
            </a:extLst>
          </p:cNvPr>
          <p:cNvSpPr txBox="1"/>
          <p:nvPr/>
        </p:nvSpPr>
        <p:spPr>
          <a:xfrm>
            <a:off x="5181601" y="2502753"/>
            <a:ext cx="3893683" cy="830997"/>
          </a:xfrm>
          <a:prstGeom prst="rect">
            <a:avLst/>
          </a:prstGeom>
          <a:noFill/>
          <a:ln>
            <a:solidFill>
              <a:schemeClr val="tx1"/>
            </a:solidFill>
          </a:ln>
        </p:spPr>
        <p:txBody>
          <a:bodyPr wrap="square" rtlCol="0">
            <a:spAutoFit/>
          </a:bodyPr>
          <a:lstStyle/>
          <a:p>
            <a:pPr marL="91441"/>
            <a:r>
              <a:rPr lang="en-US" altLang="ko-KR" sz="1600">
                <a:solidFill>
                  <a:schemeClr val="tx1"/>
                </a:solidFill>
                <a:latin typeface="+mj-lt"/>
                <a:cs typeface="Courier New" panose="02070309020205020404" pitchFamily="49" charset="0"/>
              </a:rPr>
              <a:t>This string can then be passed through </a:t>
            </a:r>
            <a:r>
              <a:rPr lang="en-US" altLang="ko-KR" sz="1600">
                <a:solidFill>
                  <a:schemeClr val="tx1"/>
                </a:solidFill>
                <a:latin typeface="Courier New" panose="02070309020205020404" pitchFamily="49" charset="0"/>
                <a:cs typeface="Courier New" panose="02070309020205020404" pitchFamily="49" charset="0"/>
              </a:rPr>
              <a:t>HEX2RAW</a:t>
            </a:r>
            <a:r>
              <a:rPr lang="en-US" altLang="ko-KR" sz="1600">
                <a:solidFill>
                  <a:schemeClr val="tx1"/>
                </a:solidFill>
                <a:latin typeface="+mj-lt"/>
                <a:cs typeface="Courier New" panose="02070309020205020404" pitchFamily="49" charset="0"/>
              </a:rPr>
              <a:t> to generate an input string for the target programs</a:t>
            </a:r>
            <a:endParaRPr lang="ko-KR" altLang="en-US" sz="1600">
              <a:solidFill>
                <a:schemeClr val="tx1"/>
              </a:solidFill>
              <a:latin typeface="+mj-lt"/>
              <a:cs typeface="Courier New" panose="02070309020205020404" pitchFamily="49" charset="0"/>
            </a:endParaRPr>
          </a:p>
        </p:txBody>
      </p:sp>
      <p:cxnSp>
        <p:nvCxnSpPr>
          <p:cNvPr id="17" name="직선 화살표 연결선 16">
            <a:extLst>
              <a:ext uri="{FF2B5EF4-FFF2-40B4-BE49-F238E27FC236}">
                <a16:creationId xmlns:a16="http://schemas.microsoft.com/office/drawing/2014/main" id="{D62C3B4A-1558-41BA-BBAE-29BC1CBE2D24}"/>
              </a:ext>
            </a:extLst>
          </p:cNvPr>
          <p:cNvCxnSpPr>
            <a:cxnSpLocks/>
            <a:stCxn id="7" idx="0"/>
            <a:endCxn id="16" idx="2"/>
          </p:cNvCxnSpPr>
          <p:nvPr/>
        </p:nvCxnSpPr>
        <p:spPr>
          <a:xfrm flipV="1">
            <a:off x="7128443" y="3333750"/>
            <a:ext cx="0" cy="388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65926" y="4003608"/>
            <a:ext cx="609599" cy="276999"/>
          </a:xfrm>
          <a:prstGeom prst="rect">
            <a:avLst/>
          </a:prstGeom>
          <a:noFill/>
          <a:ln>
            <a:noFill/>
          </a:ln>
        </p:spPr>
        <p:txBody>
          <a:bodyPr wrap="square" rtlCol="0">
            <a:spAutoFit/>
          </a:bodyPr>
          <a:lstStyle/>
          <a:p>
            <a:pPr marL="91441"/>
            <a:r>
              <a:rPr lang="de-DE" altLang="ko-KR" sz="1200" b="1">
                <a:solidFill>
                  <a:schemeClr val="tx1"/>
                </a:solidFill>
                <a:latin typeface="Arial" panose="020B0604020202020204" pitchFamily="34" charset="0"/>
                <a:cs typeface="Arial" panose="020B0604020202020204" pitchFamily="34" charset="0"/>
              </a:rPr>
              <a:t>OR</a:t>
            </a:r>
            <a:endParaRPr lang="ko-KR" altLang="en-US" sz="1200" b="1">
              <a:solidFill>
                <a:schemeClr val="tx1"/>
              </a:solidFill>
              <a:latin typeface="Arial" panose="020B0604020202020204" pitchFamily="34" charset="0"/>
              <a:cs typeface="Arial" panose="020B0604020202020204" pitchFamily="34" charset="0"/>
            </a:endParaRPr>
          </a:p>
        </p:txBody>
      </p:sp>
      <p:cxnSp>
        <p:nvCxnSpPr>
          <p:cNvPr id="18" name="직선 화살표 연결선 17">
            <a:extLst>
              <a:ext uri="{FF2B5EF4-FFF2-40B4-BE49-F238E27FC236}">
                <a16:creationId xmlns:a16="http://schemas.microsoft.com/office/drawing/2014/main" id="{9500D22B-15F2-48B5-BD09-8A7FAD1C69BE}"/>
              </a:ext>
            </a:extLst>
          </p:cNvPr>
          <p:cNvCxnSpPr>
            <a:cxnSpLocks/>
            <a:stCxn id="12" idx="3"/>
            <a:endCxn id="8" idx="1"/>
          </p:cNvCxnSpPr>
          <p:nvPr/>
        </p:nvCxnSpPr>
        <p:spPr>
          <a:xfrm flipV="1">
            <a:off x="1981200" y="4580779"/>
            <a:ext cx="3200401" cy="17997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013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Summary</a:t>
            </a:r>
            <a:endParaRPr lang="ko-KR" altLang="en-US"/>
          </a:p>
        </p:txBody>
      </p:sp>
      <p:sp>
        <p:nvSpPr>
          <p:cNvPr id="3" name="텍스트 개체 틀 2"/>
          <p:cNvSpPr>
            <a:spLocks noGrp="1"/>
          </p:cNvSpPr>
          <p:nvPr>
            <p:ph type="body" idx="1"/>
          </p:nvPr>
        </p:nvSpPr>
        <p:spPr>
          <a:xfrm>
            <a:off x="396875" y="898258"/>
            <a:ext cx="7896300" cy="4123322"/>
          </a:xfrm>
        </p:spPr>
        <p:txBody>
          <a:bodyPr/>
          <a:lstStyle/>
          <a:p>
            <a:r>
              <a:rPr lang="en-US" altLang="ko-KR" sz="1800" dirty="0">
                <a:latin typeface="+mj-lt"/>
              </a:rPr>
              <a:t>Download your target and attack it!</a:t>
            </a:r>
          </a:p>
          <a:p>
            <a:pPr lvl="1"/>
            <a:r>
              <a:rPr lang="en-US" altLang="ko-KR" sz="1600" dirty="0">
                <a:latin typeface="+mj-lt"/>
              </a:rPr>
              <a:t>http://csedell.pusan.ac.kr:15217</a:t>
            </a:r>
          </a:p>
          <a:p>
            <a:endParaRPr lang="en-US" altLang="ko-KR" sz="1600" dirty="0">
              <a:latin typeface="+mj-lt"/>
            </a:endParaRPr>
          </a:p>
          <a:p>
            <a:r>
              <a:rPr lang="ko-KR" altLang="en-US" sz="1600" dirty="0">
                <a:latin typeface="+mj-lt"/>
              </a:rPr>
              <a:t>제출기한 </a:t>
            </a:r>
            <a:r>
              <a:rPr lang="en-US" altLang="ko-KR" sz="1600" dirty="0">
                <a:latin typeface="+mj-lt"/>
              </a:rPr>
              <a:t>: </a:t>
            </a:r>
            <a:r>
              <a:rPr lang="en-US" altLang="ko-KR" sz="1600" dirty="0">
                <a:solidFill>
                  <a:srgbClr val="C00000"/>
                </a:solidFill>
                <a:latin typeface="+mj-lt"/>
              </a:rPr>
              <a:t>PLATO</a:t>
            </a:r>
            <a:r>
              <a:rPr lang="ko-KR" altLang="en-US" sz="1600" dirty="0">
                <a:solidFill>
                  <a:srgbClr val="C00000"/>
                </a:solidFill>
                <a:latin typeface="+mj-lt"/>
              </a:rPr>
              <a:t> 공지</a:t>
            </a:r>
            <a:endParaRPr lang="en-US" altLang="ko-KR" sz="1600" dirty="0">
              <a:solidFill>
                <a:srgbClr val="C00000"/>
              </a:solidFill>
              <a:latin typeface="+mj-lt"/>
            </a:endParaRPr>
          </a:p>
          <a:p>
            <a:pPr lvl="1"/>
            <a:r>
              <a:rPr lang="ko-KR" altLang="en-US" sz="1600" dirty="0">
                <a:solidFill>
                  <a:schemeClr val="tx1"/>
                </a:solidFill>
                <a:latin typeface="+mj-lt"/>
              </a:rPr>
              <a:t>하루 딜레이당 </a:t>
            </a:r>
            <a:r>
              <a:rPr lang="en-US" altLang="ko-KR" sz="1600" dirty="0">
                <a:solidFill>
                  <a:schemeClr val="tx1"/>
                </a:solidFill>
                <a:latin typeface="+mj-lt"/>
              </a:rPr>
              <a:t>20%</a:t>
            </a:r>
            <a:r>
              <a:rPr lang="ko-KR" altLang="en-US" sz="1600" dirty="0">
                <a:solidFill>
                  <a:schemeClr val="tx1"/>
                </a:solidFill>
                <a:latin typeface="+mj-lt"/>
              </a:rPr>
              <a:t> 감점</a:t>
            </a:r>
            <a:endParaRPr lang="en-US" altLang="ko-KR" sz="1600" dirty="0">
              <a:solidFill>
                <a:schemeClr val="tx1"/>
              </a:solidFill>
              <a:latin typeface="+mj-lt"/>
            </a:endParaRPr>
          </a:p>
          <a:p>
            <a:pPr lvl="1"/>
            <a:endParaRPr lang="en-US" altLang="ko-KR" sz="1200" dirty="0">
              <a:latin typeface="+mj-lt"/>
            </a:endParaRPr>
          </a:p>
          <a:p>
            <a:r>
              <a:rPr lang="ko-KR" altLang="en-US" sz="1800" dirty="0">
                <a:latin typeface="+mj-lt"/>
              </a:rPr>
              <a:t>반드시 실습 서버</a:t>
            </a:r>
            <a:r>
              <a:rPr lang="en-US" altLang="ko-KR" sz="1800" dirty="0">
                <a:latin typeface="+mj-lt"/>
              </a:rPr>
              <a:t>(</a:t>
            </a:r>
            <a:r>
              <a:rPr lang="en-US" altLang="ko-KR" sz="1800" dirty="0" err="1">
                <a:latin typeface="+mj-lt"/>
              </a:rPr>
              <a:t>CSEDell</a:t>
            </a:r>
            <a:r>
              <a:rPr lang="en-US" altLang="ko-KR" sz="1800" dirty="0">
                <a:latin typeface="+mj-lt"/>
              </a:rPr>
              <a:t>) </a:t>
            </a:r>
            <a:r>
              <a:rPr lang="ko-KR" altLang="en-US" sz="1800" dirty="0">
                <a:latin typeface="+mj-lt"/>
              </a:rPr>
              <a:t>에서 수행할 것</a:t>
            </a:r>
            <a:r>
              <a:rPr lang="en-US" altLang="ko-KR" sz="1800" dirty="0">
                <a:latin typeface="+mj-lt"/>
              </a:rPr>
              <a:t>!! </a:t>
            </a:r>
          </a:p>
          <a:p>
            <a:pPr marL="91441" indent="0">
              <a:buNone/>
            </a:pPr>
            <a:r>
              <a:rPr lang="en-US" altLang="ko-KR" sz="1800" dirty="0">
                <a:latin typeface="+mj-lt"/>
              </a:rPr>
              <a:t>    (</a:t>
            </a:r>
            <a:r>
              <a:rPr lang="ko-KR" altLang="en-US" sz="1600" dirty="0">
                <a:solidFill>
                  <a:srgbClr val="C00000"/>
                </a:solidFill>
                <a:latin typeface="+mj-lt"/>
              </a:rPr>
              <a:t>그 외의 환경에서는 실행 불가</a:t>
            </a:r>
            <a:r>
              <a:rPr lang="en-US" altLang="ko-KR" sz="1600" dirty="0">
                <a:solidFill>
                  <a:srgbClr val="C00000"/>
                </a:solidFill>
                <a:latin typeface="+mj-lt"/>
              </a:rPr>
              <a:t>)</a:t>
            </a:r>
          </a:p>
          <a:p>
            <a:pPr lvl="1"/>
            <a:endParaRPr lang="en-US" altLang="ko-KR" sz="1600" dirty="0">
              <a:latin typeface="+mj-lt"/>
            </a:endParaRPr>
          </a:p>
        </p:txBody>
      </p:sp>
    </p:spTree>
    <p:extLst>
      <p:ext uri="{BB962C8B-B14F-4D97-AF65-F5344CB8AC3E}">
        <p14:creationId xmlns:p14="http://schemas.microsoft.com/office/powerpoint/2010/main" val="253376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Summary</a:t>
            </a:r>
            <a:endParaRPr lang="ko-KR" altLang="en-US"/>
          </a:p>
        </p:txBody>
      </p:sp>
      <p:sp>
        <p:nvSpPr>
          <p:cNvPr id="3" name="텍스트 개체 틀 2"/>
          <p:cNvSpPr>
            <a:spLocks noGrp="1"/>
          </p:cNvSpPr>
          <p:nvPr>
            <p:ph type="body" idx="1"/>
          </p:nvPr>
        </p:nvSpPr>
        <p:spPr>
          <a:xfrm>
            <a:off x="396874" y="898258"/>
            <a:ext cx="8594725" cy="4123322"/>
          </a:xfrm>
        </p:spPr>
        <p:txBody>
          <a:bodyPr/>
          <a:lstStyle/>
          <a:p>
            <a:pPr>
              <a:lnSpc>
                <a:spcPct val="120000"/>
              </a:lnSpc>
            </a:pPr>
            <a:r>
              <a:rPr lang="ko-KR" altLang="en-US" sz="1800">
                <a:latin typeface="+mj-lt"/>
              </a:rPr>
              <a:t>제출물</a:t>
            </a:r>
            <a:endParaRPr lang="en-US" altLang="ko-KR" sz="1800">
              <a:latin typeface="+mj-lt"/>
            </a:endParaRPr>
          </a:p>
          <a:p>
            <a:pPr lvl="1">
              <a:lnSpc>
                <a:spcPct val="120000"/>
              </a:lnSpc>
            </a:pPr>
            <a:r>
              <a:rPr lang="en-US" altLang="ko-KR" sz="1600" b="1">
                <a:solidFill>
                  <a:srgbClr val="C00000"/>
                </a:solidFill>
                <a:latin typeface="Courier New" panose="02070309020205020404" pitchFamily="49" charset="0"/>
                <a:cs typeface="Courier New" panose="02070309020205020404" pitchFamily="49" charset="0"/>
              </a:rPr>
              <a:t>target</a:t>
            </a:r>
            <a:r>
              <a:rPr lang="en-US" altLang="ko-KR" sz="1600" b="1" i="1">
                <a:solidFill>
                  <a:srgbClr val="C00000"/>
                </a:solidFill>
                <a:latin typeface="Courier New" panose="02070309020205020404" pitchFamily="49" charset="0"/>
                <a:cs typeface="Courier New" panose="02070309020205020404" pitchFamily="49" charset="0"/>
              </a:rPr>
              <a:t>ID</a:t>
            </a:r>
            <a:r>
              <a:rPr lang="en-US" altLang="ko-KR" sz="1600" b="1">
                <a:solidFill>
                  <a:srgbClr val="C00000"/>
                </a:solidFill>
                <a:latin typeface="Courier New" panose="02070309020205020404" pitchFamily="49" charset="0"/>
                <a:cs typeface="Courier New" panose="02070309020205020404" pitchFamily="49" charset="0"/>
              </a:rPr>
              <a:t>_</a:t>
            </a:r>
            <a:r>
              <a:rPr lang="ko-KR" altLang="en-US" sz="1600" b="1">
                <a:solidFill>
                  <a:srgbClr val="C00000"/>
                </a:solidFill>
                <a:latin typeface="Courier New" panose="02070309020205020404" pitchFamily="49" charset="0"/>
                <a:cs typeface="Courier New" panose="02070309020205020404" pitchFamily="49" charset="0"/>
              </a:rPr>
              <a:t>학번</a:t>
            </a:r>
            <a:r>
              <a:rPr lang="en-US" altLang="ko-KR" sz="1600" b="1">
                <a:solidFill>
                  <a:srgbClr val="C00000"/>
                </a:solidFill>
                <a:latin typeface="Courier New" panose="02070309020205020404" pitchFamily="49" charset="0"/>
                <a:cs typeface="Courier New" panose="02070309020205020404" pitchFamily="49" charset="0"/>
              </a:rPr>
              <a:t>.docx</a:t>
            </a:r>
            <a:r>
              <a:rPr lang="en-US" altLang="ko-KR" sz="1600">
                <a:latin typeface="+mj-lt"/>
                <a:cs typeface="Courier New" panose="02070309020205020404" pitchFamily="49" charset="0"/>
              </a:rPr>
              <a:t>: </a:t>
            </a:r>
            <a:r>
              <a:rPr lang="ko-KR" altLang="en-US" sz="1600">
                <a:latin typeface="+mj-lt"/>
                <a:cs typeface="Courier New" panose="02070309020205020404" pitchFamily="49" charset="0"/>
              </a:rPr>
              <a:t>각 </a:t>
            </a:r>
            <a:r>
              <a:rPr lang="en-US" altLang="ko-KR" sz="1600">
                <a:latin typeface="+mj-lt"/>
                <a:cs typeface="Courier New" panose="02070309020205020404" pitchFamily="49" charset="0"/>
              </a:rPr>
              <a:t>phase</a:t>
            </a:r>
            <a:r>
              <a:rPr lang="ko-KR" altLang="en-US" sz="1600">
                <a:latin typeface="+mj-lt"/>
                <a:cs typeface="Courier New" panose="02070309020205020404" pitchFamily="49" charset="0"/>
              </a:rPr>
              <a:t>에서 자신이 </a:t>
            </a:r>
            <a:r>
              <a:rPr lang="en-US" altLang="ko-KR" sz="1600">
                <a:latin typeface="+mj-lt"/>
                <a:cs typeface="Courier New" panose="02070309020205020404" pitchFamily="49" charset="0"/>
              </a:rPr>
              <a:t>attack</a:t>
            </a:r>
            <a:r>
              <a:rPr lang="ko-KR" altLang="en-US" sz="1600">
                <a:latin typeface="+mj-lt"/>
                <a:cs typeface="Courier New" panose="02070309020205020404" pitchFamily="49" charset="0"/>
              </a:rPr>
              <a:t>을 수행한 과정을 간략히 설명</a:t>
            </a:r>
            <a:endParaRPr lang="en-US" altLang="ko-KR" sz="1600">
              <a:latin typeface="+mj-lt"/>
              <a:cs typeface="Courier New" panose="02070309020205020404" pitchFamily="49" charset="0"/>
            </a:endParaRPr>
          </a:p>
          <a:p>
            <a:pPr lvl="2">
              <a:lnSpc>
                <a:spcPct val="120000"/>
              </a:lnSpc>
            </a:pPr>
            <a:r>
              <a:rPr lang="en-US" altLang="ko-KR" sz="1400">
                <a:latin typeface="+mj-lt"/>
                <a:cs typeface="Courier New" panose="02070309020205020404" pitchFamily="49" charset="0"/>
              </a:rPr>
              <a:t>MS</a:t>
            </a:r>
            <a:r>
              <a:rPr lang="ko-KR" altLang="en-US" sz="1400">
                <a:latin typeface="+mj-lt"/>
                <a:cs typeface="Courier New" panose="02070309020205020404" pitchFamily="49" charset="0"/>
              </a:rPr>
              <a:t>워드 파일로 작성</a:t>
            </a:r>
            <a:r>
              <a:rPr lang="en-US" altLang="ko-KR" sz="1400">
                <a:latin typeface="+mj-lt"/>
                <a:cs typeface="Courier New" panose="02070309020205020404" pitchFamily="49" charset="0"/>
              </a:rPr>
              <a:t>(pdf,</a:t>
            </a:r>
            <a:r>
              <a:rPr lang="ko-KR" altLang="en-US" sz="1400">
                <a:latin typeface="+mj-lt"/>
                <a:cs typeface="Courier New" panose="02070309020205020404" pitchFamily="49" charset="0"/>
              </a:rPr>
              <a:t> </a:t>
            </a:r>
            <a:r>
              <a:rPr lang="en-US" altLang="ko-KR" sz="1400" err="1">
                <a:latin typeface="+mj-lt"/>
                <a:cs typeface="Courier New" panose="02070309020205020404" pitchFamily="49" charset="0"/>
              </a:rPr>
              <a:t>hwp</a:t>
            </a:r>
            <a:r>
              <a:rPr lang="ko-KR" altLang="en-US" sz="1400">
                <a:latin typeface="+mj-lt"/>
                <a:cs typeface="Courier New" panose="02070309020205020404" pitchFamily="49" charset="0"/>
              </a:rPr>
              <a:t>도 </a:t>
            </a:r>
            <a:r>
              <a:rPr lang="en-US" altLang="ko-KR" sz="1400">
                <a:latin typeface="+mj-lt"/>
                <a:cs typeface="Courier New" panose="02070309020205020404" pitchFamily="49" charset="0"/>
              </a:rPr>
              <a:t>ok)</a:t>
            </a:r>
          </a:p>
          <a:p>
            <a:pPr lvl="2">
              <a:lnSpc>
                <a:spcPct val="120000"/>
              </a:lnSpc>
            </a:pPr>
            <a:r>
              <a:rPr lang="ko-KR" altLang="en-US" sz="1400">
                <a:latin typeface="+mj-lt"/>
                <a:cs typeface="Courier New" panose="02070309020205020404" pitchFamily="49" charset="0"/>
              </a:rPr>
              <a:t>표지없이 간단히 첫 장 상단에 이름과 학번만 명시</a:t>
            </a:r>
            <a:endParaRPr lang="en-US" altLang="ko-KR" sz="1400">
              <a:latin typeface="+mj-lt"/>
              <a:cs typeface="Courier New" panose="02070309020205020404" pitchFamily="49" charset="0"/>
            </a:endParaRPr>
          </a:p>
          <a:p>
            <a:pPr lvl="2">
              <a:lnSpc>
                <a:spcPct val="120000"/>
              </a:lnSpc>
            </a:pPr>
            <a:r>
              <a:rPr lang="en-US" altLang="ko-KR" sz="1400">
                <a:latin typeface="+mj-lt"/>
                <a:cs typeface="Courier New" panose="02070309020205020404" pitchFamily="49" charset="0"/>
              </a:rPr>
              <a:t>5</a:t>
            </a:r>
            <a:r>
              <a:rPr lang="ko-KR" altLang="en-US" sz="1400">
                <a:latin typeface="+mj-lt"/>
                <a:cs typeface="Courier New" panose="02070309020205020404" pitchFamily="49" charset="0"/>
              </a:rPr>
              <a:t>장을 넘지 말 것</a:t>
            </a:r>
            <a:r>
              <a:rPr lang="en-US" altLang="ko-KR" sz="1400">
                <a:latin typeface="+mj-lt"/>
                <a:cs typeface="Courier New" panose="02070309020205020404" pitchFamily="49" charset="0"/>
              </a:rPr>
              <a:t>, </a:t>
            </a:r>
            <a:r>
              <a:rPr lang="ko-KR" altLang="en-US" sz="1400">
                <a:latin typeface="+mj-lt"/>
                <a:cs typeface="Courier New" panose="02070309020205020404" pitchFamily="49" charset="0"/>
              </a:rPr>
              <a:t>초과시 보고서 점수 감점 사유</a:t>
            </a:r>
            <a:r>
              <a:rPr lang="en-US" altLang="ko-KR" sz="1400">
                <a:latin typeface="+mj-lt"/>
                <a:cs typeface="Courier New" panose="02070309020205020404" pitchFamily="49" charset="0"/>
              </a:rPr>
              <a:t>.</a:t>
            </a:r>
          </a:p>
          <a:p>
            <a:pPr lvl="2">
              <a:lnSpc>
                <a:spcPct val="120000"/>
              </a:lnSpc>
            </a:pPr>
            <a:r>
              <a:rPr lang="en-US" altLang="ko-KR" sz="1400">
                <a:solidFill>
                  <a:srgbClr val="C00000"/>
                </a:solidFill>
                <a:latin typeface="+mj-lt"/>
                <a:cs typeface="Courier New" panose="02070309020205020404" pitchFamily="49" charset="0"/>
              </a:rPr>
              <a:t>PLATO</a:t>
            </a:r>
            <a:r>
              <a:rPr lang="ko-KR" altLang="en-US" sz="1400">
                <a:solidFill>
                  <a:srgbClr val="C00000"/>
                </a:solidFill>
                <a:latin typeface="+mj-lt"/>
                <a:cs typeface="Courier New" panose="02070309020205020404" pitchFamily="49" charset="0"/>
              </a:rPr>
              <a:t>로 제출</a:t>
            </a:r>
            <a:endParaRPr lang="en-US" altLang="ko-KR" sz="1400">
              <a:solidFill>
                <a:srgbClr val="C00000"/>
              </a:solidFill>
              <a:latin typeface="+mj-lt"/>
              <a:cs typeface="Courier New" panose="02070309020205020404" pitchFamily="49" charset="0"/>
            </a:endParaRPr>
          </a:p>
          <a:p>
            <a:pPr lvl="2">
              <a:lnSpc>
                <a:spcPct val="120000"/>
              </a:lnSpc>
            </a:pPr>
            <a:endParaRPr lang="en-US" altLang="ko-KR" sz="1400">
              <a:solidFill>
                <a:srgbClr val="C00000"/>
              </a:solidFill>
              <a:latin typeface="+mj-lt"/>
              <a:cs typeface="Courier New" panose="02070309020205020404" pitchFamily="49" charset="0"/>
            </a:endParaRPr>
          </a:p>
          <a:p>
            <a:pPr lvl="1">
              <a:lnSpc>
                <a:spcPct val="120000"/>
              </a:lnSpc>
            </a:pPr>
            <a:r>
              <a:rPr lang="en-US" altLang="ko-KR" sz="1600" b="1">
                <a:solidFill>
                  <a:srgbClr val="C00000"/>
                </a:solidFill>
                <a:latin typeface="Courier New" panose="02070309020205020404" pitchFamily="49" charset="0"/>
                <a:cs typeface="Courier New" panose="02070309020205020404" pitchFamily="49" charset="0"/>
              </a:rPr>
              <a:t>targetID_sol.tar: </a:t>
            </a:r>
            <a:r>
              <a:rPr lang="ko-KR" altLang="en-US" sz="1600">
                <a:solidFill>
                  <a:schemeClr val="bg2"/>
                </a:solidFill>
                <a:latin typeface="+mj-lt"/>
                <a:cs typeface="Courier New" panose="02070309020205020404" pitchFamily="49" charset="0"/>
              </a:rPr>
              <a:t>각 </a:t>
            </a:r>
            <a:r>
              <a:rPr lang="en-US" altLang="ko-KR" sz="1600">
                <a:solidFill>
                  <a:schemeClr val="bg2"/>
                </a:solidFill>
                <a:latin typeface="+mj-lt"/>
                <a:cs typeface="Courier New" panose="02070309020205020404" pitchFamily="49" charset="0"/>
              </a:rPr>
              <a:t>phase</a:t>
            </a:r>
            <a:r>
              <a:rPr lang="ko-KR" altLang="en-US" sz="1600">
                <a:solidFill>
                  <a:schemeClr val="bg2"/>
                </a:solidFill>
                <a:latin typeface="+mj-lt"/>
                <a:cs typeface="Courier New" panose="02070309020205020404" pitchFamily="49" charset="0"/>
              </a:rPr>
              <a:t>별 </a:t>
            </a:r>
            <a:r>
              <a:rPr lang="en-US" altLang="ko-KR" sz="1600">
                <a:solidFill>
                  <a:schemeClr val="bg2"/>
                </a:solidFill>
                <a:latin typeface="+mj-lt"/>
                <a:cs typeface="Courier New" panose="02070309020205020404" pitchFamily="49" charset="0"/>
              </a:rPr>
              <a:t>solution file</a:t>
            </a:r>
            <a:r>
              <a:rPr lang="ko-KR" altLang="en-US" sz="1600">
                <a:solidFill>
                  <a:schemeClr val="bg2"/>
                </a:solidFill>
                <a:latin typeface="+mj-lt"/>
                <a:cs typeface="Courier New" panose="02070309020205020404" pitchFamily="49" charset="0"/>
              </a:rPr>
              <a:t>들을 </a:t>
            </a:r>
            <a:r>
              <a:rPr lang="en-US" altLang="ko-KR" sz="1600">
                <a:solidFill>
                  <a:schemeClr val="bg2"/>
                </a:solidFill>
                <a:latin typeface="Courier New" panose="02070309020205020404" pitchFamily="49" charset="0"/>
                <a:cs typeface="Courier New" panose="02070309020205020404" pitchFamily="49" charset="0"/>
              </a:rPr>
              <a:t>tar</a:t>
            </a:r>
            <a:r>
              <a:rPr lang="ko-KR" altLang="en-US" sz="1600">
                <a:solidFill>
                  <a:schemeClr val="bg2"/>
                </a:solidFill>
                <a:latin typeface="+mj-lt"/>
                <a:cs typeface="Courier New" panose="02070309020205020404" pitchFamily="49" charset="0"/>
              </a:rPr>
              <a:t>로 압축한 파일</a:t>
            </a:r>
            <a:endParaRPr lang="en-US" altLang="ko-KR" sz="1600">
              <a:solidFill>
                <a:schemeClr val="bg2"/>
              </a:solidFill>
              <a:latin typeface="+mj-lt"/>
              <a:cs typeface="Courier New" panose="02070309020205020404" pitchFamily="49" charset="0"/>
            </a:endParaRPr>
          </a:p>
          <a:p>
            <a:pPr lvl="2">
              <a:lnSpc>
                <a:spcPct val="120000"/>
              </a:lnSpc>
            </a:pPr>
            <a:r>
              <a:rPr lang="ko-KR" altLang="en-US" sz="1400">
                <a:solidFill>
                  <a:schemeClr val="bg2"/>
                </a:solidFill>
                <a:latin typeface="+mj-lt"/>
                <a:cs typeface="Courier New" panose="02070309020205020404" pitchFamily="49" charset="0"/>
              </a:rPr>
              <a:t>각 </a:t>
            </a:r>
            <a:r>
              <a:rPr lang="en-US" altLang="ko-KR" sz="1400">
                <a:solidFill>
                  <a:schemeClr val="bg2"/>
                </a:solidFill>
                <a:latin typeface="+mj-lt"/>
                <a:cs typeface="Courier New" panose="02070309020205020404" pitchFamily="49" charset="0"/>
              </a:rPr>
              <a:t>solution file </a:t>
            </a:r>
            <a:r>
              <a:rPr lang="ko-KR" altLang="en-US" sz="1400">
                <a:solidFill>
                  <a:schemeClr val="bg2"/>
                </a:solidFill>
                <a:latin typeface="+mj-lt"/>
                <a:cs typeface="Courier New" panose="02070309020205020404" pitchFamily="49" charset="0"/>
              </a:rPr>
              <a:t>이름</a:t>
            </a:r>
            <a:r>
              <a:rPr lang="en-US" altLang="ko-KR" sz="1400">
                <a:solidFill>
                  <a:schemeClr val="bg2"/>
                </a:solidFill>
                <a:latin typeface="+mj-lt"/>
                <a:cs typeface="Courier New" panose="02070309020205020404" pitchFamily="49" charset="0"/>
              </a:rPr>
              <a:t>: targetID.p1, t</a:t>
            </a:r>
            <a:r>
              <a:rPr lang="en-US" altLang="ko-KR" sz="1400">
                <a:solidFill>
                  <a:schemeClr val="bg2"/>
                </a:solidFill>
                <a:cs typeface="Courier New" panose="02070309020205020404" pitchFamily="49" charset="0"/>
              </a:rPr>
              <a:t>argetID.p2, targetID.p3, targetID.p4, targetID.p5</a:t>
            </a:r>
          </a:p>
          <a:p>
            <a:pPr lvl="3">
              <a:lnSpc>
                <a:spcPct val="120000"/>
              </a:lnSpc>
            </a:pPr>
            <a:r>
              <a:rPr lang="ko-KR" altLang="en-US" sz="1400" u="sng">
                <a:solidFill>
                  <a:schemeClr val="bg2"/>
                </a:solidFill>
                <a:cs typeface="Courier New" panose="02070309020205020404" pitchFamily="49" charset="0"/>
              </a:rPr>
              <a:t>아래와 같이 실행 가능 해야함</a:t>
            </a:r>
            <a:endParaRPr lang="en-US" altLang="ko-KR" sz="1400" u="sng">
              <a:solidFill>
                <a:schemeClr val="bg2"/>
              </a:solidFill>
              <a:cs typeface="Courier New" panose="02070309020205020404" pitchFamily="49" charset="0"/>
            </a:endParaRPr>
          </a:p>
          <a:p>
            <a:pPr lvl="3">
              <a:lnSpc>
                <a:spcPct val="120000"/>
              </a:lnSpc>
            </a:pPr>
            <a:r>
              <a:rPr lang="en-US" altLang="ko-KR" sz="1400">
                <a:solidFill>
                  <a:schemeClr val="bg2"/>
                </a:solidFill>
                <a:latin typeface="Courier New" panose="02070309020205020404" pitchFamily="49" charset="0"/>
                <a:cs typeface="Courier New" panose="02070309020205020404" pitchFamily="49" charset="0"/>
              </a:rPr>
              <a:t>&gt; cat target.p1 | ./hex2raw | ./ctarget</a:t>
            </a:r>
          </a:p>
          <a:p>
            <a:pPr lvl="2">
              <a:lnSpc>
                <a:spcPct val="120000"/>
              </a:lnSpc>
            </a:pPr>
            <a:r>
              <a:rPr lang="en-US" altLang="ko-KR" sz="1400">
                <a:solidFill>
                  <a:schemeClr val="bg2"/>
                </a:solidFill>
                <a:latin typeface="Courier New" panose="02070309020205020404" pitchFamily="49" charset="0"/>
                <a:cs typeface="Courier New" panose="02070309020205020404" pitchFamily="49" charset="0"/>
              </a:rPr>
              <a:t>&gt; tar –cvf </a:t>
            </a:r>
            <a:r>
              <a:rPr lang="ko-KR" altLang="en-US" sz="1400">
                <a:solidFill>
                  <a:schemeClr val="bg2"/>
                </a:solidFill>
                <a:latin typeface="Courier New" panose="02070309020205020404" pitchFamily="49" charset="0"/>
                <a:cs typeface="Courier New" panose="02070309020205020404" pitchFamily="49" charset="0"/>
              </a:rPr>
              <a:t> </a:t>
            </a:r>
            <a:r>
              <a:rPr lang="en-US" altLang="ko-KR" sz="1400">
                <a:solidFill>
                  <a:srgbClr val="C00000"/>
                </a:solidFill>
                <a:latin typeface="Courier New" panose="02070309020205020404" pitchFamily="49" charset="0"/>
                <a:cs typeface="Courier New" panose="02070309020205020404" pitchFamily="49" charset="0"/>
              </a:rPr>
              <a:t>targetID_sol.tar </a:t>
            </a:r>
            <a:r>
              <a:rPr lang="en-US" altLang="ko-KR" sz="1400">
                <a:solidFill>
                  <a:schemeClr val="bg2"/>
                </a:solidFill>
                <a:latin typeface="Courier New" panose="02070309020205020404" pitchFamily="49" charset="0"/>
                <a:cs typeface="Courier New" panose="02070309020205020404" pitchFamily="49" charset="0"/>
              </a:rPr>
              <a:t>targetID.p1, targetID.p2, targetID.p3, targetID.p4, targetID.p5 </a:t>
            </a:r>
            <a:endParaRPr lang="en-US" altLang="ko-KR" sz="1400">
              <a:solidFill>
                <a:srgbClr val="C00000"/>
              </a:solidFill>
              <a:latin typeface="Courier New" panose="02070309020205020404" pitchFamily="49" charset="0"/>
              <a:cs typeface="Courier New" panose="02070309020205020404" pitchFamily="49" charset="0"/>
            </a:endParaRPr>
          </a:p>
          <a:p>
            <a:pPr lvl="2">
              <a:lnSpc>
                <a:spcPct val="120000"/>
              </a:lnSpc>
            </a:pPr>
            <a:endParaRPr lang="en-US" altLang="ko-KR" sz="1400">
              <a:solidFill>
                <a:srgbClr val="C00000"/>
              </a:solidFill>
              <a:cs typeface="Courier New" panose="02070309020205020404" pitchFamily="49" charset="0"/>
            </a:endParaRPr>
          </a:p>
          <a:p>
            <a:pPr lvl="2">
              <a:lnSpc>
                <a:spcPct val="120000"/>
              </a:lnSpc>
            </a:pPr>
            <a:endParaRPr lang="en-US" altLang="ko-KR" sz="1400">
              <a:solidFill>
                <a:srgbClr val="C00000"/>
              </a:solidFill>
              <a:cs typeface="Courier New" panose="02070309020205020404" pitchFamily="49" charset="0"/>
            </a:endParaRPr>
          </a:p>
          <a:p>
            <a:pPr lvl="2">
              <a:lnSpc>
                <a:spcPct val="120000"/>
              </a:lnSpc>
            </a:pPr>
            <a:endParaRPr lang="en-US" altLang="ko-KR" sz="1400">
              <a:solidFill>
                <a:srgbClr val="C00000"/>
              </a:solidFill>
              <a:latin typeface="+mj-lt"/>
              <a:cs typeface="Courier New" panose="02070309020205020404" pitchFamily="49" charset="0"/>
            </a:endParaRPr>
          </a:p>
          <a:p>
            <a:pPr lvl="2">
              <a:lnSpc>
                <a:spcPct val="120000"/>
              </a:lnSpc>
            </a:pPr>
            <a:r>
              <a:rPr lang="en-US" altLang="ko-KR" sz="1400">
                <a:solidFill>
                  <a:srgbClr val="C00000"/>
                </a:solidFill>
                <a:cs typeface="Courier New" panose="02070309020205020404" pitchFamily="49" charset="0"/>
              </a:rPr>
              <a:t>TargetID.p1</a:t>
            </a:r>
          </a:p>
          <a:p>
            <a:pPr lvl="2">
              <a:lnSpc>
                <a:spcPct val="120000"/>
              </a:lnSpc>
            </a:pPr>
            <a:endParaRPr lang="en-US" altLang="ko-KR" sz="1400">
              <a:solidFill>
                <a:srgbClr val="C00000"/>
              </a:solidFill>
              <a:latin typeface="+mj-lt"/>
              <a:cs typeface="Courier New" panose="02070309020205020404" pitchFamily="49" charset="0"/>
            </a:endParaRPr>
          </a:p>
        </p:txBody>
      </p:sp>
    </p:spTree>
    <p:extLst>
      <p:ext uri="{BB962C8B-B14F-4D97-AF65-F5344CB8AC3E}">
        <p14:creationId xmlns:p14="http://schemas.microsoft.com/office/powerpoint/2010/main" val="370876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Questions?</a:t>
            </a:r>
          </a:p>
        </p:txBody>
      </p:sp>
    </p:spTree>
    <p:extLst>
      <p:ext uri="{BB962C8B-B14F-4D97-AF65-F5344CB8AC3E}">
        <p14:creationId xmlns:p14="http://schemas.microsoft.com/office/powerpoint/2010/main" val="1565666918"/>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US"/>
              <a:t>x</a:t>
            </a:r>
            <a:r>
              <a:rPr lang="en"/>
              <a:t>86-64: The Stack</a:t>
            </a:r>
          </a:p>
        </p:txBody>
      </p:sp>
      <p:sp>
        <p:nvSpPr>
          <p:cNvPr id="80" name="Shape 80"/>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marL="457200" lvl="0" indent="-317500" rtl="0">
              <a:spcBef>
                <a:spcPts val="0"/>
              </a:spcBef>
              <a:buClr>
                <a:srgbClr val="990000"/>
              </a:buClr>
              <a:buSzPct val="58333"/>
              <a:buFont typeface="Calibri"/>
              <a:buChar char="■"/>
            </a:pPr>
            <a:r>
              <a:rPr lang="en"/>
              <a:t>Grows </a:t>
            </a:r>
            <a:r>
              <a:rPr lang="en" b="1"/>
              <a:t>downward</a:t>
            </a:r>
            <a:r>
              <a:rPr lang="en"/>
              <a:t> towards </a:t>
            </a:r>
            <a:r>
              <a:rPr lang="en" b="1"/>
              <a:t>lower</a:t>
            </a:r>
            <a:r>
              <a:rPr lang="en"/>
              <a:t> memory addresses</a:t>
            </a:r>
          </a:p>
          <a:p>
            <a:pPr marL="457200" lvl="0" indent="-317500" rtl="0">
              <a:spcBef>
                <a:spcPts val="0"/>
              </a:spcBef>
              <a:buClr>
                <a:srgbClr val="990000"/>
              </a:buClr>
              <a:buSzPct val="58333"/>
              <a:buFont typeface="Calibri"/>
              <a:buChar char="■"/>
            </a:pPr>
            <a:r>
              <a:rPr lang="en">
                <a:latin typeface="Courier New"/>
                <a:ea typeface="Courier New"/>
                <a:cs typeface="Courier New"/>
                <a:sym typeface="Courier New"/>
              </a:rPr>
              <a:t>%rsp</a:t>
            </a:r>
            <a:r>
              <a:rPr lang="en"/>
              <a:t> points to </a:t>
            </a:r>
            <a:r>
              <a:rPr lang="en" b="1"/>
              <a:t>top</a:t>
            </a:r>
            <a:r>
              <a:rPr lang="en"/>
              <a:t> of stack</a:t>
            </a:r>
          </a:p>
          <a:p>
            <a:pPr marL="0" indent="0" rtl="0">
              <a:spcBef>
                <a:spcPts val="0"/>
              </a:spcBef>
              <a:buNone/>
            </a:pPr>
            <a:endParaRPr lang="en-US"/>
          </a:p>
          <a:p>
            <a:pPr marL="0" indent="0" rtl="0">
              <a:spcBef>
                <a:spcPts val="0"/>
              </a:spcBef>
              <a:buNone/>
            </a:pPr>
            <a:endParaRPr/>
          </a:p>
          <a:p>
            <a:pPr marL="457200" lvl="0" indent="-317500" rtl="0">
              <a:spcBef>
                <a:spcPts val="0"/>
              </a:spcBef>
              <a:buClr>
                <a:srgbClr val="990000"/>
              </a:buClr>
              <a:buSzPct val="58333"/>
              <a:buFont typeface="Courier New"/>
              <a:buChar char="■"/>
            </a:pPr>
            <a:r>
              <a:rPr lang="en">
                <a:latin typeface="Courier New"/>
                <a:ea typeface="Courier New"/>
                <a:cs typeface="Courier New"/>
                <a:sym typeface="Courier New"/>
              </a:rPr>
              <a:t>push %reg</a:t>
            </a:r>
            <a:r>
              <a:rPr lang="en"/>
              <a:t>: subtract  8 from </a:t>
            </a:r>
            <a:r>
              <a:rPr lang="en">
                <a:latin typeface="Courier New"/>
                <a:ea typeface="Courier New"/>
                <a:cs typeface="Courier New"/>
                <a:sym typeface="Courier New"/>
              </a:rPr>
              <a:t>%rsp</a:t>
            </a:r>
            <a:r>
              <a:rPr lang="en"/>
              <a:t>, put </a:t>
            </a:r>
          </a:p>
          <a:p>
            <a:pPr marL="0" indent="0" rtl="0">
              <a:spcBef>
                <a:spcPts val="0"/>
              </a:spcBef>
              <a:buNone/>
            </a:pPr>
            <a:r>
              <a:rPr lang="en"/>
              <a:t>	val in </a:t>
            </a:r>
            <a:r>
              <a:rPr lang="en">
                <a:latin typeface="Courier New"/>
                <a:ea typeface="Courier New"/>
                <a:cs typeface="Courier New"/>
                <a:sym typeface="Courier New"/>
              </a:rPr>
              <a:t>%reg</a:t>
            </a:r>
            <a:r>
              <a:rPr lang="en"/>
              <a:t> at </a:t>
            </a:r>
            <a:r>
              <a:rPr lang="en">
                <a:latin typeface="Courier New"/>
                <a:ea typeface="Courier New"/>
                <a:cs typeface="Courier New"/>
                <a:sym typeface="Courier New"/>
              </a:rPr>
              <a:t>(%rsp)</a:t>
            </a:r>
          </a:p>
          <a:p>
            <a:pPr marL="457200" lvl="0" indent="-317500" rtl="0">
              <a:spcBef>
                <a:spcPts val="0"/>
              </a:spcBef>
              <a:buClr>
                <a:srgbClr val="990000"/>
              </a:buClr>
              <a:buSzPct val="58333"/>
              <a:buFont typeface="Courier New"/>
              <a:buChar char="■"/>
            </a:pPr>
            <a:r>
              <a:rPr lang="en">
                <a:latin typeface="Courier New"/>
                <a:ea typeface="Courier New"/>
                <a:cs typeface="Courier New"/>
                <a:sym typeface="Courier New"/>
              </a:rPr>
              <a:t>pop %reg</a:t>
            </a:r>
            <a:r>
              <a:rPr lang="en"/>
              <a:t>: put val at </a:t>
            </a:r>
            <a:r>
              <a:rPr lang="en">
                <a:latin typeface="Courier New"/>
                <a:ea typeface="Courier New"/>
                <a:cs typeface="Courier New"/>
                <a:sym typeface="Courier New"/>
              </a:rPr>
              <a:t>(%rsp)</a:t>
            </a:r>
            <a:r>
              <a:rPr lang="en"/>
              <a:t> in </a:t>
            </a:r>
            <a:r>
              <a:rPr lang="en">
                <a:latin typeface="Courier New"/>
                <a:ea typeface="Courier New"/>
                <a:cs typeface="Courier New"/>
                <a:sym typeface="Courier New"/>
              </a:rPr>
              <a:t>%reg</a:t>
            </a:r>
            <a:r>
              <a:rPr lang="en"/>
              <a:t>,</a:t>
            </a:r>
          </a:p>
          <a:p>
            <a:pPr marL="0" lvl="0" indent="0">
              <a:spcBef>
                <a:spcPts val="0"/>
              </a:spcBef>
              <a:buNone/>
            </a:pPr>
            <a:r>
              <a:rPr lang="en"/>
              <a:t>	add 8 to </a:t>
            </a:r>
            <a:r>
              <a:rPr lang="en">
                <a:latin typeface="Courier New"/>
                <a:ea typeface="Courier New"/>
                <a:cs typeface="Courier New"/>
                <a:sym typeface="Courier New"/>
              </a:rPr>
              <a:t>%rsp</a:t>
            </a:r>
          </a:p>
        </p:txBody>
      </p:sp>
      <p:grpSp>
        <p:nvGrpSpPr>
          <p:cNvPr id="81" name="Shape 81"/>
          <p:cNvGrpSpPr/>
          <p:nvPr/>
        </p:nvGrpSpPr>
        <p:grpSpPr>
          <a:xfrm>
            <a:off x="3886201" y="1669672"/>
            <a:ext cx="4987590" cy="3080363"/>
            <a:chOff x="3996211" y="1573537"/>
            <a:chExt cx="4191864" cy="3080363"/>
          </a:xfrm>
        </p:grpSpPr>
        <p:sp>
          <p:nvSpPr>
            <p:cNvPr id="82" name="Shape 82"/>
            <p:cNvSpPr/>
            <p:nvPr/>
          </p:nvSpPr>
          <p:spPr>
            <a:xfrm>
              <a:off x="6469750" y="1960525"/>
              <a:ext cx="1479299" cy="2306400"/>
            </a:xfrm>
            <a:prstGeom prst="rect">
              <a:avLst/>
            </a:prstGeom>
            <a:solidFill>
              <a:srgbClr val="D9D9D9"/>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3" name="Shape 83"/>
            <p:cNvSpPr/>
            <p:nvPr/>
          </p:nvSpPr>
          <p:spPr>
            <a:xfrm>
              <a:off x="6469750" y="1960525"/>
              <a:ext cx="1479299" cy="288300"/>
            </a:xfrm>
            <a:prstGeom prst="rect">
              <a:avLst/>
            </a:prstGeom>
            <a:solidFill>
              <a:srgbClr val="D9D9D9"/>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endParaRPr>
                <a:latin typeface="Courier New"/>
                <a:ea typeface="Courier New"/>
                <a:cs typeface="Courier New"/>
                <a:sym typeface="Courier New"/>
              </a:endParaRPr>
            </a:p>
          </p:txBody>
        </p:sp>
        <p:sp>
          <p:nvSpPr>
            <p:cNvPr id="84" name="Shape 84"/>
            <p:cNvSpPr/>
            <p:nvPr/>
          </p:nvSpPr>
          <p:spPr>
            <a:xfrm>
              <a:off x="6469750" y="2248825"/>
              <a:ext cx="1479299" cy="288300"/>
            </a:xfrm>
            <a:prstGeom prst="rect">
              <a:avLst/>
            </a:prstGeom>
            <a:solidFill>
              <a:srgbClr val="D9D9D9"/>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5" name="Shape 85"/>
            <p:cNvSpPr/>
            <p:nvPr/>
          </p:nvSpPr>
          <p:spPr>
            <a:xfrm>
              <a:off x="6469750" y="2537125"/>
              <a:ext cx="1479299" cy="288300"/>
            </a:xfrm>
            <a:prstGeom prst="rect">
              <a:avLst/>
            </a:prstGeom>
            <a:solidFill>
              <a:srgbClr val="D9D9D9"/>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6" name="Shape 86"/>
            <p:cNvSpPr/>
            <p:nvPr/>
          </p:nvSpPr>
          <p:spPr>
            <a:xfrm>
              <a:off x="6469750" y="2825425"/>
              <a:ext cx="1479299" cy="288300"/>
            </a:xfrm>
            <a:prstGeom prst="rect">
              <a:avLst/>
            </a:prstGeom>
            <a:solidFill>
              <a:srgbClr val="D9D9D9"/>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7" name="Shape 87"/>
            <p:cNvSpPr/>
            <p:nvPr/>
          </p:nvSpPr>
          <p:spPr>
            <a:xfrm>
              <a:off x="6469750" y="3113725"/>
              <a:ext cx="1479299" cy="288300"/>
            </a:xfrm>
            <a:prstGeom prst="rect">
              <a:avLst/>
            </a:prstGeom>
            <a:solidFill>
              <a:srgbClr val="D9D9D9"/>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8" name="Shape 88"/>
            <p:cNvSpPr/>
            <p:nvPr/>
          </p:nvSpPr>
          <p:spPr>
            <a:xfrm>
              <a:off x="6469750" y="3402025"/>
              <a:ext cx="1479299" cy="288300"/>
            </a:xfrm>
            <a:prstGeom prst="rect">
              <a:avLst/>
            </a:prstGeom>
            <a:solidFill>
              <a:srgbClr val="D9D9D9"/>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9" name="Shape 89"/>
            <p:cNvSpPr/>
            <p:nvPr/>
          </p:nvSpPr>
          <p:spPr>
            <a:xfrm>
              <a:off x="6469750" y="3690325"/>
              <a:ext cx="1479299" cy="288300"/>
            </a:xfrm>
            <a:prstGeom prst="rect">
              <a:avLst/>
            </a:prstGeom>
            <a:solidFill>
              <a:srgbClr val="D9D9D9"/>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0" name="Shape 90"/>
            <p:cNvSpPr/>
            <p:nvPr/>
          </p:nvSpPr>
          <p:spPr>
            <a:xfrm>
              <a:off x="6469750" y="3978625"/>
              <a:ext cx="1479299" cy="288300"/>
            </a:xfrm>
            <a:prstGeom prst="rect">
              <a:avLst/>
            </a:prstGeom>
            <a:solidFill>
              <a:srgbClr val="D9D9D9"/>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1" name="Shape 91"/>
            <p:cNvSpPr txBox="1"/>
            <p:nvPr/>
          </p:nvSpPr>
          <p:spPr>
            <a:xfrm>
              <a:off x="5217025" y="3834925"/>
              <a:ext cx="1013700" cy="4319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a:spcBef>
                  <a:spcPts val="0"/>
                </a:spcBef>
                <a:buNone/>
              </a:pPr>
              <a:r>
                <a:rPr lang="en" sz="2000">
                  <a:latin typeface="Courier New"/>
                  <a:ea typeface="Courier New"/>
                  <a:cs typeface="Courier New"/>
                  <a:sym typeface="Courier New"/>
                </a:rPr>
                <a:t>%rsp</a:t>
              </a:r>
            </a:p>
          </p:txBody>
        </p:sp>
        <p:cxnSp>
          <p:nvCxnSpPr>
            <p:cNvPr id="92" name="Shape 92"/>
            <p:cNvCxnSpPr>
              <a:endCxn id="90" idx="1"/>
            </p:cNvCxnSpPr>
            <p:nvPr/>
          </p:nvCxnSpPr>
          <p:spPr>
            <a:xfrm rot="10800000" flipH="1">
              <a:off x="5973850" y="4122775"/>
              <a:ext cx="495900" cy="6000"/>
            </a:xfrm>
            <a:prstGeom prst="straightConnector1">
              <a:avLst/>
            </a:prstGeom>
            <a:noFill/>
            <a:ln w="19050" cap="flat">
              <a:solidFill>
                <a:schemeClr val="dk2"/>
              </a:solidFill>
              <a:prstDash val="solid"/>
              <a:round/>
              <a:headEnd type="none" w="lg" len="lg"/>
              <a:tailEnd type="triangle" w="lg" len="lg"/>
            </a:ln>
          </p:spPr>
        </p:cxnSp>
        <p:cxnSp>
          <p:nvCxnSpPr>
            <p:cNvPr id="93" name="Shape 93"/>
            <p:cNvCxnSpPr/>
            <p:nvPr/>
          </p:nvCxnSpPr>
          <p:spPr>
            <a:xfrm>
              <a:off x="8188075" y="1966225"/>
              <a:ext cx="0" cy="2294999"/>
            </a:xfrm>
            <a:prstGeom prst="straightConnector1">
              <a:avLst/>
            </a:prstGeom>
            <a:noFill/>
            <a:ln w="38100" cap="flat">
              <a:solidFill>
                <a:srgbClr val="980000"/>
              </a:solidFill>
              <a:prstDash val="dash"/>
              <a:round/>
              <a:headEnd type="none" w="lg" len="lg"/>
              <a:tailEnd type="triangle" w="lg" len="lg"/>
            </a:ln>
          </p:spPr>
        </p:cxnSp>
        <p:sp>
          <p:nvSpPr>
            <p:cNvPr id="94" name="Shape 94"/>
            <p:cNvSpPr txBox="1"/>
            <p:nvPr/>
          </p:nvSpPr>
          <p:spPr>
            <a:xfrm>
              <a:off x="6469750" y="4365600"/>
              <a:ext cx="1479299" cy="288300"/>
            </a:xfrm>
            <a:prstGeom prst="rect">
              <a:avLst/>
            </a:prstGeom>
            <a:noFill/>
            <a:ln>
              <a:noFill/>
            </a:ln>
          </p:spPr>
          <p:txBody>
            <a:bodyPr lIns="91425" tIns="91425" rIns="91425" bIns="91425" anchor="t" anchorCtr="0">
              <a:noAutofit/>
            </a:bodyPr>
            <a:lstStyle/>
            <a:p>
              <a:pPr algn="ctr">
                <a:spcBef>
                  <a:spcPts val="0"/>
                </a:spcBef>
                <a:buNone/>
              </a:pPr>
              <a:r>
                <a:rPr lang="en" sz="1800" b="1"/>
                <a:t>Top</a:t>
              </a:r>
            </a:p>
          </p:txBody>
        </p:sp>
        <p:sp>
          <p:nvSpPr>
            <p:cNvPr id="95" name="Shape 95"/>
            <p:cNvSpPr txBox="1"/>
            <p:nvPr/>
          </p:nvSpPr>
          <p:spPr>
            <a:xfrm>
              <a:off x="6469750" y="1573537"/>
              <a:ext cx="1479299" cy="288300"/>
            </a:xfrm>
            <a:prstGeom prst="rect">
              <a:avLst/>
            </a:prstGeom>
            <a:noFill/>
            <a:ln>
              <a:noFill/>
            </a:ln>
          </p:spPr>
          <p:txBody>
            <a:bodyPr lIns="91425" tIns="91425" rIns="91425" bIns="91425" anchor="t" anchorCtr="0">
              <a:noAutofit/>
            </a:bodyPr>
            <a:lstStyle/>
            <a:p>
              <a:pPr algn="ctr">
                <a:spcBef>
                  <a:spcPts val="0"/>
                </a:spcBef>
                <a:buNone/>
              </a:pPr>
              <a:r>
                <a:rPr lang="en" sz="1800" b="1"/>
                <a:t>Bottom</a:t>
              </a:r>
            </a:p>
          </p:txBody>
        </p:sp>
        <p:cxnSp>
          <p:nvCxnSpPr>
            <p:cNvPr id="96" name="Shape 96"/>
            <p:cNvCxnSpPr/>
            <p:nvPr/>
          </p:nvCxnSpPr>
          <p:spPr>
            <a:xfrm rot="10800000" flipH="1">
              <a:off x="5973850" y="2101674"/>
              <a:ext cx="495899" cy="6000"/>
            </a:xfrm>
            <a:prstGeom prst="straightConnector1">
              <a:avLst/>
            </a:prstGeom>
            <a:noFill/>
            <a:ln w="19050" cap="flat">
              <a:solidFill>
                <a:schemeClr val="dk2"/>
              </a:solidFill>
              <a:prstDash val="solid"/>
              <a:round/>
              <a:headEnd type="none" w="lg" len="lg"/>
              <a:tailEnd type="triangle" w="lg" len="lg"/>
            </a:ln>
          </p:spPr>
        </p:cxnSp>
        <p:sp>
          <p:nvSpPr>
            <p:cNvPr id="97" name="Shape 97"/>
            <p:cNvSpPr txBox="1"/>
            <p:nvPr/>
          </p:nvSpPr>
          <p:spPr>
            <a:xfrm>
              <a:off x="3996211" y="1816825"/>
              <a:ext cx="2049375" cy="431999"/>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pPr>
                <a:spcBef>
                  <a:spcPts val="0"/>
                </a:spcBef>
                <a:buNone/>
              </a:pPr>
              <a:r>
                <a:rPr lang="en" sz="2000">
                  <a:latin typeface="Courier New"/>
                  <a:ea typeface="Courier New"/>
                  <a:cs typeface="Courier New"/>
                  <a:sym typeface="Courier New"/>
                </a:rPr>
                <a:t>0x7fffffffffff</a:t>
              </a:r>
            </a:p>
          </p:txBody>
        </p:sp>
      </p:gr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US"/>
              <a:t>x</a:t>
            </a:r>
            <a:r>
              <a:rPr lang="en"/>
              <a:t>86-64: Stack Frames</a:t>
            </a:r>
          </a:p>
        </p:txBody>
      </p:sp>
      <p:sp>
        <p:nvSpPr>
          <p:cNvPr id="103" name="Shape 103"/>
          <p:cNvSpPr txBox="1">
            <a:spLocks noGrp="1"/>
          </p:cNvSpPr>
          <p:nvPr>
            <p:ph type="body" idx="1"/>
          </p:nvPr>
        </p:nvSpPr>
        <p:spPr>
          <a:xfrm>
            <a:off x="357025" y="813975"/>
            <a:ext cx="4977300" cy="3729000"/>
          </a:xfrm>
          <a:prstGeom prst="rect">
            <a:avLst/>
          </a:prstGeom>
        </p:spPr>
        <p:txBody>
          <a:bodyPr lIns="91425" tIns="91425" rIns="91425" bIns="91425" anchor="t" anchorCtr="0">
            <a:noAutofit/>
          </a:bodyPr>
          <a:lstStyle/>
          <a:p>
            <a:pPr marL="457200" lvl="0" indent="-317500" rtl="0">
              <a:spcBef>
                <a:spcPts val="0"/>
              </a:spcBef>
              <a:buClr>
                <a:srgbClr val="990000"/>
              </a:buClr>
              <a:buSzPct val="58333"/>
              <a:buFont typeface="Calibri"/>
              <a:buChar char="■"/>
            </a:pPr>
            <a:r>
              <a:rPr lang="en"/>
              <a:t>Every function call has its own </a:t>
            </a:r>
            <a:r>
              <a:rPr lang="en" b="1"/>
              <a:t>stack frame</a:t>
            </a:r>
            <a:r>
              <a:rPr lang="en"/>
              <a:t>.</a:t>
            </a:r>
          </a:p>
          <a:p>
            <a:pPr marL="457200" lvl="0" indent="-317500" rtl="0">
              <a:spcBef>
                <a:spcPts val="0"/>
              </a:spcBef>
              <a:buClr>
                <a:srgbClr val="990000"/>
              </a:buClr>
              <a:buSzPct val="58333"/>
              <a:buFont typeface="Calibri"/>
              <a:buChar char="■"/>
            </a:pPr>
            <a:r>
              <a:rPr lang="en"/>
              <a:t>Think of a frame as a workspace for each call.</a:t>
            </a:r>
          </a:p>
          <a:p>
            <a:pPr marL="914400" lvl="1" indent="-304800" rtl="0">
              <a:spcBef>
                <a:spcPts val="0"/>
              </a:spcBef>
              <a:buClr>
                <a:srgbClr val="990000"/>
              </a:buClr>
              <a:buSzPct val="50000"/>
              <a:buFont typeface="Calibri"/>
              <a:buChar char="■"/>
            </a:pPr>
            <a:r>
              <a:rPr lang="en"/>
              <a:t>Local variables </a:t>
            </a:r>
          </a:p>
          <a:p>
            <a:pPr marL="914400" lvl="1" indent="-304800" rtl="0">
              <a:spcBef>
                <a:spcPts val="0"/>
              </a:spcBef>
              <a:buClr>
                <a:srgbClr val="990000"/>
              </a:buClr>
              <a:buSzPct val="50000"/>
              <a:buFont typeface="Calibri"/>
              <a:buChar char="■"/>
            </a:pPr>
            <a:r>
              <a:rPr lang="en"/>
              <a:t>Callee &amp; Caller-saved registers</a:t>
            </a:r>
          </a:p>
          <a:p>
            <a:pPr marL="914400" lvl="1" indent="-304800">
              <a:spcBef>
                <a:spcPts val="0"/>
              </a:spcBef>
              <a:buClr>
                <a:srgbClr val="990000"/>
              </a:buClr>
              <a:buSzPct val="50000"/>
              <a:buFont typeface="Calibri"/>
              <a:buChar char="■"/>
            </a:pPr>
            <a:r>
              <a:rPr lang="en"/>
              <a:t>Optional arguments for a function call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85749"/>
            <a:ext cx="3365106" cy="483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x86-64: Function Call Setup</a:t>
            </a:r>
          </a:p>
        </p:txBody>
      </p:sp>
      <p:sp>
        <p:nvSpPr>
          <p:cNvPr id="125" name="Shape 125"/>
          <p:cNvSpPr txBox="1">
            <a:spLocks noGrp="1"/>
          </p:cNvSpPr>
          <p:nvPr>
            <p:ph type="body" idx="1"/>
          </p:nvPr>
        </p:nvSpPr>
        <p:spPr>
          <a:xfrm>
            <a:off x="396874" y="1021556"/>
            <a:ext cx="8594725" cy="3729000"/>
          </a:xfrm>
          <a:prstGeom prst="rect">
            <a:avLst/>
          </a:prstGeom>
        </p:spPr>
        <p:txBody>
          <a:bodyPr lIns="91425" tIns="91425" rIns="91425" bIns="91425" anchor="t" anchorCtr="0">
            <a:noAutofit/>
          </a:bodyPr>
          <a:lstStyle/>
          <a:p>
            <a:pPr marL="139700" indent="0">
              <a:buNone/>
            </a:pPr>
            <a:r>
              <a:rPr lang="en"/>
              <a:t>Caller:</a:t>
            </a:r>
          </a:p>
          <a:p>
            <a:pPr marL="482600" indent="-342900"/>
            <a:r>
              <a:rPr lang="en"/>
              <a:t>Allocates stack frame large enough for saved registers, optional arguments</a:t>
            </a:r>
          </a:p>
          <a:p>
            <a:pPr marL="457200" lvl="0" indent="-317500" rtl="0">
              <a:spcBef>
                <a:spcPts val="0"/>
              </a:spcBef>
              <a:buClr>
                <a:srgbClr val="990000"/>
              </a:buClr>
              <a:buSzPct val="58333"/>
              <a:buFont typeface="Calibri"/>
              <a:buChar char="■"/>
            </a:pPr>
            <a:r>
              <a:rPr lang="en"/>
              <a:t>Save any caller-saved registers in frame</a:t>
            </a:r>
          </a:p>
          <a:p>
            <a:pPr marL="457200" lvl="0" indent="-317500" rtl="0">
              <a:spcBef>
                <a:spcPts val="0"/>
              </a:spcBef>
              <a:buClr>
                <a:srgbClr val="990000"/>
              </a:buClr>
              <a:buSzPct val="58333"/>
              <a:buFont typeface="Calibri"/>
              <a:buChar char="■"/>
            </a:pPr>
            <a:r>
              <a:rPr lang="en"/>
              <a:t>Save any optional arguments (in </a:t>
            </a:r>
            <a:r>
              <a:rPr lang="en" b="1"/>
              <a:t>reverse order</a:t>
            </a:r>
            <a:r>
              <a:rPr lang="en"/>
              <a:t>) in frame </a:t>
            </a:r>
          </a:p>
          <a:p>
            <a:pPr marL="457200" lvl="0" indent="-317500" rtl="0">
              <a:spcBef>
                <a:spcPts val="0"/>
              </a:spcBef>
              <a:buClr>
                <a:srgbClr val="990000"/>
              </a:buClr>
              <a:buSzPct val="58333"/>
              <a:buFont typeface="Calibri"/>
              <a:buChar char="■"/>
            </a:pPr>
            <a:r>
              <a:rPr lang="en">
                <a:latin typeface="Courier New"/>
                <a:ea typeface="Courier New"/>
                <a:cs typeface="Courier New"/>
                <a:sym typeface="Courier New"/>
              </a:rPr>
              <a:t>call foo</a:t>
            </a:r>
            <a:r>
              <a:rPr lang="en"/>
              <a:t>: push </a:t>
            </a:r>
            <a:r>
              <a:rPr lang="en">
                <a:latin typeface="Courier New"/>
                <a:ea typeface="Courier New"/>
                <a:cs typeface="Courier New"/>
                <a:sym typeface="Courier New"/>
              </a:rPr>
              <a:t>%rip</a:t>
            </a:r>
            <a:r>
              <a:rPr lang="en"/>
              <a:t> to stack, jump to label </a:t>
            </a:r>
            <a:r>
              <a:rPr lang="en">
                <a:latin typeface="Courier New"/>
                <a:ea typeface="Courier New"/>
                <a:cs typeface="Courier New"/>
                <a:sym typeface="Courier New"/>
              </a:rPr>
              <a:t>foo</a:t>
            </a:r>
          </a:p>
          <a:p>
            <a:pPr marL="139700" lvl="0" indent="0" rtl="0">
              <a:spcBef>
                <a:spcPts val="0"/>
              </a:spcBef>
              <a:buClr>
                <a:srgbClr val="990000"/>
              </a:buClr>
              <a:buSzPct val="58333"/>
              <a:buNone/>
            </a:pPr>
            <a:r>
              <a:rPr lang="en"/>
              <a:t>Callee: </a:t>
            </a:r>
          </a:p>
          <a:p>
            <a:pPr marL="482600" indent="-342900"/>
            <a:r>
              <a:rPr lang="en"/>
              <a:t>Push any callee-saved registers, decrease </a:t>
            </a:r>
            <a:r>
              <a:rPr lang="en">
                <a:latin typeface="Courier New"/>
                <a:ea typeface="Courier New"/>
                <a:cs typeface="Courier New"/>
                <a:sym typeface="Courier New"/>
              </a:rPr>
              <a:t>%rsp</a:t>
            </a:r>
            <a:r>
              <a:rPr lang="en"/>
              <a:t> to make room for new frame</a:t>
            </a:r>
          </a:p>
          <a:p>
            <a:pPr marL="457200" lvl="0" indent="-317500"/>
            <a:endParaRPr lang="en">
              <a:latin typeface="+mj-lt"/>
              <a:ea typeface="Courier New"/>
              <a:cs typeface="Courier New"/>
              <a:sym typeface="Courier New"/>
            </a:endParaRPr>
          </a:p>
          <a:p>
            <a:pPr marL="139700" lvl="0" indent="0" rtl="0">
              <a:spcBef>
                <a:spcPts val="0"/>
              </a:spcBef>
              <a:buClr>
                <a:srgbClr val="990000"/>
              </a:buClr>
              <a:buSzPct val="58333"/>
              <a:buNone/>
            </a:pPr>
            <a:endParaRPr lang="en"/>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x86-64: Function Call Return</a:t>
            </a:r>
          </a:p>
        </p:txBody>
      </p:sp>
      <p:sp>
        <p:nvSpPr>
          <p:cNvPr id="3" name="Text Placeholder 2"/>
          <p:cNvSpPr>
            <a:spLocks noGrp="1"/>
          </p:cNvSpPr>
          <p:nvPr>
            <p:ph type="body" idx="1"/>
          </p:nvPr>
        </p:nvSpPr>
        <p:spPr/>
        <p:txBody>
          <a:bodyPr/>
          <a:lstStyle/>
          <a:p>
            <a:pPr marL="139700" lvl="0" indent="0">
              <a:buNone/>
            </a:pPr>
            <a:r>
              <a:rPr lang="en"/>
              <a:t>Callee: </a:t>
            </a:r>
          </a:p>
          <a:p>
            <a:pPr marL="482600" indent="-342900"/>
            <a:r>
              <a:rPr lang="en"/>
              <a:t>Increase </a:t>
            </a:r>
            <a:r>
              <a:rPr lang="en">
                <a:latin typeface="Courier New" panose="02070309020205020404" pitchFamily="49" charset="0"/>
                <a:cs typeface="Courier New" panose="02070309020205020404" pitchFamily="49" charset="0"/>
              </a:rPr>
              <a:t>%rsp, </a:t>
            </a:r>
            <a:r>
              <a:rPr lang="en">
                <a:latin typeface="+mj-lt"/>
                <a:cs typeface="Courier New" panose="02070309020205020404" pitchFamily="49" charset="0"/>
              </a:rPr>
              <a:t>pop any callee-saved registers</a:t>
            </a:r>
            <a:r>
              <a:rPr lang="en">
                <a:latin typeface="Courier New" panose="02070309020205020404" pitchFamily="49" charset="0"/>
                <a:cs typeface="Courier New" panose="02070309020205020404" pitchFamily="49" charset="0"/>
              </a:rPr>
              <a:t> </a:t>
            </a:r>
            <a:r>
              <a:rPr lang="en">
                <a:latin typeface="+mj-lt"/>
                <a:cs typeface="Courier New" panose="02070309020205020404" pitchFamily="49" charset="0"/>
              </a:rPr>
              <a:t>(in </a:t>
            </a:r>
            <a:r>
              <a:rPr lang="en" b="1">
                <a:latin typeface="+mj-lt"/>
                <a:cs typeface="Courier New" panose="02070309020205020404" pitchFamily="49" charset="0"/>
              </a:rPr>
              <a:t>reverse order</a:t>
            </a:r>
            <a:r>
              <a:rPr lang="en">
                <a:latin typeface="+mj-lt"/>
                <a:cs typeface="Courier New" panose="02070309020205020404" pitchFamily="49" charset="0"/>
              </a:rPr>
              <a:t>), </a:t>
            </a:r>
            <a:r>
              <a:rPr lang="en">
                <a:cs typeface="Courier New" panose="02070309020205020404" pitchFamily="49" charset="0"/>
              </a:rPr>
              <a:t>execute </a:t>
            </a:r>
            <a:r>
              <a:rPr lang="en">
                <a:latin typeface="Courier New"/>
                <a:ea typeface="Courier New"/>
                <a:cs typeface="Courier New"/>
                <a:sym typeface="Courier New"/>
              </a:rPr>
              <a:t>ret: pop %rip</a:t>
            </a:r>
          </a:p>
          <a:p>
            <a:pPr marL="91441" indent="0">
              <a:buNone/>
            </a:pPr>
            <a:endParaRPr lang="en-US"/>
          </a:p>
        </p:txBody>
      </p:sp>
    </p:spTree>
    <p:extLst>
      <p:ext uri="{BB962C8B-B14F-4D97-AF65-F5344CB8AC3E}">
        <p14:creationId xmlns:p14="http://schemas.microsoft.com/office/powerpoint/2010/main" val="309932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Attack</a:t>
            </a:r>
            <a:r>
              <a:rPr lang="en" altLang="ko-KR"/>
              <a:t> Lab Overview</a:t>
            </a:r>
            <a:endParaRPr lang="ko-KR" altLang="en-US"/>
          </a:p>
        </p:txBody>
      </p:sp>
      <p:sp>
        <p:nvSpPr>
          <p:cNvPr id="3" name="텍스트 개체 틀 2"/>
          <p:cNvSpPr>
            <a:spLocks noGrp="1"/>
          </p:cNvSpPr>
          <p:nvPr>
            <p:ph type="body" idx="1"/>
          </p:nvPr>
        </p:nvSpPr>
        <p:spPr>
          <a:xfrm>
            <a:off x="396874" y="1021556"/>
            <a:ext cx="8442325" cy="3988594"/>
          </a:xfrm>
        </p:spPr>
        <p:txBody>
          <a:bodyPr/>
          <a:lstStyle/>
          <a:p>
            <a:pPr>
              <a:lnSpc>
                <a:spcPts val="2700"/>
              </a:lnSpc>
            </a:pPr>
            <a:r>
              <a:rPr lang="en-US" altLang="ko-KR"/>
              <a:t>What is Attack Lab?</a:t>
            </a:r>
          </a:p>
          <a:p>
            <a:pPr lvl="1">
              <a:lnSpc>
                <a:spcPts val="2700"/>
              </a:lnSpc>
            </a:pPr>
            <a:r>
              <a:rPr lang="en-US" altLang="ko-KR">
                <a:solidFill>
                  <a:srgbClr val="C00000"/>
                </a:solidFill>
              </a:rPr>
              <a:t>Five</a:t>
            </a:r>
            <a:r>
              <a:rPr lang="en-US" altLang="ko-KR"/>
              <a:t> buffer overflow attacks on </a:t>
            </a:r>
            <a:r>
              <a:rPr lang="en-US" altLang="ko-KR">
                <a:solidFill>
                  <a:srgbClr val="C00000"/>
                </a:solidFill>
              </a:rPr>
              <a:t>two</a:t>
            </a:r>
            <a:r>
              <a:rPr lang="en-US" altLang="ko-KR"/>
              <a:t> programs having different security vulnerabilities</a:t>
            </a:r>
          </a:p>
          <a:p>
            <a:pPr lvl="2">
              <a:lnSpc>
                <a:spcPts val="2700"/>
              </a:lnSpc>
            </a:pPr>
            <a:endParaRPr lang="en-US" altLang="ko-KR">
              <a:solidFill>
                <a:srgbClr val="C00000"/>
              </a:solidFill>
            </a:endParaRPr>
          </a:p>
          <a:p>
            <a:pPr lvl="1">
              <a:lnSpc>
                <a:spcPts val="2700"/>
              </a:lnSpc>
            </a:pPr>
            <a:r>
              <a:rPr lang="en-US" altLang="ko-KR"/>
              <a:t>You will learn different ways that attackers can exploit security vulnerabilities</a:t>
            </a:r>
          </a:p>
          <a:p>
            <a:pPr lvl="2">
              <a:lnSpc>
                <a:spcPts val="2700"/>
              </a:lnSpc>
            </a:pPr>
            <a:r>
              <a:rPr lang="en-US" altLang="ko-KR" sz="1800"/>
              <a:t>For a better understanding of how to write programs that are more secure</a:t>
            </a:r>
          </a:p>
          <a:p>
            <a:pPr lvl="2">
              <a:lnSpc>
                <a:spcPts val="2700"/>
              </a:lnSpc>
            </a:pPr>
            <a:r>
              <a:rPr lang="en-US" altLang="ko-KR" sz="1800"/>
              <a:t>To understand the stack and parameter-passing mechanisms</a:t>
            </a:r>
          </a:p>
          <a:p>
            <a:pPr lvl="2">
              <a:lnSpc>
                <a:spcPts val="2700"/>
              </a:lnSpc>
            </a:pPr>
            <a:r>
              <a:rPr lang="en-US" altLang="ko-KR" sz="1800"/>
              <a:t>For a deeper understanding of how x86-64 instructions are encoded</a:t>
            </a:r>
          </a:p>
          <a:p>
            <a:pPr lvl="2">
              <a:lnSpc>
                <a:spcPts val="2700"/>
              </a:lnSpc>
            </a:pPr>
            <a:r>
              <a:rPr lang="en-US" altLang="ko-KR" sz="1800"/>
              <a:t>More experience with GDB and OBJDUMP</a:t>
            </a:r>
          </a:p>
        </p:txBody>
      </p:sp>
    </p:spTree>
    <p:extLst>
      <p:ext uri="{BB962C8B-B14F-4D97-AF65-F5344CB8AC3E}">
        <p14:creationId xmlns:p14="http://schemas.microsoft.com/office/powerpoint/2010/main" val="2323401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57017" y="326758"/>
            <a:ext cx="7592099" cy="571500"/>
          </a:xfrm>
          <a:prstGeom prst="rect">
            <a:avLst/>
          </a:prstGeom>
        </p:spPr>
        <p:txBody>
          <a:bodyPr lIns="91425" tIns="91425" rIns="91425" bIns="91425" anchor="ctr" anchorCtr="0">
            <a:noAutofit/>
          </a:bodyPr>
          <a:lstStyle/>
          <a:p>
            <a:pPr>
              <a:spcBef>
                <a:spcPts val="0"/>
              </a:spcBef>
              <a:buNone/>
            </a:pPr>
            <a:r>
              <a:rPr lang="en"/>
              <a:t>Attack Lab Overview: Phases 1-3</a:t>
            </a:r>
          </a:p>
        </p:txBody>
      </p:sp>
      <p:sp>
        <p:nvSpPr>
          <p:cNvPr id="150" name="Shape 150"/>
          <p:cNvSpPr txBox="1">
            <a:spLocks noGrp="1"/>
          </p:cNvSpPr>
          <p:nvPr>
            <p:ph type="body" idx="1"/>
          </p:nvPr>
        </p:nvSpPr>
        <p:spPr>
          <a:xfrm>
            <a:off x="396875" y="1021556"/>
            <a:ext cx="7896300" cy="3729000"/>
          </a:xfrm>
          <a:prstGeom prst="rect">
            <a:avLst/>
          </a:prstGeom>
        </p:spPr>
        <p:txBody>
          <a:bodyPr lIns="91425" tIns="91425" rIns="91425" bIns="91425" anchor="t" anchorCtr="0">
            <a:noAutofit/>
          </a:bodyPr>
          <a:lstStyle/>
          <a:p>
            <a:pPr marL="139700" lvl="0" indent="0" rtl="0">
              <a:spcBef>
                <a:spcPts val="0"/>
              </a:spcBef>
              <a:buClr>
                <a:srgbClr val="990000"/>
              </a:buClr>
              <a:buSzPct val="58333"/>
              <a:buNone/>
            </a:pPr>
            <a:r>
              <a:rPr lang="en"/>
              <a:t>Overview</a:t>
            </a:r>
          </a:p>
          <a:p>
            <a:pPr marL="457200" lvl="0" indent="-317500" rtl="0">
              <a:spcBef>
                <a:spcPts val="0"/>
              </a:spcBef>
              <a:buClr>
                <a:srgbClr val="990000"/>
              </a:buClr>
              <a:buSzPct val="58333"/>
              <a:buFont typeface="Calibri"/>
              <a:buChar char="■"/>
            </a:pPr>
            <a:r>
              <a:rPr lang="en"/>
              <a:t>Exploit x86-64 by overwriting the stack</a:t>
            </a:r>
          </a:p>
          <a:p>
            <a:pPr marL="457200" lvl="0" indent="-317500" rtl="0">
              <a:spcBef>
                <a:spcPts val="0"/>
              </a:spcBef>
              <a:buClr>
                <a:srgbClr val="990000"/>
              </a:buClr>
              <a:buSzPct val="58333"/>
              <a:buFont typeface="Calibri"/>
              <a:buChar char="■"/>
            </a:pPr>
            <a:r>
              <a:rPr lang="en"/>
              <a:t>Overflow a buffer, overwrite return address</a:t>
            </a:r>
          </a:p>
          <a:p>
            <a:pPr marL="457200" lvl="0" indent="-317500" rtl="0">
              <a:spcBef>
                <a:spcPts val="0"/>
              </a:spcBef>
              <a:buClr>
                <a:srgbClr val="990000"/>
              </a:buClr>
              <a:buSzPct val="58333"/>
              <a:buFont typeface="Calibri"/>
              <a:buChar char="■"/>
            </a:pPr>
            <a:r>
              <a:rPr lang="en">
                <a:sym typeface="Wingdings" panose="05000000000000000000" pitchFamily="2" charset="2"/>
              </a:rPr>
              <a:t>Execute injected code</a:t>
            </a:r>
          </a:p>
          <a:p>
            <a:pPr marL="457200" lvl="0" indent="-317500" rtl="0">
              <a:spcBef>
                <a:spcPts val="0"/>
              </a:spcBef>
              <a:buClr>
                <a:srgbClr val="990000"/>
              </a:buClr>
              <a:buSzPct val="58333"/>
              <a:buFont typeface="Calibri"/>
              <a:buChar char="■"/>
            </a:pPr>
            <a:endParaRPr lang="en">
              <a:sym typeface="Wingdings" panose="05000000000000000000" pitchFamily="2" charset="2"/>
            </a:endParaRPr>
          </a:p>
          <a:p>
            <a:pPr marL="139700" lvl="0" indent="0" rtl="0">
              <a:spcBef>
                <a:spcPts val="0"/>
              </a:spcBef>
              <a:buClr>
                <a:srgbClr val="990000"/>
              </a:buClr>
              <a:buSzPct val="58333"/>
              <a:buNone/>
            </a:pPr>
            <a:r>
              <a:rPr lang="en">
                <a:sym typeface="Wingdings" panose="05000000000000000000" pitchFamily="2" charset="2"/>
              </a:rPr>
              <a:t>Key Advice</a:t>
            </a:r>
            <a:endParaRPr lang="en"/>
          </a:p>
          <a:p>
            <a:pPr marL="457200" lvl="0" indent="-317500" rtl="0">
              <a:spcBef>
                <a:spcPts val="0"/>
              </a:spcBef>
              <a:buClr>
                <a:srgbClr val="990000"/>
              </a:buClr>
              <a:buSzPct val="58333"/>
              <a:buFont typeface="Calibri"/>
              <a:buChar char="■"/>
            </a:pPr>
            <a:r>
              <a:rPr lang="en"/>
              <a:t>Brush up on your x86-64 conventions!</a:t>
            </a:r>
          </a:p>
          <a:p>
            <a:pPr marL="457200" lvl="0" indent="-317500"/>
            <a:r>
              <a:rPr lang="en-US" b="1">
                <a:solidFill>
                  <a:srgbClr val="C00000"/>
                </a:solidFill>
              </a:rPr>
              <a:t>Use objdump -d </a:t>
            </a:r>
            <a:r>
              <a:rPr lang="en-US">
                <a:solidFill>
                  <a:schemeClr val="tx1"/>
                </a:solidFill>
              </a:rPr>
              <a:t>to get this dissembled version</a:t>
            </a:r>
          </a:p>
          <a:p>
            <a:pPr marL="457200" lvl="0" indent="-317500"/>
            <a:r>
              <a:rPr lang="en-US" altLang="ko-KR"/>
              <a:t>Be careful about byte ordering</a:t>
            </a:r>
            <a:endParaRPr lang="en">
              <a:solidFill>
                <a:schemeClr val="tx1"/>
              </a:solidFill>
            </a:endParaRPr>
          </a:p>
        </p:txBody>
      </p:sp>
    </p:spTree>
    <p:extLst>
      <p:ext uri="{BB962C8B-B14F-4D97-AF65-F5344CB8AC3E}">
        <p14:creationId xmlns:p14="http://schemas.microsoft.com/office/powerpoint/2010/main" val="4152907840"/>
      </p:ext>
    </p:extLst>
  </p:cSld>
  <p:clrMapOvr>
    <a:masterClrMapping/>
  </p:clrMapOvr>
  <p:transition spd="slow">
    <p:cut/>
  </p:transition>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2035</Words>
  <Application>Microsoft Macintosh PowerPoint</Application>
  <PresentationFormat>화면 슬라이드 쇼(16:9)</PresentationFormat>
  <Paragraphs>276</Paragraphs>
  <Slides>37</Slides>
  <Notes>8</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37</vt:i4>
      </vt:variant>
    </vt:vector>
  </HeadingPairs>
  <TitlesOfParts>
    <vt:vector size="43" baseType="lpstr">
      <vt:lpstr>Arial</vt:lpstr>
      <vt:lpstr>Calibri</vt:lpstr>
      <vt:lpstr>Consolas</vt:lpstr>
      <vt:lpstr>Courier New</vt:lpstr>
      <vt:lpstr>Times New Roman</vt:lpstr>
      <vt:lpstr>template2007</vt:lpstr>
      <vt:lpstr>Attack Lab</vt:lpstr>
      <vt:lpstr>Agenda</vt:lpstr>
      <vt:lpstr>x86-64: Register Conventions</vt:lpstr>
      <vt:lpstr>x86-64: The Stack</vt:lpstr>
      <vt:lpstr>x86-64: Stack Frames</vt:lpstr>
      <vt:lpstr>x86-64: Function Call Setup</vt:lpstr>
      <vt:lpstr>x86-64: Function Call Return</vt:lpstr>
      <vt:lpstr>Attack Lab Overview</vt:lpstr>
      <vt:lpstr>Attack Lab Overview: Phases 1-3</vt:lpstr>
      <vt:lpstr>Buffer Overflows</vt:lpstr>
      <vt:lpstr>Attack Lab Overview: Phases 4-5</vt:lpstr>
      <vt:lpstr>ROP Example</vt:lpstr>
      <vt:lpstr>ROP Example: Solution</vt:lpstr>
      <vt:lpstr>Get your target file</vt:lpstr>
      <vt:lpstr>Get your target file</vt:lpstr>
      <vt:lpstr>Get your target file</vt:lpstr>
      <vt:lpstr>Get your target file</vt:lpstr>
      <vt:lpstr>Target Programs</vt:lpstr>
      <vt:lpstr>Target Programs</vt:lpstr>
      <vt:lpstr>Target Programs</vt:lpstr>
      <vt:lpstr>Target Programs</vt:lpstr>
      <vt:lpstr>Attack Lab Overview</vt:lpstr>
      <vt:lpstr>Attack Lab Overview</vt:lpstr>
      <vt:lpstr>Attack Lab Overview</vt:lpstr>
      <vt:lpstr>Phase1: Code Injection Attacks: CTARGET</vt:lpstr>
      <vt:lpstr>Phase2: Code Injection Attacks: CTARGET</vt:lpstr>
      <vt:lpstr>Phase3: Code Injection Attacks: CTARGET</vt:lpstr>
      <vt:lpstr>Return-Oriented Programming(ROP)</vt:lpstr>
      <vt:lpstr>Return-Oriented Programming(ROP)</vt:lpstr>
      <vt:lpstr>Return-Oriented Programming(ROP)</vt:lpstr>
      <vt:lpstr>Phase4: ROP Level2 : RTARGET</vt:lpstr>
      <vt:lpstr>Phase4: ROP Level2 : RTARGET </vt:lpstr>
      <vt:lpstr>Phase5 : ROP Level 3: RTARGET</vt:lpstr>
      <vt:lpstr>Generating Byte Codes</vt:lpstr>
      <vt:lpstr>Summary</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15-213 Recitation: Attack Lab</dc:title>
  <dc:creator>ansa</dc:creator>
  <cp:lastModifiedBy>Yunju Baek</cp:lastModifiedBy>
  <cp:revision>1</cp:revision>
  <dcterms:modified xsi:type="dcterms:W3CDTF">2022-05-16T04:25:23Z</dcterms:modified>
</cp:coreProperties>
</file>