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76" r:id="rId6"/>
    <p:sldId id="264" r:id="rId7"/>
    <p:sldId id="273" r:id="rId8"/>
    <p:sldId id="272" r:id="rId9"/>
    <p:sldId id="271" r:id="rId10"/>
    <p:sldId id="263" r:id="rId11"/>
    <p:sldId id="266" r:id="rId12"/>
    <p:sldId id="265" r:id="rId13"/>
    <p:sldId id="267" r:id="rId14"/>
    <p:sldId id="269" r:id="rId15"/>
    <p:sldId id="270" r:id="rId16"/>
    <p:sldId id="260" r:id="rId17"/>
    <p:sldId id="261" r:id="rId18"/>
    <p:sldId id="275" r:id="rId19"/>
    <p:sldId id="279" r:id="rId20"/>
    <p:sldId id="280" r:id="rId21"/>
    <p:sldId id="278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E1613-2C09-46A7-9556-918791849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B64FD0-02E6-47B4-93F8-F029C1761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53FEB-31F3-40FA-B5D0-8BBB6761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E0A0-BEFA-4DB8-BE8F-1E2CD67A9D0E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611FA-AF03-4D8B-BB90-7A226B8D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2C959-CDD0-433C-A802-336726A7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7E5C-2F38-4D20-9191-4A3CE2F06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81E51-CB05-408A-AAD7-A79957C7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AA11B9-A918-43AB-A56C-EAD6205BF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B1C28-3FD2-4CC9-8A47-620914FA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E0A0-BEFA-4DB8-BE8F-1E2CD67A9D0E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1B1E0-0119-4A23-B40F-2F614B3B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C0DE5-6F3C-4D0A-849F-C0B22955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7E5C-2F38-4D20-9191-4A3CE2F06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0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3E5438-3534-4FD4-8E2A-A378E5250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3EF823-C1BB-477E-A358-A209248CB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EADCB-43EF-479C-9313-59F0E564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E0A0-BEFA-4DB8-BE8F-1E2CD67A9D0E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27088-CBA5-460D-8992-9A125144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11814-B75A-4C33-9F3F-E299B570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7E5C-2F38-4D20-9191-4A3CE2F06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0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127E0-0533-4CEF-A905-31874E87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17779-3E32-438F-881E-64E3FEB2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F40DC-736D-45C8-AC1D-63D4EEF8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E0A0-BEFA-4DB8-BE8F-1E2CD67A9D0E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CB881-186E-41F1-88F4-65A1632E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F9EA1-2945-405C-BDFD-6A4CE954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7E5C-2F38-4D20-9191-4A3CE2F06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57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09CED-1C20-4FC4-9447-E3D8B62F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E78C1-1CC9-4468-81C7-F51E55A79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B726D-5DD0-42BF-91E2-E877D543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E0A0-BEFA-4DB8-BE8F-1E2CD67A9D0E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C37BC-4858-4F78-80D0-84B1CF11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F2A37-1385-4C10-99CF-89A40B01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7E5C-2F38-4D20-9191-4A3CE2F06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45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06B66-FEFF-43A5-8CA3-974B3C85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DF6E-8023-4797-837A-24362AE3E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7293F-A45D-4E1B-B1A3-39C414ED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4AC868-42D4-474B-B15D-6AFDFF26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E0A0-BEFA-4DB8-BE8F-1E2CD67A9D0E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3B661-0AD0-45D6-BC2C-7FB6346C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694E6-9820-4189-8402-64BE233C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7E5C-2F38-4D20-9191-4A3CE2F06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C0201-B796-4053-8570-77A80B08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57738-B284-4BB1-A439-AF8F5A774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A36D72-55D1-4BC9-AE2C-372701A2C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651A78-4908-4F08-BEEB-8BBDE0BA7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3093F-6D77-4FAD-BF0C-6E061675E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C56318-FCAB-48B5-87F8-1A9B2479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E0A0-BEFA-4DB8-BE8F-1E2CD67A9D0E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0DBCF8-3F3A-4ABE-833F-AE2B32B1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BF224D-C9C8-41A5-B7D9-EB08B856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7E5C-2F38-4D20-9191-4A3CE2F06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4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5CB41-D80B-43A4-A655-AC650297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C1A147-9366-44EF-83CA-3039B304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E0A0-BEFA-4DB8-BE8F-1E2CD67A9D0E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2092BC-1311-4CC1-B6C4-537D6B6A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CBFB5-A407-4D44-B2BE-359FF48E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7E5C-2F38-4D20-9191-4A3CE2F06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6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51B0E4-A6F1-4EA9-9C0F-8807EC63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E0A0-BEFA-4DB8-BE8F-1E2CD67A9D0E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A265DE-DE76-45DB-8C9D-3194683D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8A693-3ECA-4206-97DB-EAA7F5E1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7E5C-2F38-4D20-9191-4A3CE2F06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8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E5E78-B523-47BE-86B4-0CB3E61D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312BC-E95E-473D-841A-66EE66DF5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1F877A-81E5-47B2-8EAE-1CAEB6291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6C217-23BD-454D-A17A-96E5092D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E0A0-BEFA-4DB8-BE8F-1E2CD67A9D0E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20394-5C1A-4211-AC0F-D48ABB10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61EC33-FA42-46AF-B788-AA79CCC0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7E5C-2F38-4D20-9191-4A3CE2F06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3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9C1C-F6EB-4ADB-AFC1-880FB04F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2DDB7D-3D88-46E8-AE8E-4C218049F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9B2D7B-BFEC-4690-834A-13CF4CA3E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C5B74E-52C5-4C0F-AF6C-4F13652B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E0A0-BEFA-4DB8-BE8F-1E2CD67A9D0E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03DEE9-9504-4C2B-A8DC-0BB9E6D2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22999E-E635-42DE-8412-31319248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57E5C-2F38-4D20-9191-4A3CE2F06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8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AB2286-E57B-4FBF-9FF8-7A3E3978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19623E-0AA0-4900-AADC-1B73E7648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92A78-18BB-49C4-AD37-F94025EDA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5E0A0-BEFA-4DB8-BE8F-1E2CD67A9D0E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74E7F-EC76-452F-97CD-C73DA38F2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24476-03EC-4300-82D7-216519281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57E5C-2F38-4D20-9191-4A3CE2F06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1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BEFEC-B0EB-4EAC-8B65-A5757F242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301" y="2080981"/>
            <a:ext cx="4555397" cy="26960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5200" dirty="0"/>
              <a:t>연구 진행상황</a:t>
            </a:r>
            <a:endParaRPr lang="en-US" altLang="ko-KR" sz="5200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2022.02.16 </a:t>
            </a:r>
          </a:p>
          <a:p>
            <a:pPr marL="0" indent="0" algn="ctr">
              <a:buNone/>
            </a:pPr>
            <a:r>
              <a:rPr lang="ko-KR" altLang="en-US" dirty="0"/>
              <a:t>주진호</a:t>
            </a:r>
          </a:p>
        </p:txBody>
      </p:sp>
    </p:spTree>
    <p:extLst>
      <p:ext uri="{BB962C8B-B14F-4D97-AF65-F5344CB8AC3E}">
        <p14:creationId xmlns:p14="http://schemas.microsoft.com/office/powerpoint/2010/main" val="391277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F489-61B4-45E4-AF33-961BF7B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1" y="311752"/>
            <a:ext cx="4564224" cy="969153"/>
          </a:xfrm>
        </p:spPr>
        <p:txBody>
          <a:bodyPr/>
          <a:lstStyle/>
          <a:p>
            <a:r>
              <a:rPr lang="en-US" altLang="ko-KR" dirty="0"/>
              <a:t>Grand challenge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66A043-4594-4A85-B021-B966DDAD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6" y="1348017"/>
            <a:ext cx="8722475" cy="28129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7D9254-426B-4F8D-9D57-14088167C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6" y="4555435"/>
            <a:ext cx="10141777" cy="168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5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F489-61B4-45E4-AF33-961BF7B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1" y="311752"/>
            <a:ext cx="4564224" cy="969153"/>
          </a:xfrm>
        </p:spPr>
        <p:txBody>
          <a:bodyPr/>
          <a:lstStyle/>
          <a:p>
            <a:r>
              <a:rPr lang="en-US" altLang="ko-KR" dirty="0"/>
              <a:t>Grand challenge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2D6A5C-89A3-4269-8347-98529EF2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0" y="1280905"/>
            <a:ext cx="8052319" cy="36715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0F119C-AFDE-4BA1-B118-78EA89682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5200067"/>
            <a:ext cx="116109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8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F489-61B4-45E4-AF33-961BF7B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1" y="311752"/>
            <a:ext cx="4564224" cy="969153"/>
          </a:xfrm>
        </p:spPr>
        <p:txBody>
          <a:bodyPr/>
          <a:lstStyle/>
          <a:p>
            <a:r>
              <a:rPr lang="en-US" altLang="ko-KR" dirty="0"/>
              <a:t>Grand challenge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DB0877-E326-4DF5-AE34-77CEA9304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50" y="2450415"/>
            <a:ext cx="10599500" cy="19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1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F489-61B4-45E4-AF33-961BF7B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1" y="311752"/>
            <a:ext cx="4564224" cy="969153"/>
          </a:xfrm>
        </p:spPr>
        <p:txBody>
          <a:bodyPr/>
          <a:lstStyle/>
          <a:p>
            <a:r>
              <a:rPr lang="en-US" altLang="ko-KR" dirty="0"/>
              <a:t>Grand challenge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069C51-39A3-4E9F-95C4-D086DB3E6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68049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998279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122436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34208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6685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Covid severity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9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Normal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Bcee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0.7211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67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Revise </a:t>
                      </a:r>
                      <a:r>
                        <a:rPr lang="en-US" altLang="ko-KR" dirty="0" err="1"/>
                        <a:t>Bcee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0.7427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0.2345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465289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2DE7B996-7766-403D-8D8F-4D78EC8E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92613"/>
              </p:ext>
            </p:extLst>
          </p:nvPr>
        </p:nvGraphicFramePr>
        <p:xfrm>
          <a:off x="2031999" y="4464575"/>
          <a:ext cx="82564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119">
                  <a:extLst>
                    <a:ext uri="{9D8B030D-6E8A-4147-A177-3AD203B41FA5}">
                      <a16:colId xmlns:a16="http://schemas.microsoft.com/office/drawing/2014/main" val="2499827942"/>
                    </a:ext>
                  </a:extLst>
                </a:gridCol>
                <a:gridCol w="2064119">
                  <a:extLst>
                    <a:ext uri="{9D8B030D-6E8A-4147-A177-3AD203B41FA5}">
                      <a16:colId xmlns:a16="http://schemas.microsoft.com/office/drawing/2014/main" val="3412243614"/>
                    </a:ext>
                  </a:extLst>
                </a:gridCol>
                <a:gridCol w="2064119">
                  <a:extLst>
                    <a:ext uri="{9D8B030D-6E8A-4147-A177-3AD203B41FA5}">
                      <a16:colId xmlns:a16="http://schemas.microsoft.com/office/drawing/2014/main" val="3053420822"/>
                    </a:ext>
                  </a:extLst>
                </a:gridCol>
                <a:gridCol w="2064119">
                  <a:extLst>
                    <a:ext uri="{9D8B030D-6E8A-4147-A177-3AD203B41FA5}">
                      <a16:colId xmlns:a16="http://schemas.microsoft.com/office/drawing/2014/main" val="2336685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Covid Probability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9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Normal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Bcee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0.6838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0.5920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0.9610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67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Revise </a:t>
                      </a:r>
                      <a:r>
                        <a:rPr lang="en-US" altLang="ko-KR" dirty="0" err="1"/>
                        <a:t>Bcee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0.7139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0.7343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0.0216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4652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B483B9-84C5-47A0-8D5C-B505707B0AC7}"/>
              </a:ext>
            </a:extLst>
          </p:cNvPr>
          <p:cNvSpPr txBox="1"/>
          <p:nvPr/>
        </p:nvSpPr>
        <p:spPr>
          <a:xfrm>
            <a:off x="1918788" y="1419231"/>
            <a:ext cx="286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Validation AUC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4EF3A-4DCA-4FB8-9E95-6E079B5BF4B5}"/>
              </a:ext>
            </a:extLst>
          </p:cNvPr>
          <p:cNvSpPr txBox="1"/>
          <p:nvPr/>
        </p:nvSpPr>
        <p:spPr>
          <a:xfrm>
            <a:off x="1918788" y="2070259"/>
            <a:ext cx="957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일반 </a:t>
            </a:r>
            <a:r>
              <a:rPr lang="en-US" altLang="ko-KR" dirty="0" err="1"/>
              <a:t>bcee</a:t>
            </a:r>
            <a:r>
              <a:rPr lang="ko-KR" altLang="en-US" dirty="0"/>
              <a:t>는 </a:t>
            </a:r>
            <a:r>
              <a:rPr lang="en-US" altLang="ko-KR" dirty="0"/>
              <a:t>severity</a:t>
            </a:r>
            <a:r>
              <a:rPr lang="ko-KR" altLang="en-US" dirty="0"/>
              <a:t>에 대해서는 </a:t>
            </a:r>
            <a:r>
              <a:rPr lang="en-US" altLang="ko-KR" dirty="0"/>
              <a:t>1</a:t>
            </a:r>
            <a:r>
              <a:rPr lang="ko-KR" altLang="en-US" dirty="0"/>
              <a:t>인 데이터를 예측하지 못함</a:t>
            </a:r>
          </a:p>
        </p:txBody>
      </p:sp>
    </p:spTree>
    <p:extLst>
      <p:ext uri="{BB962C8B-B14F-4D97-AF65-F5344CB8AC3E}">
        <p14:creationId xmlns:p14="http://schemas.microsoft.com/office/powerpoint/2010/main" val="171785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F489-61B4-45E4-AF33-961BF7B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1" y="311752"/>
            <a:ext cx="4564224" cy="969153"/>
          </a:xfrm>
        </p:spPr>
        <p:txBody>
          <a:bodyPr/>
          <a:lstStyle/>
          <a:p>
            <a:r>
              <a:rPr lang="en-US" altLang="ko-KR" dirty="0"/>
              <a:t>Grand challenge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1E49E6-0F6D-4971-A664-C8310EB42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59" y="3007846"/>
            <a:ext cx="3380936" cy="33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174DAE-F13C-4440-BD22-A35CEBB0D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43011" cy="4351338"/>
          </a:xfrm>
        </p:spPr>
        <p:txBody>
          <a:bodyPr/>
          <a:lstStyle/>
          <a:p>
            <a:r>
              <a:rPr lang="ko-KR" altLang="en-US" dirty="0"/>
              <a:t>목표 </a:t>
            </a:r>
            <a:r>
              <a:rPr lang="en-US" altLang="ko-KR" dirty="0"/>
              <a:t>: Resnet </a:t>
            </a:r>
            <a:r>
              <a:rPr lang="ko-KR" altLang="en-US" dirty="0"/>
              <a:t>구조를 </a:t>
            </a:r>
            <a:r>
              <a:rPr lang="en-US" altLang="ko-KR" dirty="0" err="1"/>
              <a:t>Depthwise</a:t>
            </a:r>
            <a:r>
              <a:rPr lang="en-US" altLang="ko-KR" dirty="0"/>
              <a:t> Convolution</a:t>
            </a:r>
            <a:r>
              <a:rPr lang="ko-KR" altLang="en-US" dirty="0"/>
              <a:t>으로 구현</a:t>
            </a:r>
            <a:endParaRPr lang="en-US" altLang="ko-KR" dirty="0"/>
          </a:p>
          <a:p>
            <a:r>
              <a:rPr lang="ko-KR" altLang="en-US" dirty="0"/>
              <a:t>한계 </a:t>
            </a:r>
            <a:r>
              <a:rPr lang="en-US" altLang="ko-KR" dirty="0"/>
              <a:t>: </a:t>
            </a:r>
            <a:r>
              <a:rPr lang="ko-KR" altLang="en-US" dirty="0"/>
              <a:t>모델의 크기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모든 층을 고려하기 때문에 채널당 </a:t>
            </a:r>
            <a:r>
              <a:rPr lang="en-US" altLang="ko-KR" dirty="0"/>
              <a:t>filter</a:t>
            </a:r>
            <a:r>
              <a:rPr lang="ko-KR" altLang="en-US" dirty="0"/>
              <a:t>수가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적게 할당 될 수밖에 없음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데이터의 복잡성에 비해 모델의 크기가 </a:t>
            </a:r>
            <a:r>
              <a:rPr lang="ko-KR" altLang="en-US" dirty="0" err="1"/>
              <a:t>작아짐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= </a:t>
            </a:r>
            <a:r>
              <a:rPr lang="ko-KR" altLang="en-US" dirty="0"/>
              <a:t>성능 저하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158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F489-61B4-45E4-AF33-961BF7B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1" y="311752"/>
            <a:ext cx="4564224" cy="969153"/>
          </a:xfrm>
        </p:spPr>
        <p:txBody>
          <a:bodyPr/>
          <a:lstStyle/>
          <a:p>
            <a:r>
              <a:rPr lang="en-US" altLang="ko-KR" dirty="0"/>
              <a:t>Grand challenge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39606A7-91D4-4BBD-BC20-7199304F7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41" y="1780019"/>
            <a:ext cx="7483729" cy="42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483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F489-61B4-45E4-AF33-961BF7B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1" y="311752"/>
            <a:ext cx="4564224" cy="969153"/>
          </a:xfrm>
        </p:spPr>
        <p:txBody>
          <a:bodyPr/>
          <a:lstStyle/>
          <a:p>
            <a:r>
              <a:rPr lang="en-US" altLang="ko-KR" dirty="0"/>
              <a:t>Grand challenge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3D3551-1C64-42C6-9D9A-7F29962EA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617" y="405059"/>
            <a:ext cx="3438853" cy="33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90C07AA-0D33-4395-80B4-3FF59B493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914" y="4298028"/>
            <a:ext cx="24479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E855821-A044-4AC4-A214-AAA544D55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915" y="1753690"/>
            <a:ext cx="24479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9516618-5832-4A9A-96B1-58E794D20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98" y="4298028"/>
            <a:ext cx="24479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5736052-436D-4A78-AEEE-89014D6A9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98" y="1753690"/>
            <a:ext cx="24479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92E9F6-97B1-432C-B0E9-51FF6443216B}"/>
              </a:ext>
            </a:extLst>
          </p:cNvPr>
          <p:cNvSpPr txBox="1"/>
          <p:nvPr/>
        </p:nvSpPr>
        <p:spPr>
          <a:xfrm>
            <a:off x="8059991" y="3777009"/>
            <a:ext cx="283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Patient number 7342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69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F489-61B4-45E4-AF33-961BF7B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1" y="311752"/>
            <a:ext cx="4564224" cy="969153"/>
          </a:xfrm>
        </p:spPr>
        <p:txBody>
          <a:bodyPr/>
          <a:lstStyle/>
          <a:p>
            <a:r>
              <a:rPr lang="en-US" altLang="ko-KR" dirty="0"/>
              <a:t>Grand challenge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3D3551-1C64-42C6-9D9A-7F29962EA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506" y="1947475"/>
            <a:ext cx="3438853" cy="33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F729A54-BCDB-4C4E-B67A-4C6866032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190" y="1947475"/>
            <a:ext cx="3438852" cy="33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D5C766-0198-4B06-A207-121DFA226BC9}"/>
              </a:ext>
            </a:extLst>
          </p:cNvPr>
          <p:cNvSpPr txBox="1"/>
          <p:nvPr/>
        </p:nvSpPr>
        <p:spPr>
          <a:xfrm>
            <a:off x="2221458" y="5319425"/>
            <a:ext cx="283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Patient number 7342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68545-5A02-4B15-9AE4-CF14AE80B039}"/>
              </a:ext>
            </a:extLst>
          </p:cNvPr>
          <p:cNvSpPr txBox="1"/>
          <p:nvPr/>
        </p:nvSpPr>
        <p:spPr>
          <a:xfrm>
            <a:off x="7273563" y="5319425"/>
            <a:ext cx="283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Patient number 6941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62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F489-61B4-45E4-AF33-961BF7B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1" y="311752"/>
            <a:ext cx="4564224" cy="969153"/>
          </a:xfrm>
        </p:spPr>
        <p:txBody>
          <a:bodyPr/>
          <a:lstStyle/>
          <a:p>
            <a:r>
              <a:rPr lang="en-US" altLang="ko-KR" dirty="0"/>
              <a:t>Grand challenge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E069C51-39A3-4E9F-95C4-D086DB3E6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82567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998279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122436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34208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6685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Covid severity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9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Resnet50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0.6787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67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Resnet50+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0.7517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0.1518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0.9444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465289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2DE7B996-7766-403D-8D8F-4D78EC8E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15930"/>
              </p:ext>
            </p:extLst>
          </p:nvPr>
        </p:nvGraphicFramePr>
        <p:xfrm>
          <a:off x="2031999" y="4464575"/>
          <a:ext cx="82564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119">
                  <a:extLst>
                    <a:ext uri="{9D8B030D-6E8A-4147-A177-3AD203B41FA5}">
                      <a16:colId xmlns:a16="http://schemas.microsoft.com/office/drawing/2014/main" val="2499827942"/>
                    </a:ext>
                  </a:extLst>
                </a:gridCol>
                <a:gridCol w="2064119">
                  <a:extLst>
                    <a:ext uri="{9D8B030D-6E8A-4147-A177-3AD203B41FA5}">
                      <a16:colId xmlns:a16="http://schemas.microsoft.com/office/drawing/2014/main" val="3412243614"/>
                    </a:ext>
                  </a:extLst>
                </a:gridCol>
                <a:gridCol w="2064119">
                  <a:extLst>
                    <a:ext uri="{9D8B030D-6E8A-4147-A177-3AD203B41FA5}">
                      <a16:colId xmlns:a16="http://schemas.microsoft.com/office/drawing/2014/main" val="3053420822"/>
                    </a:ext>
                  </a:extLst>
                </a:gridCol>
                <a:gridCol w="2064119">
                  <a:extLst>
                    <a:ext uri="{9D8B030D-6E8A-4147-A177-3AD203B41FA5}">
                      <a16:colId xmlns:a16="http://schemas.microsoft.com/office/drawing/2014/main" val="2336685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Covid Probability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9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Resnet50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0.7139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67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Resnet50+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0.6647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0.6320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0.8876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4652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C14559E-2B31-4E4B-8BAE-17DC389E60A6}"/>
              </a:ext>
            </a:extLst>
          </p:cNvPr>
          <p:cNvSpPr txBox="1"/>
          <p:nvPr/>
        </p:nvSpPr>
        <p:spPr>
          <a:xfrm>
            <a:off x="1946246" y="1760220"/>
            <a:ext cx="16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78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F489-61B4-45E4-AF33-961BF7B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1" y="311752"/>
            <a:ext cx="4564224" cy="969153"/>
          </a:xfrm>
        </p:spPr>
        <p:txBody>
          <a:bodyPr/>
          <a:lstStyle/>
          <a:p>
            <a:r>
              <a:rPr lang="en-US" altLang="ko-KR" dirty="0"/>
              <a:t>Grand challenge</a:t>
            </a:r>
            <a:endParaRPr lang="ko-KR" altLang="en-US" dirty="0"/>
          </a:p>
        </p:txBody>
      </p:sp>
      <p:pic>
        <p:nvPicPr>
          <p:cNvPr id="6146" name="Picture 2" descr="ML] 좋은 알고리즘과 나쁜 알고리즘 (과소적합, 과대적합)">
            <a:extLst>
              <a:ext uri="{FF2B5EF4-FFF2-40B4-BE49-F238E27FC236}">
                <a16:creationId xmlns:a16="http://schemas.microsoft.com/office/drawing/2014/main" id="{90B1FC62-37F0-49CD-A724-ED961FFDF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267" y="2589815"/>
            <a:ext cx="5423006" cy="375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9A90AA-C38B-42B0-944B-6D9D2DF46CE5}"/>
              </a:ext>
            </a:extLst>
          </p:cNvPr>
          <p:cNvSpPr txBox="1"/>
          <p:nvPr/>
        </p:nvSpPr>
        <p:spPr>
          <a:xfrm>
            <a:off x="1256145" y="1280905"/>
            <a:ext cx="826654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과대적합이 되는 이유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크기에 비해 너무 많이 학습해서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113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9D7D34D-70CA-4E3E-B73E-91A26BCF4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766649"/>
              </p:ext>
            </p:extLst>
          </p:nvPr>
        </p:nvGraphicFramePr>
        <p:xfrm>
          <a:off x="2032000" y="1399174"/>
          <a:ext cx="8128000" cy="3525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047715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06024079"/>
                    </a:ext>
                  </a:extLst>
                </a:gridCol>
              </a:tblGrid>
              <a:tr h="470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해야 할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523122"/>
                  </a:ext>
                </a:extLst>
              </a:tr>
              <a:tr h="30546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SIGPL </a:t>
                      </a:r>
                      <a:r>
                        <a:rPr lang="ko-KR" altLang="en-US" dirty="0"/>
                        <a:t>참석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grand challenge submit</a:t>
                      </a:r>
                    </a:p>
                    <a:p>
                      <a:pPr latinLnBrk="1"/>
                      <a:r>
                        <a:rPr lang="en-US" altLang="ko-KR" dirty="0"/>
                        <a:t>  (</a:t>
                      </a:r>
                      <a:r>
                        <a:rPr lang="ko-KR" altLang="en-US" dirty="0"/>
                        <a:t>진행중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auc</a:t>
                      </a:r>
                      <a:r>
                        <a:rPr lang="en-US" altLang="ko-KR" dirty="0"/>
                        <a:t> 0.7517 )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VAE, GAN 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진행중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메타버스 마무리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5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110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F489-61B4-45E4-AF33-961BF7B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1" y="311752"/>
            <a:ext cx="4564224" cy="969153"/>
          </a:xfrm>
        </p:spPr>
        <p:txBody>
          <a:bodyPr/>
          <a:lstStyle/>
          <a:p>
            <a:r>
              <a:rPr lang="en-US" altLang="ko-KR" dirty="0"/>
              <a:t>Grand challenge</a:t>
            </a:r>
            <a:endParaRPr lang="ko-KR" altLang="en-US" dirty="0"/>
          </a:p>
        </p:txBody>
      </p:sp>
      <p:pic>
        <p:nvPicPr>
          <p:cNvPr id="6146" name="Picture 2" descr="ML] 좋은 알고리즘과 나쁜 알고리즘 (과소적합, 과대적합)">
            <a:extLst>
              <a:ext uri="{FF2B5EF4-FFF2-40B4-BE49-F238E27FC236}">
                <a16:creationId xmlns:a16="http://schemas.microsoft.com/office/drawing/2014/main" id="{90B1FC62-37F0-49CD-A724-ED961FFDF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21" y="2635122"/>
            <a:ext cx="5423006" cy="375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9A90AA-C38B-42B0-944B-6D9D2DF46CE5}"/>
              </a:ext>
            </a:extLst>
          </p:cNvPr>
          <p:cNvSpPr txBox="1"/>
          <p:nvPr/>
        </p:nvSpPr>
        <p:spPr>
          <a:xfrm>
            <a:off x="1256144" y="1280905"/>
            <a:ext cx="88022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과대적합이 되는 이유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크기에 비해 너무 많이 학습해서</a:t>
            </a:r>
            <a:r>
              <a:rPr lang="en-US" altLang="ko-KR" dirty="0"/>
              <a:t>(</a:t>
            </a:r>
            <a:r>
              <a:rPr lang="ko-KR" altLang="en-US" dirty="0"/>
              <a:t>정답 </a:t>
            </a:r>
            <a:r>
              <a:rPr lang="en-US" altLang="ko-KR" dirty="0"/>
              <a:t>&amp; </a:t>
            </a:r>
            <a:r>
              <a:rPr lang="ko-KR" altLang="en-US" dirty="0"/>
              <a:t>오답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 </a:t>
            </a:r>
            <a:r>
              <a:rPr lang="ko-KR" altLang="en-US" dirty="0"/>
              <a:t>정답에서 통일성을 찾기 힘든 데이터가 있을 경우</a:t>
            </a:r>
            <a:r>
              <a:rPr lang="en-US" altLang="ko-KR" dirty="0"/>
              <a:t> &amp;</a:t>
            </a:r>
            <a:r>
              <a:rPr lang="ko-KR" altLang="en-US" dirty="0"/>
              <a:t> 그 개수가 적을 경우 </a:t>
            </a:r>
            <a:r>
              <a:rPr lang="en-US" altLang="ko-KR" dirty="0"/>
              <a:t>(</a:t>
            </a:r>
            <a:r>
              <a:rPr lang="ko-KR" altLang="en-US" dirty="0"/>
              <a:t>도메인 지식 관련 개발자가 모르는 경우가 있기 때문에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3" name="오각형 2">
            <a:extLst>
              <a:ext uri="{FF2B5EF4-FFF2-40B4-BE49-F238E27FC236}">
                <a16:creationId xmlns:a16="http://schemas.microsoft.com/office/drawing/2014/main" id="{FB69ADF0-067B-49E0-AB9A-1C3705938CB8}"/>
              </a:ext>
            </a:extLst>
          </p:cNvPr>
          <p:cNvSpPr/>
          <p:nvPr/>
        </p:nvSpPr>
        <p:spPr>
          <a:xfrm>
            <a:off x="7001691" y="3429000"/>
            <a:ext cx="635726" cy="60306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각형 5">
            <a:extLst>
              <a:ext uri="{FF2B5EF4-FFF2-40B4-BE49-F238E27FC236}">
                <a16:creationId xmlns:a16="http://schemas.microsoft.com/office/drawing/2014/main" id="{37F104F6-D787-4187-B43D-8AC2EF69B065}"/>
              </a:ext>
            </a:extLst>
          </p:cNvPr>
          <p:cNvSpPr/>
          <p:nvPr/>
        </p:nvSpPr>
        <p:spPr>
          <a:xfrm>
            <a:off x="7901418" y="3429000"/>
            <a:ext cx="635726" cy="60306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각형 6">
            <a:extLst>
              <a:ext uri="{FF2B5EF4-FFF2-40B4-BE49-F238E27FC236}">
                <a16:creationId xmlns:a16="http://schemas.microsoft.com/office/drawing/2014/main" id="{CC486046-AE7F-4A19-BFD2-1406EB4C3B10}"/>
              </a:ext>
            </a:extLst>
          </p:cNvPr>
          <p:cNvSpPr/>
          <p:nvPr/>
        </p:nvSpPr>
        <p:spPr>
          <a:xfrm>
            <a:off x="8724378" y="3428999"/>
            <a:ext cx="635726" cy="60306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각형 7">
            <a:extLst>
              <a:ext uri="{FF2B5EF4-FFF2-40B4-BE49-F238E27FC236}">
                <a16:creationId xmlns:a16="http://schemas.microsoft.com/office/drawing/2014/main" id="{8492FCC7-7E7D-4F9A-908E-9D34A7FA3B1D}"/>
              </a:ext>
            </a:extLst>
          </p:cNvPr>
          <p:cNvSpPr/>
          <p:nvPr/>
        </p:nvSpPr>
        <p:spPr>
          <a:xfrm>
            <a:off x="9547338" y="3406138"/>
            <a:ext cx="635726" cy="60306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>
            <a:extLst>
              <a:ext uri="{FF2B5EF4-FFF2-40B4-BE49-F238E27FC236}">
                <a16:creationId xmlns:a16="http://schemas.microsoft.com/office/drawing/2014/main" id="{10B7855D-1814-41F8-9A82-98AA8487E2FB}"/>
              </a:ext>
            </a:extLst>
          </p:cNvPr>
          <p:cNvSpPr/>
          <p:nvPr/>
        </p:nvSpPr>
        <p:spPr>
          <a:xfrm>
            <a:off x="10368688" y="3406138"/>
            <a:ext cx="635726" cy="60306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C30B6D53-B8D7-46D3-BCAA-48F3651F90B1}"/>
              </a:ext>
            </a:extLst>
          </p:cNvPr>
          <p:cNvSpPr/>
          <p:nvPr/>
        </p:nvSpPr>
        <p:spPr>
          <a:xfrm>
            <a:off x="7714184" y="4354286"/>
            <a:ext cx="822960" cy="7576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784F8C61-6018-4A83-9EAC-163751B9F89F}"/>
              </a:ext>
            </a:extLst>
          </p:cNvPr>
          <p:cNvSpPr/>
          <p:nvPr/>
        </p:nvSpPr>
        <p:spPr>
          <a:xfrm>
            <a:off x="9012433" y="4433686"/>
            <a:ext cx="929073" cy="59884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F4FD0-773F-4EEB-8705-26E3B05779D9}"/>
              </a:ext>
            </a:extLst>
          </p:cNvPr>
          <p:cNvSpPr txBox="1"/>
          <p:nvPr/>
        </p:nvSpPr>
        <p:spPr>
          <a:xfrm>
            <a:off x="8778457" y="2957340"/>
            <a:ext cx="139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2900468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F489-61B4-45E4-AF33-961BF7B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1" y="311752"/>
            <a:ext cx="4564224" cy="969153"/>
          </a:xfrm>
        </p:spPr>
        <p:txBody>
          <a:bodyPr/>
          <a:lstStyle/>
          <a:p>
            <a:r>
              <a:rPr lang="en-US" altLang="ko-KR" dirty="0"/>
              <a:t>Grand challenge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08FBDF-3AEA-449E-9BBD-FA3B5292E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13" y="3125054"/>
            <a:ext cx="9373574" cy="127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D1DCA9-7822-4BA8-9855-55E1AC65D21D}"/>
              </a:ext>
            </a:extLst>
          </p:cNvPr>
          <p:cNvSpPr txBox="1"/>
          <p:nvPr/>
        </p:nvSpPr>
        <p:spPr>
          <a:xfrm>
            <a:off x="1409213" y="1895244"/>
            <a:ext cx="4916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Focal </a:t>
            </a:r>
            <a:r>
              <a:rPr lang="en-US" altLang="ko-KR" sz="3200" dirty="0" err="1"/>
              <a:t>crossentropy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D8B1B-13AF-4A84-93F3-E46D8BAB380F}"/>
              </a:ext>
            </a:extLst>
          </p:cNvPr>
          <p:cNvSpPr txBox="1"/>
          <p:nvPr/>
        </p:nvSpPr>
        <p:spPr>
          <a:xfrm>
            <a:off x="1409213" y="2725026"/>
            <a:ext cx="937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정답으로 맞춘 데이터에서는 가중치를 적게</a:t>
            </a:r>
            <a:r>
              <a:rPr lang="en-US" altLang="ko-KR" dirty="0"/>
              <a:t>, </a:t>
            </a:r>
            <a:r>
              <a:rPr lang="ko-KR" altLang="en-US" dirty="0"/>
              <a:t>맞추지 못한 데이터에서는 가중치를 크게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4E4FAE-D171-460A-8C49-F8F66371D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8900"/>
            <a:ext cx="12192000" cy="25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170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F489-61B4-45E4-AF33-961BF7B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1" y="311752"/>
            <a:ext cx="4564224" cy="969153"/>
          </a:xfrm>
        </p:spPr>
        <p:txBody>
          <a:bodyPr/>
          <a:lstStyle/>
          <a:p>
            <a:r>
              <a:rPr lang="en-US" altLang="ko-KR" dirty="0"/>
              <a:t>Grand challenge</a:t>
            </a:r>
            <a:endParaRPr lang="ko-KR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27D631A-B9B1-453B-92DD-C7A8983D1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2" y="3883603"/>
            <a:ext cx="11490036" cy="25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835E0F-7E00-4F36-8F4D-FA30EEAE85CE}"/>
              </a:ext>
            </a:extLst>
          </p:cNvPr>
          <p:cNvSpPr txBox="1"/>
          <p:nvPr/>
        </p:nvSpPr>
        <p:spPr>
          <a:xfrm>
            <a:off x="996821" y="2259088"/>
            <a:ext cx="937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학습을 어느정도 진행한 모델에서 </a:t>
            </a:r>
            <a:r>
              <a:rPr lang="en-US" altLang="ko-KR" dirty="0"/>
              <a:t>loss function</a:t>
            </a:r>
            <a:r>
              <a:rPr lang="ko-KR" altLang="en-US" dirty="0"/>
              <a:t>을 바꿔서 </a:t>
            </a:r>
            <a:r>
              <a:rPr lang="en-US" altLang="ko-KR" dirty="0"/>
              <a:t>0.8? 0.9 </a:t>
            </a:r>
            <a:r>
              <a:rPr lang="ko-KR" altLang="en-US" dirty="0"/>
              <a:t>이상 정답과 차이가 나는 데이터는 학습이 되지 않게 가중치를 줄이면 어떨까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B0477-8659-424F-9BA7-3B5F4B9C9FB6}"/>
              </a:ext>
            </a:extLst>
          </p:cNvPr>
          <p:cNvSpPr txBox="1"/>
          <p:nvPr/>
        </p:nvSpPr>
        <p:spPr>
          <a:xfrm>
            <a:off x="996821" y="3071345"/>
            <a:ext cx="937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 </a:t>
            </a:r>
            <a:r>
              <a:rPr lang="ko-KR" altLang="en-US" dirty="0"/>
              <a:t>이미지를 </a:t>
            </a:r>
            <a:r>
              <a:rPr lang="en-US" altLang="ko-KR" dirty="0"/>
              <a:t>160</a:t>
            </a:r>
            <a:r>
              <a:rPr lang="ko-KR" altLang="en-US" dirty="0"/>
              <a:t>장 중앙에서 잘랐는데 </a:t>
            </a:r>
            <a:r>
              <a:rPr lang="en-US" altLang="ko-KR" dirty="0" err="1"/>
              <a:t>channe</a:t>
            </a:r>
            <a:r>
              <a:rPr lang="ko-KR" altLang="en-US" dirty="0"/>
              <a:t>수가 큰 데이터는 압축해서 장수를 모으거나 </a:t>
            </a:r>
            <a:r>
              <a:rPr lang="en-US" altLang="ko-KR" dirty="0"/>
              <a:t>sampling</a:t>
            </a:r>
            <a:r>
              <a:rPr lang="ko-KR" altLang="en-US" dirty="0"/>
              <a:t>하면 어떨까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49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F489-61B4-45E4-AF33-961BF7B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1" y="311752"/>
            <a:ext cx="4564224" cy="969153"/>
          </a:xfrm>
        </p:spPr>
        <p:txBody>
          <a:bodyPr/>
          <a:lstStyle/>
          <a:p>
            <a:r>
              <a:rPr lang="en-US" altLang="ko-KR" dirty="0"/>
              <a:t>Grand challenge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DB7B46-8A09-4FC9-A0DC-2351220207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21" y="2482135"/>
            <a:ext cx="4041710" cy="388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C8DA5C-0538-45AF-89CA-BA9CBF0F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049" y="2482135"/>
            <a:ext cx="4041710" cy="388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B78FD95-0DE5-470C-A0FF-4096E82F63BA}"/>
              </a:ext>
            </a:extLst>
          </p:cNvPr>
          <p:cNvSpPr txBox="1">
            <a:spLocks/>
          </p:cNvSpPr>
          <p:nvPr/>
        </p:nvSpPr>
        <p:spPr>
          <a:xfrm>
            <a:off x="996821" y="1195741"/>
            <a:ext cx="9702281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metric : (Covid Severity, Covid Probability)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581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F489-61B4-45E4-AF33-961BF7B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1" y="311752"/>
            <a:ext cx="4564224" cy="969153"/>
          </a:xfrm>
        </p:spPr>
        <p:txBody>
          <a:bodyPr/>
          <a:lstStyle/>
          <a:p>
            <a:r>
              <a:rPr lang="en-US" altLang="ko-KR" dirty="0"/>
              <a:t>Grand challenge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B78FD95-0DE5-470C-A0FF-4096E82F63BA}"/>
              </a:ext>
            </a:extLst>
          </p:cNvPr>
          <p:cNvSpPr txBox="1">
            <a:spLocks/>
          </p:cNvSpPr>
          <p:nvPr/>
        </p:nvSpPr>
        <p:spPr>
          <a:xfrm>
            <a:off x="996821" y="1195741"/>
            <a:ext cx="9702281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metric : (Covid Severity, Covid Probability)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5FD15-0016-4633-ACB3-8F5EE1428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821" y="2164894"/>
            <a:ext cx="5504647" cy="1501095"/>
          </a:xfrm>
        </p:spPr>
        <p:txBody>
          <a:bodyPr/>
          <a:lstStyle/>
          <a:p>
            <a:r>
              <a:rPr lang="ko-KR" altLang="en-US" dirty="0"/>
              <a:t>데이터 수 </a:t>
            </a:r>
            <a:r>
              <a:rPr lang="en-US" altLang="ko-KR" dirty="0"/>
              <a:t>: 2000EA</a:t>
            </a:r>
          </a:p>
          <a:p>
            <a:r>
              <a:rPr lang="en-US" altLang="ko-KR" dirty="0"/>
              <a:t>Covid Severity :  301 / 1699</a:t>
            </a:r>
          </a:p>
          <a:p>
            <a:r>
              <a:rPr lang="en-US" altLang="ko-KR" dirty="0"/>
              <a:t>Covid Probability : 1205 / 795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7D4251-68F1-4427-9D25-81C106E67BDA}"/>
              </a:ext>
            </a:extLst>
          </p:cNvPr>
          <p:cNvSpPr txBox="1">
            <a:spLocks/>
          </p:cNvSpPr>
          <p:nvPr/>
        </p:nvSpPr>
        <p:spPr>
          <a:xfrm>
            <a:off x="996820" y="4020260"/>
            <a:ext cx="9598475" cy="1501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Evaluation : AUC(Covid Severity / Covid Probability)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89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F489-61B4-45E4-AF33-961BF7B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1" y="311752"/>
            <a:ext cx="4564224" cy="969153"/>
          </a:xfrm>
        </p:spPr>
        <p:txBody>
          <a:bodyPr/>
          <a:lstStyle/>
          <a:p>
            <a:r>
              <a:rPr lang="en-US" altLang="ko-KR" dirty="0"/>
              <a:t>Grand challenge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B78FD95-0DE5-470C-A0FF-4096E82F63BA}"/>
              </a:ext>
            </a:extLst>
          </p:cNvPr>
          <p:cNvSpPr txBox="1">
            <a:spLocks/>
          </p:cNvSpPr>
          <p:nvPr/>
        </p:nvSpPr>
        <p:spPr>
          <a:xfrm>
            <a:off x="996819" y="1975270"/>
            <a:ext cx="9702281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1. </a:t>
            </a:r>
            <a:r>
              <a:rPr lang="ko-KR" altLang="en-US" sz="2000" dirty="0"/>
              <a:t>데이터 불균형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7A1F489-68F6-42D9-9BC6-B00454FBBB33}"/>
              </a:ext>
            </a:extLst>
          </p:cNvPr>
          <p:cNvSpPr txBox="1">
            <a:spLocks/>
          </p:cNvSpPr>
          <p:nvPr/>
        </p:nvSpPr>
        <p:spPr>
          <a:xfrm>
            <a:off x="996820" y="3638789"/>
            <a:ext cx="9702281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2. </a:t>
            </a:r>
            <a:r>
              <a:rPr lang="ko-KR" altLang="en-US" sz="2000" dirty="0"/>
              <a:t>데이터 용량</a:t>
            </a:r>
            <a:endParaRPr lang="en-US" altLang="ko-KR" sz="2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AABBE46-481A-4442-92A8-8711096A034D}"/>
              </a:ext>
            </a:extLst>
          </p:cNvPr>
          <p:cNvSpPr txBox="1">
            <a:spLocks/>
          </p:cNvSpPr>
          <p:nvPr/>
        </p:nvSpPr>
        <p:spPr>
          <a:xfrm>
            <a:off x="1244859" y="4458141"/>
            <a:ext cx="9702281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2000EA (237GB)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8B248E9-05AF-49BF-AC8F-F67729E7B72B}"/>
              </a:ext>
            </a:extLst>
          </p:cNvPr>
          <p:cNvSpPr txBox="1">
            <a:spLocks/>
          </p:cNvSpPr>
          <p:nvPr/>
        </p:nvSpPr>
        <p:spPr>
          <a:xfrm>
            <a:off x="996819" y="2794622"/>
            <a:ext cx="9702281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8798C867-B729-4AD3-BE3E-006721816822}"/>
              </a:ext>
            </a:extLst>
          </p:cNvPr>
          <p:cNvSpPr txBox="1">
            <a:spLocks/>
          </p:cNvSpPr>
          <p:nvPr/>
        </p:nvSpPr>
        <p:spPr>
          <a:xfrm>
            <a:off x="1244858" y="2656803"/>
            <a:ext cx="9702281" cy="969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Augmentation </a:t>
            </a:r>
            <a:r>
              <a:rPr lang="ko-KR" altLang="en-US" sz="2000" dirty="0"/>
              <a:t>또는 </a:t>
            </a:r>
            <a:r>
              <a:rPr lang="en-US" altLang="ko-KR" sz="2000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274034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F489-61B4-45E4-AF33-961BF7B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1" y="311752"/>
            <a:ext cx="4564224" cy="969153"/>
          </a:xfrm>
        </p:spPr>
        <p:txBody>
          <a:bodyPr/>
          <a:lstStyle/>
          <a:p>
            <a:r>
              <a:rPr lang="en-US" altLang="ko-KR" dirty="0"/>
              <a:t>Grand challenge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5FD15-0016-4633-ACB3-8F5EE1428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821" y="2164894"/>
            <a:ext cx="10026313" cy="2801389"/>
          </a:xfrm>
        </p:spPr>
        <p:txBody>
          <a:bodyPr>
            <a:normAutofit/>
          </a:bodyPr>
          <a:lstStyle/>
          <a:p>
            <a:r>
              <a:rPr lang="ko-KR" altLang="en-US" dirty="0"/>
              <a:t>불균형 데이터에서 데이터 추가를 하지 않고 </a:t>
            </a:r>
            <a:r>
              <a:rPr lang="en-US" altLang="ko-KR" dirty="0"/>
              <a:t>loss function</a:t>
            </a:r>
            <a:r>
              <a:rPr lang="ko-KR" altLang="en-US" dirty="0"/>
              <a:t>에서 가중치를 통해 균형을 맞추면 학습에 어떤 영향을 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3D CNN</a:t>
            </a:r>
            <a:r>
              <a:rPr lang="ko-KR" altLang="en-US" dirty="0"/>
              <a:t>을 사용하지 않고 </a:t>
            </a:r>
            <a:r>
              <a:rPr lang="en-US" altLang="ko-KR" dirty="0"/>
              <a:t>3D </a:t>
            </a:r>
            <a:r>
              <a:rPr lang="ko-KR" altLang="en-US" dirty="0"/>
              <a:t>데이터를 효과적으로 학습할 방법이 없을까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632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F489-61B4-45E4-AF33-961BF7B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1" y="311752"/>
            <a:ext cx="4564224" cy="969153"/>
          </a:xfrm>
        </p:spPr>
        <p:txBody>
          <a:bodyPr/>
          <a:lstStyle/>
          <a:p>
            <a:r>
              <a:rPr lang="en-US" altLang="ko-KR" dirty="0"/>
              <a:t>Grand challenge</a:t>
            </a:r>
            <a:endParaRPr lang="ko-KR" altLang="en-US" dirty="0"/>
          </a:p>
        </p:txBody>
      </p:sp>
      <p:pic>
        <p:nvPicPr>
          <p:cNvPr id="7" name="내용 개체 틀 6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840C867F-F1AF-4D91-9ADF-470D63355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25" y="1551059"/>
            <a:ext cx="4071593" cy="375588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8C6535-AC14-4F65-94AA-35DC52C27F97}"/>
              </a:ext>
            </a:extLst>
          </p:cNvPr>
          <p:cNvSpPr txBox="1"/>
          <p:nvPr/>
        </p:nvSpPr>
        <p:spPr>
          <a:xfrm>
            <a:off x="1173018" y="2124363"/>
            <a:ext cx="456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값을 </a:t>
            </a:r>
            <a:r>
              <a:rPr lang="en-US" altLang="ko-KR" dirty="0"/>
              <a:t>minmax scaling </a:t>
            </a:r>
            <a:r>
              <a:rPr lang="ko-KR" altLang="en-US" dirty="0"/>
              <a:t>할 경우 문제가 있음</a:t>
            </a:r>
          </a:p>
        </p:txBody>
      </p:sp>
    </p:spTree>
    <p:extLst>
      <p:ext uri="{BB962C8B-B14F-4D97-AF65-F5344CB8AC3E}">
        <p14:creationId xmlns:p14="http://schemas.microsoft.com/office/powerpoint/2010/main" val="79551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F489-61B4-45E4-AF33-961BF7B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1" y="311752"/>
            <a:ext cx="4564224" cy="969153"/>
          </a:xfrm>
        </p:spPr>
        <p:txBody>
          <a:bodyPr/>
          <a:lstStyle/>
          <a:p>
            <a:r>
              <a:rPr lang="en-US" altLang="ko-KR" dirty="0"/>
              <a:t>Grand challenge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AB2F1-16F2-4B8B-873E-B31BEB0CD493}"/>
              </a:ext>
            </a:extLst>
          </p:cNvPr>
          <p:cNvSpPr txBox="1"/>
          <p:nvPr/>
        </p:nvSpPr>
        <p:spPr>
          <a:xfrm>
            <a:off x="914400" y="1662545"/>
            <a:ext cx="485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코로나가 검출되는 </a:t>
            </a:r>
            <a:r>
              <a:rPr lang="en-US" altLang="ko-KR" dirty="0"/>
              <a:t>HU</a:t>
            </a:r>
            <a:r>
              <a:rPr lang="ko-KR" altLang="en-US" dirty="0"/>
              <a:t>값 </a:t>
            </a:r>
            <a:r>
              <a:rPr lang="en-US" altLang="ko-KR" dirty="0"/>
              <a:t>: -368~-703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08BA21-759E-496B-89C3-B1727D425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44402"/>
            <a:ext cx="5638800" cy="24098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B1DBCF0-9F0A-40EE-A3BC-E19D4E48A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52" y="1472200"/>
            <a:ext cx="5064619" cy="53542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717F4A-C961-4160-8119-DC082B791B11}"/>
              </a:ext>
            </a:extLst>
          </p:cNvPr>
          <p:cNvSpPr txBox="1"/>
          <p:nvPr/>
        </p:nvSpPr>
        <p:spPr>
          <a:xfrm>
            <a:off x="6851852" y="611662"/>
            <a:ext cx="4858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전체 채널 범위</a:t>
            </a:r>
            <a:r>
              <a:rPr lang="en-US" altLang="ko-KR" dirty="0"/>
              <a:t>(166~1199) &amp;</a:t>
            </a:r>
          </a:p>
          <a:p>
            <a:r>
              <a:rPr lang="ko-KR" altLang="en-US" dirty="0"/>
              <a:t>코로나 검출영역을 고려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690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2D74692-8FBA-435D-8F33-A7590280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110" y="3193103"/>
            <a:ext cx="3768437" cy="369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CFE86AE-EA0D-4DDA-B785-4E629DAD7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073" y="3193103"/>
            <a:ext cx="3604373" cy="359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38A1819-D5F9-4ABB-8BF1-81E544B85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346" y="82513"/>
            <a:ext cx="3604373" cy="334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58B4E-AADA-43C2-982E-51FEA3655728}"/>
              </a:ext>
            </a:extLst>
          </p:cNvPr>
          <p:cNvSpPr txBox="1"/>
          <p:nvPr/>
        </p:nvSpPr>
        <p:spPr>
          <a:xfrm>
            <a:off x="710494" y="4803561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Patient number 174</a:t>
            </a:r>
            <a:endParaRPr lang="ko-KR" alt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E6AC863-66C9-4540-99E3-1C3B932BD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110" y="82512"/>
            <a:ext cx="3703781" cy="339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F942FA-A4B2-4AD0-B01A-E9A97FC2DDBA}"/>
              </a:ext>
            </a:extLst>
          </p:cNvPr>
          <p:cNvSpPr txBox="1"/>
          <p:nvPr/>
        </p:nvSpPr>
        <p:spPr>
          <a:xfrm>
            <a:off x="710494" y="1411304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Patient number 92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669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411</Words>
  <Application>Microsoft Office PowerPoint</Application>
  <PresentationFormat>와이드스크린</PresentationFormat>
  <Paragraphs>123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Grand challenge</vt:lpstr>
      <vt:lpstr>Grand challenge</vt:lpstr>
      <vt:lpstr>Grand challenge</vt:lpstr>
      <vt:lpstr>Grand challenge</vt:lpstr>
      <vt:lpstr>Grand challenge</vt:lpstr>
      <vt:lpstr>Grand challenge</vt:lpstr>
      <vt:lpstr>PowerPoint 프레젠테이션</vt:lpstr>
      <vt:lpstr>Grand challenge</vt:lpstr>
      <vt:lpstr>Grand challenge</vt:lpstr>
      <vt:lpstr>Grand challenge</vt:lpstr>
      <vt:lpstr>Grand challenge</vt:lpstr>
      <vt:lpstr>Grand challenge</vt:lpstr>
      <vt:lpstr>Grand challenge</vt:lpstr>
      <vt:lpstr>Grand challenge</vt:lpstr>
      <vt:lpstr>Grand challenge</vt:lpstr>
      <vt:lpstr>Grand challenge</vt:lpstr>
      <vt:lpstr>Grand challenge</vt:lpstr>
      <vt:lpstr>Grand challenge</vt:lpstr>
      <vt:lpstr>Grand challenge</vt:lpstr>
      <vt:lpstr>Grand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주진호</dc:creator>
  <cp:lastModifiedBy>주진호</cp:lastModifiedBy>
  <cp:revision>6</cp:revision>
  <dcterms:created xsi:type="dcterms:W3CDTF">2022-02-16T02:23:29Z</dcterms:created>
  <dcterms:modified xsi:type="dcterms:W3CDTF">2022-02-17T04:52:20Z</dcterms:modified>
</cp:coreProperties>
</file>