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7" r:id="rId6"/>
    <p:sldId id="259" r:id="rId7"/>
    <p:sldId id="261" r:id="rId8"/>
    <p:sldId id="263" r:id="rId9"/>
    <p:sldId id="278" r:id="rId10"/>
    <p:sldId id="264" r:id="rId11"/>
    <p:sldId id="271" r:id="rId12"/>
    <p:sldId id="272" r:id="rId13"/>
    <p:sldId id="265" r:id="rId14"/>
    <p:sldId id="266" r:id="rId15"/>
    <p:sldId id="285" r:id="rId16"/>
    <p:sldId id="286" r:id="rId17"/>
    <p:sldId id="267" r:id="rId18"/>
    <p:sldId id="279" r:id="rId19"/>
    <p:sldId id="280" r:id="rId20"/>
    <p:sldId id="281" r:id="rId21"/>
    <p:sldId id="282" r:id="rId22"/>
    <p:sldId id="290" r:id="rId23"/>
    <p:sldId id="284" r:id="rId24"/>
    <p:sldId id="288" r:id="rId25"/>
    <p:sldId id="289" r:id="rId26"/>
    <p:sldId id="270" r:id="rId27"/>
    <p:sldId id="275" r:id="rId28"/>
    <p:sldId id="274" r:id="rId29"/>
    <p:sldId id="26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6E7BE-6306-02CA-F174-54F079F56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8D8AB-0926-3B86-FD7A-0E667FA65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E50F9-8080-5C41-2278-33DAED1F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A-7BB0-49B7-8756-8F45BC2743B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2DDFB-63B1-1F1F-A83C-6C830395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92FD8-E4DD-2093-D2DC-30FFED7C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E41-F6B5-4A1F-B831-82D7D078B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1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F3AF5-D61D-7D7D-256B-02544AC2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2A3BDD-5D7A-F2CA-BF31-1350D845B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A7099-04DA-631D-118A-56FE74F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A-7BB0-49B7-8756-8F45BC2743B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0AD39-FF06-4D36-02F0-353151B8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ECFAA-FCAF-9E4C-FFDE-78917EB1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E41-F6B5-4A1F-B831-82D7D078B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7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A29983-0A59-FC01-7DA1-0617F4672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A87609-6560-BE11-14DB-A38E3F9BD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51985-F858-BF26-1E8F-76F8376C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A-7BB0-49B7-8756-8F45BC2743B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7DCCB-99E6-BA21-5944-C865FEE8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5EF49-D520-EDE6-9179-13787C70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E41-F6B5-4A1F-B831-82D7D078B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7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BA31A-4614-D452-06BD-AB94DC85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096BD-EB17-B1F8-0A83-ACDB9D998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4A2C-1E4C-F207-9B33-C66390B5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A-7BB0-49B7-8756-8F45BC2743B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E00B3-2F09-5D1D-6F78-C175FF2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5A174-94F4-0D45-DBEA-9E8FD712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E41-F6B5-4A1F-B831-82D7D078B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3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4F6E7-D659-3D57-BD17-78B1946F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E1787-B060-D471-3CDC-B4A6860B6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38CEC-64A4-6121-2D7A-15A058E2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A-7BB0-49B7-8756-8F45BC2743B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A76FF-B5F0-39E8-4A2D-2516105D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37E07-8623-135F-0FDC-02394787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E41-F6B5-4A1F-B831-82D7D078B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1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6622D-6123-B3E6-7CC4-20A814E0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0051B-A2A3-18A5-4984-0F15D6D50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FF124-72EA-7D13-B14A-FB5B6DF63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63F6DB-4CDF-F1F8-A786-C37057B9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A-7BB0-49B7-8756-8F45BC2743B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23116-E5FF-7E88-AF6F-5AE3BED7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1DABF2-BC87-5931-1D2A-32D23978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E41-F6B5-4A1F-B831-82D7D078B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7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9262B-DF3D-4A1C-25E8-F95AE80A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372E4-4A17-47CE-5A00-1838078B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9F6C1-0742-3964-096F-CAFA4AAA5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3DBD2B-9451-1BCE-5A35-949F5A2E4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75B94B-656C-51F4-00BA-386F88DB5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B11AED-F4CA-83E3-C671-80599853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A-7BB0-49B7-8756-8F45BC2743B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90E0A2-F3DC-30CB-3AF7-C39131666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6E601-693B-08BC-A8AE-9A2198AB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E41-F6B5-4A1F-B831-82D7D078B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4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292C1-34C1-2840-FDD6-3A59261C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762A5F-C241-8B03-EC65-538B7704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A-7BB0-49B7-8756-8F45BC2743B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497F87-F5EF-127B-487C-0D87398F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14DC51-CB4A-E766-652C-B18AF56B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E41-F6B5-4A1F-B831-82D7D078B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9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BDB9C5-5806-73FE-32A7-7FC42F82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A-7BB0-49B7-8756-8F45BC2743B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A10AEF-B7DB-BBCE-0A79-76381A07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F81AD6-A418-B37B-B99C-0E7A148B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E41-F6B5-4A1F-B831-82D7D078B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3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907AE-FBFB-91CF-3E43-62321EA5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549BB-9969-FB22-70DD-06249A7E8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C5D2DE-8D7C-795C-F753-F7242BA90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8AC700-1A66-2468-003D-6904DA51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A-7BB0-49B7-8756-8F45BC2743B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39D41-C456-B483-D12C-3E31DD56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D1158-306B-A0CA-1E03-1C64851E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E41-F6B5-4A1F-B831-82D7D078B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6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041C7-55E1-D00A-8B7C-D6168374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818E94-F864-C677-59CB-F8AAAC8A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004BB-4563-55A5-9873-DEABE20B6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5C466-D977-0B9B-46FC-CA24EAC8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AA8A-7BB0-49B7-8756-8F45BC2743B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427EAD-D3A8-865E-4F26-C155B172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3BD92-5C42-E7DD-30CE-6C4107A9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BE41-F6B5-4A1F-B831-82D7D078B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CB1534-92A2-08C0-FC36-C2EA29EE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07DEE-4DEE-9103-A249-A9473762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E9C42-984E-3236-0A03-A6AB4487C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AA8A-7BB0-49B7-8756-8F45BC2743B2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AA603-2C6C-1C93-F4E4-DDDE91CDC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208A5-453E-08EB-CF84-503650FE1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BE41-F6B5-4A1F-B831-82D7D078B8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5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기말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4FCDE-AD8E-E8D4-EB14-7F5DF1930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전기전자 </a:t>
            </a:r>
            <a:r>
              <a:rPr lang="ko-KR" altLang="en-US" dirty="0" err="1"/>
              <a:t>캡스톤</a:t>
            </a:r>
            <a:endParaRPr lang="en-US" altLang="ko-KR" dirty="0"/>
          </a:p>
          <a:p>
            <a:r>
              <a:rPr lang="ko-KR" altLang="en-US" dirty="0"/>
              <a:t>주진호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/>
              <a:t>여지현</a:t>
            </a:r>
          </a:p>
        </p:txBody>
      </p:sp>
    </p:spTree>
    <p:extLst>
      <p:ext uri="{BB962C8B-B14F-4D97-AF65-F5344CB8AC3E}">
        <p14:creationId xmlns:p14="http://schemas.microsoft.com/office/powerpoint/2010/main" val="219876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실험 과정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A22BBF5-3368-68B0-FB3D-9817F7AC3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91" y="1667304"/>
            <a:ext cx="11165513" cy="496947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1. f(x) = x</a:t>
            </a:r>
            <a:r>
              <a:rPr lang="ko-KR" altLang="en-US" dirty="0"/>
              <a:t> 모델 학습</a:t>
            </a:r>
            <a:r>
              <a:rPr lang="en-US" altLang="ko-KR" dirty="0"/>
              <a:t> (Time domain, f) </a:t>
            </a:r>
          </a:p>
          <a:p>
            <a:pPr algn="l"/>
            <a:r>
              <a:rPr lang="en-US" altLang="ko-KR" dirty="0"/>
              <a:t>2. f(</a:t>
            </a:r>
            <a:r>
              <a:rPr lang="en-US" altLang="ko-KR" dirty="0" err="1"/>
              <a:t>test_data</a:t>
            </a:r>
            <a:r>
              <a:rPr lang="en-US" altLang="ko-KR" dirty="0"/>
              <a:t>) = </a:t>
            </a:r>
            <a:r>
              <a:rPr lang="en-US" altLang="ko-KR" dirty="0" err="1"/>
              <a:t>test_data</a:t>
            </a:r>
            <a:endParaRPr lang="en-US" altLang="ko-KR" dirty="0"/>
          </a:p>
          <a:p>
            <a:pPr algn="l"/>
            <a:r>
              <a:rPr lang="en-US" altLang="ko-KR" dirty="0"/>
              <a:t>3. Bandpass, </a:t>
            </a:r>
            <a:r>
              <a:rPr lang="en-US" altLang="ko-KR" dirty="0" err="1"/>
              <a:t>Fourier_transform</a:t>
            </a:r>
            <a:r>
              <a:rPr lang="en-US" altLang="ko-KR" dirty="0"/>
              <a:t> </a:t>
            </a:r>
            <a:r>
              <a:rPr lang="ko-KR" altLang="en-US" dirty="0"/>
              <a:t>등의 후처리 </a:t>
            </a:r>
            <a:r>
              <a:rPr lang="en-US" altLang="ko-KR" dirty="0"/>
              <a:t>(</a:t>
            </a:r>
            <a:r>
              <a:rPr lang="en-US" altLang="ko-KR" dirty="0" err="1"/>
              <a:t>test_data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4. </a:t>
            </a:r>
            <a:r>
              <a:rPr lang="ko-KR" altLang="en-US" dirty="0"/>
              <a:t>결과 확인</a:t>
            </a:r>
          </a:p>
        </p:txBody>
      </p:sp>
    </p:spTree>
    <p:extLst>
      <p:ext uri="{BB962C8B-B14F-4D97-AF65-F5344CB8AC3E}">
        <p14:creationId xmlns:p14="http://schemas.microsoft.com/office/powerpoint/2010/main" val="307581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699C2-B1CD-20D8-7F53-63F058B6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구조 </a:t>
            </a:r>
          </a:p>
        </p:txBody>
      </p:sp>
      <p:pic>
        <p:nvPicPr>
          <p:cNvPr id="2052" name="Picture 4" descr="딥러닝 GAN 튜토리얼 - 시작부터 최신 트렌드까지 GAN 논문 순서 | mocha's machine learning">
            <a:extLst>
              <a:ext uri="{FF2B5EF4-FFF2-40B4-BE49-F238E27FC236}">
                <a16:creationId xmlns:a16="http://schemas.microsoft.com/office/drawing/2014/main" id="{71A626E3-8950-D38D-16EC-CF1C6A827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327" y="1824163"/>
            <a:ext cx="6385345" cy="320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83EFCB-B304-900B-365A-6645300DC568}"/>
              </a:ext>
            </a:extLst>
          </p:cNvPr>
          <p:cNvSpPr txBox="1"/>
          <p:nvPr/>
        </p:nvSpPr>
        <p:spPr>
          <a:xfrm>
            <a:off x="4389120" y="5173734"/>
            <a:ext cx="33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GAN </a:t>
            </a:r>
            <a:r>
              <a:rPr lang="ko-KR" altLang="en-US" dirty="0"/>
              <a:t>전체 구조</a:t>
            </a:r>
          </a:p>
        </p:txBody>
      </p:sp>
    </p:spTree>
    <p:extLst>
      <p:ext uri="{BB962C8B-B14F-4D97-AF65-F5344CB8AC3E}">
        <p14:creationId xmlns:p14="http://schemas.microsoft.com/office/powerpoint/2010/main" val="198260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699C2-B1CD-20D8-7F53-63F058B6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pix2pix (2016 CVPR)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3EFCB-B304-900B-365A-6645300DC568}"/>
              </a:ext>
            </a:extLst>
          </p:cNvPr>
          <p:cNvSpPr txBox="1"/>
          <p:nvPr/>
        </p:nvSpPr>
        <p:spPr>
          <a:xfrm>
            <a:off x="1526964" y="5321217"/>
            <a:ext cx="334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Pix2Pix Generator </a:t>
            </a:r>
            <a:r>
              <a:rPr lang="ko-KR" altLang="en-US" dirty="0"/>
              <a:t>구조</a:t>
            </a:r>
            <a:endParaRPr lang="en-US" altLang="ko-KR" dirty="0"/>
          </a:p>
          <a:p>
            <a:pPr algn="ctr"/>
            <a:r>
              <a:rPr lang="en-US" altLang="ko-KR" dirty="0"/>
              <a:t>(U-net)</a:t>
            </a:r>
            <a:endParaRPr lang="ko-KR" altLang="en-US" dirty="0"/>
          </a:p>
        </p:txBody>
      </p:sp>
      <p:pic>
        <p:nvPicPr>
          <p:cNvPr id="3" name="Picture 2" descr="Pix2Pix(Image-to-Image Translation with Conditional Adversarial Networks,  Pix2Pix 논문 설명)">
            <a:extLst>
              <a:ext uri="{FF2B5EF4-FFF2-40B4-BE49-F238E27FC236}">
                <a16:creationId xmlns:a16="http://schemas.microsoft.com/office/drawing/2014/main" id="{96BE0D73-2451-2DDB-54C6-40083A748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548" r="661" b="34047"/>
          <a:stretch/>
        </p:blipFill>
        <p:spPr bwMode="auto">
          <a:xfrm>
            <a:off x="1230060" y="2119342"/>
            <a:ext cx="3641838" cy="237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ull-width image">
            <a:extLst>
              <a:ext uri="{FF2B5EF4-FFF2-40B4-BE49-F238E27FC236}">
                <a16:creationId xmlns:a16="http://schemas.microsoft.com/office/drawing/2014/main" id="{9DF0FBE0-CFF4-CECD-7E2D-65C1F2A4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561" y="1928349"/>
            <a:ext cx="3350759" cy="275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98A17-394E-726A-500D-9ACA3C402D7F}"/>
              </a:ext>
            </a:extLst>
          </p:cNvPr>
          <p:cNvSpPr txBox="1"/>
          <p:nvPr/>
        </p:nvSpPr>
        <p:spPr>
          <a:xfrm>
            <a:off x="6960561" y="5250424"/>
            <a:ext cx="334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Pix2Pix Discriminator </a:t>
            </a:r>
            <a:r>
              <a:rPr lang="ko-KR" altLang="en-US" dirty="0"/>
              <a:t>구조</a:t>
            </a:r>
            <a:endParaRPr lang="en-US" altLang="ko-KR" dirty="0"/>
          </a:p>
          <a:p>
            <a:pPr algn="ctr"/>
            <a:r>
              <a:rPr lang="en-US" altLang="ko-KR" dirty="0"/>
              <a:t>(Patch GAN Discriminator)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16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(Time domain)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503FD29-5517-3846-91BD-A79ACA8F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464" y="5619136"/>
            <a:ext cx="2188660" cy="318566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800" dirty="0"/>
              <a:t>모델로 예측한 결과</a:t>
            </a:r>
            <a:endParaRPr lang="en-US" altLang="ko-KR" sz="18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1F21078-53F3-A548-E40F-980EFDEE9E31}"/>
              </a:ext>
            </a:extLst>
          </p:cNvPr>
          <p:cNvSpPr txBox="1">
            <a:spLocks/>
          </p:cNvSpPr>
          <p:nvPr/>
        </p:nvSpPr>
        <p:spPr>
          <a:xfrm>
            <a:off x="7037931" y="5619136"/>
            <a:ext cx="2188660" cy="318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정답 데이터</a:t>
            </a:r>
            <a:endParaRPr lang="en-US" altLang="ko-KR" sz="1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A59D1B-C5CF-7845-9306-AB10DC6A2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75"/>
          <a:stretch/>
        </p:blipFill>
        <p:spPr>
          <a:xfrm>
            <a:off x="2273218" y="1383707"/>
            <a:ext cx="7677652" cy="40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8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실험 과정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푸리에변환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503FD29-5517-3846-91BD-A79ACA8F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464" y="5619136"/>
            <a:ext cx="2188660" cy="318566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800" dirty="0"/>
              <a:t>모델로 예측한 결과</a:t>
            </a:r>
            <a:endParaRPr lang="en-US" altLang="ko-KR" sz="18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1F21078-53F3-A548-E40F-980EFDEE9E31}"/>
              </a:ext>
            </a:extLst>
          </p:cNvPr>
          <p:cNvSpPr txBox="1">
            <a:spLocks/>
          </p:cNvSpPr>
          <p:nvPr/>
        </p:nvSpPr>
        <p:spPr>
          <a:xfrm>
            <a:off x="7037931" y="5619136"/>
            <a:ext cx="2188660" cy="318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정답 데이터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0C16A6-2F10-4BA9-5C2C-074A41829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4"/>
          <a:stretch/>
        </p:blipFill>
        <p:spPr>
          <a:xfrm>
            <a:off x="2273218" y="1383707"/>
            <a:ext cx="7590503" cy="40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3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실험 과정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4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BandPass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filter)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503FD29-5517-3846-91BD-A79ACA8F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389" y="5619136"/>
            <a:ext cx="2188660" cy="318566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800" dirty="0"/>
              <a:t>모델로 예측한 결과</a:t>
            </a:r>
            <a:endParaRPr lang="en-US" altLang="ko-KR" sz="18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1F21078-53F3-A548-E40F-980EFDEE9E31}"/>
              </a:ext>
            </a:extLst>
          </p:cNvPr>
          <p:cNvSpPr txBox="1">
            <a:spLocks/>
          </p:cNvSpPr>
          <p:nvPr/>
        </p:nvSpPr>
        <p:spPr>
          <a:xfrm>
            <a:off x="6807856" y="5619136"/>
            <a:ext cx="2188660" cy="318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정답 데이터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896939-4D58-E073-F70B-DD7DB725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83" y="1441614"/>
            <a:ext cx="7283498" cy="388550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309BF5C-2B78-52CB-EDC0-50974502685F}"/>
              </a:ext>
            </a:extLst>
          </p:cNvPr>
          <p:cNvSpPr/>
          <p:nvPr/>
        </p:nvSpPr>
        <p:spPr>
          <a:xfrm>
            <a:off x="3138457" y="2790395"/>
            <a:ext cx="530942" cy="955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5CCE117-9549-1C96-76F1-5BCD55092987}"/>
              </a:ext>
            </a:extLst>
          </p:cNvPr>
          <p:cNvSpPr/>
          <p:nvPr/>
        </p:nvSpPr>
        <p:spPr>
          <a:xfrm>
            <a:off x="4123648" y="3134032"/>
            <a:ext cx="286119" cy="43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2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1554870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실험 과정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4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BandPass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filter-&gt;Fourier Transform)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503FD29-5517-3846-91BD-A79ACA8F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389" y="5619136"/>
            <a:ext cx="2188660" cy="318566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800" dirty="0"/>
              <a:t>모델로 예측한 결과</a:t>
            </a:r>
            <a:endParaRPr lang="en-US" altLang="ko-KR" sz="18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1F21078-53F3-A548-E40F-980EFDEE9E31}"/>
              </a:ext>
            </a:extLst>
          </p:cNvPr>
          <p:cNvSpPr txBox="1">
            <a:spLocks/>
          </p:cNvSpPr>
          <p:nvPr/>
        </p:nvSpPr>
        <p:spPr>
          <a:xfrm>
            <a:off x="6807856" y="5619136"/>
            <a:ext cx="2188660" cy="318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정답 데이터</a:t>
            </a: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8CEF7A-F870-66B2-C10A-FCE9CFCFB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83" y="1441614"/>
            <a:ext cx="7283498" cy="39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48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1366091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실험 과정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(Fourier Transform-&gt;</a:t>
            </a:r>
            <a:r>
              <a:rPr lang="en-US" altLang="ko-KR" sz="4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BandPass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filter)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503FD29-5517-3846-91BD-A79ACA8F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389" y="5619136"/>
            <a:ext cx="2188660" cy="318566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800" dirty="0"/>
              <a:t>모델로 예측한 결과</a:t>
            </a:r>
            <a:endParaRPr lang="en-US" altLang="ko-KR" sz="18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1F21078-53F3-A548-E40F-980EFDEE9E31}"/>
              </a:ext>
            </a:extLst>
          </p:cNvPr>
          <p:cNvSpPr txBox="1">
            <a:spLocks/>
          </p:cNvSpPr>
          <p:nvPr/>
        </p:nvSpPr>
        <p:spPr>
          <a:xfrm>
            <a:off x="6807856" y="5619136"/>
            <a:ext cx="2188660" cy="318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정답 데이터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B87C2-80E0-98FF-A27A-7AD12A80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81" y="1440128"/>
            <a:ext cx="7338041" cy="397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4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(Time domain)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503FD29-5517-3846-91BD-A79ACA8F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464" y="5619136"/>
            <a:ext cx="2188660" cy="318566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800" dirty="0"/>
              <a:t>모델로 예측한 결과</a:t>
            </a:r>
            <a:endParaRPr lang="en-US" altLang="ko-KR" sz="18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1F21078-53F3-A548-E40F-980EFDEE9E31}"/>
              </a:ext>
            </a:extLst>
          </p:cNvPr>
          <p:cNvSpPr txBox="1">
            <a:spLocks/>
          </p:cNvSpPr>
          <p:nvPr/>
        </p:nvSpPr>
        <p:spPr>
          <a:xfrm>
            <a:off x="7037931" y="5619136"/>
            <a:ext cx="2188660" cy="318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정답 데이터</a:t>
            </a:r>
            <a:endParaRPr lang="en-US" altLang="ko-KR" sz="1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A59D1B-C5CF-7845-9306-AB10DC6A2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75"/>
          <a:stretch/>
        </p:blipFill>
        <p:spPr>
          <a:xfrm>
            <a:off x="2273218" y="1383707"/>
            <a:ext cx="7677652" cy="40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6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7BD4A74-BC6A-217B-58AE-382EF427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86" y="1964483"/>
            <a:ext cx="7145428" cy="40191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655B77C1-F7F4-9850-3E37-0768A296F9CC}"/>
              </a:ext>
            </a:extLst>
          </p:cNvPr>
          <p:cNvSpPr/>
          <p:nvPr/>
        </p:nvSpPr>
        <p:spPr>
          <a:xfrm>
            <a:off x="2813992" y="3634003"/>
            <a:ext cx="1993982" cy="20116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8148F5D-CED5-5BD3-4BBB-A00C72428C3F}"/>
              </a:ext>
            </a:extLst>
          </p:cNvPr>
          <p:cNvSpPr/>
          <p:nvPr/>
        </p:nvSpPr>
        <p:spPr>
          <a:xfrm>
            <a:off x="1374288" y="5344816"/>
            <a:ext cx="920300" cy="9497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7516CA0-2810-DDB7-DB24-D9496B47438A}"/>
              </a:ext>
            </a:extLst>
          </p:cNvPr>
          <p:cNvSpPr/>
          <p:nvPr/>
        </p:nvSpPr>
        <p:spPr>
          <a:xfrm>
            <a:off x="1866259" y="5483451"/>
            <a:ext cx="341116" cy="348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C8375E8-617B-E821-4940-BA3B58BCF68C}"/>
              </a:ext>
            </a:extLst>
          </p:cNvPr>
          <p:cNvSpPr/>
          <p:nvPr/>
        </p:nvSpPr>
        <p:spPr>
          <a:xfrm>
            <a:off x="2036817" y="5544488"/>
            <a:ext cx="170297" cy="2023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70EEDE0-EBE9-9B67-0AA5-B31F5C0849CE}"/>
              </a:ext>
            </a:extLst>
          </p:cNvPr>
          <p:cNvCxnSpPr/>
          <p:nvPr/>
        </p:nvCxnSpPr>
        <p:spPr>
          <a:xfrm flipV="1">
            <a:off x="2294588" y="5156036"/>
            <a:ext cx="228698" cy="18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13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algn="l"/>
            <a:r>
              <a:rPr lang="ko-KR" altLang="en-US" sz="3600" dirty="0"/>
              <a:t>주제 </a:t>
            </a:r>
            <a:r>
              <a:rPr lang="en-US" altLang="ko-KR" sz="3600" dirty="0"/>
              <a:t>: Time Frequency</a:t>
            </a:r>
            <a:r>
              <a:rPr lang="ko-KR" altLang="en-US" sz="3600" dirty="0"/>
              <a:t> </a:t>
            </a:r>
            <a:r>
              <a:rPr lang="en-US" altLang="ko-KR" sz="3600" dirty="0"/>
              <a:t>domain GAN </a:t>
            </a:r>
            <a:r>
              <a:rPr lang="ko-KR" altLang="en-US" sz="3600" dirty="0"/>
              <a:t>모델 개발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2D59C8B-52D4-C9E7-B9E8-25E09FCF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134" y="1492536"/>
            <a:ext cx="4370609" cy="2458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04DED-535E-C1D3-3008-7C0D03A00CF3}"/>
              </a:ext>
            </a:extLst>
          </p:cNvPr>
          <p:cNvSpPr txBox="1"/>
          <p:nvPr/>
        </p:nvSpPr>
        <p:spPr>
          <a:xfrm>
            <a:off x="680392" y="1683381"/>
            <a:ext cx="6508463" cy="421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세부 목표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160000"/>
              </a:lnSpc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Time domain GAN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 개발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기존에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Baseline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사용되는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GAN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모델을 이용하여 데이터셋에서 데이터가 부족한 레이블을 대상으로 하는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Time domain GAN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모델을 개발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Frequency domain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에서의 성능 측정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위의 모델을 이용하여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Time domain GAN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모델을 개발하고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해당 모델로 생성한 데이터를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Frequency domain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으로 변경한 후 성능을 평가한다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평가는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Frequency domain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특정 주파수대역을 뽑아 테스트할 예정이며 그림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평가 방법에 대한 예시 사진이다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256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실험 과정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푸리에변환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503FD29-5517-3846-91BD-A79ACA8F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464" y="5619136"/>
            <a:ext cx="2188660" cy="318566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800" dirty="0"/>
              <a:t>모델로 예측한 결과</a:t>
            </a:r>
            <a:endParaRPr lang="en-US" altLang="ko-KR" sz="18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1F21078-53F3-A548-E40F-980EFDEE9E31}"/>
              </a:ext>
            </a:extLst>
          </p:cNvPr>
          <p:cNvSpPr txBox="1">
            <a:spLocks/>
          </p:cNvSpPr>
          <p:nvPr/>
        </p:nvSpPr>
        <p:spPr>
          <a:xfrm>
            <a:off x="7037931" y="5619136"/>
            <a:ext cx="2188660" cy="318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정답 데이터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0C16A6-2F10-4BA9-5C2C-074A41829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44"/>
          <a:stretch/>
        </p:blipFill>
        <p:spPr>
          <a:xfrm>
            <a:off x="2273218" y="1383707"/>
            <a:ext cx="7590503" cy="404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7BD4A74-BC6A-217B-58AE-382EF427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86" y="1964483"/>
            <a:ext cx="7145428" cy="40191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655B77C1-F7F4-9850-3E37-0768A296F9CC}"/>
              </a:ext>
            </a:extLst>
          </p:cNvPr>
          <p:cNvSpPr/>
          <p:nvPr/>
        </p:nvSpPr>
        <p:spPr>
          <a:xfrm>
            <a:off x="6896346" y="3722493"/>
            <a:ext cx="1993982" cy="20116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2009DF6-FB8B-4CD2-3922-DF31BE547AC7}"/>
              </a:ext>
            </a:extLst>
          </p:cNvPr>
          <p:cNvSpPr/>
          <p:nvPr/>
        </p:nvSpPr>
        <p:spPr>
          <a:xfrm>
            <a:off x="9910915" y="5179634"/>
            <a:ext cx="920300" cy="9497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B6B8C14-DD92-7897-3C0B-B4F1FB76BC60}"/>
              </a:ext>
            </a:extLst>
          </p:cNvPr>
          <p:cNvSpPr/>
          <p:nvPr/>
        </p:nvSpPr>
        <p:spPr>
          <a:xfrm>
            <a:off x="10012251" y="5306470"/>
            <a:ext cx="341116" cy="348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F04F93-5007-D214-F2F6-0F8F54261CE2}"/>
              </a:ext>
            </a:extLst>
          </p:cNvPr>
          <p:cNvSpPr/>
          <p:nvPr/>
        </p:nvSpPr>
        <p:spPr>
          <a:xfrm>
            <a:off x="10030210" y="5366832"/>
            <a:ext cx="170297" cy="2023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E5DDE78-1B70-1B44-DECB-805020C8E16A}"/>
              </a:ext>
            </a:extLst>
          </p:cNvPr>
          <p:cNvCxnSpPr>
            <a:cxnSpLocks/>
          </p:cNvCxnSpPr>
          <p:nvPr/>
        </p:nvCxnSpPr>
        <p:spPr>
          <a:xfrm flipH="1" flipV="1">
            <a:off x="9615686" y="4884665"/>
            <a:ext cx="248035" cy="18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8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1554870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실험 과정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4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BandPass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filter-&gt;Fourier Transform)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503FD29-5517-3846-91BD-A79ACA8F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389" y="5619136"/>
            <a:ext cx="2188660" cy="318566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800" dirty="0"/>
              <a:t>모델로 예측한 결과</a:t>
            </a:r>
            <a:endParaRPr lang="en-US" altLang="ko-KR" sz="18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1F21078-53F3-A548-E40F-980EFDEE9E31}"/>
              </a:ext>
            </a:extLst>
          </p:cNvPr>
          <p:cNvSpPr txBox="1">
            <a:spLocks/>
          </p:cNvSpPr>
          <p:nvPr/>
        </p:nvSpPr>
        <p:spPr>
          <a:xfrm>
            <a:off x="6807856" y="5619136"/>
            <a:ext cx="2188660" cy="318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정답 데이터</a:t>
            </a:r>
            <a:endParaRPr lang="en-US" altLang="ko-KR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8CEF7A-F870-66B2-C10A-FCE9CFCFB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83" y="1441614"/>
            <a:ext cx="7283498" cy="39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21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7BD4A74-BC6A-217B-58AE-382EF427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86" y="1946785"/>
            <a:ext cx="7145428" cy="40191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655B77C1-F7F4-9850-3E37-0768A296F9CC}"/>
              </a:ext>
            </a:extLst>
          </p:cNvPr>
          <p:cNvSpPr/>
          <p:nvPr/>
        </p:nvSpPr>
        <p:spPr>
          <a:xfrm>
            <a:off x="4530705" y="2194559"/>
            <a:ext cx="1993982" cy="20116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33EA1AF-C7C3-8B9D-40EF-1FB0018B053E}"/>
              </a:ext>
            </a:extLst>
          </p:cNvPr>
          <p:cNvCxnSpPr>
            <a:cxnSpLocks/>
          </p:cNvCxnSpPr>
          <p:nvPr/>
        </p:nvCxnSpPr>
        <p:spPr>
          <a:xfrm flipH="1" flipV="1">
            <a:off x="4253435" y="1864196"/>
            <a:ext cx="4707685" cy="2477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3E5A683-2561-DC75-7050-640CBE7262E5}"/>
              </a:ext>
            </a:extLst>
          </p:cNvPr>
          <p:cNvCxnSpPr>
            <a:cxnSpLocks/>
          </p:cNvCxnSpPr>
          <p:nvPr/>
        </p:nvCxnSpPr>
        <p:spPr>
          <a:xfrm flipH="1" flipV="1">
            <a:off x="3474720" y="2265351"/>
            <a:ext cx="4459449" cy="2694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D0CD9620-7E10-F2B0-40F5-E836362D6EA7}"/>
              </a:ext>
            </a:extLst>
          </p:cNvPr>
          <p:cNvSpPr/>
          <p:nvPr/>
        </p:nvSpPr>
        <p:spPr>
          <a:xfrm>
            <a:off x="9910915" y="5016136"/>
            <a:ext cx="920300" cy="9497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9BBA5E9-C174-0B3D-E0D0-85FD9541138E}"/>
              </a:ext>
            </a:extLst>
          </p:cNvPr>
          <p:cNvSpPr/>
          <p:nvPr/>
        </p:nvSpPr>
        <p:spPr>
          <a:xfrm>
            <a:off x="10012251" y="5142972"/>
            <a:ext cx="341116" cy="348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5A5A39-B2B8-A7C7-1F7C-0CE9D62164FD}"/>
              </a:ext>
            </a:extLst>
          </p:cNvPr>
          <p:cNvSpPr/>
          <p:nvPr/>
        </p:nvSpPr>
        <p:spPr>
          <a:xfrm>
            <a:off x="10030210" y="5203334"/>
            <a:ext cx="170297" cy="2023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BDECBA6-0D48-AEED-3FC2-C54D62D10326}"/>
              </a:ext>
            </a:extLst>
          </p:cNvPr>
          <p:cNvCxnSpPr>
            <a:cxnSpLocks/>
          </p:cNvCxnSpPr>
          <p:nvPr/>
        </p:nvCxnSpPr>
        <p:spPr>
          <a:xfrm flipH="1" flipV="1">
            <a:off x="9615686" y="4884665"/>
            <a:ext cx="248035" cy="18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84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1366091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실험 과정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(Fourier Transform-&gt;</a:t>
            </a:r>
            <a:r>
              <a:rPr lang="en-US" altLang="ko-KR" sz="4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BandPass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filter)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503FD29-5517-3846-91BD-A79ACA8F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389" y="5619136"/>
            <a:ext cx="2188660" cy="318566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sz="1800" dirty="0"/>
              <a:t>모델로 예측한 결과</a:t>
            </a:r>
            <a:endParaRPr lang="en-US" altLang="ko-KR" sz="18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1F21078-53F3-A548-E40F-980EFDEE9E31}"/>
              </a:ext>
            </a:extLst>
          </p:cNvPr>
          <p:cNvSpPr txBox="1">
            <a:spLocks/>
          </p:cNvSpPr>
          <p:nvPr/>
        </p:nvSpPr>
        <p:spPr>
          <a:xfrm>
            <a:off x="6807856" y="5619136"/>
            <a:ext cx="2188660" cy="318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정답 데이터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B87C2-80E0-98FF-A27A-7AD12A80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781" y="1440128"/>
            <a:ext cx="7338041" cy="397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61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7BD4A74-BC6A-217B-58AE-382EF427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86" y="1964483"/>
            <a:ext cx="7145428" cy="40191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655B77C1-F7F4-9850-3E37-0768A296F9CC}"/>
              </a:ext>
            </a:extLst>
          </p:cNvPr>
          <p:cNvSpPr/>
          <p:nvPr/>
        </p:nvSpPr>
        <p:spPr>
          <a:xfrm>
            <a:off x="4530705" y="2194559"/>
            <a:ext cx="1993982" cy="20116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33EA1AF-C7C3-8B9D-40EF-1FB0018B053E}"/>
              </a:ext>
            </a:extLst>
          </p:cNvPr>
          <p:cNvCxnSpPr/>
          <p:nvPr/>
        </p:nvCxnSpPr>
        <p:spPr>
          <a:xfrm flipV="1">
            <a:off x="3049966" y="1964483"/>
            <a:ext cx="4353724" cy="26193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3E5A683-2561-DC75-7050-640CBE7262E5}"/>
              </a:ext>
            </a:extLst>
          </p:cNvPr>
          <p:cNvCxnSpPr/>
          <p:nvPr/>
        </p:nvCxnSpPr>
        <p:spPr>
          <a:xfrm flipV="1">
            <a:off x="3781486" y="2471825"/>
            <a:ext cx="4353724" cy="26193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0929E31D-F62C-E006-88A4-CD344F6CC757}"/>
              </a:ext>
            </a:extLst>
          </p:cNvPr>
          <p:cNvSpPr/>
          <p:nvPr/>
        </p:nvSpPr>
        <p:spPr>
          <a:xfrm>
            <a:off x="9910915" y="5016136"/>
            <a:ext cx="920300" cy="94979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44114BD-3BEB-F57E-8982-1CEA52573A43}"/>
              </a:ext>
            </a:extLst>
          </p:cNvPr>
          <p:cNvSpPr/>
          <p:nvPr/>
        </p:nvSpPr>
        <p:spPr>
          <a:xfrm>
            <a:off x="10012251" y="5142972"/>
            <a:ext cx="341116" cy="348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65F01BB-C8F9-B032-6AA8-3162A90467DA}"/>
              </a:ext>
            </a:extLst>
          </p:cNvPr>
          <p:cNvSpPr/>
          <p:nvPr/>
        </p:nvSpPr>
        <p:spPr>
          <a:xfrm>
            <a:off x="10030210" y="5203334"/>
            <a:ext cx="170297" cy="2023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D54ACC9-D1B9-B9E0-5FCF-0A72FA927A0A}"/>
              </a:ext>
            </a:extLst>
          </p:cNvPr>
          <p:cNvCxnSpPr>
            <a:cxnSpLocks/>
          </p:cNvCxnSpPr>
          <p:nvPr/>
        </p:nvCxnSpPr>
        <p:spPr>
          <a:xfrm flipH="1" flipV="1">
            <a:off x="9615686" y="4884665"/>
            <a:ext cx="248035" cy="188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255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74" y="290862"/>
            <a:ext cx="11725951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결론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Time domain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고려한 모델은 문제가 있다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7BD4A74-BC6A-217B-58AE-382EF427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86" y="1964483"/>
            <a:ext cx="7145428" cy="401914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5156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5B24795-CEFC-6D7C-C8BC-D8228C2971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0" t="20052" r="34968" b="7322"/>
          <a:stretch/>
        </p:blipFill>
        <p:spPr>
          <a:xfrm>
            <a:off x="3387894" y="1246948"/>
            <a:ext cx="5416211" cy="436410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DCF08C44-DD56-5892-47F0-4B4B620D9E1D}"/>
              </a:ext>
            </a:extLst>
          </p:cNvPr>
          <p:cNvSpPr txBox="1">
            <a:spLocks/>
          </p:cNvSpPr>
          <p:nvPr/>
        </p:nvSpPr>
        <p:spPr>
          <a:xfrm>
            <a:off x="680392" y="266956"/>
            <a:ext cx="10150823" cy="812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4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연구가 가지는 의미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CCE80-AF73-B641-747D-63277404CBB4}"/>
              </a:ext>
            </a:extLst>
          </p:cNvPr>
          <p:cNvSpPr txBox="1"/>
          <p:nvPr/>
        </p:nvSpPr>
        <p:spPr>
          <a:xfrm>
            <a:off x="560439" y="5899355"/>
            <a:ext cx="11149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산업적 측면 </a:t>
            </a:r>
            <a:r>
              <a:rPr lang="en-US" altLang="ko-KR" dirty="0"/>
              <a:t>: </a:t>
            </a:r>
            <a:r>
              <a:rPr lang="ko-KR" altLang="en-US" dirty="0"/>
              <a:t>모델 학습에 합성 데이터를 사용하기 위해서는</a:t>
            </a:r>
            <a:r>
              <a:rPr lang="en-US" altLang="ko-KR" dirty="0"/>
              <a:t> </a:t>
            </a:r>
            <a:r>
              <a:rPr lang="ko-KR" altLang="en-US" dirty="0"/>
              <a:t>단순히 </a:t>
            </a:r>
            <a:r>
              <a:rPr lang="en-US" altLang="ko-KR" dirty="0"/>
              <a:t>Time domain</a:t>
            </a:r>
            <a:r>
              <a:rPr lang="ko-KR" altLang="en-US" dirty="0"/>
              <a:t>만 고려해서는 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연구적 측면 </a:t>
            </a:r>
            <a:r>
              <a:rPr lang="en-US" altLang="ko-KR" dirty="0"/>
              <a:t>: </a:t>
            </a:r>
            <a:r>
              <a:rPr lang="ko-KR" altLang="en-US" dirty="0"/>
              <a:t>기존에 제시되었던 논문들 대다수를 부정할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265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향후 진행 방향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D3D114-1F8C-4775-7B1B-AB75BADD7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91" y="1667304"/>
            <a:ext cx="11165513" cy="496947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dirty="0"/>
              <a:t>추가 연구 및 정리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arxiv</a:t>
            </a:r>
            <a:r>
              <a:rPr lang="en-US" altLang="ko-KR" dirty="0"/>
              <a:t> </a:t>
            </a:r>
            <a:r>
              <a:rPr lang="ko-KR" altLang="en-US" dirty="0"/>
              <a:t>업로드 예정 </a:t>
            </a:r>
            <a:r>
              <a:rPr lang="en-US" altLang="ko-KR" dirty="0"/>
              <a:t>(</a:t>
            </a:r>
            <a:r>
              <a:rPr lang="ko-KR" altLang="en-US" dirty="0"/>
              <a:t>아이디어 선점용</a:t>
            </a:r>
            <a:r>
              <a:rPr lang="en-US" altLang="ko-KR" dirty="0"/>
              <a:t>)</a:t>
            </a:r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106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향후 진행 방향 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A22BBF5-3368-68B0-FB3D-9817F7AC3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91" y="1667304"/>
            <a:ext cx="11165513" cy="49694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dirty="0" err="1"/>
              <a:t>CycleGAN</a:t>
            </a:r>
            <a:r>
              <a:rPr lang="ko-KR" altLang="en-US" dirty="0"/>
              <a:t>을 활용한 목소리 변조 모델 개발</a:t>
            </a:r>
            <a:endParaRPr lang="en-US" altLang="ko-KR" dirty="0"/>
          </a:p>
          <a:p>
            <a:pPr algn="l"/>
            <a:r>
              <a:rPr lang="en-US" altLang="ko-KR" dirty="0"/>
              <a:t>Ex) </a:t>
            </a:r>
            <a:r>
              <a:rPr lang="ko-KR" altLang="en-US" dirty="0"/>
              <a:t>남성 노년 </a:t>
            </a:r>
            <a:r>
              <a:rPr lang="en-US" altLang="ko-KR" dirty="0"/>
              <a:t>-&gt; </a:t>
            </a:r>
            <a:r>
              <a:rPr lang="ko-KR" altLang="en-US" dirty="0"/>
              <a:t>여성 유아 목소리 </a:t>
            </a:r>
            <a:r>
              <a:rPr lang="en-US" altLang="ko-KR" dirty="0"/>
              <a:t>(</a:t>
            </a:r>
            <a:r>
              <a:rPr lang="ko-KR" altLang="en-US" dirty="0"/>
              <a:t>같은 문장 출력</a:t>
            </a:r>
            <a:r>
              <a:rPr lang="en-US" altLang="ko-KR" dirty="0"/>
              <a:t>)</a:t>
            </a:r>
          </a:p>
        </p:txBody>
      </p:sp>
      <p:pic>
        <p:nvPicPr>
          <p:cNvPr id="3" name="Picture 2" descr="CycleGAN | TensorFlow Core">
            <a:extLst>
              <a:ext uri="{FF2B5EF4-FFF2-40B4-BE49-F238E27FC236}">
                <a16:creationId xmlns:a16="http://schemas.microsoft.com/office/drawing/2014/main" id="{071B9305-DF79-D4A0-5D6E-DDE736CE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247" y="3881775"/>
            <a:ext cx="5525382" cy="270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6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연구 동기 및 배경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4FCDE-AD8E-E8D4-EB14-7F5DF193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91" y="1667304"/>
            <a:ext cx="11165513" cy="4768891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최근 몇 년 동안</a:t>
            </a:r>
            <a:r>
              <a:rPr lang="en-US" altLang="ko-KR" sz="1800" kern="0" dirty="0">
                <a:solidFill>
                  <a:srgbClr val="000000"/>
                </a:solidFill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</a:rPr>
              <a:t>딥러닝을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 기반으로 하는 기계학습 모델이 실생활에서 여러 문제를 해결함에 따라 딥러닝 기술에 대한 수요가 급증하였다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endParaRPr lang="en-US" altLang="ko-KR" sz="1800" kern="0" spc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이에 따라 각 분야에서 기계학습을 실생활에 적용하려는 연구가 진행되어왔다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altLang="ko-KR" sz="1800" kern="0" spc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하지만 현재 대다수가 사용하는 딥러닝 학습은 많은 양의 데이터를 필요로</a:t>
            </a:r>
            <a:r>
              <a:rPr lang="en-US" altLang="ko-KR" sz="1800" kern="0" dirty="0">
                <a:solidFill>
                  <a:srgbClr val="000000"/>
                </a:solidFill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하지만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실제 환경에서 수집할 수 있는 데이터는 극히 제한적이다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altLang="ko-KR" sz="1800" kern="0" spc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이러한 문제를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합성데이터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로 해결하고자 하는 회사들이 많아지고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altLang="ko-KR" sz="1800" kern="0" spc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>하지만 아직까지는 합성데이터를 현업에 적용하는데 몇 가지 어려움이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994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406DC1-35D1-878A-03A9-2DFC3B5317B3}"/>
              </a:ext>
            </a:extLst>
          </p:cNvPr>
          <p:cNvSpPr txBox="1"/>
          <p:nvPr/>
        </p:nvSpPr>
        <p:spPr>
          <a:xfrm>
            <a:off x="430654" y="547249"/>
            <a:ext cx="8838708" cy="5372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2021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심초음파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심전도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AI DATATHON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참가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(2021.10 ~ 2021.12)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심장 이미지내 좌심실 분할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AI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 개발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2021 </a:t>
            </a: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한국정보과학회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오픈소스소프트웨어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구두발표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저자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(2021.04 ~ 2021.12) 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 기반 식물 수형 측정 프로그램 구현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2021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소프트웨어 창업경진대회 우수상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“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공연 예술 스트리밍 플랫폼” 중소기업 부문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2022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GrandChallenge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covid-19 prediction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참여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(2022.01~2022.01)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CT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이미지를 활용한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Covid detection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모델 개발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한국정보과학회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언어공학 포스터발표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저자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(2021.09~2022.07)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AIHUB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음성데이터를 활용한 화자 특성 분류 모델 개발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AAAI Submission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(2021.02~ing)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심전도 데이터를 활용한 합성데이터 생성 모델 개발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대한심장학회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영어 구두발표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저자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(2022.02~2022.09)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심전도 데이터를 활용한 합성데이터 생성 모델 개발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졸업작품 ‘음성데이터를 활용한 생성 모델 개발’ 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(2022.09~ing)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Time-Frequency domain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자유롭게 변환 가능한 합성데이터 생성 모델 개발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4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연구 동기 및 배경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7BD4A74-BC6A-217B-58AE-382EF427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86" y="1964483"/>
            <a:ext cx="7145428" cy="401914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5968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연구 동기 및 배경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4FCDE-AD8E-E8D4-EB14-7F5DF193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91" y="1667304"/>
            <a:ext cx="11165513" cy="4969470"/>
          </a:xfrm>
        </p:spPr>
        <p:txBody>
          <a:bodyPr>
            <a:normAutofit fontScale="47500" lnSpcReduction="20000"/>
          </a:bodyPr>
          <a:lstStyle/>
          <a:p>
            <a:pPr marL="514350" marR="0" indent="-5143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합성 데이터의 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domain 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문제</a:t>
            </a:r>
            <a:endParaRPr lang="en-US" altLang="ko-KR" sz="3200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우리가 현실에서 수집할 수 있는 모든 데이터는 주파수 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domain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을 가지고 있다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주파수 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domain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을 크게 중요시하지 않는 영상이나 이미지기반 데이터는 지금 사용하는데 큰 문제가 되지 않지만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음성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심전도 등의 신호 기반 데이터는 주파수 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domain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이 중요하다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필자는 이전 연구에서 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Time domain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만을 고려하여 학습한 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GAN(Generative Adversarial Networks)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모델로 생성한 데이터를 주파수 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domain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으로 변경하여 성능을 비교했을 때 성능에 문제가 있음을 확인하였다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3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2. 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데이터의 품질</a:t>
            </a:r>
            <a:endParaRPr lang="ko-KR" altLang="en-US" sz="32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기계학습 모델을 연구할 때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특정 상황이나 질병 등을 나타내는 클래스 데이터는 부족하며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그렇지 않더라도 데이터의 품질이 떨어지는 경우가 많다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 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적은 숫자의 데이터로 학습을 할 경우 모델의 과적합이 일어날 가능성이 높으며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, </a:t>
            </a:r>
            <a:r>
              <a:rPr lang="ko-KR" altLang="en-US" sz="3200" kern="0" spc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저품질의데이터로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학습을 할 경우 성능이 좋게 나올지라도 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Grad cam, Attention map 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등의 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Explainable </a:t>
            </a:r>
            <a:r>
              <a:rPr lang="ko-KR" altLang="en-US" sz="3200" kern="0" spc="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기법등으로테스트를</a:t>
            </a:r>
            <a:r>
              <a:rPr lang="ko-KR" altLang="en-US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해보면 기계학습 모델이 우리가 원하는 방향으로 학습을 하지 않은 경우가 많음</a:t>
            </a:r>
            <a:r>
              <a:rPr lang="en-US" altLang="ko-KR" sz="3200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.</a:t>
            </a:r>
            <a:endParaRPr lang="ko-KR" altLang="en-US" sz="3200" kern="0" spc="0" dirty="0">
              <a:solidFill>
                <a:srgbClr val="000000"/>
              </a:solidFill>
              <a:effectLst/>
            </a:endParaRP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21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연구 동기 및 배경</a:t>
            </a:r>
            <a:r>
              <a:rPr lang="en-US" altLang="ko-KR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7BD4A74-BC6A-217B-58AE-382EF427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86" y="1964483"/>
            <a:ext cx="7145428" cy="401914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0895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설명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F60442A-63E9-97F2-4A26-BBE4DC22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92" y="1492482"/>
            <a:ext cx="6082759" cy="300282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188AC4-68BC-1ADC-634D-D6BE425709EE}"/>
              </a:ext>
            </a:extLst>
          </p:cNvPr>
          <p:cNvSpPr txBox="1"/>
          <p:nvPr/>
        </p:nvSpPr>
        <p:spPr>
          <a:xfrm>
            <a:off x="7063495" y="1492482"/>
            <a:ext cx="4448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출처 </a:t>
            </a:r>
            <a:r>
              <a:rPr lang="en-US" altLang="ko-KR" dirty="0"/>
              <a:t>: AI HUB</a:t>
            </a:r>
          </a:p>
          <a:p>
            <a:r>
              <a:rPr lang="ko-KR" altLang="en-US" dirty="0"/>
              <a:t>전체 데이터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240</a:t>
            </a:r>
            <a:r>
              <a:rPr lang="ko-KR" altLang="en-US" dirty="0"/>
              <a:t>만개</a:t>
            </a:r>
            <a:endParaRPr lang="en-US" altLang="ko-KR" dirty="0"/>
          </a:p>
          <a:p>
            <a:r>
              <a:rPr lang="ko-KR" altLang="en-US" dirty="0"/>
              <a:t>레이블 </a:t>
            </a:r>
            <a:r>
              <a:rPr lang="en-US" altLang="ko-KR" dirty="0"/>
              <a:t>: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사투리 여부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데이터 </a:t>
            </a:r>
            <a:r>
              <a:rPr lang="en-US" altLang="ko-KR" dirty="0"/>
              <a:t>: </a:t>
            </a:r>
            <a:r>
              <a:rPr lang="ko-KR" altLang="en-US" dirty="0"/>
              <a:t>충청</a:t>
            </a:r>
            <a:r>
              <a:rPr lang="en-US" altLang="ko-KR" dirty="0"/>
              <a:t>-60~69</a:t>
            </a:r>
            <a:r>
              <a:rPr lang="ko-KR" altLang="en-US" dirty="0"/>
              <a:t>세</a:t>
            </a:r>
            <a:r>
              <a:rPr lang="en-US" altLang="ko-KR" dirty="0"/>
              <a:t>-</a:t>
            </a:r>
            <a:r>
              <a:rPr lang="ko-KR" altLang="en-US" dirty="0"/>
              <a:t>남성</a:t>
            </a:r>
            <a:r>
              <a:rPr lang="en-US" altLang="ko-KR" dirty="0"/>
              <a:t> 4</a:t>
            </a:r>
            <a:r>
              <a:rPr lang="ko-KR" altLang="en-US" dirty="0"/>
              <a:t>만개 </a:t>
            </a:r>
          </a:p>
        </p:txBody>
      </p:sp>
    </p:spTree>
    <p:extLst>
      <p:ext uri="{BB962C8B-B14F-4D97-AF65-F5344CB8AC3E}">
        <p14:creationId xmlns:p14="http://schemas.microsoft.com/office/powerpoint/2010/main" val="31088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1A38B-16D8-D53C-26A0-BAC682D5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92" y="266956"/>
            <a:ext cx="10150823" cy="812625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4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4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151C4CEF-C38A-FC83-45DA-A4A3987C3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91" y="1667304"/>
            <a:ext cx="11165513" cy="49694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ko-KR" altLang="en-US" dirty="0"/>
              <a:t>초당 </a:t>
            </a:r>
            <a:r>
              <a:rPr lang="en-US" altLang="ko-KR" dirty="0"/>
              <a:t>48000Hz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marL="457200" indent="-457200" algn="l">
              <a:buAutoNum type="arabicPeriod"/>
            </a:pPr>
            <a:r>
              <a:rPr lang="ko-KR" altLang="en-US" dirty="0"/>
              <a:t>데이터 길이 </a:t>
            </a:r>
            <a:r>
              <a:rPr lang="en-US" altLang="ko-KR" dirty="0"/>
              <a:t>: 48000</a:t>
            </a:r>
            <a:r>
              <a:rPr lang="ko-KR" altLang="en-US" dirty="0"/>
              <a:t>*</a:t>
            </a:r>
            <a:r>
              <a:rPr lang="en-US" altLang="ko-KR" dirty="0"/>
              <a:t>3 = 144,000</a:t>
            </a:r>
          </a:p>
          <a:p>
            <a:pPr marL="457200" indent="-457200" algn="l">
              <a:buAutoNum type="arabicPeriod"/>
            </a:pPr>
            <a:r>
              <a:rPr lang="ko-KR" altLang="en-US" dirty="0"/>
              <a:t>학습 데이터 </a:t>
            </a:r>
            <a:r>
              <a:rPr lang="en-US" altLang="ko-KR" dirty="0"/>
              <a:t>: 40000</a:t>
            </a:r>
          </a:p>
          <a:p>
            <a:pPr marL="457200" indent="-457200" algn="l">
              <a:buAutoNum type="arabicPeriod"/>
            </a:pPr>
            <a:r>
              <a:rPr lang="en-US" altLang="ko-KR" dirty="0"/>
              <a:t>Bandpass range = [5000,8000]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04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6582</TotalTime>
  <Words>795</Words>
  <Application>Microsoft Office PowerPoint</Application>
  <PresentationFormat>와이드스크린</PresentationFormat>
  <Paragraphs>104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함초롬바탕</vt:lpstr>
      <vt:lpstr>Arial</vt:lpstr>
      <vt:lpstr>Office 테마</vt:lpstr>
      <vt:lpstr>캡스톤 기말 발표</vt:lpstr>
      <vt:lpstr>주제 : Time Frequency domain GAN 모델 개발</vt:lpstr>
      <vt:lpstr>연구 동기 및 배경(1)</vt:lpstr>
      <vt:lpstr>PowerPoint 프레젠테이션</vt:lpstr>
      <vt:lpstr>연구 동기 및 배경(3)</vt:lpstr>
      <vt:lpstr>연구 동기 및 배경(2)</vt:lpstr>
      <vt:lpstr>연구 동기 및 배경(3)</vt:lpstr>
      <vt:lpstr>데이터 설명</vt:lpstr>
      <vt:lpstr>데이터 전처리</vt:lpstr>
      <vt:lpstr>실험 과정</vt:lpstr>
      <vt:lpstr>모델 구조 </vt:lpstr>
      <vt:lpstr>pix2pix (2016 CVPR)</vt:lpstr>
      <vt:lpstr>실험 결과(Time domain)</vt:lpstr>
      <vt:lpstr>실험 과정 (푸리에변환)</vt:lpstr>
      <vt:lpstr>실험 과정 (BandPass filter)</vt:lpstr>
      <vt:lpstr>실험 과정 (BandPass filter-&gt;Fourier Transform)</vt:lpstr>
      <vt:lpstr>실험 과정 (Fourier Transform-&gt;BandPass filter)</vt:lpstr>
      <vt:lpstr>실험 결과(Time domain)</vt:lpstr>
      <vt:lpstr>PowerPoint 프레젠테이션</vt:lpstr>
      <vt:lpstr>실험 과정 (푸리에변환)</vt:lpstr>
      <vt:lpstr>PowerPoint 프레젠테이션</vt:lpstr>
      <vt:lpstr>실험 과정 (BandPass filter-&gt;Fourier Transform)</vt:lpstr>
      <vt:lpstr>PowerPoint 프레젠테이션</vt:lpstr>
      <vt:lpstr>실험 과정 (Fourier Transform-&gt;BandPass filter)</vt:lpstr>
      <vt:lpstr>PowerPoint 프레젠테이션</vt:lpstr>
      <vt:lpstr>결론 : Time domain만 고려한 모델은 문제가 있다.</vt:lpstr>
      <vt:lpstr>PowerPoint 프레젠테이션</vt:lpstr>
      <vt:lpstr>향후 진행 방향 - 마무리</vt:lpstr>
      <vt:lpstr>향후 진행 방향 - 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기말 발표</dc:title>
  <dc:creator>주진호</dc:creator>
  <cp:lastModifiedBy>주진호</cp:lastModifiedBy>
  <cp:revision>9</cp:revision>
  <dcterms:created xsi:type="dcterms:W3CDTF">2022-12-03T11:06:13Z</dcterms:created>
  <dcterms:modified xsi:type="dcterms:W3CDTF">2022-12-08T00:50:37Z</dcterms:modified>
</cp:coreProperties>
</file>