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3" r:id="rId7"/>
    <p:sldId id="262" r:id="rId8"/>
    <p:sldId id="267" r:id="rId9"/>
    <p:sldId id="270" r:id="rId10"/>
    <p:sldId id="272" r:id="rId11"/>
    <p:sldId id="261" r:id="rId12"/>
    <p:sldId id="259" r:id="rId13"/>
    <p:sldId id="260" r:id="rId14"/>
    <p:sldId id="264" r:id="rId15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lide de Título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exto e Título Vertical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Conteúdo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beçalho da Seção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uas Partes de Conteúdo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ação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omente Título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údo com Legenda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magem com Legenda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e Texto Vertical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993016" y="3829037"/>
            <a:ext cx="82059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Estudo da Polarização Política no Twitter e Telegram durante as Eleições de 2022</a:t>
            </a:r>
            <a:endParaRPr lang="pt-BR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 bwMode="auto">
          <a:xfrm>
            <a:off x="1523966" y="504160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pt-BR" dirty="0"/>
              <a:t>Johnny Sarafim Pinto,  Thiago H. Silva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3137666" y="214323"/>
            <a:ext cx="591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88" name="Google Shape;88;p1"/>
          <p:cNvSpPr txBox="1"/>
          <p:nvPr/>
        </p:nvSpPr>
        <p:spPr bwMode="auto">
          <a:xfrm>
            <a:off x="1523999" y="5679871"/>
            <a:ext cx="9144000" cy="40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Arial"/>
              </a:rPr>
              <a:t>Campus Curitiba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1523966" y="2136654"/>
            <a:ext cx="9144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Área Temática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(SICITE 05. C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iência da Computação - Análise e desenvolvimento de Sistemas - Controle e automação</a:t>
            </a:r>
            <a:r>
              <a:rPr lang="pt-BR" sz="2000" b="0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2000" b="0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0" name="Google Shape;90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-25" y="-1"/>
            <a:ext cx="12192000" cy="190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-993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Domínios mais Relevantes no Telegram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4ADAD7-F3E8-6120-E5CC-CD8764FA3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937" y="936971"/>
            <a:ext cx="9116126" cy="49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984900" y="247095"/>
            <a:ext cx="93622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Diferenças entre as plataformas e Conclusão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653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Telegram: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Predominância de grupos de direita.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Maior relevância de plataformas de notícia e outras redes sociais.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Comportamento dos grupos durante e após as eleições reacionário aos resultados.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Twitter: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Hashtags de esquerda mais populares.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Níveis maiores de polarização indicado pelos perfis populares.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Níveis de toxicidade e variações maiores entre ideologias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36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>
                <a:latin typeface="Cambria"/>
                <a:ea typeface="Cambria"/>
                <a:cs typeface="Cambria"/>
              </a:rPr>
              <a:t>Agradecimentos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 bwMode="auto">
          <a:xfrm>
            <a:off x="623392" y="1772816"/>
            <a:ext cx="10515600" cy="3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pt-BR" dirty="0"/>
              <a:t>À Fundação Araucária, CNPq (Processos  310998/2020-4 e 314603/2023-9), a FAPESP (processo 023/00148-0) e a UTFPR pelo financiamento deste trabalho.</a:t>
            </a:r>
            <a:endParaRPr dirty="0">
              <a:latin typeface="Cambria"/>
              <a:ea typeface="Cambria"/>
              <a:cs typeface="Cambria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17" name="Google Shape;117;p4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344781-0EDB-032F-1FC9-5C840A6B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490548"/>
            <a:ext cx="2809875" cy="1123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4533C3-E27C-CFCC-007F-9C011FE2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356992"/>
            <a:ext cx="3671351" cy="15066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8171E2-7D96-4E30-7EA2-214DD6DBF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347" y="3603398"/>
            <a:ext cx="3139306" cy="8633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D06221-E29B-CBDB-9A94-2CAD054D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808" y="4899001"/>
            <a:ext cx="3297845" cy="1015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>
                <a:latin typeface="Cambria"/>
                <a:ea typeface="Cambria"/>
                <a:cs typeface="Cambria"/>
              </a:rPr>
              <a:t>Referências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 bwMode="auto">
          <a:xfrm>
            <a:off x="695400" y="1403176"/>
            <a:ext cx="10515600" cy="405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BAUMGARTNER, Jason et al. The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Pushshift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Telegram Dataset. Proc. of ICWSM, v. 14, n. 1,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 840–847,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2020.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BRITO,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Saulo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A. de et al. Cheers to Untappd! Preferences for Beer Reflect Cultural Differences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Around the World. In: PROC. OF AMCIS. New Orleans, USA: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2018.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JIGSAW, Google. Perspective API.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2022.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Acessed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May 31, 2022.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Disponível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Jordan; GRAEML, Alexandre et al. Parrot Talk: Retweeting Among Twitter Users During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2018 Brazilian Presidential Election. In: PROC. of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WebMedia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2019. P. 1–8.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Jordan; SILVA, Thiago H. Should We Translate? Evaluating Toxicity in Online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Comments when Translating from Portuguese to English. In: PROC. of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WebMedia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[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S.l.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.], 2022.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KOBELLARZ, Jordan K et al. Reaching the bubble may not be enough: news media role in online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political polarization. EPJ Data Science, Springer Berlin Heidelberg, v. 11, n. 1, p. 47, 2022.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LIMA,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Fábio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Barbosa de. Entre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Bolhas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Grielas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Polarização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Político-Ideológica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Redes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Sociais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Estudos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Linguísticos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Literários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n. 67, p. 63–81, abr. 2021.</a:t>
            </a:r>
            <a:endParaRPr sz="1400" dirty="0">
              <a:latin typeface="Cambria"/>
              <a:ea typeface="Cambria"/>
              <a:cs typeface="Cambria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 dirty="0"/>
              <a:t>seisicite.com.br</a:t>
            </a:r>
            <a:endParaRPr dirty="0"/>
          </a:p>
        </p:txBody>
      </p:sp>
      <p:pic>
        <p:nvPicPr>
          <p:cNvPr id="126" name="Google Shape;126;p5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 bwMode="auto">
          <a:xfrm>
            <a:off x="407368" y="836712"/>
            <a:ext cx="10515600" cy="30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NOBARI, Arash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Dargahi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et al.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Characteristics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viral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Telegram; The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world’s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largest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hybrid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messenger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Expert sys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app, Elsevier, v. 168, p. 114303, 2021.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SANTOS, Frances A et al.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Automatic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extraction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urban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outdoor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perception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geolocated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free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texts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Social Network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Mining, Springer, v. 10, p. 1–23, 2020.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SILVA, Thiago H; LOUREIRO,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Antonio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AF.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Computaçao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urbana: Técnicas para o estudo de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sociedades com redes de sensoriamento participativo. Sociedade Brasileira de Computação, 2016.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2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TSUTSUMI, Diego P; FENERICH, Amanda T; SILVA, Thiago H.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Towards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business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partnership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opinion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Facebook.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Internet Services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Springer, v. 10, p. 1–23, 2019.</a:t>
            </a:r>
            <a:b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seisicite.com.br 6</a:t>
            </a:r>
            <a:br>
              <a:rPr lang="pt-BR" sz="40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dirty="0">
              <a:latin typeface="Cambria"/>
              <a:ea typeface="Cambria"/>
              <a:cs typeface="Cambria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26" name="Google Shape;126;p5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/>
              <a:t>Introdução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Contexto Geral: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Importância das redes sociais na comunicação.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Conectividade global e diversidade de opiniões.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Objetivo do Estudo: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Compreensão das interações políticas no Telegram e Twitter.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comportamento dos usuários durante as eleições de 2022.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 dirty="0">
              <a:highlight>
                <a:srgbClr val="9FC5E8"/>
              </a:highlight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 bwMode="auto">
          <a:xfrm>
            <a:off x="8715925" y="15432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99" name="Google Shape;99;p2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b="1" dirty="0">
                <a:latin typeface="Cambria"/>
                <a:ea typeface="Cambria"/>
                <a:cs typeface="Cambria"/>
              </a:rPr>
              <a:t>Metodologia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735031" y="13417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Coleta de Dados: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Grupos de Telegram: Catálogo online.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Twitter: API oficial.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Classificação de Ideologia: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conteúdo para determinar a ideologia de grupos e hashtags.</a:t>
            </a:r>
          </a:p>
          <a:p>
            <a:pPr marL="457200" lvl="1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Toxicidade:</a:t>
            </a:r>
            <a:endParaRPr lang="pt-BR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Utilização da API Google Perspective para identificar comportamentos tóxicos.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9416" y="272256"/>
            <a:ext cx="97943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Classificação da Ideologia dos Grupos de Telegram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623392" y="1771817"/>
            <a:ext cx="849694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palavras-chave</a:t>
            </a: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conteúdo das mensagens</a:t>
            </a: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Identificação da Orientação Política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8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9416" y="272256"/>
            <a:ext cx="97943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/>
            </a:pPr>
            <a:r>
              <a:rPr lang="pt-BR" sz="4000" b="1" dirty="0">
                <a:latin typeface="Cambria"/>
                <a:ea typeface="Cambria"/>
                <a:cs typeface="Cambria"/>
              </a:rPr>
              <a:t>Classificação da Ideologia </a:t>
            </a:r>
            <a:r>
              <a:rPr lang="pt-BR" sz="4000" b="1" dirty="0"/>
              <a:t>d</a:t>
            </a:r>
            <a:r>
              <a:rPr lang="pt-BR" sz="4000" b="1" dirty="0">
                <a:latin typeface="Cambria"/>
                <a:ea typeface="Cambria"/>
                <a:cs typeface="Cambria"/>
              </a:rPr>
              <a:t>as Hashtags e Tweets</a:t>
            </a:r>
            <a:endParaRPr sz="40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 bwMode="auto">
          <a:xfrm>
            <a:off x="623392" y="1771817"/>
            <a:ext cx="100103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Classificação das 100 hashtags mais populares de cada ideologia baseado nas palavras-chave utilizadas.</a:t>
            </a:r>
          </a:p>
          <a:p>
            <a:pPr marL="114300" indent="0" algn="l">
              <a:buNone/>
            </a:pPr>
            <a:endParaRPr lang="pt-BR" sz="3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Uso de algoritmo de aprendizado de máquina para classificar o restante das hashtags baseado nas co-ocorrencias entre hashtags caracterizadas e não caracterizadas.</a:t>
            </a:r>
            <a:endParaRPr lang="pt-BR" sz="32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>
              <a:buNone/>
            </a:pPr>
            <a:endParaRPr lang="pt-BR" sz="36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0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308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Distribuição Ideológica nas Plataformas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EBF0AA-CAD6-76D9-AEE0-B0A04495D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0" y="1772816"/>
            <a:ext cx="8280920" cy="39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2888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Análise de Toxicidade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EAD289-9592-FF35-052C-9910B9CA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556792"/>
            <a:ext cx="10108969" cy="41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2888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8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Nuvem de Palavras</a:t>
            </a:r>
            <a:endParaRPr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4D7897-A1CF-2985-3CB0-F86D76BE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12" y="2492896"/>
            <a:ext cx="5262282" cy="2739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42610D-1161-7727-84DB-10E4420D4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2496507"/>
            <a:ext cx="5184572" cy="2736303"/>
          </a:xfrm>
          <a:prstGeom prst="rect">
            <a:avLst/>
          </a:prstGeom>
        </p:spPr>
      </p:pic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77893690-23A4-A5C4-0C9C-4D786224FE2D}"/>
              </a:ext>
            </a:extLst>
          </p:cNvPr>
          <p:cNvSpPr txBox="1">
            <a:spLocks/>
          </p:cNvSpPr>
          <p:nvPr/>
        </p:nvSpPr>
        <p:spPr bwMode="auto">
          <a:xfrm>
            <a:off x="2660934" y="1506590"/>
            <a:ext cx="14752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z="2400" b="1" dirty="0">
                <a:latin typeface="Cambria" panose="02040503050406030204" pitchFamily="18" charset="0"/>
                <a:ea typeface="Cambria" panose="02040503050406030204" pitchFamily="18" charset="0"/>
              </a:rPr>
              <a:t>Twitter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105;p3">
            <a:extLst>
              <a:ext uri="{FF2B5EF4-FFF2-40B4-BE49-F238E27FC236}">
                <a16:creationId xmlns:a16="http://schemas.microsoft.com/office/drawing/2014/main" id="{152637A5-9A6B-BADA-5374-B848E817476D}"/>
              </a:ext>
            </a:extLst>
          </p:cNvPr>
          <p:cNvSpPr txBox="1">
            <a:spLocks/>
          </p:cNvSpPr>
          <p:nvPr/>
        </p:nvSpPr>
        <p:spPr bwMode="auto">
          <a:xfrm>
            <a:off x="8098084" y="1506590"/>
            <a:ext cx="15983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z="2400" b="1" dirty="0">
                <a:latin typeface="Cambria" panose="02040503050406030204" pitchFamily="18" charset="0"/>
                <a:ea typeface="Cambria" panose="02040503050406030204" pitchFamily="18" charset="0"/>
              </a:rPr>
              <a:t>Telegram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 bwMode="auto">
          <a:xfrm>
            <a:off x="838200" y="-1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pt-BR" sz="4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Perfis mais relevantes no Twitter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pt-BR"/>
              <a:t>seisicite.com.br</a:t>
            </a:r>
            <a:endParaRPr/>
          </a:p>
        </p:txBody>
      </p:sp>
      <p:pic>
        <p:nvPicPr>
          <p:cNvPr id="108" name="Google Shape;108;p3"/>
          <p:cNvPicPr/>
          <p:nvPr/>
        </p:nvPicPr>
        <p:blipFill>
          <a:blip r:embed="rId2">
            <a:alphaModFix/>
          </a:blip>
          <a:srcRect l="69636"/>
          <a:stretch/>
        </p:blipFill>
        <p:spPr bwMode="auto">
          <a:xfrm>
            <a:off x="10543064" y="0"/>
            <a:ext cx="1475238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226800" y="5344202"/>
            <a:ext cx="2423400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A951CF-97CB-E225-0C68-A383635F2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1124744"/>
            <a:ext cx="9433048" cy="48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9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828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Cambria</vt:lpstr>
      <vt:lpstr>Lato</vt:lpstr>
      <vt:lpstr>Noto Sans Symbols</vt:lpstr>
      <vt:lpstr>Söhne</vt:lpstr>
      <vt:lpstr>Tema do Office</vt:lpstr>
      <vt:lpstr>Estudo da Polarização Política no Twitter e Telegram durante as Eleições de 2022</vt:lpstr>
      <vt:lpstr>Introdução</vt:lpstr>
      <vt:lpstr>Metodologia</vt:lpstr>
      <vt:lpstr>Classificação da Ideologia dos Grupos de Telegram</vt:lpstr>
      <vt:lpstr>Classificação da Ideologia das Hashtags e Tweets</vt:lpstr>
      <vt:lpstr>Distribuição Ideológica nas Plataformas</vt:lpstr>
      <vt:lpstr>Análise de Toxicidade</vt:lpstr>
      <vt:lpstr>Nuvem de Palavras</vt:lpstr>
      <vt:lpstr>Perfis mais relevantes no Twitter</vt:lpstr>
      <vt:lpstr>Domínios mais Relevantes no Telegram</vt:lpstr>
      <vt:lpstr>Diferenças entre as plataformas e Conclusão</vt:lpstr>
      <vt:lpstr>Agradecimentos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 Polarização Política no Twitter e Telegram durante as Eleições de 2022</dc:title>
  <dc:subject/>
  <dc:creator>Alessandra Matte</dc:creator>
  <cp:keywords/>
  <dc:description/>
  <cp:lastModifiedBy>Johnny Sarafim</cp:lastModifiedBy>
  <cp:revision>4</cp:revision>
  <dcterms:created xsi:type="dcterms:W3CDTF">2022-09-18T20:03:19Z</dcterms:created>
  <dcterms:modified xsi:type="dcterms:W3CDTF">2023-11-12T17:37:41Z</dcterms:modified>
  <cp:category/>
  <dc:identifier/>
  <cp:contentStatus/>
  <dc:language/>
  <cp:version/>
</cp:coreProperties>
</file>