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98" r:id="rId3"/>
    <p:sldId id="299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286" r:id="rId12"/>
    <p:sldId id="262" r:id="rId13"/>
    <p:sldId id="263" r:id="rId14"/>
    <p:sldId id="307" r:id="rId15"/>
    <p:sldId id="308" r:id="rId16"/>
    <p:sldId id="315" r:id="rId17"/>
    <p:sldId id="314" r:id="rId18"/>
    <p:sldId id="292" r:id="rId19"/>
    <p:sldId id="293" r:id="rId20"/>
    <p:sldId id="309" r:id="rId21"/>
    <p:sldId id="311" r:id="rId22"/>
    <p:sldId id="310" r:id="rId23"/>
    <p:sldId id="313" r:id="rId24"/>
    <p:sldId id="316" r:id="rId25"/>
    <p:sldId id="271" r:id="rId26"/>
    <p:sldId id="276" r:id="rId27"/>
    <p:sldId id="296" r:id="rId28"/>
    <p:sldId id="297" r:id="rId29"/>
    <p:sldId id="317" r:id="rId30"/>
    <p:sldId id="272" r:id="rId31"/>
    <p:sldId id="277" r:id="rId32"/>
    <p:sldId id="330" r:id="rId33"/>
    <p:sldId id="318" r:id="rId34"/>
    <p:sldId id="324" r:id="rId35"/>
    <p:sldId id="320" r:id="rId36"/>
    <p:sldId id="295" r:id="rId37"/>
    <p:sldId id="327" r:id="rId38"/>
    <p:sldId id="291" r:id="rId39"/>
    <p:sldId id="323" r:id="rId40"/>
    <p:sldId id="325" r:id="rId41"/>
    <p:sldId id="326" r:id="rId42"/>
    <p:sldId id="329" r:id="rId43"/>
    <p:sldId id="331" r:id="rId44"/>
  </p:sldIdLst>
  <p:sldSz cx="12192000" cy="6858000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063029-7650-4ED9-8AA2-3208582088B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6869AA-7DDA-4BCA-A06F-D2FE609557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6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69AC5-6E01-4B62-B863-4B789F07BED7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8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69AC5-6E01-4B62-B863-4B789F07BED7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2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2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46566-71AB-4018-8E0E-12F77AFED267}" type="slidenum">
              <a:rPr lang="en-US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46566-71AB-4018-8E0E-12F77AFED267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0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C2846-0C32-4711-B63B-3E5F5C709C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9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424BB-542F-432C-8987-2FEC1AB3AB05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424BB-542F-432C-8987-2FEC1AB3AB05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7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0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69AC5-6E01-4B62-B863-4B789F07BED7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7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69AC5-6E01-4B62-B863-4B789F07BED7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4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1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8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0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ACF2-E275-4497-ADEE-08F8588BE6E6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F13B-9898-436D-ADE6-1AFCE0ED4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ngr.illinois.edu/ece448/sp202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gene_Goostman" TargetMode="External"/><Relationship Id="rId2" Type="http://schemas.openxmlformats.org/officeDocument/2006/relationships/hyperlink" Target="https://en.wikipedia.org/wiki/PAR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hector/Papers/ijcai-13-paper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hector/Papers/ijcai-13-paper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dai_Subway_Namboku_L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illinois.edu/" TargetMode="External"/><Relationship Id="rId7" Type="http://schemas.openxmlformats.org/officeDocument/2006/relationships/hyperlink" Target="https://classtranscribe.ncsa.illinois.edu/" TargetMode="External"/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o360.org/" TargetMode="External"/><Relationship Id="rId5" Type="http://schemas.openxmlformats.org/officeDocument/2006/relationships/hyperlink" Target="https://piazza.com/" TargetMode="External"/><Relationship Id="rId4" Type="http://schemas.openxmlformats.org/officeDocument/2006/relationships/hyperlink" Target="https://compass2g.illinois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838200" y="440539"/>
            <a:ext cx="10515600" cy="1325563"/>
          </a:xfrm>
        </p:spPr>
        <p:txBody>
          <a:bodyPr/>
          <a:lstStyle/>
          <a:p>
            <a:r>
              <a:rPr lang="en-US" dirty="0"/>
              <a:t>CS440/ECE448: Artificial Intelligence</a:t>
            </a:r>
            <a:br>
              <a:rPr lang="en-US" dirty="0"/>
            </a:br>
            <a:r>
              <a:rPr lang="en-US" dirty="0"/>
              <a:t>Lecture 1: Course Intro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4" y="2242069"/>
            <a:ext cx="3058435" cy="376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70" y="2242069"/>
            <a:ext cx="2761518" cy="3759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88" y="2242069"/>
            <a:ext cx="3133129" cy="3759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17" y="2242068"/>
            <a:ext cx="2993833" cy="3759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95B-7F6B-4044-A724-BC1F0541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“Artificial Intelligence”?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0E86-CFF0-4C4F-88B1-C64647DF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558339"/>
            <a:ext cx="10515600" cy="493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term was invented in (John McCarthy, Marvin Minsky, Nathaniel Rochester, and Claude Shannon, “A Proposal for the Dartmouth Summer Research Project on Artificial Intelligence,” August 1955):</a:t>
            </a:r>
          </a:p>
          <a:p>
            <a:pPr marL="0" indent="0">
              <a:buNone/>
            </a:pPr>
            <a:r>
              <a:rPr lang="en-US" dirty="0"/>
              <a:t>“We propose that a 2-month, 10-man study of artificial intelligence be carried out during the summer … An attempt will be made to find how to make machines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language,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abstractions and concepts,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kinds of problems now reserved for humans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themselves.”</a:t>
            </a:r>
          </a:p>
        </p:txBody>
      </p:sp>
    </p:spTree>
    <p:extLst>
      <p:ext uri="{BB962C8B-B14F-4D97-AF65-F5344CB8AC3E}">
        <p14:creationId xmlns:p14="http://schemas.microsoft.com/office/powerpoint/2010/main" val="312645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Artificial Intelligence?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1): Intelligence means…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E2ACD1-3029-674A-8482-C752644B3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42420"/>
              </p:ext>
            </p:extLst>
          </p:nvPr>
        </p:nvGraphicFramePr>
        <p:xfrm>
          <a:off x="1730326" y="2618806"/>
          <a:ext cx="8429674" cy="2865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14837">
                  <a:extLst>
                    <a:ext uri="{9D8B030D-6E8A-4147-A177-3AD203B41FA5}">
                      <a16:colId xmlns:a16="http://schemas.microsoft.com/office/drawing/2014/main" val="1282287257"/>
                    </a:ext>
                  </a:extLst>
                </a:gridCol>
                <a:gridCol w="4214837">
                  <a:extLst>
                    <a:ext uri="{9D8B030D-6E8A-4147-A177-3AD203B41FA5}">
                      <a16:colId xmlns:a16="http://schemas.microsoft.com/office/drawing/2014/main" val="21233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1. Thinking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2. Acting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3. Thinking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4. Acting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70" y="17256"/>
            <a:ext cx="11005930" cy="1325563"/>
          </a:xfrm>
        </p:spPr>
        <p:txBody>
          <a:bodyPr/>
          <a:lstStyle/>
          <a:p>
            <a:r>
              <a:rPr lang="en-US" dirty="0"/>
              <a:t>1. Thinking like a Human</a:t>
            </a:r>
          </a:p>
        </p:txBody>
      </p:sp>
      <p:pic>
        <p:nvPicPr>
          <p:cNvPr id="3074" name="Picture 2" descr="http://www.nature.com/polopoly_fs/7.3435.1332258664!/image/brain.jpg_gen/derivatives/landscape_630/br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27" y="1770477"/>
            <a:ext cx="3562349" cy="25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truden.truden.com/wp-content/uploads/2011/10/psychology_experim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18" y="3657599"/>
            <a:ext cx="2790009" cy="20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aswdc.org/images/sections/econnection/neurosci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27" y="1676398"/>
            <a:ext cx="243100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12" y="3025781"/>
            <a:ext cx="2353515" cy="2895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8034" y="6098027"/>
            <a:ext cx="1042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Mary Shelley, author of </a:t>
            </a:r>
            <a:r>
              <a:rPr lang="en-US" i="1" dirty="0"/>
              <a:t>Frankenstein: The Modern Prometheus</a:t>
            </a:r>
            <a:r>
              <a:rPr lang="en-US" dirty="0"/>
              <a:t>; Neuron, showing branching of the dendrites; EEG cap; Cortical connectivity map, computed using diffusion tensor MRI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simulate a human brain?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93"/>
            <a:ext cx="10515600" cy="4959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binary computations per second can the brain perform?</a:t>
            </a:r>
          </a:p>
          <a:p>
            <a:r>
              <a:rPr lang="en-US" dirty="0"/>
              <a:t>Spatial scale: there are 100 trillion neurons (10^14).</a:t>
            </a:r>
          </a:p>
          <a:p>
            <a:r>
              <a:rPr lang="en-US" dirty="0"/>
              <a:t>Numerical precision: each neuron either generates an action potential or doesn’t (binary!).  </a:t>
            </a:r>
          </a:p>
          <a:p>
            <a:r>
              <a:rPr lang="en-US" dirty="0"/>
              <a:t>Temporal scale: Other neurons are sensitive to timing with a resolution of perhaps roughly 1 millisecond (1000 bits/second).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if each neuron performs 1000 binary computations/second, then the brain performs up to (100 trillion)X(1000) = 10^17 binary computations/second  (100 Peta-ops: about 100,000 GPUs)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Then why can’t we simulate a human brain?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many brain computations can we IMAGE?</a:t>
            </a:r>
          </a:p>
          <a:p>
            <a:r>
              <a:rPr lang="en-US" dirty="0"/>
              <a:t>Temporal scale: no problem, EEG (electroencephalography) gets ~5000 samples/second</a:t>
            </a:r>
          </a:p>
          <a:p>
            <a:r>
              <a:rPr lang="en-US" dirty="0"/>
              <a:t>Spatial scale is the problem: </a:t>
            </a:r>
          </a:p>
          <a:p>
            <a:pPr lvl="1"/>
            <a:r>
              <a:rPr lang="en-US" dirty="0"/>
              <a:t>EEG: 100 pixels/brain</a:t>
            </a:r>
          </a:p>
          <a:p>
            <a:pPr lvl="1"/>
            <a:r>
              <a:rPr lang="en-US" dirty="0"/>
              <a:t>fMRI and ECOG: 1mm scale (~10^5 voxels/brain)</a:t>
            </a:r>
          </a:p>
          <a:p>
            <a:pPr lvl="1"/>
            <a:r>
              <a:rPr lang="en-US" sz="2000" dirty="0"/>
              <a:t>Versus 10^14 neurons/brain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FDD21-7F64-4D78-911B-A15818B95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D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1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Then why can’t we simulate a human brain?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short answer: we can’t find out what computations a living human brain is performing, because any current imaging modality that precise would kill it.</a:t>
            </a:r>
          </a:p>
          <a:p>
            <a:r>
              <a:rPr lang="en-US" sz="2000" dirty="0"/>
              <a:t>…and we are currently about 9 orders of magnitude (10^9) away from the necessary level of precision (volume).</a:t>
            </a:r>
          </a:p>
          <a:p>
            <a:r>
              <a:rPr lang="en-US" sz="2000" dirty="0"/>
              <a:t>MRI improved by roughly 2 orders of magnitude per decade from 1970 to 2000, then slowed significantly, has improved perhaps 1 </a:t>
            </a:r>
            <a:r>
              <a:rPr lang="en-US" sz="2000" dirty="0" err="1"/>
              <a:t>o.o.m</a:t>
            </a:r>
            <a:r>
              <a:rPr lang="en-US" sz="2000" dirty="0"/>
              <a:t>. per two decades since then.   So perhaps this approach will be possible in 180 years.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FDD21-7F64-4D78-911B-A15818B95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D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8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Artificial Intelligence?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1): Intelligence means…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E2ACD1-3029-674A-8482-C752644B3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09250"/>
              </p:ext>
            </p:extLst>
          </p:nvPr>
        </p:nvGraphicFramePr>
        <p:xfrm>
          <a:off x="1730326" y="2618806"/>
          <a:ext cx="8429674" cy="3352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14837">
                  <a:extLst>
                    <a:ext uri="{9D8B030D-6E8A-4147-A177-3AD203B41FA5}">
                      <a16:colId xmlns:a16="http://schemas.microsoft.com/office/drawing/2014/main" val="1282287257"/>
                    </a:ext>
                  </a:extLst>
                </a:gridCol>
                <a:gridCol w="4214837">
                  <a:extLst>
                    <a:ext uri="{9D8B030D-6E8A-4147-A177-3AD203B41FA5}">
                      <a16:colId xmlns:a16="http://schemas.microsoft.com/office/drawing/2014/main" val="21233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1. Thinking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0" u="none" dirty="0">
                          <a:solidFill>
                            <a:schemeClr val="bg1"/>
                          </a:solidFill>
                        </a:rPr>
                        <a:t>2. Acting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3. Thinking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4. Acting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6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Artificial Intelligence?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50767"/>
              </p:ext>
            </p:extLst>
          </p:nvPr>
        </p:nvGraphicFramePr>
        <p:xfrm>
          <a:off x="2286000" y="1905000"/>
          <a:ext cx="769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1.</a:t>
                      </a:r>
                      <a:r>
                        <a:rPr lang="en-US" sz="28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Thinking</a:t>
                      </a:r>
                      <a:r>
                        <a:rPr lang="en-US" sz="2800" b="1" baseline="0" dirty="0">
                          <a:solidFill>
                            <a:srgbClr val="C00000"/>
                          </a:solidFill>
                        </a:rPr>
                        <a:t> humanly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FF"/>
                          </a:solidFill>
                        </a:rPr>
                        <a:t>2. Acting humanly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9900"/>
                          </a:solidFill>
                        </a:rPr>
                        <a:t>3.</a:t>
                      </a:r>
                      <a:r>
                        <a:rPr lang="en-US" sz="2800" b="1" baseline="0" dirty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9900"/>
                          </a:solidFill>
                        </a:rPr>
                        <a:t>Thinking rationally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00FF"/>
                          </a:solidFill>
                        </a:rPr>
                        <a:t>4. Acting rationally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87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70" y="17256"/>
            <a:ext cx="11005930" cy="1325563"/>
          </a:xfrm>
        </p:spPr>
        <p:txBody>
          <a:bodyPr/>
          <a:lstStyle/>
          <a:p>
            <a:r>
              <a:rPr lang="en-US" dirty="0"/>
              <a:t>2. Acting like a Human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4911" y="5184741"/>
            <a:ext cx="105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of the Turing test; Alan Turing</a:t>
            </a:r>
          </a:p>
        </p:txBody>
      </p:sp>
      <p:pic>
        <p:nvPicPr>
          <p:cNvPr id="8" name="Picture 4" descr="tu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55" y="1979432"/>
            <a:ext cx="7779124" cy="269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upload.wikimedia.org/wikipedia/en/thumb/c/c8/Alan_Turing_photo.jpg/200px-Alan_Turing_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36" y="1684844"/>
            <a:ext cx="2461805" cy="30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2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Turing, “Intelligent Machinery,” 1947:</a:t>
            </a:r>
          </a:p>
          <a:p>
            <a:pPr marL="0" indent="0">
              <a:buNone/>
            </a:pPr>
            <a:r>
              <a:rPr lang="en-US" dirty="0"/>
              <a:t>“Now get three men as subjects for the experiment. A, B and C. A and C are to be rather poor chess players, B is the operator who works the paper machine… a game is played between C and either A or the paper machine. </a:t>
            </a:r>
          </a:p>
          <a:p>
            <a:pPr marL="0" indent="0">
              <a:buNone/>
            </a:pPr>
            <a:r>
              <a:rPr lang="en-US" dirty="0"/>
              <a:t>C may find it quite difficult to tell which he is playing... </a:t>
            </a:r>
          </a:p>
          <a:p>
            <a:pPr marL="0" indent="0">
              <a:buNone/>
            </a:pPr>
            <a:r>
              <a:rPr lang="en-US" dirty="0"/>
              <a:t>These questions replace our original, ‘Can machines think?’”</a:t>
            </a:r>
          </a:p>
        </p:txBody>
      </p:sp>
    </p:spTree>
    <p:extLst>
      <p:ext uri="{BB962C8B-B14F-4D97-AF65-F5344CB8AC3E}">
        <p14:creationId xmlns:p14="http://schemas.microsoft.com/office/powerpoint/2010/main" val="38117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D971-15CC-EB44-B321-F726A3D9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Intro: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591E-4B64-3F4E-8402-B1D216ED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courses.engr.illinois.edu</a:t>
            </a:r>
            <a:r>
              <a:rPr lang="en-US" dirty="0">
                <a:hlinkClick r:id="rId2"/>
              </a:rPr>
              <a:t>/ece448/sp2020/</a:t>
            </a:r>
            <a:endParaRPr lang="en-US" dirty="0"/>
          </a:p>
          <a:p>
            <a:r>
              <a:rPr lang="en-US" dirty="0"/>
              <a:t>Grading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Textbook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the 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be automated (you need human judges).</a:t>
            </a:r>
          </a:p>
          <a:p>
            <a:r>
              <a:rPr lang="en-US" dirty="0"/>
              <a:t>Human judges can be fooled by misdirection, e.g., by a chatbot that pretends to be a paranoid schizophrenic (</a:t>
            </a:r>
            <a:r>
              <a:rPr lang="en-US" dirty="0">
                <a:hlinkClick r:id="rId2"/>
              </a:rPr>
              <a:t>https://en.wikipedia.org/wiki/PARRY</a:t>
            </a:r>
            <a:r>
              <a:rPr lang="en-US" dirty="0"/>
              <a:t>) or a 13-year-old Ukrainian boy (</a:t>
            </a:r>
            <a:r>
              <a:rPr lang="en-US" dirty="0">
                <a:hlinkClick r:id="rId3"/>
              </a:rPr>
              <a:t>https://en.wikipedia.org/wiki/Eugene_Goostman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7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Winograd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Winograd schema (H. Levesque,  </a:t>
            </a:r>
            <a:r>
              <a:rPr lang="en-US" i="1" dirty="0">
                <a:hlinkClick r:id="rId2"/>
              </a:rPr>
              <a:t>On our best behaviour</a:t>
            </a:r>
            <a:r>
              <a:rPr lang="en-US" dirty="0"/>
              <a:t>, IJCAI 2013) attempts to solve the practical problems with the Turing test</a:t>
            </a:r>
          </a:p>
          <a:p>
            <a:r>
              <a:rPr lang="en-US" dirty="0"/>
              <a:t>Multiple choice questions that can be easily answered by people but cannot be answered by computers using “cheap tricks”</a:t>
            </a:r>
          </a:p>
          <a:p>
            <a:r>
              <a:rPr lang="en-US" dirty="0"/>
              <a:t>Always arranged in pairs:</a:t>
            </a:r>
          </a:p>
          <a:p>
            <a:pPr marL="0" indent="0">
              <a:buNone/>
            </a:pPr>
            <a:r>
              <a:rPr lang="en-US" i="1" dirty="0"/>
              <a:t>The trophy would not ﬁt in the brown suitcase because it was so small. </a:t>
            </a:r>
            <a:br>
              <a:rPr lang="en-US" i="1" dirty="0"/>
            </a:br>
            <a:r>
              <a:rPr lang="en-US" i="1" dirty="0"/>
              <a:t>What was so small?</a:t>
            </a:r>
          </a:p>
          <a:p>
            <a:pPr marL="857250" lvl="1" indent="-457200"/>
            <a:r>
              <a:rPr lang="en-US" i="1" dirty="0"/>
              <a:t>The trophy</a:t>
            </a:r>
          </a:p>
          <a:p>
            <a:pPr marL="857250" lvl="1" indent="-457200"/>
            <a:r>
              <a:rPr lang="en-US" i="1" dirty="0"/>
              <a:t>The brown suitcase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Winograd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Winograd schema (H. Levesque,  </a:t>
            </a:r>
            <a:r>
              <a:rPr lang="en-US" i="1" dirty="0">
                <a:hlinkClick r:id="rId2"/>
              </a:rPr>
              <a:t>On our best behaviour</a:t>
            </a:r>
            <a:r>
              <a:rPr lang="en-US" dirty="0"/>
              <a:t>, IJCAI 2013) attempts to solve the practical problems with the Turing test</a:t>
            </a:r>
          </a:p>
          <a:p>
            <a:r>
              <a:rPr lang="en-US" dirty="0"/>
              <a:t>Multiple choice questions that can be easily answered by people but cannot be answered by computers using “cheap tricks”</a:t>
            </a:r>
          </a:p>
          <a:p>
            <a:r>
              <a:rPr lang="en-US" dirty="0"/>
              <a:t>Always arranged in pairs:</a:t>
            </a:r>
          </a:p>
          <a:p>
            <a:pPr marL="0" indent="0">
              <a:buNone/>
            </a:pPr>
            <a:r>
              <a:rPr lang="en-US" i="1" dirty="0"/>
              <a:t>The trophy would not ﬁt in the brown suitcase because it was so </a:t>
            </a:r>
            <a:r>
              <a:rPr lang="en-US" b="1" i="1" u="sng" dirty="0">
                <a:solidFill>
                  <a:srgbClr val="FF0000"/>
                </a:solidFill>
              </a:rPr>
              <a:t>large</a:t>
            </a:r>
            <a:r>
              <a:rPr lang="en-US" i="1" dirty="0"/>
              <a:t>. </a:t>
            </a:r>
            <a:br>
              <a:rPr lang="en-US" i="1" dirty="0"/>
            </a:br>
            <a:r>
              <a:rPr lang="en-US" i="1" dirty="0"/>
              <a:t>What was so </a:t>
            </a:r>
            <a:r>
              <a:rPr lang="en-US" b="1" i="1" u="sng" dirty="0">
                <a:solidFill>
                  <a:srgbClr val="FF0000"/>
                </a:solidFill>
              </a:rPr>
              <a:t>large</a:t>
            </a:r>
            <a:r>
              <a:rPr lang="en-US" i="1" dirty="0"/>
              <a:t>?</a:t>
            </a:r>
          </a:p>
          <a:p>
            <a:pPr marL="857250" lvl="1" indent="-457200"/>
            <a:r>
              <a:rPr lang="en-US" i="1" dirty="0"/>
              <a:t>The trophy</a:t>
            </a:r>
          </a:p>
          <a:p>
            <a:pPr marL="857250" lvl="1" indent="-457200"/>
            <a:r>
              <a:rPr lang="en-US" i="1" dirty="0"/>
              <a:t>The brown suitcase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5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A694-8592-3345-B491-BED013C2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theoretical problem with the Turing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C5AD-F43D-ED46-9CA4-9BCDC2BBE7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human behavior the standard?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2705D4-AB4A-194E-B575-FD6C5607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9" y="1578192"/>
            <a:ext cx="597805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E34CA1-3E3D-CE41-9CF2-35F0BF3A0D3E}"/>
              </a:ext>
            </a:extLst>
          </p:cNvPr>
          <p:cNvSpPr/>
          <p:nvPr/>
        </p:nvSpPr>
        <p:spPr>
          <a:xfrm>
            <a:off x="6030351" y="59215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en:User:CharlesGillingham</a:t>
            </a:r>
            <a:r>
              <a:rPr lang="en-US" dirty="0"/>
              <a:t>, </a:t>
            </a:r>
            <a:r>
              <a:rPr lang="en-US" dirty="0" err="1"/>
              <a:t>User:Stannered</a:t>
            </a:r>
            <a:r>
              <a:rPr lang="en-US" dirty="0"/>
              <a:t> - </a:t>
            </a:r>
            <a:r>
              <a:rPr lang="en-US" dirty="0" err="1"/>
              <a:t>en:Image:Weakness</a:t>
            </a:r>
            <a:r>
              <a:rPr lang="en-US" dirty="0"/>
              <a:t> of Turing test 1.jpg, Public Domain,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=3457053</a:t>
            </a:r>
          </a:p>
        </p:txBody>
      </p:sp>
    </p:spTree>
    <p:extLst>
      <p:ext uri="{BB962C8B-B14F-4D97-AF65-F5344CB8AC3E}">
        <p14:creationId xmlns:p14="http://schemas.microsoft.com/office/powerpoint/2010/main" val="8291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Artificial Intelligence?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1): Intelligence means…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E2ACD1-3029-674A-8482-C752644B3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3060"/>
              </p:ext>
            </p:extLst>
          </p:nvPr>
        </p:nvGraphicFramePr>
        <p:xfrm>
          <a:off x="1730326" y="2618806"/>
          <a:ext cx="8429674" cy="3352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14837">
                  <a:extLst>
                    <a:ext uri="{9D8B030D-6E8A-4147-A177-3AD203B41FA5}">
                      <a16:colId xmlns:a16="http://schemas.microsoft.com/office/drawing/2014/main" val="1282287257"/>
                    </a:ext>
                  </a:extLst>
                </a:gridCol>
                <a:gridCol w="4214837">
                  <a:extLst>
                    <a:ext uri="{9D8B030D-6E8A-4147-A177-3AD203B41FA5}">
                      <a16:colId xmlns:a16="http://schemas.microsoft.com/office/drawing/2014/main" val="21233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1. Thinking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2. Acting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0" b="1" u="none" dirty="0">
                          <a:solidFill>
                            <a:schemeClr val="bg1"/>
                          </a:solidFill>
                        </a:rPr>
                        <a:t>3. Thinking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4. Acting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3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2645" y="17256"/>
            <a:ext cx="10515600" cy="1325563"/>
          </a:xfrm>
        </p:spPr>
        <p:txBody>
          <a:bodyPr/>
          <a:lstStyle/>
          <a:p>
            <a:r>
              <a:rPr lang="en-US" dirty="0"/>
              <a:t>AI definition 3: Thinking rationally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0" y="1043703"/>
            <a:ext cx="3697357" cy="4970891"/>
          </a:xfrm>
        </p:spPr>
      </p:pic>
      <p:sp>
        <p:nvSpPr>
          <p:cNvPr id="5" name="TextBox 4"/>
          <p:cNvSpPr txBox="1"/>
          <p:nvPr/>
        </p:nvSpPr>
        <p:spPr>
          <a:xfrm>
            <a:off x="4273827" y="6102629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Aristotle, 384-322 BC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2645" y="17256"/>
            <a:ext cx="10515600" cy="1325563"/>
          </a:xfrm>
        </p:spPr>
        <p:txBody>
          <a:bodyPr/>
          <a:lstStyle/>
          <a:p>
            <a:r>
              <a:rPr lang="en-US" dirty="0"/>
              <a:t>AI definition 3: Thinking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7924800" cy="5638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Idealized or “right” way of thinking</a:t>
            </a:r>
          </a:p>
          <a:p>
            <a:pPr>
              <a:buFontTx/>
              <a:buChar char="•"/>
            </a:pPr>
            <a:r>
              <a:rPr lang="en-US" sz="2400" b="1" dirty="0"/>
              <a:t>Logic:</a:t>
            </a:r>
            <a:r>
              <a:rPr lang="en-US" sz="2400" dirty="0"/>
              <a:t> patterns of argument that always yield correct conclusions when supplied with correct premises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“Socrates is a man; all men are mortal; 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therefore Socrates is mortal.”</a:t>
            </a:r>
          </a:p>
          <a:p>
            <a:pPr>
              <a:buFontTx/>
              <a:buChar char="•"/>
            </a:pPr>
            <a:r>
              <a:rPr lang="en-US" sz="2400" b="1" dirty="0" err="1"/>
              <a:t>Logicist</a:t>
            </a:r>
            <a:r>
              <a:rPr lang="en-US" sz="2400" b="1" dirty="0"/>
              <a:t> approach to AI: </a:t>
            </a:r>
            <a:r>
              <a:rPr lang="en-US" sz="2400" dirty="0"/>
              <a:t>describe problem in formal logical notation and apply general deduction procedures to solve 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9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6913" y="83244"/>
            <a:ext cx="10515600" cy="1325563"/>
          </a:xfrm>
        </p:spPr>
        <p:txBody>
          <a:bodyPr/>
          <a:lstStyle/>
          <a:p>
            <a:r>
              <a:rPr lang="en-US" dirty="0"/>
              <a:t>Successes of </a:t>
            </a:r>
            <a:r>
              <a:rPr lang="en-US" dirty="0" err="1"/>
              <a:t>Logicist</a:t>
            </a:r>
            <a:r>
              <a:rPr lang="en-US" dirty="0"/>
              <a:t> Approach: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640264"/>
            <a:ext cx="10680569" cy="491293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Expert system = (knowledge base) + (logical rules)</a:t>
            </a:r>
          </a:p>
          <a:p>
            <a:pPr lvl="2"/>
            <a:r>
              <a:rPr lang="en-US" sz="2400" dirty="0"/>
              <a:t>Knowledge base = easy to collect from human judges and/or encyclopedia</a:t>
            </a:r>
          </a:p>
          <a:p>
            <a:pPr lvl="2"/>
            <a:r>
              <a:rPr lang="en-US" sz="2400" dirty="0"/>
              <a:t>Logical rules = easy to deduce from examples, and easy to verify by asking human judges</a:t>
            </a:r>
          </a:p>
          <a:p>
            <a:pPr lvl="2"/>
            <a:r>
              <a:rPr lang="en-US" sz="2400" dirty="0"/>
              <a:t>Combination of the two: able to analyze never-before-seen examples of complicated problems, and generate the correct answer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speed control system of the </a:t>
            </a:r>
            <a:r>
              <a:rPr lang="en-US" dirty="0">
                <a:hlinkClick r:id="rId3"/>
              </a:rPr>
              <a:t>https://en.wikipedia.org/wiki/Sendai_Subway_Namboku_Line</a:t>
            </a:r>
            <a:r>
              <a:rPr lang="en-US" dirty="0"/>
              <a:t>. “This system (developed by Hitachi) accounts for the relative smoothness of the starts and stops when compared to other trains, and is 10% more energy efficient than human-controlled acceleration.”</a:t>
            </a:r>
          </a:p>
        </p:txBody>
      </p:sp>
    </p:spTree>
    <p:extLst>
      <p:ext uri="{BB962C8B-B14F-4D97-AF65-F5344CB8AC3E}">
        <p14:creationId xmlns:p14="http://schemas.microsoft.com/office/powerpoint/2010/main" val="190423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6913" y="83244"/>
            <a:ext cx="10515600" cy="1325563"/>
          </a:xfrm>
        </p:spPr>
        <p:txBody>
          <a:bodyPr/>
          <a:lstStyle/>
          <a:p>
            <a:r>
              <a:rPr lang="en-US" dirty="0"/>
              <a:t>Failures of </a:t>
            </a:r>
            <a:r>
              <a:rPr lang="en-US" dirty="0" err="1"/>
              <a:t>Logicist</a:t>
            </a:r>
            <a:r>
              <a:rPr lang="en-US" dirty="0"/>
              <a:t> Approach: Robust AI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3" y="1677315"/>
            <a:ext cx="7795967" cy="4385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107" y="1233864"/>
            <a:ext cx="5986021" cy="4912935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dirty="0"/>
              <a:t>Humans commonly believe that there are a finite number of facts that must be entered into a knowledge base.  Evidence suggests that this is incorrect.</a:t>
            </a:r>
          </a:p>
          <a:p>
            <a:pPr lvl="1"/>
            <a:r>
              <a:rPr lang="en-US" dirty="0"/>
              <a:t>Example (Hasegawa-Johnson, Elmahdy &amp; Mustafawi, “Arabic Speech and Language Technology,” 2017): the number of distinct words in any corpus of text is linearly proportional to the number of words.  In English, a never-before-seen word occurs ~once/1000 words; in Arabic, ~once/180 words.</a:t>
            </a:r>
          </a:p>
        </p:txBody>
      </p:sp>
    </p:spTree>
    <p:extLst>
      <p:ext uri="{BB962C8B-B14F-4D97-AF65-F5344CB8AC3E}">
        <p14:creationId xmlns:p14="http://schemas.microsoft.com/office/powerpoint/2010/main" val="130591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Artificial Intelligence?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1): Intelligence means…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E2ACD1-3029-674A-8482-C752644B3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25620"/>
              </p:ext>
            </p:extLst>
          </p:nvPr>
        </p:nvGraphicFramePr>
        <p:xfrm>
          <a:off x="1730326" y="2618806"/>
          <a:ext cx="8429674" cy="3352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214837">
                  <a:extLst>
                    <a:ext uri="{9D8B030D-6E8A-4147-A177-3AD203B41FA5}">
                      <a16:colId xmlns:a16="http://schemas.microsoft.com/office/drawing/2014/main" val="1282287257"/>
                    </a:ext>
                  </a:extLst>
                </a:gridCol>
                <a:gridCol w="4214837">
                  <a:extLst>
                    <a:ext uri="{9D8B030D-6E8A-4147-A177-3AD203B41FA5}">
                      <a16:colId xmlns:a16="http://schemas.microsoft.com/office/drawing/2014/main" val="212336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1. Thinking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2. Acting like a Human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FFC000"/>
                          </a:solidFill>
                        </a:rPr>
                        <a:t>3. Thinking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4. Acting Rationally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8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CCD7-8BE9-A648-A49E-8CAA345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770A-EC46-4F40-94DD-BE473C75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3-credit and 4-credit sections will be graded on separate curves.</a:t>
            </a:r>
          </a:p>
          <a:p>
            <a:r>
              <a:rPr lang="en-US" dirty="0"/>
              <a:t>3-credit: 60% homework, 40% exams.</a:t>
            </a:r>
          </a:p>
          <a:p>
            <a:r>
              <a:rPr lang="en-US" dirty="0"/>
              <a:t>4-credit: 50% homework, 40% exams, 10% review papers.</a:t>
            </a:r>
          </a:p>
          <a:p>
            <a:r>
              <a:rPr lang="en-US" dirty="0"/>
              <a:t>Grade cutoffs: 90% will get you at least an A-, 80% will get you at least a B-, 70% will get you at least a C-.  Curves are likely to reduce the B- and C- thresholds.</a:t>
            </a:r>
          </a:p>
        </p:txBody>
      </p:sp>
    </p:spTree>
    <p:extLst>
      <p:ext uri="{BB962C8B-B14F-4D97-AF65-F5344CB8AC3E}">
        <p14:creationId xmlns:p14="http://schemas.microsoft.com/office/powerpoint/2010/main" val="4234635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definition 4: Acting rationally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1611533"/>
            <a:ext cx="3017520" cy="3785616"/>
          </a:xfrm>
        </p:spPr>
      </p:pic>
      <p:sp>
        <p:nvSpPr>
          <p:cNvPr id="4" name="TextBox 3"/>
          <p:cNvSpPr txBox="1"/>
          <p:nvPr/>
        </p:nvSpPr>
        <p:spPr>
          <a:xfrm>
            <a:off x="4840351" y="558579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John Stuart Mill, 1806-1873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definition 4: Acting rationally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40566"/>
            <a:ext cx="7924800" cy="5257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b="1" dirty="0"/>
              <a:t>Rational agent = </a:t>
            </a:r>
            <a:r>
              <a:rPr lang="en-US" sz="2400" u="sng" dirty="0"/>
              <a:t>acts</a:t>
            </a:r>
            <a:r>
              <a:rPr lang="en-US" sz="2400" dirty="0"/>
              <a:t> to </a:t>
            </a:r>
            <a:r>
              <a:rPr lang="en-US" sz="2400" u="sng" dirty="0"/>
              <a:t>optimally</a:t>
            </a:r>
            <a:r>
              <a:rPr lang="en-US" sz="2400" dirty="0"/>
              <a:t> </a:t>
            </a:r>
            <a:r>
              <a:rPr lang="en-US" sz="2400" u="sng" dirty="0"/>
              <a:t>achieve its goals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Goals are application-dependent and are expressed in terms of the </a:t>
            </a:r>
            <a:r>
              <a:rPr lang="en-US" b="1" dirty="0">
                <a:ea typeface="+mn-ea"/>
                <a:cs typeface="+mn-cs"/>
              </a:rPr>
              <a:t>utility of outcomes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Being rational means </a:t>
            </a:r>
            <a:r>
              <a:rPr lang="en-US" b="1" dirty="0">
                <a:ea typeface="+mn-ea"/>
                <a:cs typeface="+mn-cs"/>
              </a:rPr>
              <a:t>maximizing your (expected) utility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This definition of rationality only concerns the decisions/actions that are made, not the cognitive process behind them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An unexpected step: rational agent theory was originally developed in the field of economics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err="1"/>
              <a:t>Norvig</a:t>
            </a:r>
            <a:r>
              <a:rPr lang="en-US" sz="1600" dirty="0"/>
              <a:t> and Russell: “most people think Economists study money.  Economists think that what they study is the behavior of rational actors seeking to maximize their own happiness.”</a:t>
            </a:r>
          </a:p>
        </p:txBody>
      </p:sp>
    </p:spTree>
    <p:extLst>
      <p:ext uri="{BB962C8B-B14F-4D97-AF65-F5344CB8AC3E}">
        <p14:creationId xmlns:p14="http://schemas.microsoft.com/office/powerpoint/2010/main" val="152227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B6E1-6CDC-6148-9EB4-1342EEDD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495C-1488-2C41-9916-842D35D6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Intelligence is…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Thinking like a human</a:t>
            </a:r>
          </a:p>
          <a:p>
            <a:pPr lvl="1"/>
            <a:r>
              <a:rPr lang="en-US" dirty="0"/>
              <a:t>Sometimes called “grounded AI” – create an AI with neurons like 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Acting like a human</a:t>
            </a:r>
          </a:p>
          <a:p>
            <a:pPr lvl="1"/>
            <a:r>
              <a:rPr lang="en-US" dirty="0"/>
              <a:t>Turing’s definition of AI; ignores the underlying thought process</a:t>
            </a:r>
          </a:p>
          <a:p>
            <a:pPr lvl="1"/>
            <a:r>
              <a:rPr lang="en-US" dirty="0"/>
              <a:t>Might include acting irrationally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Thinking rationally</a:t>
            </a:r>
          </a:p>
          <a:p>
            <a:pPr lvl="1"/>
            <a:r>
              <a:rPr lang="en-US" dirty="0" err="1"/>
              <a:t>Logicist</a:t>
            </a:r>
            <a:r>
              <a:rPr lang="en-US" dirty="0"/>
              <a:t> AI: must use a rational/logical thought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Acting rationally</a:t>
            </a:r>
          </a:p>
          <a:p>
            <a:pPr lvl="1"/>
            <a:r>
              <a:rPr lang="en-US" dirty="0"/>
              <a:t>Utilitarianism: act in order to maximize your own benefit, regardless of the thought process you use</a:t>
            </a:r>
          </a:p>
        </p:txBody>
      </p:sp>
    </p:spTree>
    <p:extLst>
      <p:ext uri="{BB962C8B-B14F-4D97-AF65-F5344CB8AC3E}">
        <p14:creationId xmlns:p14="http://schemas.microsoft.com/office/powerpoint/2010/main" val="377912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2317-16CD-DE48-9DC1-3ED92FEE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Outline, Remainder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514-3A79-6D40-B87B-518DCD35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AI?  What is Intelligence?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Russell &amp;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Norvig’s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“four approaches to AI” (chapter 1)</a:t>
            </a:r>
          </a:p>
          <a:p>
            <a:r>
              <a:rPr lang="en-US" dirty="0"/>
              <a:t>Brief history of AI (chapter 2)</a:t>
            </a:r>
          </a:p>
        </p:txBody>
      </p:sp>
    </p:spTree>
    <p:extLst>
      <p:ext uri="{BB962C8B-B14F-4D97-AF65-F5344CB8AC3E}">
        <p14:creationId xmlns:p14="http://schemas.microsoft.com/office/powerpoint/2010/main" val="147502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A34-78FF-434A-9199-ACF0BA89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brief history of AI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D87EA2-15E0-3843-BEDF-1F11363A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48879"/>
              </p:ext>
            </p:extLst>
          </p:nvPr>
        </p:nvGraphicFramePr>
        <p:xfrm>
          <a:off x="1730328" y="1859149"/>
          <a:ext cx="88095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00">
                  <a:extLst>
                    <a:ext uri="{9D8B030D-6E8A-4147-A177-3AD203B41FA5}">
                      <a16:colId xmlns:a16="http://schemas.microsoft.com/office/drawing/2014/main" val="4033739068"/>
                    </a:ext>
                  </a:extLst>
                </a:gridCol>
                <a:gridCol w="2936500">
                  <a:extLst>
                    <a:ext uri="{9D8B030D-6E8A-4147-A177-3AD203B41FA5}">
                      <a16:colId xmlns:a16="http://schemas.microsoft.com/office/drawing/2014/main" val="860341052"/>
                    </a:ext>
                  </a:extLst>
                </a:gridCol>
                <a:gridCol w="2936500">
                  <a:extLst>
                    <a:ext uri="{9D8B030D-6E8A-4147-A177-3AD203B41FA5}">
                      <a16:colId xmlns:a16="http://schemas.microsoft.com/office/drawing/2014/main" val="116938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Symbolic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Neural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McCulloch-Pitts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3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 Theorist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ALPAC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Back-propagation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7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0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AlphaGo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6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36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46A6-0283-0747-93F3-575A2FAE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1956: Logic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F972-BF4C-F245-B6B9-090CAAC6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825" cy="4351338"/>
          </a:xfrm>
        </p:spPr>
        <p:txBody>
          <a:bodyPr/>
          <a:lstStyle/>
          <a:p>
            <a:r>
              <a:rPr lang="en-US" b="1" u="sng" dirty="0"/>
              <a:t>Reasoning as search</a:t>
            </a:r>
            <a:r>
              <a:rPr lang="en-US" dirty="0"/>
              <a:t>:  </a:t>
            </a:r>
          </a:p>
          <a:p>
            <a:pPr lvl="1"/>
            <a:r>
              <a:rPr lang="en-US" dirty="0"/>
              <a:t>Root of the search tree: initial hypothesis </a:t>
            </a:r>
          </a:p>
          <a:p>
            <a:pPr lvl="1"/>
            <a:r>
              <a:rPr lang="en-US" dirty="0"/>
              <a:t>Branch: a deduction based on the rules of logic</a:t>
            </a:r>
          </a:p>
          <a:p>
            <a:pPr lvl="1"/>
            <a:r>
              <a:rPr lang="en-US" dirty="0"/>
              <a:t>Goal state: the theorem to be proven</a:t>
            </a:r>
          </a:p>
          <a:p>
            <a:r>
              <a:rPr lang="en-US" dirty="0"/>
              <a:t>Proved 38 of the first 52 theorems in chapter 2 of the </a:t>
            </a:r>
            <a:r>
              <a:rPr lang="en-US" i="1" dirty="0"/>
              <a:t>Principia Mathematica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B1250F-770E-FC4F-8FE9-734A33D8DB50}"/>
              </a:ext>
            </a:extLst>
          </p:cNvPr>
          <p:cNvSpPr/>
          <p:nvPr/>
        </p:nvSpPr>
        <p:spPr>
          <a:xfrm>
            <a:off x="7399606" y="365759"/>
            <a:ext cx="2096086" cy="122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Socrates is a man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483A3E-F204-864C-B525-CD9FE1F1BAB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7399606" y="970670"/>
            <a:ext cx="562708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8A2CE21-6F9D-E041-B94D-C94D467CD553}"/>
              </a:ext>
            </a:extLst>
          </p:cNvPr>
          <p:cNvSpPr/>
          <p:nvPr/>
        </p:nvSpPr>
        <p:spPr>
          <a:xfrm>
            <a:off x="5906085" y="2923736"/>
            <a:ext cx="2096086" cy="122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Socrates is male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E538CB-ECFA-8F49-AF3D-2DC470733394}"/>
              </a:ext>
            </a:extLst>
          </p:cNvPr>
          <p:cNvSpPr/>
          <p:nvPr/>
        </p:nvSpPr>
        <p:spPr>
          <a:xfrm>
            <a:off x="9296402" y="2949526"/>
            <a:ext cx="2248486" cy="122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Socrates is human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7F61AB-BC18-2D4C-9EE9-05E44FF65035}"/>
              </a:ext>
            </a:extLst>
          </p:cNvPr>
          <p:cNvSpPr/>
          <p:nvPr/>
        </p:nvSpPr>
        <p:spPr>
          <a:xfrm>
            <a:off x="9322189" y="5296486"/>
            <a:ext cx="2248486" cy="122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Socrates is mortal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392836-CD87-6B4E-A978-A7A030DF5EEA}"/>
              </a:ext>
            </a:extLst>
          </p:cNvPr>
          <p:cNvCxnSpPr>
            <a:stCxn id="4" idx="4"/>
            <a:endCxn id="9" idx="0"/>
          </p:cNvCxnSpPr>
          <p:nvPr/>
        </p:nvCxnSpPr>
        <p:spPr>
          <a:xfrm flipH="1">
            <a:off x="6954128" y="1589649"/>
            <a:ext cx="1493521" cy="133408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A7C6D-C991-EE46-BBE5-D776AADC11F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447649" y="1589649"/>
            <a:ext cx="1972996" cy="13598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3FDFA-727A-CC45-9A73-1E7B0A2A1A7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0420645" y="4173416"/>
            <a:ext cx="25787" cy="112307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1EE0B1-2F91-BE47-88C0-257130B6CAEC}"/>
              </a:ext>
            </a:extLst>
          </p:cNvPr>
          <p:cNvSpPr txBox="1"/>
          <p:nvPr/>
        </p:nvSpPr>
        <p:spPr>
          <a:xfrm>
            <a:off x="6274190" y="1670880"/>
            <a:ext cx="107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Men are 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5F354-89A9-4543-A66B-F407AA44D6F2}"/>
              </a:ext>
            </a:extLst>
          </p:cNvPr>
          <p:cNvSpPr txBox="1"/>
          <p:nvPr/>
        </p:nvSpPr>
        <p:spPr>
          <a:xfrm>
            <a:off x="10238934" y="1640400"/>
            <a:ext cx="107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Men are human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70FC33-49B0-9647-BF5A-4ACDD1C15832}"/>
              </a:ext>
            </a:extLst>
          </p:cNvPr>
          <p:cNvSpPr txBox="1"/>
          <p:nvPr/>
        </p:nvSpPr>
        <p:spPr>
          <a:xfrm>
            <a:off x="10588282" y="4128037"/>
            <a:ext cx="132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Humans are mortal</a:t>
            </a:r>
          </a:p>
        </p:txBody>
      </p:sp>
    </p:spTree>
    <p:extLst>
      <p:ext uri="{BB962C8B-B14F-4D97-AF65-F5344CB8AC3E}">
        <p14:creationId xmlns:p14="http://schemas.microsoft.com/office/powerpoint/2010/main" val="3941038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ALPAC Report of 1966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4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“They concluded, in a famous 1966 report, that machine translation was more expensive, less accurate and slower than human translation.” 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45" y="3127437"/>
            <a:ext cx="4927827" cy="330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V="1">
            <a:off x="6099141" y="3072420"/>
            <a:ext cx="2912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Photo: Eldon </a:t>
            </a:r>
            <a:r>
              <a:rPr lang="en-US" altLang="ja-JP" dirty="0" err="1"/>
              <a:t>Lyttle</a:t>
            </a:r>
            <a:r>
              <a:rPr lang="en-US" altLang="ja-JP" dirty="0"/>
              <a:t>, </a:t>
            </a:r>
          </a:p>
          <a:p>
            <a:r>
              <a:rPr lang="en-US" altLang="ja-JP" dirty="0"/>
              <a:t>https://commons.wikimedia.org/wiki/File:Computer-translation_Briefing_for_Gerald_Ford.jpg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065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Winter</a:t>
            </a:r>
            <a:endParaRPr kumimoji="1" lang="en-US" altLang="ja-JP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2471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0" y="6905"/>
            <a:ext cx="10515600" cy="1325563"/>
          </a:xfrm>
        </p:spPr>
        <p:txBody>
          <a:bodyPr/>
          <a:lstStyle/>
          <a:p>
            <a:r>
              <a:rPr lang="en-US" dirty="0"/>
              <a:t>1943: McCulloch-Pitts Neuron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69" y="1218659"/>
            <a:ext cx="5945957" cy="40878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0326" y="5740924"/>
            <a:ext cx="79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Attribution: </a:t>
            </a:r>
            <a:r>
              <a:rPr lang="en-US" altLang="ja-JP" dirty="0" err="1"/>
              <a:t>Plarroy</a:t>
            </a:r>
            <a:r>
              <a:rPr lang="en-US" altLang="ja-JP" dirty="0"/>
              <a:t>, https://commons.wikimedia.org/wiki/File:Artificial_neuron.png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18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56D6-1667-CB47-8BC9-5EE2DB0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1986: Invention of back-propagation makes multi-layer neural networks practical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9C183-1BF6-BB4A-9949-019EE89F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5206" y="2557144"/>
            <a:ext cx="4868593" cy="2872984"/>
          </a:xfrm>
        </p:spPr>
        <p:txBody>
          <a:bodyPr>
            <a:normAutofit fontScale="92500" lnSpcReduction="10000"/>
          </a:bodyPr>
          <a:lstStyle/>
          <a:p>
            <a:pPr marL="0" indent="-457200">
              <a:lnSpc>
                <a:spcPct val="110000"/>
              </a:lnSpc>
              <a:buNone/>
            </a:pPr>
            <a:r>
              <a:rPr lang="en-US" dirty="0"/>
              <a:t>David E </a:t>
            </a:r>
            <a:r>
              <a:rPr lang="en-US" dirty="0" err="1"/>
              <a:t>Rumelhart</a:t>
            </a:r>
            <a:r>
              <a:rPr lang="en-US" dirty="0"/>
              <a:t>, Geoffrey E Hinton, Ronald J Williams, “Learning internal representations by error-propagation,” in Parallel Distributed Processing: Explorations in the Microstructure of Cognition 1:318-362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8D83A-16F0-4642-A3AE-2B58F27D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36" y="1972042"/>
            <a:ext cx="4182481" cy="3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654591-A1CA-174B-99B4-09229F06BB0E}"/>
              </a:ext>
            </a:extLst>
          </p:cNvPr>
          <p:cNvSpPr/>
          <p:nvPr/>
        </p:nvSpPr>
        <p:spPr>
          <a:xfrm>
            <a:off x="37514" y="58631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AI456 - Created using Microsoft Excel 2007,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=24621216</a:t>
            </a:r>
          </a:p>
        </p:txBody>
      </p:sp>
    </p:spTree>
    <p:extLst>
      <p:ext uri="{BB962C8B-B14F-4D97-AF65-F5344CB8AC3E}">
        <p14:creationId xmlns:p14="http://schemas.microsoft.com/office/powerpoint/2010/main" val="24104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CF80-C79C-2C43-9610-02964B3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C80C-D4B7-CE4F-AF58-5DD72507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machine problems, mostly </a:t>
            </a:r>
            <a:r>
              <a:rPr lang="en-US" dirty="0" err="1"/>
              <a:t>autograded</a:t>
            </a:r>
            <a:r>
              <a:rPr lang="en-US" dirty="0"/>
              <a:t>, at </a:t>
            </a:r>
            <a:r>
              <a:rPr lang="en-US" dirty="0" err="1"/>
              <a:t>gradescope.com</a:t>
            </a:r>
            <a:r>
              <a:rPr lang="en-US" dirty="0"/>
              <a:t>.</a:t>
            </a:r>
          </a:p>
          <a:p>
            <a:r>
              <a:rPr lang="en-US" dirty="0"/>
              <a:t>MP1 (search): released Monday 1/22, due Monday 2/5 by 11:59pm.</a:t>
            </a:r>
          </a:p>
          <a:p>
            <a:r>
              <a:rPr lang="en-US" dirty="0"/>
              <a:t>Most MPs are released two weeks before they are due.</a:t>
            </a:r>
          </a:p>
          <a:p>
            <a:r>
              <a:rPr lang="en-US" dirty="0"/>
              <a:t>Plan in advance!  Deadline extensions are not given for routine causes like being sick, having an on-site </a:t>
            </a:r>
            <a:r>
              <a:rPr lang="en-US"/>
              <a:t>job interview, </a:t>
            </a:r>
            <a:r>
              <a:rPr lang="en-US" dirty="0"/>
              <a:t>etc.  </a:t>
            </a:r>
          </a:p>
        </p:txBody>
      </p:sp>
    </p:spTree>
    <p:extLst>
      <p:ext uri="{BB962C8B-B14F-4D97-AF65-F5344CB8AC3E}">
        <p14:creationId xmlns:p14="http://schemas.microsoft.com/office/powerpoint/2010/main" val="3865424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1996: Deep Blue beats Gary Kasparov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15D412-3839-9345-8272-8096DE8B3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85" y="1463040"/>
            <a:ext cx="5870917" cy="44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0C93B6-A3DD-2F4E-83D5-B342BE5BF094}"/>
              </a:ext>
            </a:extLst>
          </p:cNvPr>
          <p:cNvSpPr/>
          <p:nvPr/>
        </p:nvSpPr>
        <p:spPr>
          <a:xfrm>
            <a:off x="2729134" y="5867458"/>
            <a:ext cx="7047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Kasparov_Magath_1985_Hamburg.jpg: </a:t>
            </a:r>
            <a:r>
              <a:rPr lang="en-US" dirty="0" err="1"/>
              <a:t>GFHundderivative</a:t>
            </a:r>
            <a:r>
              <a:rPr lang="en-US" dirty="0"/>
              <a:t> work: Hardy </a:t>
            </a:r>
            <a:r>
              <a:rPr lang="en-US" dirty="0" err="1"/>
              <a:t>Linke</a:t>
            </a:r>
            <a:r>
              <a:rPr lang="en-US" dirty="0"/>
              <a:t> (talk) - Kasparov_Magath_1985_Hamburg.jpg, CC BY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=14640503</a:t>
            </a:r>
          </a:p>
        </p:txBody>
      </p:sp>
    </p:spTree>
    <p:extLst>
      <p:ext uri="{BB962C8B-B14F-4D97-AF65-F5344CB8AC3E}">
        <p14:creationId xmlns:p14="http://schemas.microsoft.com/office/powerpoint/2010/main" val="11865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2016: AlphaGo</a:t>
            </a:r>
            <a:endParaRPr kumimoji="1" lang="ja-JP" altLang="en-US" dirty="0"/>
          </a:p>
        </p:txBody>
      </p:sp>
      <p:pic>
        <p:nvPicPr>
          <p:cNvPr id="5" name="Picture 4" descr="A picture containing dog&#10;&#10;Description automatically generated">
            <a:extLst>
              <a:ext uri="{FF2B5EF4-FFF2-40B4-BE49-F238E27FC236}">
                <a16:creationId xmlns:a16="http://schemas.microsoft.com/office/drawing/2014/main" id="{C67B1BE5-A82C-B649-A5F6-8DE8217F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57" y="1385764"/>
            <a:ext cx="5393028" cy="53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4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0C2-728B-1D46-84FF-C46310B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brief 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82EC-81C5-2F43-BD62-6C525B21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2548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modern research problem: how to best combine these two approaches in order to make really “thinking” machines.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19DCE2-5BAD-E049-B453-B2702E00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766"/>
              </p:ext>
            </p:extLst>
          </p:nvPr>
        </p:nvGraphicFramePr>
        <p:xfrm>
          <a:off x="1730328" y="1549660"/>
          <a:ext cx="88095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00">
                  <a:extLst>
                    <a:ext uri="{9D8B030D-6E8A-4147-A177-3AD203B41FA5}">
                      <a16:colId xmlns:a16="http://schemas.microsoft.com/office/drawing/2014/main" val="4033739068"/>
                    </a:ext>
                  </a:extLst>
                </a:gridCol>
                <a:gridCol w="2936500">
                  <a:extLst>
                    <a:ext uri="{9D8B030D-6E8A-4147-A177-3AD203B41FA5}">
                      <a16:colId xmlns:a16="http://schemas.microsoft.com/office/drawing/2014/main" val="860341052"/>
                    </a:ext>
                  </a:extLst>
                </a:gridCol>
                <a:gridCol w="2936500">
                  <a:extLst>
                    <a:ext uri="{9D8B030D-6E8A-4147-A177-3AD203B41FA5}">
                      <a16:colId xmlns:a16="http://schemas.microsoft.com/office/drawing/2014/main" val="116938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Symbolic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Neural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McCulloch-Pitts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3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 Theorist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ALPAC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Back-propagation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7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Deep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0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AlphaGo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6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5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0C2-728B-1D46-84FF-C46310B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Upcoming: course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6A29-D85B-3D4E-A910-5D3599ED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Thinking rationally: search and planning (weeks 1-4)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Acting rationally: probability (weeks 5-8)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Thinking like a human: neural nets (weeks 9-11)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Acting like a human: reinforcement learning, games, and vector semantics (weeks 12-14)</a:t>
            </a:r>
          </a:p>
        </p:txBody>
      </p:sp>
    </p:spTree>
    <p:extLst>
      <p:ext uri="{BB962C8B-B14F-4D97-AF65-F5344CB8AC3E}">
        <p14:creationId xmlns:p14="http://schemas.microsoft.com/office/powerpoint/2010/main" val="171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626-D56A-7A46-8269-E657ABAB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r>
              <a:rPr lang="en-US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EED2-5BDF-6743-8F6E-B82152C4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85"/>
            <a:ext cx="10515600" cy="4552871"/>
          </a:xfrm>
        </p:spPr>
        <p:txBody>
          <a:bodyPr>
            <a:normAutofit/>
          </a:bodyPr>
          <a:lstStyle/>
          <a:p>
            <a:r>
              <a:rPr lang="en-US" dirty="0"/>
              <a:t>All homework and exams graded and submitted at: </a:t>
            </a:r>
            <a:r>
              <a:rPr lang="en-US" dirty="0">
                <a:hlinkClick r:id="rId2"/>
              </a:rPr>
              <a:t>https://www.gradescope.com/</a:t>
            </a:r>
            <a:endParaRPr lang="en-US" dirty="0"/>
          </a:p>
          <a:p>
            <a:r>
              <a:rPr lang="en-US" dirty="0"/>
              <a:t>We will copy your grades to either </a:t>
            </a:r>
            <a:r>
              <a:rPr lang="en-US" dirty="0">
                <a:hlinkClick r:id="rId3"/>
              </a:rPr>
              <a:t>https://learn.illinois.edu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https://compass2g.illinois.edu</a:t>
            </a:r>
            <a:r>
              <a:rPr lang="en-US" dirty="0"/>
              <a:t> (not sure which, yet) so you can see where you stand relative to class average and standard deviation.</a:t>
            </a:r>
          </a:p>
          <a:p>
            <a:r>
              <a:rPr lang="en-US" dirty="0"/>
              <a:t>Q/A forum: </a:t>
            </a:r>
            <a:r>
              <a:rPr lang="en-US" dirty="0">
                <a:hlinkClick r:id="rId5"/>
              </a:rPr>
              <a:t>https://piazza.com</a:t>
            </a:r>
            <a:endParaRPr lang="en-US" dirty="0"/>
          </a:p>
          <a:p>
            <a:r>
              <a:rPr lang="en-US" dirty="0"/>
              <a:t>Videos of lectures: </a:t>
            </a:r>
            <a:r>
              <a:rPr lang="en-US" dirty="0">
                <a:hlinkClick r:id="rId6"/>
              </a:rPr>
              <a:t>https://echo360.org</a:t>
            </a:r>
            <a:endParaRPr lang="en-US" dirty="0"/>
          </a:p>
          <a:p>
            <a:r>
              <a:rPr lang="en-US" dirty="0"/>
              <a:t>Searchable lecture videos? </a:t>
            </a:r>
            <a:r>
              <a:rPr lang="en-US" dirty="0">
                <a:hlinkClick r:id="rId7"/>
              </a:rPr>
              <a:t>https://classtranscribe.ncsa.illinois.edu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C365-57AF-784C-BBA6-80E5EDA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C6322-A67C-484C-AD8F-350389D0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8551" y="534572"/>
            <a:ext cx="5525249" cy="564239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Artificial Intelligence, A Modern Approach: Third Edition </a:t>
            </a:r>
            <a:r>
              <a:rPr lang="en-US" dirty="0"/>
              <a:t>by Russell &amp; </a:t>
            </a:r>
            <a:r>
              <a:rPr lang="en-US" dirty="0" err="1"/>
              <a:t>Norvig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Pretty good listing of the topics covered in this course</a:t>
            </a:r>
          </a:p>
          <a:p>
            <a:r>
              <a:rPr lang="en-US" dirty="0"/>
              <a:t>In-depth treatment of knowledge-based/expert-system AI; introduces probabilistic and learning-based methods</a:t>
            </a:r>
          </a:p>
          <a:p>
            <a:r>
              <a:rPr lang="en-US" dirty="0"/>
              <a:t>Sample problems and readings will be specified when applicable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854B1-0403-4D4B-A266-9B43413F83A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" y="2188540"/>
            <a:ext cx="2774250" cy="35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5D2AC6-AAE8-C349-8E24-B7BF3C2E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70" y="2188540"/>
            <a:ext cx="2718481" cy="357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600E8-A6A7-9343-8E61-1EB192E7CEA0}"/>
              </a:ext>
            </a:extLst>
          </p:cNvPr>
          <p:cNvSpPr txBox="1"/>
          <p:nvPr/>
        </p:nvSpPr>
        <p:spPr>
          <a:xfrm>
            <a:off x="1097283" y="5725549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Hardcover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3F0EE-2E45-D64D-A85F-B4B88D8EBFBB}"/>
              </a:ext>
            </a:extLst>
          </p:cNvPr>
          <p:cNvSpPr txBox="1"/>
          <p:nvPr/>
        </p:nvSpPr>
        <p:spPr>
          <a:xfrm>
            <a:off x="3824070" y="5751340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Paperback</a:t>
            </a:r>
          </a:p>
        </p:txBody>
      </p:sp>
    </p:spTree>
    <p:extLst>
      <p:ext uri="{BB962C8B-B14F-4D97-AF65-F5344CB8AC3E}">
        <p14:creationId xmlns:p14="http://schemas.microsoft.com/office/powerpoint/2010/main" val="12038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2317-16CD-DE48-9DC1-3ED92FEE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Outline, Remainder of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514-3A79-6D40-B87B-518DCD35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AI?  What is Intelligence?</a:t>
            </a:r>
          </a:p>
          <a:p>
            <a:r>
              <a:rPr lang="en-US" dirty="0"/>
              <a:t>Russell &amp; </a:t>
            </a:r>
            <a:r>
              <a:rPr lang="en-US" dirty="0" err="1"/>
              <a:t>Norvig’s</a:t>
            </a:r>
            <a:r>
              <a:rPr lang="en-US" dirty="0"/>
              <a:t> “four approaches to AI” (chapter 1)</a:t>
            </a:r>
          </a:p>
          <a:p>
            <a:r>
              <a:rPr lang="en-US" dirty="0"/>
              <a:t>Brief history of AI (chapter 2)</a:t>
            </a:r>
          </a:p>
        </p:txBody>
      </p:sp>
    </p:spTree>
    <p:extLst>
      <p:ext uri="{BB962C8B-B14F-4D97-AF65-F5344CB8AC3E}">
        <p14:creationId xmlns:p14="http://schemas.microsoft.com/office/powerpoint/2010/main" val="102136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7081-107A-0648-BD12-86C88AE5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F5F1-7C8C-7A42-A3DD-3CA3A860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word “intelligence” is surprisingly recent.  Ancients used it to mean “the universal mind.”  Early moderns (e.g., Bacon, Hobbes; 1500s) ridiculed it, and stopped using it.  It was then repurposed to its current meaning by psychologists and eugenicists in the early 20</a:t>
            </a:r>
            <a:r>
              <a:rPr lang="en-US" baseline="30000" dirty="0"/>
              <a:t>th</a:t>
            </a:r>
            <a:r>
              <a:rPr lang="en-US" dirty="0"/>
              <a:t> century. </a:t>
            </a:r>
          </a:p>
        </p:txBody>
      </p:sp>
    </p:spTree>
    <p:extLst>
      <p:ext uri="{BB962C8B-B14F-4D97-AF65-F5344CB8AC3E}">
        <p14:creationId xmlns:p14="http://schemas.microsoft.com/office/powerpoint/2010/main" val="365045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7081-107A-0648-BD12-86C88AE5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F5F1-7C8C-7A42-A3DD-3CA3A860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5" y="1600541"/>
            <a:ext cx="5829886" cy="4892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Charles Spearman popularized the modern definition in his paper “General intelligence objectively determined and measured,” American Journal of Psychology 15(2):201-292.  </a:t>
            </a:r>
          </a:p>
          <a:p>
            <a:r>
              <a:rPr lang="en-US" dirty="0"/>
              <a:t>He showed that test scores are correlated across many subjects and proposed “general intelligence” as the faculty that unifies them.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BE2B14-5BD6-6144-A03B-0D704A1A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76" y="863990"/>
            <a:ext cx="6023024" cy="458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28A21-18CE-8948-A7EA-FE0D09D60D33}"/>
              </a:ext>
            </a:extLst>
          </p:cNvPr>
          <p:cNvSpPr txBox="1"/>
          <p:nvPr/>
        </p:nvSpPr>
        <p:spPr>
          <a:xfrm>
            <a:off x="6583679" y="5486400"/>
            <a:ext cx="543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G_factor</a:t>
            </a:r>
            <a:r>
              <a:rPr lang="en-US" dirty="0"/>
              <a:t>_(psychometrics)</a:t>
            </a:r>
          </a:p>
        </p:txBody>
      </p:sp>
    </p:spTree>
    <p:extLst>
      <p:ext uri="{BB962C8B-B14F-4D97-AF65-F5344CB8AC3E}">
        <p14:creationId xmlns:p14="http://schemas.microsoft.com/office/powerpoint/2010/main" val="273335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2432</Words>
  <Application>Microsoft Macintosh PowerPoint</Application>
  <PresentationFormat>Widescreen</PresentationFormat>
  <Paragraphs>247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CS440/ECE448: Artificial Intelligence Lecture 1: Course Intro</vt:lpstr>
      <vt:lpstr>Course Intro: Syllabus</vt:lpstr>
      <vt:lpstr>Grading</vt:lpstr>
      <vt:lpstr>Homework</vt:lpstr>
      <vt:lpstr>Apps</vt:lpstr>
      <vt:lpstr>Textbook</vt:lpstr>
      <vt:lpstr>Outline, Remainder of Today’s Lecture</vt:lpstr>
      <vt:lpstr>What is Intelligence?</vt:lpstr>
      <vt:lpstr>What is Intelligence?</vt:lpstr>
      <vt:lpstr>What is “Artificial Intelligence”?</vt:lpstr>
      <vt:lpstr>What is Artificial Intelligence?</vt:lpstr>
      <vt:lpstr>1. Thinking like a Human</vt:lpstr>
      <vt:lpstr>Can we simulate a human brain?</vt:lpstr>
      <vt:lpstr>Then why can’t we simulate a human brain?</vt:lpstr>
      <vt:lpstr>Then why can’t we simulate a human brain?</vt:lpstr>
      <vt:lpstr>What is Artificial Intelligence?</vt:lpstr>
      <vt:lpstr>What is Artificial Intelligence?</vt:lpstr>
      <vt:lpstr>2. Acting like a Human</vt:lpstr>
      <vt:lpstr>The Turing Test</vt:lpstr>
      <vt:lpstr>Practical Problems with the Turing Test</vt:lpstr>
      <vt:lpstr>Winograd Schema</vt:lpstr>
      <vt:lpstr>Winograd Schema</vt:lpstr>
      <vt:lpstr>A theoretical problem with the Turing test</vt:lpstr>
      <vt:lpstr>What is Artificial Intelligence?</vt:lpstr>
      <vt:lpstr>AI definition 3: Thinking rationally</vt:lpstr>
      <vt:lpstr>AI definition 3: Thinking rationally</vt:lpstr>
      <vt:lpstr>Successes of Logicist Approach: Expert Systems</vt:lpstr>
      <vt:lpstr>Failures of Logicist Approach: Robust AI</vt:lpstr>
      <vt:lpstr>What is Artificial Intelligence?</vt:lpstr>
      <vt:lpstr>AI definition 4: Acting rationally</vt:lpstr>
      <vt:lpstr>AI definition 4: Acting rationally</vt:lpstr>
      <vt:lpstr>Russell &amp; Norvig’s “four approaches to AI”</vt:lpstr>
      <vt:lpstr>Outline, Remainder of Today’s Lecture</vt:lpstr>
      <vt:lpstr>A very brief history of AI</vt:lpstr>
      <vt:lpstr>1956: Logic Theorist</vt:lpstr>
      <vt:lpstr>The ALPAC Report of 1966</vt:lpstr>
      <vt:lpstr>AI Winter</vt:lpstr>
      <vt:lpstr>1943: McCulloch-Pitts Neuron Model</vt:lpstr>
      <vt:lpstr>1986: Invention of back-propagation makes multi-layer neural networks practical</vt:lpstr>
      <vt:lpstr>1996: Deep Blue beats Gary Kasparov</vt:lpstr>
      <vt:lpstr>2016: AlphaGo</vt:lpstr>
      <vt:lpstr>A very brief history of AI</vt:lpstr>
      <vt:lpstr>Upcoming: 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CS440/ECE448: Artificial Intelligence Lecture 1: Course Intro</dc:title>
  <dc:creator>Hasegawa-Johnson, Mark Allan</dc:creator>
  <cp:lastModifiedBy>Hasegawa-Johnson, Mark Allan</cp:lastModifiedBy>
  <cp:revision>4</cp:revision>
  <dcterms:created xsi:type="dcterms:W3CDTF">2020-01-21T19:11:58Z</dcterms:created>
  <dcterms:modified xsi:type="dcterms:W3CDTF">2020-01-22T20:22:01Z</dcterms:modified>
</cp:coreProperties>
</file>