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9" r:id="rId4"/>
    <p:sldId id="334" r:id="rId5"/>
    <p:sldId id="336" r:id="rId6"/>
    <p:sldId id="337" r:id="rId7"/>
    <p:sldId id="341" r:id="rId8"/>
    <p:sldId id="342" r:id="rId9"/>
    <p:sldId id="343" r:id="rId10"/>
    <p:sldId id="344" r:id="rId11"/>
    <p:sldId id="345" r:id="rId12"/>
    <p:sldId id="340" r:id="rId13"/>
    <p:sldId id="346" r:id="rId14"/>
    <p:sldId id="347" r:id="rId15"/>
    <p:sldId id="348" r:id="rId16"/>
    <p:sldId id="349" r:id="rId17"/>
    <p:sldId id="352" r:id="rId18"/>
    <p:sldId id="350" r:id="rId19"/>
    <p:sldId id="353" r:id="rId20"/>
    <p:sldId id="351" r:id="rId21"/>
    <p:sldId id="354" r:id="rId22"/>
    <p:sldId id="355" r:id="rId23"/>
    <p:sldId id="261" r:id="rId24"/>
    <p:sldId id="265" r:id="rId25"/>
    <p:sldId id="356" r:id="rId26"/>
    <p:sldId id="358" r:id="rId27"/>
    <p:sldId id="258" r:id="rId28"/>
    <p:sldId id="259" r:id="rId29"/>
    <p:sldId id="360" r:id="rId30"/>
    <p:sldId id="264" r:id="rId31"/>
    <p:sldId id="359" r:id="rId32"/>
    <p:sldId id="357" r:id="rId33"/>
    <p:sldId id="262" r:id="rId34"/>
    <p:sldId id="31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1D4C8-EF29-46F7-B416-0024A993ADE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D9844-C364-415A-BA3A-94D9CD93B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70D1-0F93-4A1D-A505-20AAFF2E71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8D63-379F-464F-9D2A-04AA3BA8D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025" y="0"/>
            <a:ext cx="9144000" cy="2108308"/>
          </a:xfrm>
        </p:spPr>
        <p:txBody>
          <a:bodyPr/>
          <a:lstStyle/>
          <a:p>
            <a:r>
              <a:rPr lang="en-US" dirty="0"/>
              <a:t>CS440/ECE448 Lecture 3:</a:t>
            </a:r>
            <a:br>
              <a:rPr lang="en-US" dirty="0"/>
            </a:br>
            <a:r>
              <a:rPr lang="en-US" dirty="0"/>
              <a:t>Search 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87" y="2292519"/>
            <a:ext cx="6141601" cy="11159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800" dirty="0"/>
              <a:t>Slides by Mark Hasegawa-Johnson, 1/2020</a:t>
            </a:r>
          </a:p>
          <a:p>
            <a:pPr algn="l"/>
            <a:r>
              <a:rPr lang="en-US" sz="1800" dirty="0"/>
              <a:t>Including some slides written by Svetlana </a:t>
            </a:r>
            <a:r>
              <a:rPr lang="en-US" sz="1800" dirty="0" err="1"/>
              <a:t>Lazebnik</a:t>
            </a:r>
            <a:r>
              <a:rPr lang="en-US" sz="1800" dirty="0"/>
              <a:t>, 9/2016</a:t>
            </a:r>
          </a:p>
          <a:p>
            <a:pPr algn="l"/>
            <a:r>
              <a:rPr lang="en-US" sz="1800" dirty="0">
                <a:hlinkClick r:id="rId2"/>
              </a:rPr>
              <a:t>CC-BY 4.0</a:t>
            </a:r>
            <a:r>
              <a:rPr lang="en-US" sz="1800" dirty="0"/>
              <a:t>: You are free to: copy and redistribute the material in any medium or format, remix, transform, and build upon the material for any purpose, even commercially, if you give appropriate credit. </a:t>
            </a:r>
          </a:p>
          <a:p>
            <a:pPr algn="l"/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3176833" y="3499019"/>
            <a:ext cx="358219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50496" y="3830526"/>
            <a:ext cx="358219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64436" y="3860378"/>
            <a:ext cx="358219" cy="339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956255" y="3788685"/>
            <a:ext cx="273038" cy="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3482592" y="3788685"/>
            <a:ext cx="334304" cy="12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61876" y="4491974"/>
            <a:ext cx="358219" cy="339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9310" y="4512400"/>
            <a:ext cx="358219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1" idx="7"/>
          </p:cNvCxnSpPr>
          <p:nvPr/>
        </p:nvCxnSpPr>
        <p:spPr>
          <a:xfrm flipH="1">
            <a:off x="2467635" y="4139046"/>
            <a:ext cx="235326" cy="40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2956255" y="4120192"/>
            <a:ext cx="112165" cy="3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84856" y="4196020"/>
            <a:ext cx="97243" cy="31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0763" y="4159472"/>
            <a:ext cx="240034" cy="4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79014" y="4800493"/>
            <a:ext cx="235326" cy="40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7634" y="4781639"/>
            <a:ext cx="112165" cy="3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40539" y="5194274"/>
            <a:ext cx="358219" cy="339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2" idx="4"/>
            <a:endCxn id="30" idx="0"/>
          </p:cNvCxnSpPr>
          <p:nvPr/>
        </p:nvCxnSpPr>
        <p:spPr>
          <a:xfrm>
            <a:off x="3068420" y="4851765"/>
            <a:ext cx="51229" cy="34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92132" y="4541673"/>
            <a:ext cx="999241" cy="0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10" y="3280500"/>
            <a:ext cx="2501900" cy="24638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2761334" y="5501533"/>
            <a:ext cx="235326" cy="40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9954" y="5482679"/>
            <a:ext cx="112165" cy="3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1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3105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li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𝐹𝑟𝑜𝑛𝑡𝑖𝑒𝑟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means that every predecessor with a cost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is expanded before the goal is expanded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3105" cy="4667250"/>
              </a:xfrm>
              <a:blipFill>
                <a:blip r:embed="rId2"/>
                <a:stretch>
                  <a:fillRect l="-1667" t="-2452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9EC1665-E1BE-954B-B64C-E9E98581C329}"/>
              </a:ext>
            </a:extLst>
          </p:cNvPr>
          <p:cNvSpPr/>
          <p:nvPr/>
        </p:nvSpPr>
        <p:spPr>
          <a:xfrm>
            <a:off x="8145187" y="23915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7B6-4C70-C146-AC46-0EE552674A3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355009" y="801858"/>
            <a:ext cx="11723" cy="1945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756C2BF-54E4-8B42-8A9A-594072B4B5D7}"/>
              </a:ext>
            </a:extLst>
          </p:cNvPr>
          <p:cNvSpPr/>
          <p:nvPr/>
        </p:nvSpPr>
        <p:spPr>
          <a:xfrm>
            <a:off x="8156910" y="99645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D6E14-C967-694A-8F9D-541F523681D9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454680" y="1559165"/>
            <a:ext cx="912052" cy="1758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90E7-E281-364D-8A84-5364C52E4709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366732" y="1559165"/>
            <a:ext cx="1248509" cy="1875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1BAEB6-6805-164F-AEB4-4F5333F1D100}"/>
              </a:ext>
            </a:extLst>
          </p:cNvPr>
          <p:cNvSpPr/>
          <p:nvPr/>
        </p:nvSpPr>
        <p:spPr>
          <a:xfrm>
            <a:off x="7315197" y="2534529"/>
            <a:ext cx="2304759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Pitesti, 317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1D21E-0443-B44E-BE80-44667C850EF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454680" y="2297719"/>
            <a:ext cx="12897" cy="2368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D4F282C-A801-1444-9B8D-53668154B93A}"/>
              </a:ext>
            </a:extLst>
          </p:cNvPr>
          <p:cNvSpPr/>
          <p:nvPr/>
        </p:nvSpPr>
        <p:spPr>
          <a:xfrm>
            <a:off x="7652821" y="1735011"/>
            <a:ext cx="1603717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RV, 220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605EC-2376-7742-8409-0AA11945F135}"/>
              </a:ext>
            </a:extLst>
          </p:cNvPr>
          <p:cNvSpPr/>
          <p:nvPr/>
        </p:nvSpPr>
        <p:spPr>
          <a:xfrm>
            <a:off x="9172137" y="3151160"/>
            <a:ext cx="2895597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Bucharest, </a:t>
            </a:r>
            <a:r>
              <a:rPr lang="en-US" sz="2400" b="1" u="sng" dirty="0">
                <a:solidFill>
                  <a:schemeClr val="bg1"/>
                </a:solidFill>
              </a:rPr>
              <a:t>418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371264-54E7-0A49-8E1B-72DD026B86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615241" y="2309443"/>
            <a:ext cx="4695" cy="8417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BF18E3-33BA-0843-B999-BC4D53743EA3}"/>
              </a:ext>
            </a:extLst>
          </p:cNvPr>
          <p:cNvSpPr/>
          <p:nvPr/>
        </p:nvSpPr>
        <p:spPr>
          <a:xfrm>
            <a:off x="9357352" y="1746735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B67936-6658-0C4F-8DE2-10D532585121}"/>
              </a:ext>
            </a:extLst>
          </p:cNvPr>
          <p:cNvCxnSpPr>
            <a:cxnSpLocks/>
            <a:stCxn id="21" idx="4"/>
            <a:endCxn id="17" idx="2"/>
          </p:cNvCxnSpPr>
          <p:nvPr/>
        </p:nvCxnSpPr>
        <p:spPr>
          <a:xfrm>
            <a:off x="8467577" y="3097237"/>
            <a:ext cx="704560" cy="33527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1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42F4-C963-DC46-A718-D76E4A59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105" cy="4667250"/>
          </a:xfrm>
        </p:spPr>
        <p:txBody>
          <a:bodyPr>
            <a:normAutofit/>
          </a:bodyPr>
          <a:lstStyle/>
          <a:p>
            <a:r>
              <a:rPr lang="en-US" dirty="0"/>
              <a:t>Therefore we always find the shortest path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EC1665-E1BE-954B-B64C-E9E98581C329}"/>
              </a:ext>
            </a:extLst>
          </p:cNvPr>
          <p:cNvSpPr/>
          <p:nvPr/>
        </p:nvSpPr>
        <p:spPr>
          <a:xfrm>
            <a:off x="8145187" y="23915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7B6-4C70-C146-AC46-0EE552674A3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355009" y="801858"/>
            <a:ext cx="11723" cy="1945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756C2BF-54E4-8B42-8A9A-594072B4B5D7}"/>
              </a:ext>
            </a:extLst>
          </p:cNvPr>
          <p:cNvSpPr/>
          <p:nvPr/>
        </p:nvSpPr>
        <p:spPr>
          <a:xfrm>
            <a:off x="8156910" y="99645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D6E14-C967-694A-8F9D-541F523681D9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454680" y="1559165"/>
            <a:ext cx="912052" cy="1758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90E7-E281-364D-8A84-5364C52E4709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366732" y="1559165"/>
            <a:ext cx="1248509" cy="1875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1D21E-0443-B44E-BE80-44667C850EF4}"/>
              </a:ext>
            </a:extLst>
          </p:cNvPr>
          <p:cNvCxnSpPr>
            <a:cxnSpLocks/>
          </p:cNvCxnSpPr>
          <p:nvPr/>
        </p:nvCxnSpPr>
        <p:spPr>
          <a:xfrm>
            <a:off x="8454680" y="2297719"/>
            <a:ext cx="12897" cy="2368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D4F282C-A801-1444-9B8D-53668154B93A}"/>
              </a:ext>
            </a:extLst>
          </p:cNvPr>
          <p:cNvSpPr/>
          <p:nvPr/>
        </p:nvSpPr>
        <p:spPr>
          <a:xfrm>
            <a:off x="7652821" y="1735011"/>
            <a:ext cx="1603717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RV, 220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605EC-2376-7742-8409-0AA11945F135}"/>
              </a:ext>
            </a:extLst>
          </p:cNvPr>
          <p:cNvSpPr/>
          <p:nvPr/>
        </p:nvSpPr>
        <p:spPr>
          <a:xfrm>
            <a:off x="9172137" y="3151160"/>
            <a:ext cx="2895597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Bucharest, </a:t>
            </a:r>
            <a:r>
              <a:rPr lang="en-US" sz="2400" dirty="0">
                <a:solidFill>
                  <a:schemeClr val="bg1"/>
                </a:solidFill>
              </a:rPr>
              <a:t>418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371264-54E7-0A49-8E1B-72DD026B86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615241" y="2309443"/>
            <a:ext cx="4695" cy="8417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BF18E3-33BA-0843-B999-BC4D53743EA3}"/>
              </a:ext>
            </a:extLst>
          </p:cNvPr>
          <p:cNvSpPr/>
          <p:nvPr/>
        </p:nvSpPr>
        <p:spPr>
          <a:xfrm>
            <a:off x="9357352" y="1746735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B67936-6658-0C4F-8DE2-10D53258512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467577" y="3097237"/>
            <a:ext cx="704560" cy="33527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3316988-8374-274E-AF69-E58229261839}"/>
              </a:ext>
            </a:extLst>
          </p:cNvPr>
          <p:cNvSpPr/>
          <p:nvPr/>
        </p:nvSpPr>
        <p:spPr>
          <a:xfrm>
            <a:off x="7315197" y="2534529"/>
            <a:ext cx="2304759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Pitesti, 317</a:t>
            </a:r>
          </a:p>
        </p:txBody>
      </p:sp>
    </p:spTree>
    <p:extLst>
      <p:ext uri="{BB962C8B-B14F-4D97-AF65-F5344CB8AC3E}">
        <p14:creationId xmlns:p14="http://schemas.microsoft.com/office/powerpoint/2010/main" val="375641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there are N world states</a:t>
                </a:r>
              </a:p>
              <a:p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𝐹𝑟𝑜𝑛𝑡𝑖𝑒𝑟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Naïve implementation: requires you to sort through the whole frontier, to find the smallest.  Complexity: O{N} per search step!!</a:t>
                </a:r>
              </a:p>
              <a:p>
                <a:pPr lvl="1"/>
                <a:r>
                  <a:rPr lang="en-US" dirty="0"/>
                  <a:t>Better implementation: keep the frontier sorted, as a </a:t>
                </a:r>
                <a:r>
                  <a:rPr lang="en-US" b="1" u="sng" dirty="0"/>
                  <a:t>priority queue</a:t>
                </a:r>
                <a:r>
                  <a:rPr lang="en-US" dirty="0"/>
                  <a:t>.   Then complexity is O{</a:t>
                </a:r>
                <a:r>
                  <a:rPr lang="en-US" dirty="0" err="1"/>
                  <a:t>logN</a:t>
                </a:r>
                <a:r>
                  <a:rPr lang="en-US" dirty="0"/>
                  <a:t>} to insert a node into the frontier, and O{1} to retrieve the minimum.</a:t>
                </a:r>
              </a:p>
              <a:p>
                <a:r>
                  <a:rPr lang="en-US" dirty="0"/>
                  <a:t>Frontier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“Explored list” is a </a:t>
                </a:r>
                <a:r>
                  <a:rPr lang="en-US" b="1" u="sng" dirty="0"/>
                  <a:t>hash table</a:t>
                </a:r>
                <a:r>
                  <a:rPr lang="en-US" dirty="0"/>
                  <a:t> (python: a </a:t>
                </a:r>
                <a:r>
                  <a:rPr lang="en-US" dirty="0" err="1"/>
                  <a:t>dict</a:t>
                </a:r>
                <a:r>
                  <a:rPr lang="en-US" dirty="0"/>
                  <a:t>), so that, given a world state n, you can immediately tell (O{1}) whether or not that state has been explored.</a:t>
                </a:r>
              </a:p>
              <a:p>
                <a:pPr lvl="1"/>
                <a:r>
                  <a:rPr lang="en-US" dirty="0"/>
                  <a:t>Each state in the “Explored list” has a pointer to corresponding state in the Frontier, if that state is still in the frontier (O{1}).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3270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53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9" y="19438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85" y="1349115"/>
            <a:ext cx="10874115" cy="482784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Uniform cost search (UCS) = slightly different implementation of Dijkstra’s Algorithm</a:t>
            </a:r>
          </a:p>
          <a:p>
            <a:r>
              <a:rPr lang="en-US" sz="4000" dirty="0"/>
              <a:t>Breadth-first search (BFS) = special case of UCS</a:t>
            </a:r>
          </a:p>
          <a:p>
            <a:r>
              <a:rPr lang="en-US" sz="4000" dirty="0"/>
              <a:t>Depth-first search (DFS)</a:t>
            </a:r>
          </a:p>
        </p:txBody>
      </p:sp>
    </p:spTree>
    <p:extLst>
      <p:ext uri="{BB962C8B-B14F-4D97-AF65-F5344CB8AC3E}">
        <p14:creationId xmlns:p14="http://schemas.microsoft.com/office/powerpoint/2010/main" val="25860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Breadth-first search (BFS) = special case of UCS</a:t>
            </a:r>
            <a:br>
              <a:rPr lang="en-US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A2655-99C6-B544-867C-6558325F2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7172" cy="4351338"/>
              </a:xfrm>
            </p:spPr>
            <p:txBody>
              <a:bodyPr/>
              <a:lstStyle/>
              <a:p>
                <a:r>
                  <a:rPr lang="en-US" dirty="0"/>
                  <a:t>… when every step has exactly the same 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solving a maze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A2655-99C6-B544-867C-6558325F2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7172" cy="4351338"/>
              </a:xfrm>
              <a:blipFill>
                <a:blip r:embed="rId2"/>
                <a:stretch>
                  <a:fillRect l="-166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55912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{S}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39936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9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{A,B}</a:t>
            </a:r>
          </a:p>
          <a:p>
            <a:r>
              <a:rPr lang="en-US" dirty="0"/>
              <a:t>Pop A from the queue, expand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26721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0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{B,C}</a:t>
            </a:r>
          </a:p>
          <a:p>
            <a:r>
              <a:rPr lang="en-US" dirty="0"/>
              <a:t>Pop B from the queue, expand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61938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1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{C,D}</a:t>
            </a:r>
          </a:p>
          <a:p>
            <a:r>
              <a:rPr lang="en-US" dirty="0"/>
              <a:t>Pop C from the queue, expand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95826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02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{D,E}</a:t>
            </a:r>
          </a:p>
          <a:p>
            <a:r>
              <a:rPr lang="en-US" dirty="0"/>
              <a:t>Pop D from the queue, expand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14444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6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9" y="19438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85" y="1349115"/>
            <a:ext cx="10874115" cy="4827848"/>
          </a:xfrm>
        </p:spPr>
        <p:txBody>
          <a:bodyPr>
            <a:normAutofit/>
          </a:bodyPr>
          <a:lstStyle/>
          <a:p>
            <a:r>
              <a:rPr lang="en-US" sz="4000" dirty="0"/>
              <a:t>Uniform cost search (UCS) = slightly different implementation of Dijkstra’s Algorithm</a:t>
            </a:r>
          </a:p>
          <a:p>
            <a:r>
              <a:rPr lang="en-US" sz="4000" dirty="0"/>
              <a:t>Breadth-first search (BFS) = special case of UCS</a:t>
            </a:r>
          </a:p>
          <a:p>
            <a:r>
              <a:rPr lang="en-US" sz="4000" dirty="0"/>
              <a:t>Depth-first search (DFS)</a:t>
            </a:r>
          </a:p>
        </p:txBody>
      </p:sp>
    </p:spTree>
    <p:extLst>
      <p:ext uri="{BB962C8B-B14F-4D97-AF65-F5344CB8AC3E}">
        <p14:creationId xmlns:p14="http://schemas.microsoft.com/office/powerpoint/2010/main" val="54506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{E,G}</a:t>
            </a:r>
          </a:p>
          <a:p>
            <a:r>
              <a:rPr lang="en-US" dirty="0"/>
              <a:t>Pop E from the queue, expand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54229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9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Frontier = {G,F}</a:t>
            </a:r>
          </a:p>
          <a:p>
            <a:r>
              <a:rPr lang="en-US" dirty="0"/>
              <a:t>Pop G from the queue, expand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663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0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B20-A75C-CA47-BE4C-36CD86F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Computational Savings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2655-99C6-B544-867C-6558325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/>
          <a:lstStyle/>
          <a:p>
            <a:r>
              <a:rPr lang="en-US" dirty="0"/>
              <a:t>Frontier doesn’t have to be a priority queue</a:t>
            </a:r>
          </a:p>
          <a:p>
            <a:r>
              <a:rPr lang="en-US" dirty="0"/>
              <a:t>It can just be a regular first-in, first-out (FIFO) queue</a:t>
            </a:r>
          </a:p>
          <a:p>
            <a:r>
              <a:rPr lang="en-US" dirty="0"/>
              <a:t>Example: G expanded, we learn that it’s the goal, we found the best path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5E3F5-3522-D047-BA06-E2BBBA1B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9245"/>
              </p:ext>
            </p:extLst>
          </p:nvPr>
        </p:nvGraphicFramePr>
        <p:xfrm>
          <a:off x="6841002" y="1690688"/>
          <a:ext cx="4953000" cy="344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3228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336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0585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082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89386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227467"/>
                    </a:ext>
                  </a:extLst>
                </a:gridCol>
              </a:tblGrid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444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4738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65992"/>
                  </a:ext>
                </a:extLst>
              </a:tr>
              <a:tr h="841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28171"/>
                  </a:ext>
                </a:extLst>
              </a:tr>
              <a:tr h="45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0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Strategies are evaluated along the following criteria: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Completeness: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does it always find a solution if one exists?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Optimality: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does it always find a least-cost solution?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Time complexity:</a:t>
            </a:r>
            <a:r>
              <a:rPr lang="en-US" sz="2800" b="1" dirty="0"/>
              <a:t> </a:t>
            </a:r>
            <a:r>
              <a:rPr lang="en-US" sz="2800" dirty="0"/>
              <a:t>number of nodes generated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Space complexity: </a:t>
            </a:r>
            <a:r>
              <a:rPr lang="en-US" sz="2800" dirty="0"/>
              <a:t>maximum number of nodes in memory</a:t>
            </a:r>
          </a:p>
          <a:p>
            <a:r>
              <a:rPr lang="en-US" dirty="0"/>
              <a:t>Time and space complexity are measured in terms of </a:t>
            </a:r>
          </a:p>
          <a:p>
            <a:pPr lvl="1"/>
            <a:r>
              <a:rPr lang="en-US" sz="2800" b="1" i="1" dirty="0">
                <a:solidFill>
                  <a:srgbClr val="CC0099"/>
                </a:solidFill>
              </a:rPr>
              <a:t>b</a:t>
            </a:r>
            <a:r>
              <a:rPr lang="en-US" sz="2800" i="1" dirty="0"/>
              <a:t>:</a:t>
            </a:r>
            <a:r>
              <a:rPr lang="en-US" sz="2800" dirty="0"/>
              <a:t> maximum branching factor of the search tree</a:t>
            </a:r>
          </a:p>
          <a:p>
            <a:pPr lvl="1"/>
            <a:r>
              <a:rPr lang="en-US" sz="2800" b="1" i="1" dirty="0">
                <a:solidFill>
                  <a:srgbClr val="CC0099"/>
                </a:solidFill>
              </a:rPr>
              <a:t>d</a:t>
            </a:r>
            <a:r>
              <a:rPr lang="en-US" sz="2800" i="1" dirty="0"/>
              <a:t>: </a:t>
            </a:r>
            <a:r>
              <a:rPr lang="en-US" sz="2800" dirty="0"/>
              <a:t>depth of the optimal solution</a:t>
            </a:r>
          </a:p>
          <a:p>
            <a:pPr lvl="1"/>
            <a:r>
              <a:rPr lang="en-US" sz="2800" b="1" i="1" dirty="0">
                <a:solidFill>
                  <a:srgbClr val="CC0099"/>
                </a:solidFill>
              </a:rPr>
              <a:t>m</a:t>
            </a:r>
            <a:r>
              <a:rPr lang="en-US" sz="2800" dirty="0"/>
              <a:t>: maximum length of any path in the state space (may be infinite)</a:t>
            </a:r>
          </a:p>
        </p:txBody>
      </p:sp>
    </p:spTree>
    <p:extLst>
      <p:ext uri="{BB962C8B-B14F-4D97-AF65-F5344CB8AC3E}">
        <p14:creationId xmlns:p14="http://schemas.microsoft.com/office/powerpoint/2010/main" val="307741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Complete?</a:t>
            </a:r>
            <a:r>
              <a:rPr lang="en-US" b="1" dirty="0">
                <a:solidFill>
                  <a:srgbClr val="CC0099"/>
                </a:solidFill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Yes (if branching factor </a:t>
            </a:r>
            <a:r>
              <a:rPr lang="en-US" i="1" dirty="0">
                <a:solidFill>
                  <a:srgbClr val="CC0099"/>
                </a:solidFill>
              </a:rPr>
              <a:t>b</a:t>
            </a:r>
            <a:r>
              <a:rPr lang="en-US" dirty="0"/>
              <a:t> is finite).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Even w/o explored-set checking, it still works!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Optimal?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Yes – if cost = 1 per step (uniform cost search will fix this)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Time?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Number of nodes in a </a:t>
            </a:r>
            <a:r>
              <a:rPr lang="en-US" i="1" dirty="0">
                <a:solidFill>
                  <a:srgbClr val="CC0099"/>
                </a:solidFill>
              </a:rPr>
              <a:t>b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depth </a:t>
            </a:r>
            <a:r>
              <a:rPr lang="en-US" i="1" dirty="0">
                <a:solidFill>
                  <a:srgbClr val="CC0099"/>
                </a:solidFill>
              </a:rPr>
              <a:t>d</a:t>
            </a:r>
            <a:r>
              <a:rPr lang="en-US" dirty="0"/>
              <a:t>: </a:t>
            </a: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 err="1">
                <a:solidFill>
                  <a:srgbClr val="CC0099"/>
                </a:solidFill>
              </a:rPr>
              <a:t>b</a:t>
            </a:r>
            <a:r>
              <a:rPr lang="en-US" i="1" baseline="30000" dirty="0" err="1">
                <a:solidFill>
                  <a:srgbClr val="CC0099"/>
                </a:solidFill>
              </a:rPr>
              <a:t>d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 is the depth of the optimal solution)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Space? 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 err="1">
                <a:solidFill>
                  <a:srgbClr val="CC0099"/>
                </a:solidFill>
              </a:rPr>
              <a:t>b</a:t>
            </a:r>
            <a:r>
              <a:rPr lang="en-US" i="1" baseline="30000" dirty="0" err="1">
                <a:solidFill>
                  <a:srgbClr val="CC0099"/>
                </a:solidFill>
              </a:rPr>
              <a:t>d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Space is the bigger problem (more than time)</a:t>
            </a:r>
          </a:p>
        </p:txBody>
      </p:sp>
    </p:spTree>
    <p:extLst>
      <p:ext uri="{BB962C8B-B14F-4D97-AF65-F5344CB8AC3E}">
        <p14:creationId xmlns:p14="http://schemas.microsoft.com/office/powerpoint/2010/main" val="428019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Properties of uniform-cost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600200"/>
                <a:ext cx="8229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Complete?</a:t>
                </a:r>
                <a:r>
                  <a:rPr lang="en-US" b="1" dirty="0">
                    <a:solidFill>
                      <a:srgbClr val="CC0099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Yes (if branching factor </a:t>
                </a:r>
                <a:r>
                  <a:rPr lang="en-US" i="1" dirty="0">
                    <a:solidFill>
                      <a:srgbClr val="CC0099"/>
                    </a:solidFill>
                  </a:rPr>
                  <a:t>b</a:t>
                </a:r>
                <a:r>
                  <a:rPr lang="en-US" dirty="0"/>
                  <a:t> is finite).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Even w/o explored-set checking, it still works!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Yes – even if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per step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Number of nodes in a </a:t>
                </a:r>
                <a:r>
                  <a:rPr lang="en-US" i="1" dirty="0">
                    <a:solidFill>
                      <a:srgbClr val="CC0099"/>
                    </a:solidFill>
                  </a:rPr>
                  <a:t>b</a:t>
                </a:r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of depth </a:t>
                </a:r>
                <a:r>
                  <a:rPr lang="en-US" i="1" dirty="0">
                    <a:solidFill>
                      <a:srgbClr val="CC0099"/>
                    </a:solidFill>
                  </a:rPr>
                  <a:t>d</a:t>
                </a:r>
                <a:r>
                  <a:rPr lang="en-US" dirty="0"/>
                  <a:t>: </a:t>
                </a:r>
                <a:r>
                  <a:rPr lang="en-US" i="1" dirty="0">
                    <a:solidFill>
                      <a:srgbClr val="CC0099"/>
                    </a:solidFill>
                  </a:rPr>
                  <a:t>O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 err="1">
                    <a:solidFill>
                      <a:srgbClr val="CC0099"/>
                    </a:solidFill>
                  </a:rPr>
                  <a:t>b</a:t>
                </a:r>
                <a:r>
                  <a:rPr lang="en-US" i="1" baseline="30000" dirty="0" err="1">
                    <a:solidFill>
                      <a:srgbClr val="CC0099"/>
                    </a:solidFill>
                  </a:rPr>
                  <a:t>d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d</a:t>
                </a:r>
                <a:r>
                  <a:rPr lang="en-US" dirty="0"/>
                  <a:t> is the depth of the optimal solution)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Space?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O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 err="1">
                    <a:solidFill>
                      <a:srgbClr val="CC0099"/>
                    </a:solidFill>
                  </a:rPr>
                  <a:t>b</a:t>
                </a:r>
                <a:r>
                  <a:rPr lang="en-US" i="1" baseline="30000" dirty="0" err="1">
                    <a:solidFill>
                      <a:srgbClr val="CC0099"/>
                    </a:solidFill>
                  </a:rPr>
                  <a:t>d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Space is the bigger problem (more than time)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953000"/>
              </a:xfrm>
              <a:blipFill>
                <a:blip r:embed="rId3"/>
                <a:stretch>
                  <a:fillRect l="-1235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6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9" y="19438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85" y="1349115"/>
            <a:ext cx="10874115" cy="482784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Uniform cost search (UCS) = slightly different implementation of Dijkstra’s Algorithm</a:t>
            </a:r>
          </a:p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Breadth-first search (BFS) = special case of UCS</a:t>
            </a:r>
          </a:p>
          <a:p>
            <a:r>
              <a:rPr lang="en-US" sz="4000" dirty="0"/>
              <a:t>Depth-first search (</a:t>
            </a:r>
            <a:r>
              <a:rPr lang="en-US" sz="4000"/>
              <a:t>DFS)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379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33146" y="2438400"/>
            <a:ext cx="6787054" cy="4343400"/>
            <a:chOff x="3671888" y="3301231"/>
            <a:chExt cx="5319712" cy="3404369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88" y="3301231"/>
              <a:ext cx="5319712" cy="34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3886200" y="53340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305800" y="36576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b="1" i="1" u="sng" dirty="0"/>
              <a:t>deepest</a:t>
            </a:r>
            <a:r>
              <a:rPr lang="en-US" dirty="0"/>
              <a:t> unexpanded node (BFS: </a:t>
            </a:r>
            <a:r>
              <a:rPr lang="en-US" b="1" i="1" u="sng" dirty="0"/>
              <a:t>shallowest</a:t>
            </a:r>
            <a:r>
              <a:rPr lang="en-US" dirty="0"/>
              <a:t>)</a:t>
            </a:r>
          </a:p>
          <a:p>
            <a:r>
              <a:rPr lang="en-US" dirty="0"/>
              <a:t>Implementation: Frontier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b="1" i="1" u="sng" dirty="0"/>
              <a:t>last-in-first-out (LIFO)</a:t>
            </a:r>
            <a:r>
              <a:rPr lang="en-US" dirty="0"/>
              <a:t> stack (BFS:FIFO)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" y="388697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state space graph for a tiny search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81608-4C84-CB48-B60D-E27B6EEAC8BA}"/>
              </a:ext>
            </a:extLst>
          </p:cNvPr>
          <p:cNvSpPr txBox="1"/>
          <p:nvPr/>
        </p:nvSpPr>
        <p:spPr>
          <a:xfrm>
            <a:off x="1524000" y="6581002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P. </a:t>
            </a:r>
            <a:r>
              <a:rPr lang="en-US" sz="1200" dirty="0" err="1"/>
              <a:t>Abbeel</a:t>
            </a:r>
            <a:r>
              <a:rPr lang="en-US" sz="1200" dirty="0"/>
              <a:t> and D. Klein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19" y="1600201"/>
            <a:ext cx="42547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Frontier:</a:t>
            </a:r>
          </a:p>
          <a:p>
            <a:pPr marL="0" indent="0">
              <a:buNone/>
            </a:pPr>
            <a:r>
              <a:rPr lang="en-US" dirty="0"/>
              <a:t>Step 0: {S}</a:t>
            </a:r>
          </a:p>
          <a:p>
            <a:pPr marL="0" indent="0">
              <a:buNone/>
            </a:pPr>
            <a:r>
              <a:rPr lang="en-US" dirty="0"/>
              <a:t>Step 1: {</a:t>
            </a:r>
            <a:r>
              <a:rPr lang="en-US" dirty="0" err="1"/>
              <a:t>d,e,p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Step 2: {</a:t>
            </a:r>
            <a:r>
              <a:rPr lang="en-US" dirty="0" err="1"/>
              <a:t>b,c,e,p</a:t>
            </a:r>
            <a:r>
              <a:rPr lang="en-US" dirty="0"/>
              <a:t>} – FIFO</a:t>
            </a:r>
          </a:p>
          <a:p>
            <a:pPr marL="0" indent="0">
              <a:buNone/>
            </a:pPr>
            <a:r>
              <a:rPr lang="en-US" dirty="0"/>
              <a:t>Step 3: {</a:t>
            </a:r>
            <a:r>
              <a:rPr lang="en-US" dirty="0" err="1"/>
              <a:t>a,c,e,p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Step 4: {</a:t>
            </a:r>
            <a:r>
              <a:rPr lang="en-US" dirty="0" err="1"/>
              <a:t>c,e,p</a:t>
            </a:r>
            <a:r>
              <a:rPr lang="en-US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48918"/>
            <a:ext cx="3619500" cy="2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634493-0624-0A4F-A382-FCEE8A9A862C}"/>
              </a:ext>
            </a:extLst>
          </p:cNvPr>
          <p:cNvSpPr/>
          <p:nvPr/>
        </p:nvSpPr>
        <p:spPr>
          <a:xfrm>
            <a:off x="5373857" y="2926081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779C52-585D-0045-B2DA-853E98E27113}"/>
              </a:ext>
            </a:extLst>
          </p:cNvPr>
          <p:cNvSpPr/>
          <p:nvPr/>
        </p:nvSpPr>
        <p:spPr>
          <a:xfrm>
            <a:off x="4794738" y="3514580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405A0E-DB12-1249-B732-F23424878A0F}"/>
              </a:ext>
            </a:extLst>
          </p:cNvPr>
          <p:cNvSpPr/>
          <p:nvPr/>
        </p:nvSpPr>
        <p:spPr>
          <a:xfrm>
            <a:off x="5397303" y="3526304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3CEC90-92BA-7F49-A07D-CCCD3269EBCC}"/>
              </a:ext>
            </a:extLst>
          </p:cNvPr>
          <p:cNvSpPr/>
          <p:nvPr/>
        </p:nvSpPr>
        <p:spPr>
          <a:xfrm>
            <a:off x="6013938" y="3523961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BBC4FF-FDAE-5643-8C98-8D26877C0ADA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5005754" y="3305909"/>
            <a:ext cx="579119" cy="2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DEFDD-7190-5F46-A936-53AB1C1228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584873" y="3305909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6536D-C6D8-8E46-84F9-AEEF0C76298E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5584873" y="3305909"/>
            <a:ext cx="64008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C0F91-5B27-FD4C-88B0-0033A2807234}"/>
              </a:ext>
            </a:extLst>
          </p:cNvPr>
          <p:cNvSpPr/>
          <p:nvPr/>
        </p:nvSpPr>
        <p:spPr>
          <a:xfrm>
            <a:off x="4229689" y="4089011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E7DC06-4680-C54A-B9A9-C6E4AA310583}"/>
              </a:ext>
            </a:extLst>
          </p:cNvPr>
          <p:cNvSpPr/>
          <p:nvPr/>
        </p:nvSpPr>
        <p:spPr>
          <a:xfrm>
            <a:off x="4832254" y="4100735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65C301-DA32-F849-A2BB-6CBC11CBB846}"/>
              </a:ext>
            </a:extLst>
          </p:cNvPr>
          <p:cNvCxnSpPr>
            <a:endCxn id="16" idx="0"/>
          </p:cNvCxnSpPr>
          <p:nvPr/>
        </p:nvCxnSpPr>
        <p:spPr>
          <a:xfrm flipH="1">
            <a:off x="4440705" y="3880340"/>
            <a:ext cx="579119" cy="2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D55BF5-B376-DF4B-90EC-4C91D4F495D4}"/>
              </a:ext>
            </a:extLst>
          </p:cNvPr>
          <p:cNvCxnSpPr>
            <a:endCxn id="17" idx="0"/>
          </p:cNvCxnSpPr>
          <p:nvPr/>
        </p:nvCxnSpPr>
        <p:spPr>
          <a:xfrm>
            <a:off x="5019824" y="3880340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438BAB-D50D-2A45-B34D-801607C73392}"/>
              </a:ext>
            </a:extLst>
          </p:cNvPr>
          <p:cNvSpPr/>
          <p:nvPr/>
        </p:nvSpPr>
        <p:spPr>
          <a:xfrm>
            <a:off x="4253135" y="4689234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40A013-7A87-7545-8583-7B850EA700DD}"/>
              </a:ext>
            </a:extLst>
          </p:cNvPr>
          <p:cNvCxnSpPr>
            <a:endCxn id="22" idx="0"/>
          </p:cNvCxnSpPr>
          <p:nvPr/>
        </p:nvCxnSpPr>
        <p:spPr>
          <a:xfrm>
            <a:off x="4440705" y="4468839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673811C-26D5-1C47-8B4A-3D2228CFE7C2}"/>
              </a:ext>
            </a:extLst>
          </p:cNvPr>
          <p:cNvSpPr/>
          <p:nvPr/>
        </p:nvSpPr>
        <p:spPr>
          <a:xfrm>
            <a:off x="5462954" y="4098390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65C584-A174-3243-A482-2C783FB1B4DE}"/>
              </a:ext>
            </a:extLst>
          </p:cNvPr>
          <p:cNvCxnSpPr>
            <a:endCxn id="24" idx="0"/>
          </p:cNvCxnSpPr>
          <p:nvPr/>
        </p:nvCxnSpPr>
        <p:spPr>
          <a:xfrm>
            <a:off x="5033889" y="3880338"/>
            <a:ext cx="64008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842780-69D5-BC49-B38F-D551854F9866}"/>
              </a:ext>
            </a:extLst>
          </p:cNvPr>
          <p:cNvSpPr txBox="1"/>
          <p:nvPr/>
        </p:nvSpPr>
        <p:spPr>
          <a:xfrm>
            <a:off x="1524000" y="6581002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P. </a:t>
            </a:r>
            <a:r>
              <a:rPr lang="en-US" sz="1200" dirty="0" err="1"/>
              <a:t>Abbeel</a:t>
            </a:r>
            <a:r>
              <a:rPr lang="en-US" sz="1200" dirty="0"/>
              <a:t> and D. Klein</a:t>
            </a:r>
          </a:p>
        </p:txBody>
      </p:sp>
    </p:spTree>
    <p:extLst>
      <p:ext uri="{BB962C8B-B14F-4D97-AF65-F5344CB8AC3E}">
        <p14:creationId xmlns:p14="http://schemas.microsoft.com/office/powerpoint/2010/main" val="67471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DFS is useful: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19" y="1600201"/>
            <a:ext cx="42547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know that </a:t>
            </a:r>
            <a:r>
              <a:rPr lang="en-US" dirty="0" err="1"/>
              <a:t>Sdba</a:t>
            </a:r>
            <a:r>
              <a:rPr lang="en-US" dirty="0"/>
              <a:t> is a dead end, we can remove it from the tree!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48918"/>
            <a:ext cx="3619500" cy="2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634493-0624-0A4F-A382-FCEE8A9A862C}"/>
              </a:ext>
            </a:extLst>
          </p:cNvPr>
          <p:cNvSpPr/>
          <p:nvPr/>
        </p:nvSpPr>
        <p:spPr>
          <a:xfrm>
            <a:off x="5373857" y="2926081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779C52-585D-0045-B2DA-853E98E27113}"/>
              </a:ext>
            </a:extLst>
          </p:cNvPr>
          <p:cNvSpPr/>
          <p:nvPr/>
        </p:nvSpPr>
        <p:spPr>
          <a:xfrm>
            <a:off x="4794738" y="3514580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405A0E-DB12-1249-B732-F23424878A0F}"/>
              </a:ext>
            </a:extLst>
          </p:cNvPr>
          <p:cNvSpPr/>
          <p:nvPr/>
        </p:nvSpPr>
        <p:spPr>
          <a:xfrm>
            <a:off x="5397303" y="3526304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3CEC90-92BA-7F49-A07D-CCCD3269EBCC}"/>
              </a:ext>
            </a:extLst>
          </p:cNvPr>
          <p:cNvSpPr/>
          <p:nvPr/>
        </p:nvSpPr>
        <p:spPr>
          <a:xfrm>
            <a:off x="6013938" y="3523961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BBC4FF-FDAE-5643-8C98-8D26877C0ADA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5005754" y="3305909"/>
            <a:ext cx="579119" cy="2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DEFDD-7190-5F46-A936-53AB1C1228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584873" y="3305909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6536D-C6D8-8E46-84F9-AEEF0C76298E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5584873" y="3305909"/>
            <a:ext cx="64008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C0F91-5B27-FD4C-88B0-0033A2807234}"/>
              </a:ext>
            </a:extLst>
          </p:cNvPr>
          <p:cNvSpPr/>
          <p:nvPr/>
        </p:nvSpPr>
        <p:spPr>
          <a:xfrm>
            <a:off x="4229689" y="4089011"/>
            <a:ext cx="422031" cy="37982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E7DC06-4680-C54A-B9A9-C6E4AA310583}"/>
              </a:ext>
            </a:extLst>
          </p:cNvPr>
          <p:cNvSpPr/>
          <p:nvPr/>
        </p:nvSpPr>
        <p:spPr>
          <a:xfrm>
            <a:off x="4832254" y="4100735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65C301-DA32-F849-A2BB-6CBC11CBB846}"/>
              </a:ext>
            </a:extLst>
          </p:cNvPr>
          <p:cNvCxnSpPr>
            <a:endCxn id="16" idx="0"/>
          </p:cNvCxnSpPr>
          <p:nvPr/>
        </p:nvCxnSpPr>
        <p:spPr>
          <a:xfrm flipH="1">
            <a:off x="4440705" y="3880340"/>
            <a:ext cx="579119" cy="2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D55BF5-B376-DF4B-90EC-4C91D4F495D4}"/>
              </a:ext>
            </a:extLst>
          </p:cNvPr>
          <p:cNvCxnSpPr>
            <a:endCxn id="17" idx="0"/>
          </p:cNvCxnSpPr>
          <p:nvPr/>
        </p:nvCxnSpPr>
        <p:spPr>
          <a:xfrm>
            <a:off x="5019824" y="3880340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438BAB-D50D-2A45-B34D-801607C73392}"/>
              </a:ext>
            </a:extLst>
          </p:cNvPr>
          <p:cNvSpPr/>
          <p:nvPr/>
        </p:nvSpPr>
        <p:spPr>
          <a:xfrm>
            <a:off x="4253135" y="4689234"/>
            <a:ext cx="422031" cy="37982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40A013-7A87-7545-8583-7B850EA700DD}"/>
              </a:ext>
            </a:extLst>
          </p:cNvPr>
          <p:cNvCxnSpPr>
            <a:endCxn id="22" idx="0"/>
          </p:cNvCxnSpPr>
          <p:nvPr/>
        </p:nvCxnSpPr>
        <p:spPr>
          <a:xfrm>
            <a:off x="4440705" y="4468839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C7E6D2F-890D-CD4A-84E3-9E3AFB2D958C}"/>
              </a:ext>
            </a:extLst>
          </p:cNvPr>
          <p:cNvSpPr/>
          <p:nvPr/>
        </p:nvSpPr>
        <p:spPr>
          <a:xfrm>
            <a:off x="5462954" y="4098390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182B7-E5D3-2543-8482-DDB48E138709}"/>
              </a:ext>
            </a:extLst>
          </p:cNvPr>
          <p:cNvCxnSpPr>
            <a:endCxn id="18" idx="0"/>
          </p:cNvCxnSpPr>
          <p:nvPr/>
        </p:nvCxnSpPr>
        <p:spPr>
          <a:xfrm>
            <a:off x="5033889" y="3880338"/>
            <a:ext cx="64008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9F030C-A450-D643-AD59-EFEA6B9B83D4}"/>
              </a:ext>
            </a:extLst>
          </p:cNvPr>
          <p:cNvSpPr txBox="1"/>
          <p:nvPr/>
        </p:nvSpPr>
        <p:spPr>
          <a:xfrm>
            <a:off x="1524000" y="6581002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P. </a:t>
            </a:r>
            <a:r>
              <a:rPr lang="en-US" sz="1200" dirty="0" err="1"/>
              <a:t>Abbeel</a:t>
            </a:r>
            <a:r>
              <a:rPr lang="en-US" sz="1200" dirty="0"/>
              <a:t> and D. Klein</a:t>
            </a:r>
          </a:p>
        </p:txBody>
      </p:sp>
    </p:spTree>
    <p:extLst>
      <p:ext uri="{BB962C8B-B14F-4D97-AF65-F5344CB8AC3E}">
        <p14:creationId xmlns:p14="http://schemas.microsoft.com/office/powerpoint/2010/main" val="3296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43" y="1615765"/>
                <a:ext cx="7078433" cy="509982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Initialize: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3200" dirty="0">
                    <a:latin typeface="Cambria Math" panose="02040503050406030204" pitchFamily="18" charset="0"/>
                  </a:rPr>
                  <a:t> distance from n to l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dirty="0"/>
                  <a:t> for all vertices n</a:t>
                </a:r>
              </a:p>
              <a:p>
                <a:pPr lvl="1"/>
                <a:r>
                  <a:rPr lang="en-US" sz="3200" dirty="0"/>
                  <a:t>Unvisited =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k = Start Node</a:t>
                </a:r>
              </a:p>
              <a:p>
                <a:r>
                  <a:rPr lang="en-US" sz="3200" dirty="0"/>
                  <a:t>While Goal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Unvisited </a:t>
                </a:r>
              </a:p>
              <a:p>
                <a:pPr lvl="1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Neighbor(k)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k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𝑈𝑛𝑣𝑖𝑠𝑖𝑡𝑒𝑑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43" y="1615765"/>
                <a:ext cx="7078433" cy="5099828"/>
              </a:xfrm>
              <a:blipFill>
                <a:blip r:embed="rId2"/>
                <a:stretch>
                  <a:fillRect l="-1792" t="-2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6CE8C6-62F2-1B4D-B9E1-8414DE825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57" y="1499484"/>
            <a:ext cx="4526562" cy="45265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87EDA-E253-1445-B2CF-AF584481CAAF}"/>
              </a:ext>
            </a:extLst>
          </p:cNvPr>
          <p:cNvSpPr/>
          <p:nvPr/>
        </p:nvSpPr>
        <p:spPr>
          <a:xfrm>
            <a:off x="6072554" y="61585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Subh83 - Own work, CC BY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=14916867</a:t>
            </a:r>
          </a:p>
        </p:txBody>
      </p:sp>
    </p:spTree>
    <p:extLst>
      <p:ext uri="{BB962C8B-B14F-4D97-AF65-F5344CB8AC3E}">
        <p14:creationId xmlns:p14="http://schemas.microsoft.com/office/powerpoint/2010/main" val="417770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3040" y="1615440"/>
            <a:ext cx="4272280" cy="4510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Computational complexity: </a:t>
            </a:r>
          </a:p>
          <a:p>
            <a:pPr marL="0" indent="0">
              <a:buNone/>
            </a:pPr>
            <a:r>
              <a:rPr lang="en-US" dirty="0"/>
              <a:t>(s,</a:t>
            </a:r>
          </a:p>
          <a:p>
            <a:pPr marL="0" indent="0">
              <a:buNone/>
            </a:pPr>
            <a:r>
              <a:rPr lang="en-US" dirty="0" err="1"/>
              <a:t>d,e,p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b,c,e,h,r,q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a,a,h,r,p,q,f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p,q,f,q,c,G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Space complexity:</a:t>
            </a:r>
          </a:p>
          <a:p>
            <a:pPr marL="0" indent="0">
              <a:buNone/>
            </a:pPr>
            <a:r>
              <a:rPr lang="en-US" dirty="0"/>
              <a:t>We have to store the whole tree!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08617"/>
            <a:ext cx="3352800" cy="207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255476" y="3429001"/>
            <a:ext cx="5791200" cy="3310041"/>
            <a:chOff x="1676400" y="3429000"/>
            <a:chExt cx="5791200" cy="331004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429000"/>
              <a:ext cx="5791200" cy="331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265176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69336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755136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407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979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551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695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553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98236A-6C21-1D41-A282-3517F6C7D32B}"/>
              </a:ext>
            </a:extLst>
          </p:cNvPr>
          <p:cNvSpPr txBox="1"/>
          <p:nvPr/>
        </p:nvSpPr>
        <p:spPr>
          <a:xfrm>
            <a:off x="1524000" y="6581002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P. </a:t>
            </a:r>
            <a:r>
              <a:rPr lang="en-US" sz="1200" dirty="0" err="1"/>
              <a:t>Abbeel</a:t>
            </a:r>
            <a:r>
              <a:rPr lang="en-US" sz="1200" dirty="0"/>
              <a:t> and D. Klein</a:t>
            </a:r>
          </a:p>
        </p:txBody>
      </p:sp>
    </p:spTree>
    <p:extLst>
      <p:ext uri="{BB962C8B-B14F-4D97-AF65-F5344CB8AC3E}">
        <p14:creationId xmlns:p14="http://schemas.microsoft.com/office/powerpoint/2010/main" val="304531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356" y="2036303"/>
            <a:ext cx="3870178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Computational complexity: here are the nodes we expanded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609" y="67233"/>
            <a:ext cx="2788920" cy="161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5" y="3288323"/>
            <a:ext cx="584410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65CC7A-7177-544A-9947-C38DCEA635D0}"/>
              </a:ext>
            </a:extLst>
          </p:cNvPr>
          <p:cNvSpPr/>
          <p:nvPr/>
        </p:nvSpPr>
        <p:spPr>
          <a:xfrm>
            <a:off x="9115864" y="3502857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DA663C-A1E3-3B40-99B6-488D455707B9}"/>
              </a:ext>
            </a:extLst>
          </p:cNvPr>
          <p:cNvSpPr/>
          <p:nvPr/>
        </p:nvSpPr>
        <p:spPr>
          <a:xfrm>
            <a:off x="7988105" y="4654063"/>
            <a:ext cx="422031" cy="3798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365EF-559D-4044-9A71-84CE9FB97B26}"/>
              </a:ext>
            </a:extLst>
          </p:cNvPr>
          <p:cNvSpPr/>
          <p:nvPr/>
        </p:nvSpPr>
        <p:spPr>
          <a:xfrm>
            <a:off x="8590670" y="4665787"/>
            <a:ext cx="422031" cy="3798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78BEB9-2B56-5243-9311-AEA0861F1B94}"/>
              </a:ext>
            </a:extLst>
          </p:cNvPr>
          <p:cNvSpPr/>
          <p:nvPr/>
        </p:nvSpPr>
        <p:spPr>
          <a:xfrm>
            <a:off x="9207305" y="4663444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BFA19-A2A8-7846-99AF-159F3BACF9D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199121" y="4445392"/>
            <a:ext cx="579119" cy="2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3811-07BD-F74F-A09E-243E81EBE9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78240" y="4445392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2C14F6-CD25-7441-B239-9A5D95107BB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78240" y="4445392"/>
            <a:ext cx="64008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C2E6845-2FD8-4D49-B856-946A801004BB}"/>
              </a:ext>
            </a:extLst>
          </p:cNvPr>
          <p:cNvSpPr/>
          <p:nvPr/>
        </p:nvSpPr>
        <p:spPr>
          <a:xfrm>
            <a:off x="9730157" y="5228494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A4F34B-FA16-FD43-823F-AC52474EC56B}"/>
              </a:ext>
            </a:extLst>
          </p:cNvPr>
          <p:cNvSpPr/>
          <p:nvPr/>
        </p:nvSpPr>
        <p:spPr>
          <a:xfrm>
            <a:off x="9136970" y="5240218"/>
            <a:ext cx="422031" cy="3798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008EBE-336B-E24A-AE6B-30F3CC218FE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34733" y="5045615"/>
            <a:ext cx="506440" cy="18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188F1-F098-5643-A663-670EFE1DBD9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47986" y="5045615"/>
            <a:ext cx="86747" cy="19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29E8264-0179-9947-A527-1AE14AC72963}"/>
              </a:ext>
            </a:extLst>
          </p:cNvPr>
          <p:cNvSpPr/>
          <p:nvPr/>
        </p:nvSpPr>
        <p:spPr>
          <a:xfrm>
            <a:off x="9669197" y="5800580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DFA64E-6F7F-E048-9BD1-F2F49223606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880213" y="5605977"/>
            <a:ext cx="86747" cy="19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E1AB830-0575-7C45-969E-1312D6A58C0C}"/>
              </a:ext>
            </a:extLst>
          </p:cNvPr>
          <p:cNvSpPr/>
          <p:nvPr/>
        </p:nvSpPr>
        <p:spPr>
          <a:xfrm>
            <a:off x="10189701" y="6349217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7A746D-A2CF-C24E-9FC2-7BBFB6607037}"/>
              </a:ext>
            </a:extLst>
          </p:cNvPr>
          <p:cNvSpPr/>
          <p:nvPr/>
        </p:nvSpPr>
        <p:spPr>
          <a:xfrm>
            <a:off x="9596514" y="6360941"/>
            <a:ext cx="422031" cy="3798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C70CF7-5CE6-7E48-9096-5E5A4BDC6C4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807530" y="6166338"/>
            <a:ext cx="86747" cy="19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B89A9-8DC5-7D4D-9F8A-5FAA37168EA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894280" y="6166339"/>
            <a:ext cx="357226" cy="23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C8C256D-43CD-D44E-8EBB-0DD0197623FF}"/>
              </a:ext>
            </a:extLst>
          </p:cNvPr>
          <p:cNvSpPr txBox="1">
            <a:spLocks/>
          </p:cNvSpPr>
          <p:nvPr/>
        </p:nvSpPr>
        <p:spPr>
          <a:xfrm>
            <a:off x="7353496" y="2188703"/>
            <a:ext cx="387017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Space complexity: here’s the part of the tree that we still have in memory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AD9B82-C290-5148-B657-6495986D3BA4}"/>
              </a:ext>
            </a:extLst>
          </p:cNvPr>
          <p:cNvSpPr/>
          <p:nvPr/>
        </p:nvSpPr>
        <p:spPr>
          <a:xfrm>
            <a:off x="8550811" y="4077287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D702CB-57F2-7044-B13F-EBB4E6E0048B}"/>
              </a:ext>
            </a:extLst>
          </p:cNvPr>
          <p:cNvSpPr/>
          <p:nvPr/>
        </p:nvSpPr>
        <p:spPr>
          <a:xfrm>
            <a:off x="9153376" y="4089011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8BD040-93EB-8340-976D-58FEBCD9DB0C}"/>
              </a:ext>
            </a:extLst>
          </p:cNvPr>
          <p:cNvSpPr/>
          <p:nvPr/>
        </p:nvSpPr>
        <p:spPr>
          <a:xfrm>
            <a:off x="9770011" y="4086668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A7D2C9-5214-8545-9494-5B647E9E65D4}"/>
              </a:ext>
            </a:extLst>
          </p:cNvPr>
          <p:cNvCxnSpPr>
            <a:endCxn id="24" idx="0"/>
          </p:cNvCxnSpPr>
          <p:nvPr/>
        </p:nvCxnSpPr>
        <p:spPr>
          <a:xfrm flipH="1">
            <a:off x="8761827" y="3868616"/>
            <a:ext cx="579119" cy="2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359879-5261-7745-BCBE-9B7DDF7EC5F8}"/>
              </a:ext>
            </a:extLst>
          </p:cNvPr>
          <p:cNvCxnSpPr>
            <a:endCxn id="25" idx="0"/>
          </p:cNvCxnSpPr>
          <p:nvPr/>
        </p:nvCxnSpPr>
        <p:spPr>
          <a:xfrm>
            <a:off x="9340946" y="3868616"/>
            <a:ext cx="23446" cy="22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542F45-D5F1-5C4E-AFFB-157A19DA20E9}"/>
              </a:ext>
            </a:extLst>
          </p:cNvPr>
          <p:cNvCxnSpPr>
            <a:endCxn id="26" idx="0"/>
          </p:cNvCxnSpPr>
          <p:nvPr/>
        </p:nvCxnSpPr>
        <p:spPr>
          <a:xfrm>
            <a:off x="9340946" y="3868616"/>
            <a:ext cx="64008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10AA15-7ACC-3045-B93D-D11466E2922E}"/>
              </a:ext>
            </a:extLst>
          </p:cNvPr>
          <p:cNvSpPr txBox="1"/>
          <p:nvPr/>
        </p:nvSpPr>
        <p:spPr>
          <a:xfrm>
            <a:off x="1524000" y="6581002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P. </a:t>
            </a:r>
            <a:r>
              <a:rPr lang="en-US" sz="1200" dirty="0" err="1"/>
              <a:t>Abbeel</a:t>
            </a:r>
            <a:r>
              <a:rPr lang="en-US" sz="1200" dirty="0"/>
              <a:t> and D. Klein</a:t>
            </a:r>
          </a:p>
        </p:txBody>
      </p:sp>
    </p:spTree>
    <p:extLst>
      <p:ext uri="{BB962C8B-B14F-4D97-AF65-F5344CB8AC3E}">
        <p14:creationId xmlns:p14="http://schemas.microsoft.com/office/powerpoint/2010/main" val="326512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Strategies are evaluated along the following criteria: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Completeness: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does it always find a solution if one exists?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Optimality: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does it always find a least-cost solution?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Time complexity:</a:t>
            </a:r>
            <a:r>
              <a:rPr lang="en-US" sz="2800" b="1" dirty="0"/>
              <a:t> </a:t>
            </a:r>
            <a:r>
              <a:rPr lang="en-US" sz="2800" dirty="0"/>
              <a:t>number of nodes generated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Space complexity: </a:t>
            </a:r>
            <a:r>
              <a:rPr lang="en-US" sz="2800" dirty="0"/>
              <a:t>maximum number of nodes in memory</a:t>
            </a:r>
          </a:p>
          <a:p>
            <a:r>
              <a:rPr lang="en-US" dirty="0"/>
              <a:t>Time and space complexity are measured in terms of </a:t>
            </a:r>
          </a:p>
          <a:p>
            <a:pPr lvl="1"/>
            <a:r>
              <a:rPr lang="en-US" sz="2800" b="1" i="1" dirty="0">
                <a:solidFill>
                  <a:srgbClr val="CC0099"/>
                </a:solidFill>
              </a:rPr>
              <a:t>b</a:t>
            </a:r>
            <a:r>
              <a:rPr lang="en-US" sz="2800" i="1" dirty="0"/>
              <a:t>:</a:t>
            </a:r>
            <a:r>
              <a:rPr lang="en-US" sz="2800" dirty="0"/>
              <a:t> maximum branching factor of the search tree</a:t>
            </a:r>
          </a:p>
          <a:p>
            <a:pPr lvl="1"/>
            <a:r>
              <a:rPr lang="en-US" sz="2800" b="1" i="1" dirty="0">
                <a:solidFill>
                  <a:srgbClr val="CC0099"/>
                </a:solidFill>
              </a:rPr>
              <a:t>d</a:t>
            </a:r>
            <a:r>
              <a:rPr lang="en-US" sz="2800" i="1" dirty="0"/>
              <a:t>: </a:t>
            </a:r>
            <a:r>
              <a:rPr lang="en-US" sz="2800" dirty="0"/>
              <a:t>depth of the optimal solution</a:t>
            </a:r>
          </a:p>
          <a:p>
            <a:pPr lvl="1"/>
            <a:r>
              <a:rPr lang="en-US" sz="2800" b="1" i="1" dirty="0">
                <a:solidFill>
                  <a:srgbClr val="CC0099"/>
                </a:solidFill>
              </a:rPr>
              <a:t>m</a:t>
            </a:r>
            <a:r>
              <a:rPr lang="en-US" sz="2800" dirty="0"/>
              <a:t>: maximum length of any path in the state space (may be infinite)</a:t>
            </a:r>
          </a:p>
        </p:txBody>
      </p:sp>
    </p:spTree>
    <p:extLst>
      <p:ext uri="{BB962C8B-B14F-4D97-AF65-F5344CB8AC3E}">
        <p14:creationId xmlns:p14="http://schemas.microsoft.com/office/powerpoint/2010/main" val="1910344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Complete? (always finds a solution if one exists?)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/>
              <a:t>Fails in infinite-depth spaces</a:t>
            </a:r>
          </a:p>
          <a:p>
            <a:pPr lvl="1">
              <a:buNone/>
            </a:pPr>
            <a:r>
              <a:rPr lang="en-US" dirty="0"/>
              <a:t>Fails if there are loops (unless you keep an “Explored Set”)</a:t>
            </a:r>
          </a:p>
          <a:p>
            <a:r>
              <a:rPr lang="en-US" b="1" dirty="0">
                <a:solidFill>
                  <a:srgbClr val="FF0000"/>
                </a:solidFill>
              </a:rPr>
              <a:t>Optimal? (always finds an optimal solution?)</a:t>
            </a:r>
          </a:p>
          <a:p>
            <a:pPr lvl="1">
              <a:buNone/>
            </a:pPr>
            <a:r>
              <a:rPr lang="en-US" dirty="0"/>
              <a:t>No – returns the first solution it finds</a:t>
            </a:r>
          </a:p>
          <a:p>
            <a:r>
              <a:rPr lang="en-US" b="1" dirty="0">
                <a:solidFill>
                  <a:srgbClr val="FF0000"/>
                </a:solidFill>
              </a:rPr>
              <a:t>Time? (how long does it take, in terms of b, d, m?)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 err="1">
                <a:solidFill>
                  <a:srgbClr val="CC0099"/>
                </a:solidFill>
              </a:rPr>
              <a:t>b</a:t>
            </a:r>
            <a:r>
              <a:rPr lang="en-US" i="1" baseline="30000" dirty="0" err="1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)  </a:t>
            </a:r>
            <a:r>
              <a:rPr lang="en-US" dirty="0"/>
              <a:t>(remember BFS was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b</a:t>
            </a:r>
            <a:r>
              <a:rPr lang="en-US" i="1" baseline="30000" dirty="0">
                <a:solidFill>
                  <a:srgbClr val="CC0099"/>
                </a:solidFill>
              </a:rPr>
              <a:t>d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Terrible if </a:t>
            </a:r>
            <a:r>
              <a:rPr lang="en-US" i="1" dirty="0">
                <a:solidFill>
                  <a:srgbClr val="CC0099"/>
                </a:solidFill>
              </a:rPr>
              <a:t>m</a:t>
            </a:r>
            <a:r>
              <a:rPr lang="en-US" dirty="0"/>
              <a:t> is much larger than </a:t>
            </a:r>
            <a:r>
              <a:rPr lang="en-US" i="1" dirty="0">
                <a:solidFill>
                  <a:srgbClr val="CC0099"/>
                </a:solidFill>
              </a:rPr>
              <a:t>d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Space? (how much storage space?)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O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 err="1">
                <a:solidFill>
                  <a:srgbClr val="CC0099"/>
                </a:solidFill>
              </a:rPr>
              <a:t>bm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, </a:t>
            </a:r>
            <a:r>
              <a:rPr lang="en-US" dirty="0"/>
              <a:t>i.e., linear space!</a:t>
            </a:r>
          </a:p>
          <a:p>
            <a:pPr lvl="1">
              <a:buNone/>
            </a:pPr>
            <a:r>
              <a:rPr lang="en-US" dirty="0"/>
              <a:t>The frontier doesn’t need to keep track of failed paths, only the currently active path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776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Comparison of Search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775002"/>
                  </p:ext>
                </p:extLst>
              </p:nvPr>
            </p:nvGraphicFramePr>
            <p:xfrm>
              <a:off x="205819" y="1564222"/>
              <a:ext cx="11502270" cy="3161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02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Algorithm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Complete?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Optimal?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Time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Space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Implement</a:t>
                          </a:r>
                          <a:r>
                            <a:rPr lang="en-US" sz="2000" baseline="0" dirty="0"/>
                            <a:t> the Frontier as a…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4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If</a:t>
                          </a:r>
                          <a:r>
                            <a:rPr lang="en-US" baseline="0" dirty="0"/>
                            <a:t> all step costs are equal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b</a:t>
                          </a:r>
                          <a:r>
                            <a:rPr lang="en-US" i="1" baseline="30000" dirty="0">
                              <a:solidFill>
                                <a:srgbClr val="CC0099"/>
                              </a:solidFill>
                            </a:rPr>
                            <a:t>d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b</a:t>
                          </a:r>
                          <a:r>
                            <a:rPr lang="en-US" i="1" baseline="30000" dirty="0">
                              <a:solidFill>
                                <a:srgbClr val="CC0099"/>
                              </a:solidFill>
                            </a:rPr>
                            <a:t>d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Queue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99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 err="1">
                              <a:solidFill>
                                <a:srgbClr val="CC0099"/>
                              </a:solidFill>
                            </a:rPr>
                            <a:t>b</a:t>
                          </a:r>
                          <a:r>
                            <a:rPr lang="en-US" i="1" baseline="30000" dirty="0" err="1">
                              <a:solidFill>
                                <a:srgbClr val="CC0099"/>
                              </a:solidFill>
                            </a:rPr>
                            <a:t>m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 err="1">
                              <a:solidFill>
                                <a:srgbClr val="CC0099"/>
                              </a:solidFill>
                            </a:rPr>
                            <a:t>bm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Stack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39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UCS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nodes w/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nodes</a:t>
                          </a:r>
                          <a:r>
                            <a:rPr lang="en-US" baseline="0" dirty="0"/>
                            <a:t> w/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Priority Queue sorted</a:t>
                          </a:r>
                          <a:r>
                            <a:rPr lang="en-US" baseline="0" dirty="0"/>
                            <a:t>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775002"/>
                  </p:ext>
                </p:extLst>
              </p:nvPr>
            </p:nvGraphicFramePr>
            <p:xfrm>
              <a:off x="205819" y="1564222"/>
              <a:ext cx="11502270" cy="3161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02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Algorithm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Complete?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Optimal?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Time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Space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Implement</a:t>
                          </a:r>
                          <a:r>
                            <a:rPr lang="en-US" sz="2000" baseline="0" dirty="0"/>
                            <a:t> the Frontier as a…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4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If</a:t>
                          </a:r>
                          <a:r>
                            <a:rPr lang="en-US" baseline="0" dirty="0"/>
                            <a:t> all step costs are equal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b</a:t>
                          </a:r>
                          <a:r>
                            <a:rPr lang="en-US" i="1" baseline="30000" dirty="0">
                              <a:solidFill>
                                <a:srgbClr val="CC0099"/>
                              </a:solidFill>
                            </a:rPr>
                            <a:t>d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b</a:t>
                          </a:r>
                          <a:r>
                            <a:rPr lang="en-US" i="1" baseline="30000" dirty="0">
                              <a:solidFill>
                                <a:srgbClr val="CC0099"/>
                              </a:solidFill>
                            </a:rPr>
                            <a:t>d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Queue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99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 err="1">
                              <a:solidFill>
                                <a:srgbClr val="CC0099"/>
                              </a:solidFill>
                            </a:rPr>
                            <a:t>b</a:t>
                          </a:r>
                          <a:r>
                            <a:rPr lang="en-US" i="1" baseline="30000" dirty="0" err="1">
                              <a:solidFill>
                                <a:srgbClr val="CC0099"/>
                              </a:solidFill>
                            </a:rPr>
                            <a:t>m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CC0099"/>
                              </a:solidFill>
                            </a:rPr>
                            <a:t>O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(</a:t>
                          </a:r>
                          <a:r>
                            <a:rPr lang="en-US" i="1" dirty="0" err="1">
                              <a:solidFill>
                                <a:srgbClr val="CC0099"/>
                              </a:solidFill>
                            </a:rPr>
                            <a:t>bm</a:t>
                          </a:r>
                          <a:r>
                            <a:rPr lang="en-US" dirty="0">
                              <a:solidFill>
                                <a:srgbClr val="CC0099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Stack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UCS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62" t="-251389" r="-201325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662" t="-251389" r="-101325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662" t="-251389" r="-1325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43" y="1615765"/>
                <a:ext cx="7436371" cy="509982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Initialize: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3200" dirty="0">
                    <a:latin typeface="Cambria Math" panose="02040503050406030204" pitchFamily="18" charset="0"/>
                  </a:rPr>
                  <a:t> distance from n to l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32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u="sng" dirty="0">
                    <a:solidFill>
                      <a:srgbClr val="FF0000"/>
                    </a:solidFill>
                  </a:rPr>
                  <a:t> for </a:t>
                </a:r>
                <a:r>
                  <a:rPr lang="en-US" sz="3200" b="1" u="sng" dirty="0" err="1">
                    <a:solidFill>
                      <a:srgbClr val="FF0000"/>
                    </a:solidFill>
                  </a:rPr>
                  <a:t>start_node</a:t>
                </a:r>
                <a:r>
                  <a:rPr lang="en-US" sz="3200" b="1" u="sng" dirty="0">
                    <a:solidFill>
                      <a:srgbClr val="FF0000"/>
                    </a:solidFill>
                  </a:rPr>
                  <a:t> k, only</a:t>
                </a:r>
              </a:p>
              <a:p>
                <a:pPr lvl="1"/>
                <a:r>
                  <a:rPr lang="en-US" sz="3200" b="1" u="sng" dirty="0">
                    <a:solidFill>
                      <a:srgbClr val="FF0000"/>
                    </a:solidFill>
                  </a:rPr>
                  <a:t>Frontier = </a:t>
                </a:r>
                <a14:m>
                  <m:oMath xmlns:m="http://schemas.openxmlformats.org/officeDocument/2006/math">
                    <m:r>
                      <a:rPr lang="en-US" sz="32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endParaRPr lang="en-US" sz="3200" b="1" u="sng" dirty="0"/>
              </a:p>
              <a:p>
                <a:pPr lvl="1"/>
                <a:r>
                  <a:rPr lang="en-US" sz="3200" dirty="0"/>
                  <a:t>k = Start Node</a:t>
                </a:r>
              </a:p>
              <a:p>
                <a:r>
                  <a:rPr lang="en-US" sz="3200" dirty="0"/>
                  <a:t>While Goal </a:t>
                </a:r>
                <a14:m>
                  <m:oMath xmlns:m="http://schemas.openxmlformats.org/officeDocument/2006/math">
                    <m:r>
                      <a:rPr lang="en-US" sz="32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1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Neighbor(k)</a:t>
                </a:r>
              </a:p>
              <a:p>
                <a:pPr lvl="2"/>
                <a:r>
                  <a:rPr lang="en-US" sz="3200" b="1" u="sng" dirty="0">
                    <a:solidFill>
                      <a:srgbClr val="FF0000"/>
                    </a:solidFill>
                  </a:rPr>
                  <a:t>Frontier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k </a:t>
                </a:r>
                <a14:m>
                  <m:oMath xmlns:m="http://schemas.openxmlformats.org/officeDocument/2006/math">
                    <m:r>
                      <a:rPr lang="en-US" sz="32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32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3200" i="0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200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1" i="1" u="sng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𝑭𝒓𝒐𝒏𝒕𝒊𝒆𝒓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43" y="1615765"/>
                <a:ext cx="7436371" cy="5099828"/>
              </a:xfrm>
              <a:blipFill>
                <a:blip r:embed="rId2"/>
                <a:stretch>
                  <a:fillRect l="-1704" t="-2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57" y="1499484"/>
            <a:ext cx="4526562" cy="45265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02FB7F-B53E-C049-9418-EC4BD6A894EE}"/>
              </a:ext>
            </a:extLst>
          </p:cNvPr>
          <p:cNvSpPr/>
          <p:nvPr/>
        </p:nvSpPr>
        <p:spPr>
          <a:xfrm>
            <a:off x="6086625" y="6200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Subh83 - Own work, CC BY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=14916867</a:t>
            </a:r>
          </a:p>
        </p:txBody>
      </p:sp>
    </p:spTree>
    <p:extLst>
      <p:ext uri="{BB962C8B-B14F-4D97-AF65-F5344CB8AC3E}">
        <p14:creationId xmlns:p14="http://schemas.microsoft.com/office/powerpoint/2010/main" val="50553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vs. Uniform Cost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They evaluate the same nodes k, in exactly the same order.</a:t>
                </a:r>
              </a:p>
              <a:p>
                <a:r>
                  <a:rPr lang="en-US" dirty="0"/>
                  <a:t>They give the same (minimum-cost) path as a result.</a:t>
                </a:r>
              </a:p>
              <a:p>
                <a:r>
                  <a:rPr lang="en-US" dirty="0"/>
                  <a:t>The only difference: </a:t>
                </a:r>
              </a:p>
              <a:p>
                <a:pPr lvl="1"/>
                <a:r>
                  <a:rPr lang="en-US" dirty="0"/>
                  <a:t>Dijkstra’s algorithm keeps track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all nodes in the search space</a:t>
                </a:r>
              </a:p>
              <a:p>
                <a:pPr lvl="1"/>
                <a:r>
                  <a:rPr lang="en-US" dirty="0"/>
                  <a:t>UCS keeps track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only for nodes you’ve explored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9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D9189-2B52-F849-97F7-B08EF877454A}"/>
              </a:ext>
            </a:extLst>
          </p:cNvPr>
          <p:cNvCxnSpPr>
            <a:cxnSpLocks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5" y="108651"/>
            <a:ext cx="4665788" cy="10794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Example: Romania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3988" y="179706"/>
            <a:ext cx="6566092" cy="1911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Zerind:75, Timisoara:118, Oradea:291, 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r>
              <a:rPr lang="en-US" dirty="0"/>
              <a:t>Explored: { Arad:0, Sibiu:140, Zerind:75, Timisoara:118, Oradea:291,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9A6AF-0F95-C74E-A002-961721A4B910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</p:spTree>
    <p:extLst>
      <p:ext uri="{BB962C8B-B14F-4D97-AF65-F5344CB8AC3E}">
        <p14:creationId xmlns:p14="http://schemas.microsoft.com/office/powerpoint/2010/main" val="30538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3105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means that every node on the best path to the Goal,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has a 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less than or equal the cost of the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3105" cy="4667250"/>
              </a:xfrm>
              <a:blipFill>
                <a:blip r:embed="rId2"/>
                <a:stretch>
                  <a:fillRect l="-1667" t="-2452" r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9EC1665-E1BE-954B-B64C-E9E98581C329}"/>
              </a:ext>
            </a:extLst>
          </p:cNvPr>
          <p:cNvSpPr/>
          <p:nvPr/>
        </p:nvSpPr>
        <p:spPr>
          <a:xfrm>
            <a:off x="8145187" y="23915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7B6-4C70-C146-AC46-0EE552674A3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355009" y="801858"/>
            <a:ext cx="11723" cy="1945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756C2BF-54E4-8B42-8A9A-594072B4B5D7}"/>
              </a:ext>
            </a:extLst>
          </p:cNvPr>
          <p:cNvSpPr/>
          <p:nvPr/>
        </p:nvSpPr>
        <p:spPr>
          <a:xfrm>
            <a:off x="8156910" y="99645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7C0F0F-36B1-B14A-A016-89B7E394EABD}"/>
              </a:ext>
            </a:extLst>
          </p:cNvPr>
          <p:cNvSpPr/>
          <p:nvPr/>
        </p:nvSpPr>
        <p:spPr>
          <a:xfrm>
            <a:off x="7652821" y="1735011"/>
            <a:ext cx="1603717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RV, 220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2AA3A8-6807-5446-B6F1-00BF9E45901E}"/>
              </a:ext>
            </a:extLst>
          </p:cNvPr>
          <p:cNvSpPr/>
          <p:nvPr/>
        </p:nvSpPr>
        <p:spPr>
          <a:xfrm>
            <a:off x="9357352" y="1746735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D6E14-C967-694A-8F9D-541F523681D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454680" y="1559165"/>
            <a:ext cx="912052" cy="1758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90E7-E281-364D-8A84-5364C52E4709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366732" y="1559165"/>
            <a:ext cx="1248509" cy="1875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3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3105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li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𝐹𝑟𝑜𝑛𝑡𝑖𝑒𝑟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means that the lowest-cost nodes are expanded first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942F4-C963-DC46-A718-D76E4A59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3105" cy="4667250"/>
              </a:xfrm>
              <a:blipFill>
                <a:blip r:embed="rId2"/>
                <a:stretch>
                  <a:fillRect l="-1667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9EC1665-E1BE-954B-B64C-E9E98581C329}"/>
              </a:ext>
            </a:extLst>
          </p:cNvPr>
          <p:cNvSpPr/>
          <p:nvPr/>
        </p:nvSpPr>
        <p:spPr>
          <a:xfrm>
            <a:off x="8145187" y="23915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7B6-4C70-C146-AC46-0EE552674A3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355009" y="801858"/>
            <a:ext cx="11723" cy="1945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756C2BF-54E4-8B42-8A9A-594072B4B5D7}"/>
              </a:ext>
            </a:extLst>
          </p:cNvPr>
          <p:cNvSpPr/>
          <p:nvPr/>
        </p:nvSpPr>
        <p:spPr>
          <a:xfrm>
            <a:off x="8156910" y="99645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7C0F0F-36B1-B14A-A016-89B7E394EABD}"/>
              </a:ext>
            </a:extLst>
          </p:cNvPr>
          <p:cNvSpPr/>
          <p:nvPr/>
        </p:nvSpPr>
        <p:spPr>
          <a:xfrm>
            <a:off x="7652821" y="1735011"/>
            <a:ext cx="1603717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RV, 220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2AA3A8-6807-5446-B6F1-00BF9E45901E}"/>
              </a:ext>
            </a:extLst>
          </p:cNvPr>
          <p:cNvSpPr/>
          <p:nvPr/>
        </p:nvSpPr>
        <p:spPr>
          <a:xfrm>
            <a:off x="9357352" y="1746735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D6E14-C967-694A-8F9D-541F523681D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454680" y="1559165"/>
            <a:ext cx="912052" cy="1758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90E7-E281-364D-8A84-5364C52E4709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366732" y="1559165"/>
            <a:ext cx="1248509" cy="1875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1BAEB6-6805-164F-AEB4-4F5333F1D100}"/>
              </a:ext>
            </a:extLst>
          </p:cNvPr>
          <p:cNvSpPr/>
          <p:nvPr/>
        </p:nvSpPr>
        <p:spPr>
          <a:xfrm>
            <a:off x="7315197" y="2534529"/>
            <a:ext cx="2304759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Pitesti, 317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1D21E-0443-B44E-BE80-44667C850EF4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8454680" y="2297719"/>
            <a:ext cx="12897" cy="2368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16C-355E-D54F-9E6C-BACCC7A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42F4-C963-DC46-A718-D76E4A59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105" cy="4667250"/>
          </a:xfrm>
        </p:spPr>
        <p:txBody>
          <a:bodyPr>
            <a:normAutofit/>
          </a:bodyPr>
          <a:lstStyle/>
          <a:p>
            <a:r>
              <a:rPr lang="en-US" dirty="0"/>
              <a:t>We don’t end when Goal is placed on the </a:t>
            </a:r>
            <a:r>
              <a:rPr lang="en-US" b="1" u="sng" dirty="0"/>
              <a:t>Frontier</a:t>
            </a:r>
            <a:r>
              <a:rPr lang="en-US" dirty="0"/>
              <a:t>, we only end when Goal is </a:t>
            </a:r>
            <a:r>
              <a:rPr lang="en-US" b="1" u="sng" dirty="0"/>
              <a:t>expanded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EC1665-E1BE-954B-B64C-E9E98581C329}"/>
              </a:ext>
            </a:extLst>
          </p:cNvPr>
          <p:cNvSpPr/>
          <p:nvPr/>
        </p:nvSpPr>
        <p:spPr>
          <a:xfrm>
            <a:off x="8145187" y="23915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7B6-4C70-C146-AC46-0EE552674A3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355009" y="801858"/>
            <a:ext cx="11723" cy="1945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756C2BF-54E4-8B42-8A9A-594072B4B5D7}"/>
              </a:ext>
            </a:extLst>
          </p:cNvPr>
          <p:cNvSpPr/>
          <p:nvPr/>
        </p:nvSpPr>
        <p:spPr>
          <a:xfrm>
            <a:off x="8156910" y="99645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2AA3A8-6807-5446-B6F1-00BF9E45901E}"/>
              </a:ext>
            </a:extLst>
          </p:cNvPr>
          <p:cNvSpPr/>
          <p:nvPr/>
        </p:nvSpPr>
        <p:spPr>
          <a:xfrm>
            <a:off x="9357352" y="1746735"/>
            <a:ext cx="2515778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D6E14-C967-694A-8F9D-541F523681D9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454680" y="1559165"/>
            <a:ext cx="912052" cy="1758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90E7-E281-364D-8A84-5364C52E4709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366732" y="1559165"/>
            <a:ext cx="1248509" cy="1875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1BAEB6-6805-164F-AEB4-4F5333F1D100}"/>
              </a:ext>
            </a:extLst>
          </p:cNvPr>
          <p:cNvSpPr/>
          <p:nvPr/>
        </p:nvSpPr>
        <p:spPr>
          <a:xfrm>
            <a:off x="7315197" y="2534529"/>
            <a:ext cx="2304759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Pitesti, 317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1D21E-0443-B44E-BE80-44667C850EF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454680" y="2297719"/>
            <a:ext cx="12897" cy="2368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D4F282C-A801-1444-9B8D-53668154B93A}"/>
              </a:ext>
            </a:extLst>
          </p:cNvPr>
          <p:cNvSpPr/>
          <p:nvPr/>
        </p:nvSpPr>
        <p:spPr>
          <a:xfrm>
            <a:off x="7652821" y="1735011"/>
            <a:ext cx="1603717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RV, 220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605EC-2376-7742-8409-0AA11945F135}"/>
              </a:ext>
            </a:extLst>
          </p:cNvPr>
          <p:cNvSpPr/>
          <p:nvPr/>
        </p:nvSpPr>
        <p:spPr>
          <a:xfrm>
            <a:off x="9172137" y="3151160"/>
            <a:ext cx="2895597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Bucharest, 450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371264-54E7-0A49-8E1B-72DD026B868F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10615241" y="2309443"/>
            <a:ext cx="4695" cy="84171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2229</Words>
  <Application>Microsoft Macintosh PowerPoint</Application>
  <PresentationFormat>Widescreen</PresentationFormat>
  <Paragraphs>528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CS440/ECE448 Lecture 3: Search Order</vt:lpstr>
      <vt:lpstr>Outline</vt:lpstr>
      <vt:lpstr>Dijkstra’s Shortest Path Algorithm</vt:lpstr>
      <vt:lpstr>Uniform Cost Search</vt:lpstr>
      <vt:lpstr>Dijkstra’s algorithm vs. Uniform Cost Search</vt:lpstr>
      <vt:lpstr>Example: Romania</vt:lpstr>
      <vt:lpstr>Why it Works</vt:lpstr>
      <vt:lpstr>Why it Works</vt:lpstr>
      <vt:lpstr>Why it Works</vt:lpstr>
      <vt:lpstr>Why it Works</vt:lpstr>
      <vt:lpstr>Why it Works</vt:lpstr>
      <vt:lpstr>Computational Considerations</vt:lpstr>
      <vt:lpstr>Outline</vt:lpstr>
      <vt:lpstr>Breadth-first search (BFS) = special case of UCS </vt:lpstr>
      <vt:lpstr>BFS Computational Savings </vt:lpstr>
      <vt:lpstr>BFS Computational Savings </vt:lpstr>
      <vt:lpstr>BFS Computational Savings </vt:lpstr>
      <vt:lpstr>BFS Computational Savings </vt:lpstr>
      <vt:lpstr>BFS Computational Savings </vt:lpstr>
      <vt:lpstr>BFS Computational Savings </vt:lpstr>
      <vt:lpstr>BFS Computational Savings </vt:lpstr>
      <vt:lpstr>BFS Computational Savings </vt:lpstr>
      <vt:lpstr>Analysis of search strategies</vt:lpstr>
      <vt:lpstr>Properties of breadth-first search</vt:lpstr>
      <vt:lpstr>Properties of uniform-cost search</vt:lpstr>
      <vt:lpstr>Outline</vt:lpstr>
      <vt:lpstr>Depth-first search</vt:lpstr>
      <vt:lpstr>Depth-first search</vt:lpstr>
      <vt:lpstr>The reason DFS is useful: Space</vt:lpstr>
      <vt:lpstr>Breadth-first search</vt:lpstr>
      <vt:lpstr>Depth-first search</vt:lpstr>
      <vt:lpstr>Analysis of search strategies</vt:lpstr>
      <vt:lpstr>Properties of depth-first search</vt:lpstr>
      <vt:lpstr>Comparison of Search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5: Prioritized Search</dc:title>
  <dc:creator>Mark Hasegawa-Johnson</dc:creator>
  <cp:lastModifiedBy>Hasegawa-Johnson, Mark Allan</cp:lastModifiedBy>
  <cp:revision>42</cp:revision>
  <dcterms:created xsi:type="dcterms:W3CDTF">2018-01-29T18:59:06Z</dcterms:created>
  <dcterms:modified xsi:type="dcterms:W3CDTF">2020-01-26T21:41:35Z</dcterms:modified>
</cp:coreProperties>
</file>