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78" r:id="rId2"/>
    <p:sldId id="350" r:id="rId3"/>
    <p:sldId id="379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80" r:id="rId12"/>
    <p:sldId id="363" r:id="rId13"/>
    <p:sldId id="365" r:id="rId14"/>
    <p:sldId id="366" r:id="rId15"/>
    <p:sldId id="367" r:id="rId16"/>
    <p:sldId id="368" r:id="rId17"/>
    <p:sldId id="376" r:id="rId18"/>
    <p:sldId id="381" r:id="rId19"/>
    <p:sldId id="370" r:id="rId20"/>
    <p:sldId id="372" r:id="rId21"/>
    <p:sldId id="382" r:id="rId22"/>
    <p:sldId id="308" r:id="rId23"/>
    <p:sldId id="309" r:id="rId24"/>
    <p:sldId id="310" r:id="rId25"/>
    <p:sldId id="383" r:id="rId26"/>
    <p:sldId id="311" r:id="rId27"/>
    <p:sldId id="312" r:id="rId28"/>
    <p:sldId id="313" r:id="rId29"/>
    <p:sldId id="31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709"/>
  </p:normalViewPr>
  <p:slideViewPr>
    <p:cSldViewPr snapToGrid="0" snapToObjects="1" showGuides="1">
      <p:cViewPr varScale="1">
        <p:scale>
          <a:sx n="107" d="100"/>
          <a:sy n="107" d="100"/>
        </p:scale>
        <p:origin x="736" y="17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769DC-402E-8042-819A-79F8374531C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F9F9-C290-B948-809A-77E9400D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1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2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6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2D8A-A264-B448-93D7-32454BDF1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2AD41-EAA3-3444-BFA4-7EDF278B3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78DE8-3DE6-CB4E-976D-BE3A91EC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BC13-0892-FB4C-B3D1-5B765FA5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54EC-6E7A-C74E-B71B-A788C15D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E0DA-36EC-8445-A0F3-536D3B5E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657AB-7E07-D34A-9602-8D14CB45B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0B45-D09A-544E-A9B1-2C08B4EF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E5DC-6E51-DB4D-A46A-CB4B223E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6884-205F-EA41-9035-490E5264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4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DD701-7BEA-B949-8490-014D18B02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250B-CD91-574C-85BD-EED7F36AC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5D76-FAB2-A54F-BD4D-7BDE67E4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D71BE-DD84-F44D-96FF-FA503FF3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0496-0666-ED4E-9FF8-4E30B088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8FF4-5677-8C48-AE9C-4EBECC98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10BB-91D9-9347-8D27-492B7D8C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AD98-DD83-0F4F-850B-36A966A3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97D5-5016-F54B-A2D1-9A4FCE8D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07A2-CCE6-5E4B-80FC-46311A35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FA64-9081-5E49-9FCD-63F5E18F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73D56-FC9F-F44F-A7AC-7DC5F29B8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6D21-0387-A348-A787-4D103422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AD1B-8024-A84E-B5E1-D86448A2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5716-C8F0-4146-8EC5-6439DE98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8B12-4A2F-FE4E-A8C2-D89CE10A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430D-E131-E24D-9136-E30129CA5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496CE-06CA-EF47-942E-CEBDD2D9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46178-1D6A-A641-BF87-0AE481C5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53D11-27A1-7343-85B2-CD923806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3918C-B28C-2349-899B-07A78A0F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DA63-61E1-804A-AA34-7B20363D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69D54-9A2B-644A-ADE2-75E8151C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B4CCF-9FB1-E745-814F-6488E7580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0C42E-04BF-AE4F-938E-D367354E4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C2781-74C4-584D-86C9-4C15EF6F0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4FD3F-FA37-BF4E-A3CE-469D786C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9AF2D-D35F-3E4F-9155-9B563F80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1EA11-C3AD-C847-8076-27D1FCCE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3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FF6B-E3EE-B542-ADF8-3E6AC20F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A60F0-7E67-E342-942E-AE638ECF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CD1D1-F136-B843-9760-1073FE6B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A1949-7B8D-E347-934F-3A137E5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682D1-0271-6745-A21F-A9E5812F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CE417-EF2B-B147-A71F-CE7F5D11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D3698-FB30-FA4A-BC2D-F800AEAE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4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8413-AEAD-A84B-85AA-11723E93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B040-91EF-034E-8B54-5AC222E4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74246-C786-614D-B14D-945A6AF2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96273-6DE8-794E-B055-EDD39DFB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D39E3-30A7-CC4D-95D9-CF971079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D789A-35B0-4942-BE56-0B483A43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1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454D-8C89-3D4D-8CAA-75CC2BE4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39A74-F056-604F-8427-9EE3E6C6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AA0BA-09FD-E846-8BCF-84657D1E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0B2B2-A737-9C47-9AAB-1AFCA5D8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862B5-D20D-EF4F-8B54-A9811B19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6B65A-7619-6248-9D89-690EF6E1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0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1B258-0EFA-9345-BC10-D4CA13C7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B819A-AF68-FE4E-A84D-A80D88AB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A82C4-A606-7040-9A4E-7F7C1173A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DBE4-5C76-6944-AFBA-88A61138A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64953-24DC-5842-AA39-2D42357D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0A88-7DD4-F84D-B2BE-0F7F566AB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5735" y="640081"/>
            <a:ext cx="4806184" cy="2993767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200" dirty="0"/>
              <a:t>Lecture 5: The ”animal kingdom” of heuristics:</a:t>
            </a:r>
            <a:br>
              <a:rPr lang="en-US" sz="4200" dirty="0"/>
            </a:br>
            <a:r>
              <a:rPr lang="en-US" sz="4200" dirty="0"/>
              <a:t>Admissible, Consistent, zero, Relaxed, Dominant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53BFE-A33C-1E40-844C-26675FF92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35" y="4415883"/>
            <a:ext cx="4806184" cy="1802038"/>
          </a:xfrm>
          <a:noFill/>
        </p:spPr>
        <p:txBody>
          <a:bodyPr>
            <a:normAutofit fontScale="92500" lnSpcReduction="20000"/>
          </a:bodyPr>
          <a:lstStyle/>
          <a:p>
            <a:pPr algn="l"/>
            <a:r>
              <a:rPr lang="en-US" sz="1700" dirty="0"/>
              <a:t>Mark Hasegawa-Johnson, January 2020</a:t>
            </a:r>
          </a:p>
          <a:p>
            <a:pPr algn="l"/>
            <a:r>
              <a:rPr lang="en-US" sz="1700" dirty="0"/>
              <a:t>With some slides by Svetlana </a:t>
            </a:r>
            <a:r>
              <a:rPr lang="en-US" sz="1700" dirty="0" err="1"/>
              <a:t>Lazebnik</a:t>
            </a:r>
            <a:r>
              <a:rPr lang="en-US" sz="1700" dirty="0"/>
              <a:t>, 9/2016</a:t>
            </a:r>
          </a:p>
          <a:p>
            <a:pPr algn="l"/>
            <a:r>
              <a:rPr lang="en-US" sz="1700" dirty="0"/>
              <a:t>Distributed under CC-BY 3.0</a:t>
            </a:r>
          </a:p>
          <a:p>
            <a:pPr algn="l"/>
            <a:r>
              <a:rPr lang="en-US" sz="1700" dirty="0"/>
              <a:t>Title image: By Harrison Weir - From </a:t>
            </a:r>
            <a:r>
              <a:rPr lang="en-US" sz="1700" dirty="0" err="1"/>
              <a:t>reuseableart.com</a:t>
            </a:r>
            <a:r>
              <a:rPr lang="en-US" sz="1700" dirty="0"/>
              <a:t>, Public Domain, https://</a:t>
            </a:r>
            <a:r>
              <a:rPr lang="en-US" sz="1700" dirty="0" err="1"/>
              <a:t>commons.wikimedia.org</a:t>
            </a:r>
            <a:r>
              <a:rPr lang="en-US" sz="1700" dirty="0"/>
              <a:t>/w/</a:t>
            </a:r>
            <a:r>
              <a:rPr lang="en-US" sz="1700" dirty="0" err="1"/>
              <a:t>index.php?curid</a:t>
            </a:r>
            <a:r>
              <a:rPr lang="en-US" sz="1700" dirty="0"/>
              <a:t>=47879234</a:t>
            </a:r>
          </a:p>
        </p:txBody>
      </p:sp>
      <p:pic>
        <p:nvPicPr>
          <p:cNvPr id="5" name="Picture 4" descr="A person standing next to a body of water&#10;&#10;Description automatically generated">
            <a:extLst>
              <a:ext uri="{FF2B5EF4-FFF2-40B4-BE49-F238E27FC236}">
                <a16:creationId xmlns:a16="http://schemas.microsoft.com/office/drawing/2014/main" id="{AA60E8CC-BF13-8E49-BE1C-ED4F6BE9D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652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8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88C-CCF4-DF40-8460-D44F262C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interaction between A* and the explored set:</a:t>
            </a:r>
            <a:br>
              <a:rPr lang="en-US" sz="4000" dirty="0"/>
            </a:br>
            <a:r>
              <a:rPr lang="en-US" sz="4000" dirty="0"/>
              <a:t>Three possible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BFD723-0B51-1A4A-B124-4AB8A39CB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588" y="1646331"/>
            <a:ext cx="11636188" cy="5032375"/>
          </a:xfrm>
        </p:spPr>
        <p:txBody>
          <a:bodyPr/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Don’t use an explored set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This option is OK for any finite state space, as long as you check for loops.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Nodes on the explored set are tagged by their h(n)+g(n).  If you find a node that’s </a:t>
            </a:r>
            <a:r>
              <a:rPr lang="en-US" u="sng" dirty="0"/>
              <a:t>already in the explored set</a:t>
            </a:r>
            <a:r>
              <a:rPr lang="en-US" dirty="0"/>
              <a:t>, test to see if the </a:t>
            </a:r>
            <a:r>
              <a:rPr lang="en-US" u="sng" dirty="0"/>
              <a:t>new h(n)+g(n) is smaller than the old one</a:t>
            </a:r>
            <a:r>
              <a:rPr lang="en-US" dirty="0"/>
              <a:t>.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If so, put the node back on the frontier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If not, leave the node off the frontier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Use a heuristic that’s not only admissible, but also consistent.</a:t>
            </a:r>
          </a:p>
        </p:txBody>
      </p:sp>
    </p:spTree>
    <p:extLst>
      <p:ext uri="{BB962C8B-B14F-4D97-AF65-F5344CB8AC3E}">
        <p14:creationId xmlns:p14="http://schemas.microsoft.com/office/powerpoint/2010/main" val="167050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7D40-B2A7-6449-96CF-129D8088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Admissible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Consistent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zero heuristic: Dijkstra’s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Relaxed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Dominant heuristics</a:t>
            </a:r>
          </a:p>
        </p:txBody>
      </p:sp>
    </p:spTree>
    <p:extLst>
      <p:ext uri="{BB962C8B-B14F-4D97-AF65-F5344CB8AC3E}">
        <p14:creationId xmlns:p14="http://schemas.microsoft.com/office/powerpoint/2010/main" val="423442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2423-EABA-1746-9396-D99D4088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9" y="78256"/>
            <a:ext cx="10515600" cy="1325563"/>
          </a:xfrm>
        </p:spPr>
        <p:txBody>
          <a:bodyPr/>
          <a:lstStyle/>
          <a:p>
            <a:r>
              <a:rPr lang="en-US" dirty="0"/>
              <a:t>Consistent (monotonic) heuristic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596592"/>
                <a:ext cx="11103323" cy="386696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u="sng" dirty="0"/>
                  <a:t>Definition:</a:t>
                </a:r>
                <a:r>
                  <a:rPr lang="en-US" dirty="0"/>
                  <a:t> A </a:t>
                </a:r>
                <a:r>
                  <a:rPr lang="en-US" b="1" u="sng" dirty="0"/>
                  <a:t>consistent heuristic</a:t>
                </a:r>
                <a:r>
                  <a:rPr lang="en-US" dirty="0"/>
                  <a:t> is one for which, for every pair of nodes in the graph,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In words: the </a:t>
                </a:r>
                <a:r>
                  <a:rPr lang="en-US" u="sng" dirty="0"/>
                  <a:t>distance between any pair of nodes </a:t>
                </a:r>
                <a:r>
                  <a:rPr lang="en-US" dirty="0"/>
                  <a:t>is </a:t>
                </a:r>
                <a:r>
                  <a:rPr lang="en-US" b="1" u="sng" dirty="0"/>
                  <a:t>greater than or equal to</a:t>
                </a:r>
                <a:r>
                  <a:rPr lang="en-US" dirty="0"/>
                  <a:t> the </a:t>
                </a:r>
                <a:r>
                  <a:rPr lang="en-US" u="sng" dirty="0"/>
                  <a:t>difference in their heuristics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596592"/>
                <a:ext cx="11103323" cy="3866963"/>
              </a:xfrm>
              <a:blipFill>
                <a:blip r:embed="rId2"/>
                <a:stretch>
                  <a:fillRect l="-1029" t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DBFF98C-0943-E442-8329-AC0759E0477D}"/>
              </a:ext>
            </a:extLst>
          </p:cNvPr>
          <p:cNvSpPr/>
          <p:nvPr/>
        </p:nvSpPr>
        <p:spPr>
          <a:xfrm>
            <a:off x="7817222" y="788894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4D0C51-99A0-B848-B962-BD74073E21CB}"/>
              </a:ext>
            </a:extLst>
          </p:cNvPr>
          <p:cNvSpPr/>
          <p:nvPr/>
        </p:nvSpPr>
        <p:spPr>
          <a:xfrm>
            <a:off x="9117102" y="1120587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E9DD21-3174-934B-8A1E-BF17AC78CFD3}"/>
              </a:ext>
            </a:extLst>
          </p:cNvPr>
          <p:cNvSpPr/>
          <p:nvPr/>
        </p:nvSpPr>
        <p:spPr>
          <a:xfrm>
            <a:off x="9108139" y="394444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AADF98-1A4E-B842-8D37-8965E2D01520}"/>
              </a:ext>
            </a:extLst>
          </p:cNvPr>
          <p:cNvSpPr/>
          <p:nvPr/>
        </p:nvSpPr>
        <p:spPr>
          <a:xfrm>
            <a:off x="10461808" y="779929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23D51-3CD1-9549-9143-D423D9DD3057}"/>
              </a:ext>
            </a:extLst>
          </p:cNvPr>
          <p:cNvCxnSpPr>
            <a:stCxn id="4" idx="7"/>
            <a:endCxn id="6" idx="2"/>
          </p:cNvCxnSpPr>
          <p:nvPr/>
        </p:nvCxnSpPr>
        <p:spPr>
          <a:xfrm flipV="1">
            <a:off x="8383459" y="717174"/>
            <a:ext cx="724680" cy="1662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C2DB64-ADB0-F64F-B51C-3FA7A2C9839B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383459" y="1339828"/>
            <a:ext cx="733643" cy="1034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9005B2-19A8-4A42-8374-4E6CA8F0F340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9771527" y="717174"/>
            <a:ext cx="787432" cy="1572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27128-5CD2-0E4F-A69E-B1ED63353F1F}"/>
              </a:ext>
            </a:extLst>
          </p:cNvPr>
          <p:cNvCxnSpPr>
            <a:cxnSpLocks/>
            <a:stCxn id="5" idx="6"/>
            <a:endCxn id="7" idx="3"/>
          </p:cNvCxnSpPr>
          <p:nvPr/>
        </p:nvCxnSpPr>
        <p:spPr>
          <a:xfrm flipV="1">
            <a:off x="9780490" y="1330863"/>
            <a:ext cx="778469" cy="1124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38BAD5-A794-C045-AD11-9DB22B47894D}"/>
                  </a:ext>
                </a:extLst>
              </p:cNvPr>
              <p:cNvSpPr txBox="1"/>
              <p:nvPr/>
            </p:nvSpPr>
            <p:spPr>
              <a:xfrm>
                <a:off x="8068238" y="239618"/>
                <a:ext cx="9745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38BAD5-A794-C045-AD11-9DB22B47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38" y="239618"/>
                <a:ext cx="974562" cy="523220"/>
              </a:xfrm>
              <a:prstGeom prst="rect">
                <a:avLst/>
              </a:prstGeom>
              <a:blipFill>
                <a:blip r:embed="rId3"/>
                <a:stretch>
                  <a:fillRect l="-11538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8CE9FF-E218-F04A-B705-3A159A82CED6}"/>
                  </a:ext>
                </a:extLst>
              </p:cNvPr>
              <p:cNvSpPr txBox="1"/>
              <p:nvPr/>
            </p:nvSpPr>
            <p:spPr>
              <a:xfrm>
                <a:off x="9708783" y="1449851"/>
                <a:ext cx="248645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8CE9FF-E218-F04A-B705-3A159A82C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783" y="1449851"/>
                <a:ext cx="2486450" cy="954107"/>
              </a:xfrm>
              <a:prstGeom prst="rect">
                <a:avLst/>
              </a:prstGeom>
              <a:blipFill>
                <a:blip r:embed="rId4"/>
                <a:stretch>
                  <a:fillRect r="-50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79A361-F95B-9C4E-B4AB-D98E869695BF}"/>
                  </a:ext>
                </a:extLst>
              </p:cNvPr>
              <p:cNvSpPr txBox="1"/>
              <p:nvPr/>
            </p:nvSpPr>
            <p:spPr>
              <a:xfrm>
                <a:off x="8050310" y="1422960"/>
                <a:ext cx="10031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79A361-F95B-9C4E-B4AB-D98E86969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310" y="1422960"/>
                <a:ext cx="1003159" cy="523220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0711D6-CB01-354D-88D9-862C8F593ED2}"/>
                  </a:ext>
                </a:extLst>
              </p:cNvPr>
              <p:cNvSpPr txBox="1"/>
              <p:nvPr/>
            </p:nvSpPr>
            <p:spPr>
              <a:xfrm>
                <a:off x="9699819" y="221690"/>
                <a:ext cx="22417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0711D6-CB01-354D-88D9-862C8F593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819" y="221690"/>
                <a:ext cx="2241704" cy="523220"/>
              </a:xfrm>
              <a:prstGeom prst="rect">
                <a:avLst/>
              </a:prstGeom>
              <a:blipFill>
                <a:blip r:embed="rId6"/>
                <a:stretch>
                  <a:fillRect r="-113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59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88C-CCF4-DF40-8460-D44F262C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A* with an inconsistent heuristic</a:t>
            </a:r>
          </a:p>
        </p:txBody>
      </p:sp>
      <p:pic>
        <p:nvPicPr>
          <p:cNvPr id="6" name="Content Placeholder 5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F8393F78-D43B-D246-9F59-CB8A79300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4600" y="1962944"/>
            <a:ext cx="4368800" cy="40767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CD5EA-E930-894C-B544-4ABEB14F22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Frontier</a:t>
            </a:r>
          </a:p>
          <a:p>
            <a:pPr marL="0" indent="0">
              <a:buNone/>
            </a:pPr>
            <a:r>
              <a:rPr lang="en-US" dirty="0"/>
              <a:t>A: g(n)+h(n)=5, parent=S</a:t>
            </a:r>
          </a:p>
          <a:p>
            <a:pPr marL="0" indent="0">
              <a:buNone/>
            </a:pPr>
            <a:r>
              <a:rPr lang="en-US" dirty="0"/>
              <a:t>C: g(n)+h(n)=4, parent=B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Explored Set</a:t>
            </a:r>
          </a:p>
          <a:p>
            <a:pPr marL="0" indent="0">
              <a:buNone/>
            </a:pPr>
            <a:r>
              <a:rPr lang="en-US" dirty="0"/>
              <a:t>S,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from the frontier: 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61A0C5-73FB-294C-8CD0-AD5D219C1962}"/>
              </a:ext>
            </a:extLst>
          </p:cNvPr>
          <p:cNvCxnSpPr/>
          <p:nvPr/>
        </p:nvCxnSpPr>
        <p:spPr>
          <a:xfrm>
            <a:off x="2008094" y="3321424"/>
            <a:ext cx="537882" cy="74855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651884-CF62-0A49-A318-71677AFC02C9}"/>
              </a:ext>
            </a:extLst>
          </p:cNvPr>
          <p:cNvCxnSpPr>
            <a:cxnSpLocks/>
          </p:cNvCxnSpPr>
          <p:nvPr/>
        </p:nvCxnSpPr>
        <p:spPr>
          <a:xfrm flipV="1">
            <a:off x="3119718" y="3321424"/>
            <a:ext cx="1667435" cy="74855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5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88C-CCF4-DF40-8460-D44F262C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A* with a </a:t>
            </a:r>
            <a:r>
              <a:rPr lang="en-US" sz="4000" b="1" u="sng" dirty="0"/>
              <a:t>consistent</a:t>
            </a:r>
            <a:r>
              <a:rPr lang="en-US" sz="4000" dirty="0"/>
              <a:t> heuristic</a:t>
            </a:r>
          </a:p>
        </p:txBody>
      </p:sp>
      <p:pic>
        <p:nvPicPr>
          <p:cNvPr id="6" name="Content Placeholder 5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F8393F78-D43B-D246-9F59-CB8A79300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4600" y="1962944"/>
            <a:ext cx="4368800" cy="40767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CD5EA-E930-894C-B544-4ABEB14F22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Frontier</a:t>
            </a:r>
          </a:p>
          <a:p>
            <a:pPr marL="0" indent="0">
              <a:buNone/>
            </a:pPr>
            <a:r>
              <a:rPr lang="en-US" dirty="0"/>
              <a:t>A: g(n)+h(n)=</a:t>
            </a:r>
            <a:r>
              <a:rPr lang="en-US" b="1" u="sng" dirty="0">
                <a:solidFill>
                  <a:srgbClr val="FF0000"/>
                </a:solidFill>
              </a:rPr>
              <a:t>2</a:t>
            </a:r>
            <a:r>
              <a:rPr lang="en-US" dirty="0"/>
              <a:t>, parent=S</a:t>
            </a:r>
          </a:p>
          <a:p>
            <a:pPr marL="0" indent="0">
              <a:buNone/>
            </a:pPr>
            <a:r>
              <a:rPr lang="en-US" dirty="0"/>
              <a:t>C: g(n)+h(n)=4, parent=B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Explored Set</a:t>
            </a:r>
          </a:p>
          <a:p>
            <a:pPr marL="0" indent="0">
              <a:buNone/>
            </a:pPr>
            <a:r>
              <a:rPr lang="en-US" dirty="0"/>
              <a:t>S,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from the frontier: </a:t>
            </a:r>
            <a:r>
              <a:rPr lang="en-US" b="1" u="sng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AF1F3-FB13-2E49-AFC6-4DD69CF75207}"/>
              </a:ext>
            </a:extLst>
          </p:cNvPr>
          <p:cNvSpPr txBox="1"/>
          <p:nvPr/>
        </p:nvSpPr>
        <p:spPr>
          <a:xfrm>
            <a:off x="3091369" y="2814521"/>
            <a:ext cx="57740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h=1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FD896D-6613-164E-AB74-6B2D9B10AB6F}"/>
              </a:ext>
            </a:extLst>
          </p:cNvPr>
          <p:cNvCxnSpPr/>
          <p:nvPr/>
        </p:nvCxnSpPr>
        <p:spPr>
          <a:xfrm>
            <a:off x="2008094" y="3321424"/>
            <a:ext cx="537882" cy="74855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0ACEEB-C2F2-C24A-B169-E6828DA82788}"/>
              </a:ext>
            </a:extLst>
          </p:cNvPr>
          <p:cNvCxnSpPr>
            <a:cxnSpLocks/>
          </p:cNvCxnSpPr>
          <p:nvPr/>
        </p:nvCxnSpPr>
        <p:spPr>
          <a:xfrm flipV="1">
            <a:off x="2008094" y="2427031"/>
            <a:ext cx="1111624" cy="35202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9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88C-CCF4-DF40-8460-D44F262C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A* with a </a:t>
            </a:r>
            <a:r>
              <a:rPr lang="en-US" sz="4000" b="1" u="sng" dirty="0"/>
              <a:t>consistent</a:t>
            </a:r>
            <a:r>
              <a:rPr lang="en-US" sz="4000" dirty="0"/>
              <a:t> heuristic</a:t>
            </a:r>
          </a:p>
        </p:txBody>
      </p:sp>
      <p:pic>
        <p:nvPicPr>
          <p:cNvPr id="6" name="Content Placeholder 5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F8393F78-D43B-D246-9F59-CB8A79300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4600" y="1962944"/>
            <a:ext cx="4368800" cy="40767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CD5EA-E930-894C-B544-4ABEB14F22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Frontier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C: g(n)+h(n)=</a:t>
            </a:r>
            <a:r>
              <a:rPr lang="en-US" b="1" u="sng" dirty="0">
                <a:solidFill>
                  <a:srgbClr val="FF0000"/>
                </a:solidFill>
              </a:rPr>
              <a:t>2</a:t>
            </a:r>
            <a:r>
              <a:rPr lang="en-US" dirty="0"/>
              <a:t>, parent=</a:t>
            </a:r>
            <a:r>
              <a:rPr lang="en-US" b="1" u="sng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Explored Set</a:t>
            </a:r>
          </a:p>
          <a:p>
            <a:pPr marL="0" indent="0">
              <a:buNone/>
            </a:pPr>
            <a:r>
              <a:rPr lang="en-US" dirty="0"/>
              <a:t>S, B, </a:t>
            </a:r>
            <a:r>
              <a:rPr lang="en-US" b="1" u="sng" dirty="0">
                <a:solidFill>
                  <a:srgbClr val="FF0000"/>
                </a:solidFill>
              </a:rPr>
              <a:t>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from the frontier: </a:t>
            </a:r>
            <a:r>
              <a:rPr lang="en-US" b="1" u="sng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AF1F3-FB13-2E49-AFC6-4DD69CF75207}"/>
              </a:ext>
            </a:extLst>
          </p:cNvPr>
          <p:cNvSpPr txBox="1"/>
          <p:nvPr/>
        </p:nvSpPr>
        <p:spPr>
          <a:xfrm>
            <a:off x="3091369" y="2814521"/>
            <a:ext cx="57740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h=1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C4D4AD-F0A0-C441-94D5-0930C693A1FE}"/>
              </a:ext>
            </a:extLst>
          </p:cNvPr>
          <p:cNvCxnSpPr/>
          <p:nvPr/>
        </p:nvCxnSpPr>
        <p:spPr>
          <a:xfrm>
            <a:off x="2008094" y="3321424"/>
            <a:ext cx="537882" cy="74855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FAE3D4-6C21-024C-ADD5-20BF7A2C06C9}"/>
              </a:ext>
            </a:extLst>
          </p:cNvPr>
          <p:cNvCxnSpPr>
            <a:cxnSpLocks/>
          </p:cNvCxnSpPr>
          <p:nvPr/>
        </p:nvCxnSpPr>
        <p:spPr>
          <a:xfrm flipV="1">
            <a:off x="2008094" y="2427031"/>
            <a:ext cx="1111624" cy="35202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027461-47E1-F148-8271-ACFD25FA1ED6}"/>
              </a:ext>
            </a:extLst>
          </p:cNvPr>
          <p:cNvCxnSpPr>
            <a:cxnSpLocks/>
          </p:cNvCxnSpPr>
          <p:nvPr/>
        </p:nvCxnSpPr>
        <p:spPr>
          <a:xfrm>
            <a:off x="3801036" y="2427031"/>
            <a:ext cx="932329" cy="38749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2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88C-CCF4-DF40-8460-D44F262C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A* with a </a:t>
            </a:r>
            <a:r>
              <a:rPr lang="en-US" sz="4000" b="1" u="sng" dirty="0"/>
              <a:t>consistent</a:t>
            </a:r>
            <a:r>
              <a:rPr lang="en-US" sz="4000" dirty="0"/>
              <a:t> heuristic</a:t>
            </a:r>
          </a:p>
        </p:txBody>
      </p:sp>
      <p:pic>
        <p:nvPicPr>
          <p:cNvPr id="6" name="Content Placeholder 5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F8393F78-D43B-D246-9F59-CB8A79300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4600" y="1962944"/>
            <a:ext cx="4368800" cy="40767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CD5EA-E930-894C-B544-4ABEB14F22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Frontier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G: g(n)+h(n)=</a:t>
            </a:r>
            <a:r>
              <a:rPr lang="en-US" b="1" u="sng" dirty="0">
                <a:solidFill>
                  <a:srgbClr val="FF0000"/>
                </a:solidFill>
              </a:rPr>
              <a:t>5</a:t>
            </a:r>
            <a:r>
              <a:rPr lang="en-US" dirty="0"/>
              <a:t>, parent=C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Explored Set</a:t>
            </a:r>
          </a:p>
          <a:p>
            <a:pPr marL="0" indent="0">
              <a:buNone/>
            </a:pPr>
            <a:r>
              <a:rPr lang="en-US" dirty="0"/>
              <a:t>S, B, </a:t>
            </a:r>
            <a:r>
              <a:rPr lang="en-US" b="1" u="sng" dirty="0">
                <a:solidFill>
                  <a:srgbClr val="FF0000"/>
                </a:solidFill>
              </a:rPr>
              <a:t>A,</a:t>
            </a:r>
            <a:r>
              <a:rPr lang="en-US" dirty="0"/>
              <a:t>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from the frontier: G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D4AB-5779-1845-80F8-D913BDFDE7A6}"/>
              </a:ext>
            </a:extLst>
          </p:cNvPr>
          <p:cNvSpPr txBox="1"/>
          <p:nvPr/>
        </p:nvSpPr>
        <p:spPr>
          <a:xfrm>
            <a:off x="3091369" y="2814521"/>
            <a:ext cx="57740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h=1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C4D2AB-FD7E-464C-904A-437E7AE3495B}"/>
              </a:ext>
            </a:extLst>
          </p:cNvPr>
          <p:cNvCxnSpPr/>
          <p:nvPr/>
        </p:nvCxnSpPr>
        <p:spPr>
          <a:xfrm>
            <a:off x="2008094" y="3321424"/>
            <a:ext cx="537882" cy="74855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970714-7CC9-D14C-95C3-238FA15BC813}"/>
              </a:ext>
            </a:extLst>
          </p:cNvPr>
          <p:cNvCxnSpPr>
            <a:cxnSpLocks/>
          </p:cNvCxnSpPr>
          <p:nvPr/>
        </p:nvCxnSpPr>
        <p:spPr>
          <a:xfrm flipV="1">
            <a:off x="2008094" y="2427031"/>
            <a:ext cx="1111624" cy="35202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F51E89-A77E-3A45-87F9-95A3229B23F1}"/>
              </a:ext>
            </a:extLst>
          </p:cNvPr>
          <p:cNvCxnSpPr>
            <a:cxnSpLocks/>
          </p:cNvCxnSpPr>
          <p:nvPr/>
        </p:nvCxnSpPr>
        <p:spPr>
          <a:xfrm>
            <a:off x="3801036" y="2427031"/>
            <a:ext cx="932329" cy="38749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92B8A8-45DC-2C42-98F9-BAC6D10ADAB0}"/>
              </a:ext>
            </a:extLst>
          </p:cNvPr>
          <p:cNvCxnSpPr>
            <a:cxnSpLocks/>
          </p:cNvCxnSpPr>
          <p:nvPr/>
        </p:nvCxnSpPr>
        <p:spPr>
          <a:xfrm flipH="1" flipV="1">
            <a:off x="5038166" y="3429000"/>
            <a:ext cx="1" cy="146572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2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88C-CCF4-DF40-8460-D44F262C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interaction between A* and the explored set:</a:t>
            </a:r>
            <a:br>
              <a:rPr lang="en-US" sz="4000" dirty="0"/>
            </a:br>
            <a:r>
              <a:rPr lang="en-US" sz="4000" dirty="0"/>
              <a:t>Three possible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BFD723-0B51-1A4A-B124-4AB8A39CB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Don’t use an explored set.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This works for the MP!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If you find a node that’s already in the explored set, test to see if the new h(n)+g(n) is smaller than the old one.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Most students find that this is the most computationally efficient solution to the multi-dots problem.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Use a consistent heuristic.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Do this too.  Consistent: heuristic difference &lt;= actual distance between two nodes.  It’s easy to do, because 0 &lt;= d.</a:t>
            </a:r>
          </a:p>
        </p:txBody>
      </p:sp>
    </p:spTree>
    <p:extLst>
      <p:ext uri="{BB962C8B-B14F-4D97-AF65-F5344CB8AC3E}">
        <p14:creationId xmlns:p14="http://schemas.microsoft.com/office/powerpoint/2010/main" val="2958405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7D40-B2A7-6449-96CF-129D8088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Admissible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Consistent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zero heuristic: Dijkstra’s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Relaxed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Dominant heuristics</a:t>
            </a:r>
          </a:p>
        </p:txBody>
      </p:sp>
    </p:spTree>
    <p:extLst>
      <p:ext uri="{BB962C8B-B14F-4D97-AF65-F5344CB8AC3E}">
        <p14:creationId xmlns:p14="http://schemas.microsoft.com/office/powerpoint/2010/main" val="418493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A931-71E1-B345-BA95-F6EC7CAA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trivial case: h(n)=0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8818C6-FA97-AF48-8EFC-80064A0CA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4269" y="1825625"/>
                <a:ext cx="8556812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heuristic is </a:t>
                </a:r>
                <a:r>
                  <a:rPr lang="en-US" sz="3200" b="1" u="sng" dirty="0"/>
                  <a:t>admissible</a:t>
                </a:r>
                <a:r>
                  <a:rPr lang="en-US" sz="3200" dirty="0"/>
                  <a:t> if and only if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for every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r>
                  <a:rPr lang="en-US" sz="3200" dirty="0"/>
                  <a:t>A heuristic is </a:t>
                </a:r>
                <a:r>
                  <a:rPr lang="en-US" sz="3200" b="1" u="sng" dirty="0"/>
                  <a:t>consistent</a:t>
                </a:r>
                <a:r>
                  <a:rPr lang="en-US" sz="3200" dirty="0"/>
                  <a:t> if and only if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3200" dirty="0"/>
                  <a:t> for every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Both criteria are satisfied by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8818C6-FA97-AF48-8EFC-80064A0CA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4269" y="1825625"/>
                <a:ext cx="8556812" cy="4351338"/>
              </a:xfrm>
              <a:blipFill>
                <a:blip r:embed="rId2"/>
                <a:stretch>
                  <a:fillRect l="-1632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2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7D40-B2A7-6449-96CF-129D8088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Admissible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Consistent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zero heuristic: Dijkstra’s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Relaxed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Dominant heuristics</a:t>
            </a:r>
          </a:p>
        </p:txBody>
      </p:sp>
    </p:spTree>
    <p:extLst>
      <p:ext uri="{BB962C8B-B14F-4D97-AF65-F5344CB8AC3E}">
        <p14:creationId xmlns:p14="http://schemas.microsoft.com/office/powerpoint/2010/main" val="3720071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DC08-DDEF-5E42-8050-74ED0D69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= A* with h(n)=0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5DA79-A78C-7445-8CE1-E6D5DD3B0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dirty="0"/>
                  <a:t>Suppose we choose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Then the frontier is a priority queue sorted by 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In other words, the first node we pull from the queue is the one that’s closest to START!!  (The one with minimum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).</a:t>
                </a:r>
              </a:p>
              <a:p>
                <a:r>
                  <a:rPr lang="en-US" sz="3200" dirty="0"/>
                  <a:t>So this is just Dijkstra’s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5DA79-A78C-7445-8CE1-E6D5DD3B0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21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89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7D40-B2A7-6449-96CF-129D8088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Admissible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Consistent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zero heuristic: Dijkstra’s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Relaxed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Dominant heuristics</a:t>
            </a:r>
          </a:p>
        </p:txBody>
      </p:sp>
    </p:spTree>
    <p:extLst>
      <p:ext uri="{BB962C8B-B14F-4D97-AF65-F5344CB8AC3E}">
        <p14:creationId xmlns:p14="http://schemas.microsoft.com/office/powerpoint/2010/main" val="1320835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375" y="76200"/>
            <a:ext cx="11528612" cy="1143000"/>
          </a:xfrm>
        </p:spPr>
        <p:txBody>
          <a:bodyPr>
            <a:normAutofit/>
          </a:bodyPr>
          <a:lstStyle/>
          <a:p>
            <a:r>
              <a:rPr lang="en-US" dirty="0"/>
              <a:t>Designing heuristic functions</a:t>
            </a:r>
            <a:br>
              <a:rPr lang="en-US" dirty="0"/>
            </a:br>
            <a:r>
              <a:rPr lang="en-US" sz="2800" dirty="0"/>
              <a:t>Now we start to see things that actually resemble the multi-dot problem…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78363"/>
          </a:xfrm>
        </p:spPr>
        <p:txBody>
          <a:bodyPr>
            <a:noAutofit/>
          </a:bodyPr>
          <a:lstStyle/>
          <a:p>
            <a:r>
              <a:rPr lang="en-US" sz="2400" dirty="0"/>
              <a:t>Heuristics for the 8-puzzle</a:t>
            </a:r>
          </a:p>
          <a:p>
            <a:pPr lvl="1">
              <a:buNone/>
            </a:pP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i="1" dirty="0"/>
              <a:t> </a:t>
            </a:r>
            <a:r>
              <a:rPr lang="en-US" dirty="0"/>
              <a:t>= number of misplaced tiles</a:t>
            </a:r>
          </a:p>
          <a:p>
            <a:pPr lvl="1">
              <a:buNone/>
            </a:pP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i="1" dirty="0"/>
              <a:t> </a:t>
            </a:r>
            <a:r>
              <a:rPr lang="en-US" dirty="0"/>
              <a:t>= total Manhattan distance (number of squares from desired location of each tile)</a:t>
            </a:r>
            <a:br>
              <a:rPr lang="en-US" dirty="0"/>
            </a:br>
            <a:endParaRPr lang="en-US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 lvl="1" algn="ctr">
              <a:buNone/>
            </a:pPr>
            <a:br>
              <a:rPr lang="en-US" dirty="0"/>
            </a:br>
            <a:endParaRPr lang="en-US" dirty="0"/>
          </a:p>
          <a:p>
            <a:pPr lvl="1" algn="ctr">
              <a:buNone/>
            </a:pP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dirty="0">
                <a:solidFill>
                  <a:srgbClr val="CC0099"/>
                </a:solidFill>
              </a:rPr>
              <a:t>(start)</a:t>
            </a:r>
            <a:r>
              <a:rPr lang="en-US" dirty="0"/>
              <a:t> = 8</a:t>
            </a:r>
          </a:p>
          <a:p>
            <a:pPr lvl="1" algn="ctr">
              <a:buNone/>
            </a:pP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dirty="0">
                <a:solidFill>
                  <a:srgbClr val="CC0099"/>
                </a:solidFill>
              </a:rPr>
              <a:t>(start)</a:t>
            </a:r>
            <a:r>
              <a:rPr lang="en-US" dirty="0"/>
              <a:t> = 3+1+2+2+2+3+3+2 = 18</a:t>
            </a:r>
          </a:p>
          <a:p>
            <a:r>
              <a:rPr lang="en-US" sz="2400" dirty="0"/>
              <a:t>Are </a:t>
            </a:r>
            <a:r>
              <a:rPr lang="en-US" sz="2400" i="1" dirty="0">
                <a:solidFill>
                  <a:srgbClr val="CC0099"/>
                </a:solidFill>
              </a:rPr>
              <a:t>h</a:t>
            </a:r>
            <a:r>
              <a:rPr lang="en-US" sz="2400" baseline="-25000" dirty="0">
                <a:solidFill>
                  <a:srgbClr val="CC0099"/>
                </a:solidFill>
              </a:rPr>
              <a:t>1</a:t>
            </a:r>
            <a:r>
              <a:rPr lang="en-US" sz="2400" baseline="-25000" dirty="0"/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C0099"/>
                </a:solidFill>
              </a:rPr>
              <a:t>h</a:t>
            </a:r>
            <a:r>
              <a:rPr lang="en-US" sz="2400" baseline="-25000" dirty="0">
                <a:solidFill>
                  <a:srgbClr val="CC0099"/>
                </a:solidFill>
              </a:rPr>
              <a:t>2</a:t>
            </a:r>
            <a:r>
              <a:rPr lang="en-US" sz="2400" baseline="-25000" dirty="0"/>
              <a:t> </a:t>
            </a:r>
            <a:r>
              <a:rPr lang="en-US" sz="2400" dirty="0"/>
              <a:t>admissible?</a:t>
            </a:r>
          </a:p>
        </p:txBody>
      </p:sp>
      <p:pic>
        <p:nvPicPr>
          <p:cNvPr id="28677" name="Picture 5" descr="8puzz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26" y="3048001"/>
            <a:ext cx="4257675" cy="2162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7646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8686800" cy="1143000"/>
          </a:xfrm>
        </p:spPr>
        <p:txBody>
          <a:bodyPr/>
          <a:lstStyle/>
          <a:p>
            <a:r>
              <a:rPr lang="en-US" dirty="0"/>
              <a:t>Heuristics from relaxed problems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problem with fewer restrictions on the actions is called a </a:t>
            </a:r>
            <a:r>
              <a:rPr lang="en-US" dirty="0">
                <a:solidFill>
                  <a:srgbClr val="FF0000"/>
                </a:solidFill>
              </a:rPr>
              <a:t>relaxed problem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cost of an optimal solution to a relaxed problem is an admissible heuristic for the original problem</a:t>
            </a:r>
          </a:p>
          <a:p>
            <a:pPr>
              <a:lnSpc>
                <a:spcPct val="110000"/>
              </a:lnSpc>
            </a:pPr>
            <a:r>
              <a:rPr lang="en-US" dirty="0"/>
              <a:t>If the rules of the 8-puzzle are relaxed so that a tile can move </a:t>
            </a:r>
            <a:r>
              <a:rPr lang="en-US" dirty="0">
                <a:solidFill>
                  <a:srgbClr val="FF0000"/>
                </a:solidFill>
              </a:rPr>
              <a:t>anywhere</a:t>
            </a:r>
            <a:r>
              <a:rPr lang="en-US" dirty="0"/>
              <a:t>, then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i="1" dirty="0"/>
              <a:t> </a:t>
            </a:r>
            <a:r>
              <a:rPr lang="en-US" dirty="0"/>
              <a:t>gives the shortest solution</a:t>
            </a:r>
          </a:p>
          <a:p>
            <a:pPr>
              <a:lnSpc>
                <a:spcPct val="110000"/>
              </a:lnSpc>
            </a:pPr>
            <a:r>
              <a:rPr lang="en-US" dirty="0"/>
              <a:t>If the rules are relaxed so that a tile can move to </a:t>
            </a:r>
            <a:r>
              <a:rPr lang="en-US" dirty="0">
                <a:solidFill>
                  <a:srgbClr val="FF0000"/>
                </a:solidFill>
              </a:rPr>
              <a:t>any adjacent square,</a:t>
            </a:r>
            <a:r>
              <a:rPr lang="en-US" dirty="0"/>
              <a:t> then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i="1" dirty="0"/>
              <a:t> </a:t>
            </a:r>
            <a:r>
              <a:rPr lang="en-US" dirty="0"/>
              <a:t>gives the shortest solution</a:t>
            </a:r>
          </a:p>
        </p:txBody>
      </p:sp>
    </p:spTree>
    <p:extLst>
      <p:ext uri="{BB962C8B-B14F-4D97-AF65-F5344CB8AC3E}">
        <p14:creationId xmlns:p14="http://schemas.microsoft.com/office/powerpoint/2010/main" val="1656551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3" y="42398"/>
            <a:ext cx="11694457" cy="1325563"/>
          </a:xfrm>
        </p:spPr>
        <p:txBody>
          <a:bodyPr>
            <a:normAutofit/>
          </a:bodyPr>
          <a:lstStyle/>
          <a:p>
            <a:r>
              <a:rPr lang="en-US" dirty="0"/>
              <a:t>Heuristics from subproblems</a:t>
            </a:r>
            <a:br>
              <a:rPr lang="en-US" dirty="0"/>
            </a:br>
            <a:r>
              <a:rPr lang="en-US" sz="2800" dirty="0"/>
              <a:t>This is also a trick that many students find useful for the multi-dot problem.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351338"/>
          </a:xfrm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>
                <a:solidFill>
                  <a:srgbClr val="CC0099"/>
                </a:solidFill>
              </a:rPr>
              <a:t>h</a:t>
            </a:r>
            <a:r>
              <a:rPr lang="en-US" sz="2400" i="1" baseline="-25000" dirty="0">
                <a:solidFill>
                  <a:srgbClr val="CC0099"/>
                </a:solidFill>
              </a:rPr>
              <a:t>3</a:t>
            </a:r>
            <a:r>
              <a:rPr lang="en-US" sz="2400" dirty="0">
                <a:solidFill>
                  <a:srgbClr val="CC0099"/>
                </a:solidFill>
              </a:rPr>
              <a:t>(</a:t>
            </a:r>
            <a:r>
              <a:rPr lang="en-US" sz="2400" i="1" dirty="0">
                <a:solidFill>
                  <a:srgbClr val="CC0099"/>
                </a:solidFill>
              </a:rPr>
              <a:t>n</a:t>
            </a:r>
            <a:r>
              <a:rPr lang="en-US" sz="2400" dirty="0">
                <a:solidFill>
                  <a:srgbClr val="CC0099"/>
                </a:solidFill>
              </a:rPr>
              <a:t>)</a:t>
            </a:r>
            <a:r>
              <a:rPr lang="en-US" sz="2400" dirty="0"/>
              <a:t> be the cost of getting a subset of tiles </a:t>
            </a:r>
            <a:br>
              <a:rPr lang="en-US" sz="2400" dirty="0"/>
            </a:br>
            <a:r>
              <a:rPr lang="en-US" sz="2400" dirty="0"/>
              <a:t>(say, 1,2,3,4) into their correct positions</a:t>
            </a:r>
          </a:p>
          <a:p>
            <a:r>
              <a:rPr lang="en-US" sz="2400" dirty="0"/>
              <a:t>Can precompute and save the exact solution cost for every possible subproblem instance – </a:t>
            </a:r>
            <a:r>
              <a:rPr lang="en-US" sz="2400" i="1" dirty="0"/>
              <a:t>pattern database</a:t>
            </a:r>
          </a:p>
          <a:p>
            <a:r>
              <a:rPr lang="en-US" sz="2400" dirty="0"/>
              <a:t>If the subproblem is O{9^4}, and the full problem is O{9^9}, then you can solve as many as 9^5 subproblems without increasing the complexity of the problem!! </a:t>
            </a:r>
          </a:p>
        </p:txBody>
      </p:sp>
      <p:pic>
        <p:nvPicPr>
          <p:cNvPr id="5" name="Picture 5" descr="8puzz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1" y="4426884"/>
            <a:ext cx="4257675" cy="2162175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5486400" y="5802674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76800" y="4577378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4577378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5802674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84720" y="4607858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97368" y="4607858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81216" y="5171738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84720" y="5171738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75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7D40-B2A7-6449-96CF-129D8088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Admissible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Consistent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zero heuristic: Dijkstra’s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Relaxed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Dominant heuristics</a:t>
            </a:r>
          </a:p>
        </p:txBody>
      </p:sp>
    </p:spTree>
    <p:extLst>
      <p:ext uri="{BB962C8B-B14F-4D97-AF65-F5344CB8AC3E}">
        <p14:creationId xmlns:p14="http://schemas.microsoft.com/office/powerpoint/2010/main" val="1456540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1"/>
            <a:ext cx="7848600" cy="4525963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baseline="-25000" dirty="0"/>
              <a:t> </a:t>
            </a:r>
            <a:r>
              <a:rPr lang="en-US" dirty="0"/>
              <a:t>are both admissible heuristics and</a:t>
            </a:r>
            <a:r>
              <a:rPr lang="en-US" baseline="-25000" dirty="0"/>
              <a:t> </a:t>
            </a:r>
            <a:br>
              <a:rPr lang="en-US" baseline="-25000" dirty="0"/>
            </a:b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i="1" dirty="0">
                <a:solidFill>
                  <a:srgbClr val="CC0099"/>
                </a:solidFill>
              </a:rPr>
              <a:t> </a:t>
            </a:r>
            <a:r>
              <a:rPr lang="en-US" i="1" dirty="0">
                <a:solidFill>
                  <a:srgbClr val="CC0099"/>
                </a:solidFill>
                <a:cs typeface="Arial" pitchFamily="34" charset="0"/>
              </a:rPr>
              <a:t>≥</a:t>
            </a:r>
            <a:r>
              <a:rPr lang="en-US" i="1" dirty="0">
                <a:solidFill>
                  <a:srgbClr val="CC0099"/>
                </a:solidFill>
              </a:rPr>
              <a:t> 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 for all 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i="1" dirty="0"/>
              <a:t>,</a:t>
            </a:r>
            <a:r>
              <a:rPr lang="en-US" dirty="0"/>
              <a:t> (both admissible) then </a:t>
            </a:r>
            <a:br>
              <a:rPr lang="en-US" dirty="0"/>
            </a:b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i="1" dirty="0"/>
              <a:t> </a:t>
            </a:r>
            <a:r>
              <a:rPr lang="en-US" dirty="0">
                <a:solidFill>
                  <a:srgbClr val="FF0000"/>
                </a:solidFill>
              </a:rPr>
              <a:t>dominates</a:t>
            </a:r>
            <a:r>
              <a:rPr lang="en-US" dirty="0"/>
              <a:t>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i="1" dirty="0"/>
              <a:t> </a:t>
            </a:r>
          </a:p>
          <a:p>
            <a:r>
              <a:rPr lang="en-US" dirty="0"/>
              <a:t>Which one is better for search?</a:t>
            </a:r>
          </a:p>
          <a:p>
            <a:pPr lvl="1"/>
            <a:r>
              <a:rPr lang="en-US" dirty="0"/>
              <a:t>A* search expands every node with </a:t>
            </a:r>
            <a:r>
              <a:rPr lang="en-US" i="1" dirty="0">
                <a:solidFill>
                  <a:srgbClr val="CC0099"/>
                </a:solidFill>
              </a:rPr>
              <a:t>f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 &lt; </a:t>
            </a:r>
            <a:r>
              <a:rPr lang="en-US" i="1" dirty="0">
                <a:solidFill>
                  <a:srgbClr val="CC0099"/>
                </a:solidFill>
              </a:rPr>
              <a:t>C</a:t>
            </a:r>
            <a:r>
              <a:rPr lang="en-US" dirty="0">
                <a:solidFill>
                  <a:srgbClr val="CC0099"/>
                </a:solidFill>
              </a:rPr>
              <a:t>* </a:t>
            </a:r>
            <a:r>
              <a:rPr lang="en-US" dirty="0"/>
              <a:t>or</a:t>
            </a:r>
            <a:br>
              <a:rPr lang="en-US" dirty="0"/>
            </a:b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 &lt; </a:t>
            </a:r>
            <a:r>
              <a:rPr lang="en-US" i="1" dirty="0">
                <a:solidFill>
                  <a:srgbClr val="CC0099"/>
                </a:solidFill>
              </a:rPr>
              <a:t>C</a:t>
            </a:r>
            <a:r>
              <a:rPr lang="en-US" dirty="0">
                <a:solidFill>
                  <a:srgbClr val="CC0099"/>
                </a:solidFill>
              </a:rPr>
              <a:t>* –  </a:t>
            </a:r>
            <a:r>
              <a:rPr lang="en-US" i="1" dirty="0">
                <a:solidFill>
                  <a:srgbClr val="CC0099"/>
                </a:solidFill>
              </a:rPr>
              <a:t>g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</a:p>
          <a:p>
            <a:pPr lvl="1"/>
            <a:r>
              <a:rPr lang="en-US" dirty="0"/>
              <a:t>Therefore, A* search with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baseline="-25000" dirty="0"/>
              <a:t> </a:t>
            </a:r>
            <a:r>
              <a:rPr lang="en-US" dirty="0"/>
              <a:t>will expand more nodes =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baseline="-25000" dirty="0"/>
              <a:t> </a:t>
            </a:r>
            <a:r>
              <a:rPr lang="en-US" dirty="0"/>
              <a:t>is more computationally expensive.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Typical search costs for the 8-puzzle (average number of nodes expanded for different solution depths):</a:t>
            </a:r>
          </a:p>
          <a:p>
            <a:endParaRPr lang="en-US" sz="2400" dirty="0"/>
          </a:p>
          <a:p>
            <a:r>
              <a:rPr lang="en-US" sz="2400" i="1" dirty="0"/>
              <a:t>d=</a:t>
            </a:r>
            <a:r>
              <a:rPr lang="en-US" sz="2400" dirty="0"/>
              <a:t>12</a:t>
            </a:r>
            <a:r>
              <a:rPr lang="en-US" sz="2400" i="1" dirty="0"/>
              <a:t>		</a:t>
            </a:r>
            <a:r>
              <a:rPr lang="en-US" sz="2400" dirty="0"/>
              <a:t>BFS expands 3,644,035 nodes</a:t>
            </a:r>
            <a:br>
              <a:rPr lang="en-US" sz="2400" dirty="0"/>
            </a:br>
            <a:r>
              <a:rPr lang="en-US" sz="2400" dirty="0"/>
              <a:t>	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) expands 227 nodes </a:t>
            </a:r>
            <a:br>
              <a:rPr lang="en-US" sz="2400" dirty="0"/>
            </a:br>
            <a:r>
              <a:rPr lang="en-US" sz="2400" dirty="0"/>
              <a:t>	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) expands 73 nodes </a:t>
            </a:r>
          </a:p>
          <a:p>
            <a:endParaRPr lang="en-US" sz="2400" i="1" dirty="0"/>
          </a:p>
          <a:p>
            <a:r>
              <a:rPr lang="en-US" sz="2400" i="1" dirty="0"/>
              <a:t>d=</a:t>
            </a:r>
            <a:r>
              <a:rPr lang="en-US" sz="2400" dirty="0"/>
              <a:t>24 </a:t>
            </a:r>
            <a:r>
              <a:rPr lang="en-US" sz="2400" i="1" dirty="0"/>
              <a:t>	</a:t>
            </a:r>
            <a:r>
              <a:rPr lang="en-US" sz="2400" dirty="0"/>
              <a:t>BFS expands 54,000,000,000 nodes </a:t>
            </a:r>
            <a:br>
              <a:rPr lang="en-US" sz="2400" dirty="0"/>
            </a:br>
            <a:r>
              <a:rPr lang="en-US" sz="2400" dirty="0"/>
              <a:t>	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) expands 39,135 nodes </a:t>
            </a:r>
            <a:br>
              <a:rPr lang="en-US" sz="2400" dirty="0"/>
            </a:br>
            <a:r>
              <a:rPr lang="en-US" sz="2400" dirty="0"/>
              <a:t>	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) expands 1,641 nodes </a:t>
            </a:r>
          </a:p>
        </p:txBody>
      </p:sp>
    </p:spTree>
    <p:extLst>
      <p:ext uri="{BB962C8B-B14F-4D97-AF65-F5344CB8AC3E}">
        <p14:creationId xmlns:p14="http://schemas.microsoft.com/office/powerpoint/2010/main" val="830049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 collection of admissible heuristics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,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, …, </a:t>
            </a:r>
            <a:r>
              <a:rPr lang="en-US" i="1" dirty="0" err="1">
                <a:solidFill>
                  <a:srgbClr val="CC0099"/>
                </a:solidFill>
              </a:rPr>
              <a:t>h</a:t>
            </a:r>
            <a:r>
              <a:rPr lang="en-US" baseline="-25000" dirty="0" err="1">
                <a:solidFill>
                  <a:srgbClr val="CC0099"/>
                </a:solidFill>
              </a:rPr>
              <a:t>m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, but none of them dominates the others</a:t>
            </a:r>
          </a:p>
          <a:p>
            <a:r>
              <a:rPr lang="en-US" dirty="0"/>
              <a:t>How can we combine them?</a:t>
            </a:r>
          </a:p>
          <a:p>
            <a:endParaRPr lang="en-US" sz="800" dirty="0"/>
          </a:p>
          <a:p>
            <a:pPr algn="ctr">
              <a:buNone/>
            </a:pP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 = max{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),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), …, </a:t>
            </a:r>
            <a:r>
              <a:rPr lang="en-US" i="1" dirty="0" err="1">
                <a:solidFill>
                  <a:srgbClr val="CC0099"/>
                </a:solidFill>
              </a:rPr>
              <a:t>h</a:t>
            </a:r>
            <a:r>
              <a:rPr lang="en-US" baseline="-25000" dirty="0" err="1">
                <a:solidFill>
                  <a:srgbClr val="CC0099"/>
                </a:solidFill>
              </a:rPr>
              <a:t>m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21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8612" y="77768"/>
            <a:ext cx="10004981" cy="86836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All search strategies.  C*=cost of </a:t>
            </a:r>
            <a:r>
              <a:rPr lang="en-US">
                <a:latin typeface="+mn-lt"/>
              </a:rPr>
              <a:t>best path.</a:t>
            </a:r>
            <a:endParaRPr lang="en-US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77804"/>
              </p:ext>
            </p:extLst>
          </p:nvPr>
        </p:nvGraphicFramePr>
        <p:xfrm>
          <a:off x="205819" y="832703"/>
          <a:ext cx="11502270" cy="499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7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7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2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Algorithm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Complete?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Optimal?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Space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</a:t>
                      </a:r>
                      <a:r>
                        <a:rPr lang="en-US" sz="2000" baseline="0" dirty="0"/>
                        <a:t> the Frontier as a…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9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BFS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</a:t>
                      </a:r>
                      <a:r>
                        <a:rPr lang="en-US" baseline="0" dirty="0"/>
                        <a:t> all step costs are equal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b^d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b^d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1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DFS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b^m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bm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UCS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</a:t>
                      </a:r>
                      <a:r>
                        <a:rPr lang="en-US"/>
                        <a:t>nodes w/ 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g(n) ≤ C*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nodes</a:t>
                      </a:r>
                      <a:r>
                        <a:rPr lang="en-US" baseline="0" dirty="0"/>
                        <a:t> w/ </a:t>
                      </a:r>
                    </a:p>
                    <a:p>
                      <a:pPr algn="ctr"/>
                      <a:r>
                        <a:rPr lang="en-US" baseline="0" dirty="0"/>
                        <a:t>g(n) </a:t>
                      </a:r>
                      <a:r>
                        <a:rPr lang="en-US" dirty="0"/>
                        <a:t>≤ </a:t>
                      </a:r>
                      <a:r>
                        <a:rPr lang="en-US" baseline="0" dirty="0"/>
                        <a:t>C*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 Queue sorted</a:t>
                      </a:r>
                      <a:r>
                        <a:rPr lang="en-US" baseline="0" dirty="0"/>
                        <a:t> by g(n)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Greedy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 case: O(</a:t>
                      </a:r>
                      <a:r>
                        <a:rPr lang="en-US" dirty="0" err="1"/>
                        <a:t>b^m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 dirty="0"/>
                        <a:t>Best case: O(</a:t>
                      </a:r>
                      <a:r>
                        <a:rPr lang="en-US" dirty="0" err="1"/>
                        <a:t>bd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Worse case: O(</a:t>
                      </a:r>
                      <a:r>
                        <a:rPr lang="en-US" dirty="0" err="1"/>
                        <a:t>b^m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 dirty="0"/>
                        <a:t>Best</a:t>
                      </a:r>
                      <a:r>
                        <a:rPr lang="en-US" baseline="0" dirty="0"/>
                        <a:t> case: O(</a:t>
                      </a:r>
                      <a:r>
                        <a:rPr lang="en-US" baseline="0" dirty="0" err="1"/>
                        <a:t>bd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 Queue sorted by h(n)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A*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Number of nodes w/</a:t>
                      </a:r>
                    </a:p>
                    <a:p>
                      <a:pPr algn="ctr"/>
                      <a:r>
                        <a:rPr lang="en-US" baseline="0" dirty="0"/>
                        <a:t>g(n)+h(n)</a:t>
                      </a:r>
                      <a:r>
                        <a:rPr lang="en-US" dirty="0"/>
                        <a:t> ≤ </a:t>
                      </a:r>
                      <a:r>
                        <a:rPr lang="en-US" baseline="0" dirty="0"/>
                        <a:t>C*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</a:t>
                      </a:r>
                      <a:r>
                        <a:rPr lang="en-US" dirty="0"/>
                        <a:t> nodes w/ </a:t>
                      </a:r>
                    </a:p>
                    <a:p>
                      <a:pPr algn="ctr"/>
                      <a:r>
                        <a:rPr lang="en-US" dirty="0"/>
                        <a:t>g(n)+h(n) ≤ 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 Queue sorted by h(n)+g(n)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14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2423-EABA-1746-9396-D99D4088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Definition: A* SEARCH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admissible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</a:t>
                </a:r>
              </a:p>
              <a:p>
                <a:r>
                  <a:rPr lang="en-US" dirty="0"/>
                  <a:t>if the frontier is a priority queue sorted according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r>
                  <a:rPr lang="en-US" dirty="0"/>
                  <a:t>the FIRST path to goal uncovered by the tree search, path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is guaranteed to be the SHORTEST path to goal </a:t>
                </a:r>
              </a:p>
              <a:p>
                <a:pPr marL="0" indent="0" algn="ctr"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every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is not on path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72D91C7-3B52-F247-AE9C-1E7CEA6A0E15}"/>
              </a:ext>
            </a:extLst>
          </p:cNvPr>
          <p:cNvSpPr/>
          <p:nvPr/>
        </p:nvSpPr>
        <p:spPr>
          <a:xfrm>
            <a:off x="7530353" y="788894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52CFCE-B764-0647-A371-BA2DC591EEB5}"/>
              </a:ext>
            </a:extLst>
          </p:cNvPr>
          <p:cNvSpPr/>
          <p:nvPr/>
        </p:nvSpPr>
        <p:spPr>
          <a:xfrm>
            <a:off x="8830233" y="1120587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A4E9C2-B1F6-E046-B52B-9B862962B9AE}"/>
              </a:ext>
            </a:extLst>
          </p:cNvPr>
          <p:cNvSpPr/>
          <p:nvPr/>
        </p:nvSpPr>
        <p:spPr>
          <a:xfrm>
            <a:off x="8821270" y="394444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1700A7-D4FB-6C4A-B6DB-0E1083F27045}"/>
              </a:ext>
            </a:extLst>
          </p:cNvPr>
          <p:cNvSpPr/>
          <p:nvPr/>
        </p:nvSpPr>
        <p:spPr>
          <a:xfrm>
            <a:off x="10174939" y="779929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BF44AC-8C0D-DE46-AD1C-28F263A59933}"/>
              </a:ext>
            </a:extLst>
          </p:cNvPr>
          <p:cNvCxnSpPr>
            <a:stCxn id="4" idx="7"/>
            <a:endCxn id="6" idx="2"/>
          </p:cNvCxnSpPr>
          <p:nvPr/>
        </p:nvCxnSpPr>
        <p:spPr>
          <a:xfrm flipV="1">
            <a:off x="8096590" y="717174"/>
            <a:ext cx="724680" cy="1662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236D14-700E-3145-A7F3-34D00745584A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096590" y="1339828"/>
            <a:ext cx="733643" cy="1034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FA78FA-2A27-3945-AAF1-864AA94E83DE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9484658" y="717174"/>
            <a:ext cx="787432" cy="1572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20231C-C5DF-3149-9694-13E299D37737}"/>
              </a:ext>
            </a:extLst>
          </p:cNvPr>
          <p:cNvCxnSpPr>
            <a:cxnSpLocks/>
            <a:stCxn id="5" idx="6"/>
            <a:endCxn id="7" idx="3"/>
          </p:cNvCxnSpPr>
          <p:nvPr/>
        </p:nvCxnSpPr>
        <p:spPr>
          <a:xfrm flipV="1">
            <a:off x="9493621" y="1330863"/>
            <a:ext cx="778469" cy="1124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810B04-D4A6-3F4D-8150-F7F6AE29073F}"/>
                  </a:ext>
                </a:extLst>
              </p:cNvPr>
              <p:cNvSpPr txBox="1"/>
              <p:nvPr/>
            </p:nvSpPr>
            <p:spPr>
              <a:xfrm>
                <a:off x="8606121" y="-47251"/>
                <a:ext cx="10484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810B04-D4A6-3F4D-8150-F7F6AE290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21" y="-47251"/>
                <a:ext cx="10484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57190B-BF43-604A-B2A1-28CE175495BA}"/>
                  </a:ext>
                </a:extLst>
              </p:cNvPr>
              <p:cNvSpPr txBox="1"/>
              <p:nvPr/>
            </p:nvSpPr>
            <p:spPr>
              <a:xfrm>
                <a:off x="9439837" y="1431923"/>
                <a:ext cx="13513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57190B-BF43-604A-B2A1-28CE17549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837" y="1431923"/>
                <a:ext cx="13513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C63110-E44F-5345-9EF3-61E979C33F6F}"/>
                  </a:ext>
                </a:extLst>
              </p:cNvPr>
              <p:cNvSpPr txBox="1"/>
              <p:nvPr/>
            </p:nvSpPr>
            <p:spPr>
              <a:xfrm>
                <a:off x="7763441" y="1422960"/>
                <a:ext cx="10031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C63110-E44F-5345-9EF3-61E979C33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441" y="1422960"/>
                <a:ext cx="1003159" cy="523220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5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88C-CCF4-DF40-8460-D44F262C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interaction between A* and the explored set</a:t>
            </a:r>
          </a:p>
        </p:txBody>
      </p:sp>
      <p:pic>
        <p:nvPicPr>
          <p:cNvPr id="6" name="Content Placeholder 5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F8393F78-D43B-D246-9F59-CB8A79300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4600" y="1962944"/>
            <a:ext cx="4368800" cy="40767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CD5EA-E930-894C-B544-4ABEB14F22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Frontier</a:t>
            </a:r>
          </a:p>
          <a:p>
            <a:pPr marL="0" indent="0">
              <a:buNone/>
            </a:pPr>
            <a:r>
              <a:rPr lang="en-US" dirty="0"/>
              <a:t>S: g(n)+h(n)=2, parent=none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Explored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from the frontier: S</a:t>
            </a:r>
          </a:p>
        </p:txBody>
      </p:sp>
    </p:spTree>
    <p:extLst>
      <p:ext uri="{BB962C8B-B14F-4D97-AF65-F5344CB8AC3E}">
        <p14:creationId xmlns:p14="http://schemas.microsoft.com/office/powerpoint/2010/main" val="24147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88C-CCF4-DF40-8460-D44F262C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interaction between A* and the explored set</a:t>
            </a:r>
          </a:p>
        </p:txBody>
      </p:sp>
      <p:pic>
        <p:nvPicPr>
          <p:cNvPr id="6" name="Content Placeholder 5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F8393F78-D43B-D246-9F59-CB8A79300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4600" y="1962944"/>
            <a:ext cx="4368800" cy="40767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CD5EA-E930-894C-B544-4ABEB14F22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Frontier</a:t>
            </a:r>
          </a:p>
          <a:p>
            <a:pPr marL="0" indent="0">
              <a:buNone/>
            </a:pPr>
            <a:r>
              <a:rPr lang="en-US" dirty="0"/>
              <a:t>A: g(n)+h(n)=5, parent=S</a:t>
            </a:r>
          </a:p>
          <a:p>
            <a:pPr marL="0" indent="0">
              <a:buNone/>
            </a:pPr>
            <a:r>
              <a:rPr lang="en-US" dirty="0"/>
              <a:t>B: g(n)+h(n)=2, parent=S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Explored Set</a:t>
            </a:r>
          </a:p>
          <a:p>
            <a:pPr marL="0" indent="0">
              <a:buNone/>
            </a:pPr>
            <a:r>
              <a:rPr lang="en-US" dirty="0"/>
              <a:t>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from the frontier: 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3C5431-51FA-4E4B-ADE7-86022B54B3A1}"/>
              </a:ext>
            </a:extLst>
          </p:cNvPr>
          <p:cNvCxnSpPr/>
          <p:nvPr/>
        </p:nvCxnSpPr>
        <p:spPr>
          <a:xfrm>
            <a:off x="2008094" y="3321424"/>
            <a:ext cx="537882" cy="74855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40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88C-CCF4-DF40-8460-D44F262C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interaction between A* and the explored set</a:t>
            </a:r>
          </a:p>
        </p:txBody>
      </p:sp>
      <p:pic>
        <p:nvPicPr>
          <p:cNvPr id="6" name="Content Placeholder 5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F8393F78-D43B-D246-9F59-CB8A79300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4600" y="1962944"/>
            <a:ext cx="4368800" cy="40767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CD5EA-E930-894C-B544-4ABEB14F22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Frontier</a:t>
            </a:r>
          </a:p>
          <a:p>
            <a:pPr marL="0" indent="0">
              <a:buNone/>
            </a:pPr>
            <a:r>
              <a:rPr lang="en-US" dirty="0"/>
              <a:t>A: g(n)+h(n)=5, parent=S</a:t>
            </a:r>
          </a:p>
          <a:p>
            <a:pPr marL="0" indent="0">
              <a:buNone/>
            </a:pPr>
            <a:r>
              <a:rPr lang="en-US" dirty="0"/>
              <a:t>C: g(n)+h(n)=4, parent=B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Explored Set</a:t>
            </a:r>
          </a:p>
          <a:p>
            <a:pPr marL="0" indent="0">
              <a:buNone/>
            </a:pPr>
            <a:r>
              <a:rPr lang="en-US" dirty="0"/>
              <a:t>S,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from the frontier: 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CDEFDA-AD62-ED41-B5F8-E4CF983FE8F1}"/>
              </a:ext>
            </a:extLst>
          </p:cNvPr>
          <p:cNvCxnSpPr/>
          <p:nvPr/>
        </p:nvCxnSpPr>
        <p:spPr>
          <a:xfrm>
            <a:off x="2008094" y="3321424"/>
            <a:ext cx="537882" cy="74855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382B9A-CF1B-2F40-8A25-5327B966DC2C}"/>
              </a:ext>
            </a:extLst>
          </p:cNvPr>
          <p:cNvCxnSpPr>
            <a:cxnSpLocks/>
          </p:cNvCxnSpPr>
          <p:nvPr/>
        </p:nvCxnSpPr>
        <p:spPr>
          <a:xfrm flipV="1">
            <a:off x="3119718" y="3321424"/>
            <a:ext cx="1667435" cy="74855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87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88C-CCF4-DF40-8460-D44F262C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interaction between A* and the explored set</a:t>
            </a:r>
          </a:p>
        </p:txBody>
      </p:sp>
      <p:pic>
        <p:nvPicPr>
          <p:cNvPr id="6" name="Content Placeholder 5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F8393F78-D43B-D246-9F59-CB8A79300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4600" y="1962944"/>
            <a:ext cx="4368800" cy="40767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CD5EA-E930-894C-B544-4ABEB14F22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Frontier</a:t>
            </a:r>
          </a:p>
          <a:p>
            <a:pPr marL="0" indent="0">
              <a:buNone/>
            </a:pPr>
            <a:r>
              <a:rPr lang="en-US" dirty="0"/>
              <a:t>A: g(n)+h(n)=5, parent=S</a:t>
            </a:r>
          </a:p>
          <a:p>
            <a:pPr marL="0" indent="0">
              <a:buNone/>
            </a:pPr>
            <a:r>
              <a:rPr lang="en-US" dirty="0"/>
              <a:t>G: g(n)+h(n)=6, parent=C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Explored Set</a:t>
            </a:r>
          </a:p>
          <a:p>
            <a:pPr marL="0" indent="0">
              <a:buNone/>
            </a:pPr>
            <a:r>
              <a:rPr lang="en-US" dirty="0"/>
              <a:t>S, B,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from the frontier: 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439AE-9125-BE48-BCE1-4246BEEE4930}"/>
              </a:ext>
            </a:extLst>
          </p:cNvPr>
          <p:cNvCxnSpPr/>
          <p:nvPr/>
        </p:nvCxnSpPr>
        <p:spPr>
          <a:xfrm>
            <a:off x="2008094" y="3321424"/>
            <a:ext cx="537882" cy="74855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912257-3F56-C741-92C0-3C0C4D9969E0}"/>
              </a:ext>
            </a:extLst>
          </p:cNvPr>
          <p:cNvCxnSpPr>
            <a:cxnSpLocks/>
          </p:cNvCxnSpPr>
          <p:nvPr/>
        </p:nvCxnSpPr>
        <p:spPr>
          <a:xfrm flipV="1">
            <a:off x="3119718" y="3321424"/>
            <a:ext cx="1667435" cy="74855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E1AF28-0623-2F4C-A1C6-23E66E91033F}"/>
              </a:ext>
            </a:extLst>
          </p:cNvPr>
          <p:cNvCxnSpPr>
            <a:cxnSpLocks/>
          </p:cNvCxnSpPr>
          <p:nvPr/>
        </p:nvCxnSpPr>
        <p:spPr>
          <a:xfrm flipV="1">
            <a:off x="2008094" y="2427031"/>
            <a:ext cx="1111624" cy="35202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96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88C-CCF4-DF40-8460-D44F262C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interaction between A* and the explored set</a:t>
            </a:r>
          </a:p>
        </p:txBody>
      </p:sp>
      <p:pic>
        <p:nvPicPr>
          <p:cNvPr id="6" name="Content Placeholder 5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F8393F78-D43B-D246-9F59-CB8A79300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4600" y="1962944"/>
            <a:ext cx="4368800" cy="40767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CD5EA-E930-894C-B544-4ABEB14F22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Frontier</a:t>
            </a:r>
          </a:p>
          <a:p>
            <a:pPr marL="0" indent="0">
              <a:buNone/>
            </a:pPr>
            <a:r>
              <a:rPr lang="en-US" dirty="0"/>
              <a:t>G: g(n)+h(n)=6, parent=C</a:t>
            </a:r>
          </a:p>
          <a:p>
            <a:r>
              <a:rPr lang="en-US" b="1" dirty="0">
                <a:solidFill>
                  <a:srgbClr val="FF0000"/>
                </a:solidFill>
              </a:rPr>
              <a:t>Now we would place C in the frontier, with parent=A and h(n)+g(n)=3, except that C was already in the explored set!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Explored Set</a:t>
            </a:r>
          </a:p>
          <a:p>
            <a:pPr marL="0" indent="0">
              <a:buNone/>
            </a:pPr>
            <a:r>
              <a:rPr lang="en-US" dirty="0"/>
              <a:t>S, B,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from the frontier: </a:t>
            </a:r>
            <a:r>
              <a:rPr lang="en-US" b="1" dirty="0">
                <a:solidFill>
                  <a:srgbClr val="FF0000"/>
                </a:solidFill>
              </a:rPr>
              <a:t>Would be C</a:t>
            </a:r>
            <a:r>
              <a:rPr lang="en-US" dirty="0"/>
              <a:t>, but instead it’s G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CDD2E6-D59D-F449-AF08-C6C0300A5C58}"/>
              </a:ext>
            </a:extLst>
          </p:cNvPr>
          <p:cNvCxnSpPr/>
          <p:nvPr/>
        </p:nvCxnSpPr>
        <p:spPr>
          <a:xfrm>
            <a:off x="2008094" y="3321424"/>
            <a:ext cx="537882" cy="74855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4916BF-7672-3643-A347-50C869DC3ADA}"/>
              </a:ext>
            </a:extLst>
          </p:cNvPr>
          <p:cNvCxnSpPr>
            <a:cxnSpLocks/>
          </p:cNvCxnSpPr>
          <p:nvPr/>
        </p:nvCxnSpPr>
        <p:spPr>
          <a:xfrm flipV="1">
            <a:off x="3119718" y="3321424"/>
            <a:ext cx="1667435" cy="74855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6DE232-911B-524E-8810-D66589D31C1A}"/>
              </a:ext>
            </a:extLst>
          </p:cNvPr>
          <p:cNvCxnSpPr>
            <a:cxnSpLocks/>
          </p:cNvCxnSpPr>
          <p:nvPr/>
        </p:nvCxnSpPr>
        <p:spPr>
          <a:xfrm flipV="1">
            <a:off x="2008094" y="2427031"/>
            <a:ext cx="1111624" cy="35202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607364-43CF-D145-95D8-E1EDB85D43F9}"/>
              </a:ext>
            </a:extLst>
          </p:cNvPr>
          <p:cNvCxnSpPr>
            <a:cxnSpLocks/>
          </p:cNvCxnSpPr>
          <p:nvPr/>
        </p:nvCxnSpPr>
        <p:spPr>
          <a:xfrm flipH="1" flipV="1">
            <a:off x="5038166" y="3429000"/>
            <a:ext cx="1" cy="146572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7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88C-CCF4-DF40-8460-D44F262C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interaction between A* and the explored set</a:t>
            </a:r>
          </a:p>
        </p:txBody>
      </p:sp>
      <p:pic>
        <p:nvPicPr>
          <p:cNvPr id="6" name="Content Placeholder 5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F8393F78-D43B-D246-9F59-CB8A79300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4600" y="1962944"/>
            <a:ext cx="4368800" cy="40767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CD5EA-E930-894C-B544-4ABEB14F22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Return the path S,B,C,G</a:t>
            </a:r>
          </a:p>
          <a:p>
            <a:pPr marL="0" indent="0">
              <a:buNone/>
            </a:pPr>
            <a:r>
              <a:rPr lang="en-US" dirty="0"/>
              <a:t>Path cost =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OOPS</a:t>
            </a:r>
          </a:p>
        </p:txBody>
      </p:sp>
      <p:pic>
        <p:nvPicPr>
          <p:cNvPr id="5" name="Content Placeholder 5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ACB18802-AFBC-E246-A607-88491A917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962944"/>
            <a:ext cx="4368800" cy="4076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2404DD-8CF1-3540-BB7E-C19F04469F36}"/>
              </a:ext>
            </a:extLst>
          </p:cNvPr>
          <p:cNvCxnSpPr/>
          <p:nvPr/>
        </p:nvCxnSpPr>
        <p:spPr>
          <a:xfrm>
            <a:off x="2008094" y="3321424"/>
            <a:ext cx="537882" cy="74855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3C1B94-5723-1543-83A0-FBC28527FBC8}"/>
              </a:ext>
            </a:extLst>
          </p:cNvPr>
          <p:cNvCxnSpPr>
            <a:cxnSpLocks/>
          </p:cNvCxnSpPr>
          <p:nvPr/>
        </p:nvCxnSpPr>
        <p:spPr>
          <a:xfrm flipV="1">
            <a:off x="3119718" y="3321424"/>
            <a:ext cx="1667435" cy="74855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165BF1-C69E-3E44-A25A-79B261516DE1}"/>
              </a:ext>
            </a:extLst>
          </p:cNvPr>
          <p:cNvCxnSpPr>
            <a:cxnSpLocks/>
          </p:cNvCxnSpPr>
          <p:nvPr/>
        </p:nvCxnSpPr>
        <p:spPr>
          <a:xfrm flipV="1">
            <a:off x="2008094" y="2427031"/>
            <a:ext cx="1111624" cy="35202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994C2C-95E1-544D-8BE8-C464996D98D3}"/>
              </a:ext>
            </a:extLst>
          </p:cNvPr>
          <p:cNvCxnSpPr>
            <a:cxnSpLocks/>
          </p:cNvCxnSpPr>
          <p:nvPr/>
        </p:nvCxnSpPr>
        <p:spPr>
          <a:xfrm flipH="1" flipV="1">
            <a:off x="5038166" y="3429000"/>
            <a:ext cx="1" cy="146572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7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1824</Words>
  <Application>Microsoft Macintosh PowerPoint</Application>
  <PresentationFormat>Widescreen</PresentationFormat>
  <Paragraphs>261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Lecture 5: The ”animal kingdom” of heuristics: Admissible, Consistent, zero, Relaxed, Dominant</vt:lpstr>
      <vt:lpstr>Outline of lecture</vt:lpstr>
      <vt:lpstr>A* Search</vt:lpstr>
      <vt:lpstr>Bad interaction between A* and the explored set</vt:lpstr>
      <vt:lpstr>Bad interaction between A* and the explored set</vt:lpstr>
      <vt:lpstr>Bad interaction between A* and the explored set</vt:lpstr>
      <vt:lpstr>Bad interaction between A* and the explored set</vt:lpstr>
      <vt:lpstr>Bad interaction between A* and the explored set</vt:lpstr>
      <vt:lpstr>Bad interaction between A* and the explored set</vt:lpstr>
      <vt:lpstr>Bad interaction between A* and the explored set: Three possible solutions</vt:lpstr>
      <vt:lpstr>Outline of lecture</vt:lpstr>
      <vt:lpstr>Consistent (monotonic) heuristic</vt:lpstr>
      <vt:lpstr>A* with an inconsistent heuristic</vt:lpstr>
      <vt:lpstr>A* with a consistent heuristic</vt:lpstr>
      <vt:lpstr>A* with a consistent heuristic</vt:lpstr>
      <vt:lpstr>A* with a consistent heuristic</vt:lpstr>
      <vt:lpstr>Bad interaction between A* and the explored set: Three possible solutions</vt:lpstr>
      <vt:lpstr>Outline of lecture</vt:lpstr>
      <vt:lpstr>The trivial case: h(n)=0</vt:lpstr>
      <vt:lpstr>Dijkstra = A* with h(n)=0</vt:lpstr>
      <vt:lpstr>Outline of lecture</vt:lpstr>
      <vt:lpstr>Designing heuristic functions Now we start to see things that actually resemble the multi-dot problem…</vt:lpstr>
      <vt:lpstr>Heuristics from relaxed problems</vt:lpstr>
      <vt:lpstr>Heuristics from subproblems This is also a trick that many students find useful for the multi-dot problem.</vt:lpstr>
      <vt:lpstr>Outline of lecture</vt:lpstr>
      <vt:lpstr>Dominance</vt:lpstr>
      <vt:lpstr>Dominance</vt:lpstr>
      <vt:lpstr>Combining heuristics</vt:lpstr>
      <vt:lpstr>All search strategies.  C*=cost of best path.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Search informed by lookahead heuristics Greedy, Admissible A*, Consistent A*</dc:title>
  <dc:creator>Hasegawa-Johnson, Mark Allan</dc:creator>
  <cp:lastModifiedBy>Hasegawa-Johnson, Mark Allan</cp:lastModifiedBy>
  <cp:revision>55</cp:revision>
  <cp:lastPrinted>2019-02-22T01:59:29Z</cp:lastPrinted>
  <dcterms:created xsi:type="dcterms:W3CDTF">2019-01-23T20:39:27Z</dcterms:created>
  <dcterms:modified xsi:type="dcterms:W3CDTF">2020-01-27T16:26:08Z</dcterms:modified>
</cp:coreProperties>
</file>