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15" r:id="rId3"/>
    <p:sldId id="257" r:id="rId4"/>
    <p:sldId id="258" r:id="rId5"/>
    <p:sldId id="259" r:id="rId6"/>
    <p:sldId id="260" r:id="rId7"/>
    <p:sldId id="338" r:id="rId8"/>
    <p:sldId id="305" r:id="rId9"/>
    <p:sldId id="340" r:id="rId10"/>
    <p:sldId id="269" r:id="rId11"/>
    <p:sldId id="270" r:id="rId12"/>
    <p:sldId id="271" r:id="rId13"/>
    <p:sldId id="272" r:id="rId14"/>
    <p:sldId id="273" r:id="rId15"/>
    <p:sldId id="274" r:id="rId16"/>
    <p:sldId id="341" r:id="rId17"/>
    <p:sldId id="344" r:id="rId18"/>
    <p:sldId id="343" r:id="rId19"/>
    <p:sldId id="279" r:id="rId20"/>
    <p:sldId id="280" r:id="rId21"/>
    <p:sldId id="345" r:id="rId22"/>
    <p:sldId id="275" r:id="rId23"/>
    <p:sldId id="276" r:id="rId24"/>
    <p:sldId id="277" r:id="rId25"/>
    <p:sldId id="278" r:id="rId26"/>
    <p:sldId id="342" r:id="rId27"/>
    <p:sldId id="326" r:id="rId28"/>
    <p:sldId id="330" r:id="rId29"/>
    <p:sldId id="329" r:id="rId30"/>
    <p:sldId id="328" r:id="rId31"/>
    <p:sldId id="287" r:id="rId32"/>
    <p:sldId id="327" r:id="rId33"/>
    <p:sldId id="297" r:id="rId34"/>
    <p:sldId id="314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3BEC-0471-4EC1-96E7-F8D2402BEFAE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08029-3AFA-4065-839D-D1B889293A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81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9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0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00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5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2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2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3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4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3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4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72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0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8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6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2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1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3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13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84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7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21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5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1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83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6BA4-A694-4555-91E2-BA675899FC52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1F45-7FE7-4881-90EF-4BFE34049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oolean_satisfiability_proble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en.wikipedia.org/wiki/P_versus_NP_problem" TargetMode="External"/><Relationship Id="rId4" Type="http://schemas.openxmlformats.org/officeDocument/2006/relationships/hyperlink" Target="http://en.wikipedia.org/wiki/Np_completenes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072" y="94843"/>
            <a:ext cx="9693897" cy="197905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CS440/ECE 448, Lecture 6:</a:t>
            </a:r>
            <a:br>
              <a:rPr kumimoji="1" lang="en-US" altLang="ja-JP" dirty="0"/>
            </a:br>
            <a:r>
              <a:rPr lang="en-US" altLang="ja-JP" dirty="0"/>
              <a:t>Constraint Satisfaction Problems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57" y="3175107"/>
            <a:ext cx="2911151" cy="291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54833"/>
              </p:ext>
            </p:extLst>
          </p:nvPr>
        </p:nvGraphicFramePr>
        <p:xfrm>
          <a:off x="7508974" y="2029990"/>
          <a:ext cx="101498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66990"/>
              </p:ext>
            </p:extLst>
          </p:nvPr>
        </p:nvGraphicFramePr>
        <p:xfrm>
          <a:off x="4399701" y="3426729"/>
          <a:ext cx="101498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39834"/>
              </p:ext>
            </p:extLst>
          </p:nvPr>
        </p:nvGraphicFramePr>
        <p:xfrm>
          <a:off x="5626759" y="3418873"/>
          <a:ext cx="101498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47232"/>
              </p:ext>
            </p:extLst>
          </p:nvPr>
        </p:nvGraphicFramePr>
        <p:xfrm>
          <a:off x="6844387" y="3429868"/>
          <a:ext cx="101498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75223"/>
              </p:ext>
            </p:extLst>
          </p:nvPr>
        </p:nvGraphicFramePr>
        <p:xfrm>
          <a:off x="8043161" y="3422010"/>
          <a:ext cx="101498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57631"/>
              </p:ext>
            </p:extLst>
          </p:nvPr>
        </p:nvGraphicFramePr>
        <p:xfrm>
          <a:off x="9213658" y="3423581"/>
          <a:ext cx="101498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45021"/>
              </p:ext>
            </p:extLst>
          </p:nvPr>
        </p:nvGraphicFramePr>
        <p:xfrm>
          <a:off x="10393580" y="3425153"/>
          <a:ext cx="101498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70595"/>
              </p:ext>
            </p:extLst>
          </p:nvPr>
        </p:nvGraphicFramePr>
        <p:xfrm>
          <a:off x="4410697" y="4814042"/>
          <a:ext cx="101498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4807670" y="3035830"/>
            <a:ext cx="3235491" cy="38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0"/>
          </p:cNvCxnSpPr>
          <p:nvPr/>
        </p:nvCxnSpPr>
        <p:spPr>
          <a:xfrm flipH="1">
            <a:off x="6134251" y="3035830"/>
            <a:ext cx="1908910" cy="38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0"/>
          </p:cNvCxnSpPr>
          <p:nvPr/>
        </p:nvCxnSpPr>
        <p:spPr>
          <a:xfrm flipH="1">
            <a:off x="7351879" y="3035830"/>
            <a:ext cx="691282" cy="39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0"/>
          </p:cNvCxnSpPr>
          <p:nvPr/>
        </p:nvCxnSpPr>
        <p:spPr>
          <a:xfrm>
            <a:off x="8043161" y="3035830"/>
            <a:ext cx="507492" cy="38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0"/>
          </p:cNvCxnSpPr>
          <p:nvPr/>
        </p:nvCxnSpPr>
        <p:spPr>
          <a:xfrm>
            <a:off x="8043161" y="3035830"/>
            <a:ext cx="1677989" cy="38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0"/>
          </p:cNvCxnSpPr>
          <p:nvPr/>
        </p:nvCxnSpPr>
        <p:spPr>
          <a:xfrm>
            <a:off x="8043161" y="3035830"/>
            <a:ext cx="2857911" cy="38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18567"/>
              </p:ext>
            </p:extLst>
          </p:nvPr>
        </p:nvGraphicFramePr>
        <p:xfrm>
          <a:off x="5618901" y="4815614"/>
          <a:ext cx="101498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>
            <a:endCxn id="12" idx="0"/>
          </p:cNvCxnSpPr>
          <p:nvPr/>
        </p:nvCxnSpPr>
        <p:spPr>
          <a:xfrm flipH="1">
            <a:off x="4918189" y="4424713"/>
            <a:ext cx="12030" cy="38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27" idx="0"/>
          </p:cNvCxnSpPr>
          <p:nvPr/>
        </p:nvCxnSpPr>
        <p:spPr>
          <a:xfrm>
            <a:off x="4907193" y="4432569"/>
            <a:ext cx="1219200" cy="38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30219" y="4424713"/>
            <a:ext cx="2421660" cy="38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</p:cNvCxnSpPr>
          <p:nvPr/>
        </p:nvCxnSpPr>
        <p:spPr>
          <a:xfrm>
            <a:off x="4907193" y="4432569"/>
            <a:ext cx="3616765" cy="39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D097D3CC-3326-5E48-9FF4-BF927FCFC1BB}"/>
              </a:ext>
            </a:extLst>
          </p:cNvPr>
          <p:cNvSpPr txBox="1">
            <a:spLocks/>
          </p:cNvSpPr>
          <p:nvPr/>
        </p:nvSpPr>
        <p:spPr>
          <a:xfrm>
            <a:off x="147687" y="2036042"/>
            <a:ext cx="6141601" cy="11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Slides by Mark Hasegawa-Johnson, 1/2020</a:t>
            </a:r>
          </a:p>
          <a:p>
            <a:pPr algn="l"/>
            <a:r>
              <a:rPr lang="en-US" sz="1800"/>
              <a:t>Including some slides written by Svetlana Lazebnik, 9/2016</a:t>
            </a:r>
          </a:p>
          <a:p>
            <a:pPr algn="l"/>
            <a:r>
              <a:rPr lang="en-US" sz="1800">
                <a:hlinkClick r:id="rId3"/>
              </a:rPr>
              <a:t>CC-BY 4.0</a:t>
            </a:r>
            <a:r>
              <a:rPr lang="en-US" sz="1800"/>
              <a:t>: You are free to: copy and redistribute the material in any medium or format, remix, transform, and build upon the material for any purpose, even commercially, if you give appropriate credit.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06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364" y="365126"/>
            <a:ext cx="10515600" cy="883812"/>
          </a:xfrm>
        </p:spPr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12672"/>
            <a:ext cx="10515600" cy="5244248"/>
          </a:xfrm>
        </p:spPr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</a:p>
          <a:p>
            <a:pPr lvl="1"/>
            <a:r>
              <a:rPr lang="en-US" dirty="0"/>
              <a:t>For example, </a:t>
            </a:r>
            <a:r>
              <a:rPr lang="en-US" i="1" dirty="0"/>
              <a:t>[WA = </a:t>
            </a:r>
            <a:r>
              <a:rPr lang="en-US" i="1" dirty="0">
                <a:solidFill>
                  <a:srgbClr val="FF0000"/>
                </a:solidFill>
              </a:rPr>
              <a:t>red</a:t>
            </a:r>
            <a:r>
              <a:rPr lang="en-US" i="1" dirty="0"/>
              <a:t> then NT = </a:t>
            </a:r>
            <a:r>
              <a:rPr lang="en-US" i="1" dirty="0">
                <a:solidFill>
                  <a:srgbClr val="008000"/>
                </a:solidFill>
              </a:rPr>
              <a:t>green</a:t>
            </a:r>
            <a:r>
              <a:rPr lang="en-US" i="1" dirty="0"/>
              <a:t>] </a:t>
            </a:r>
            <a:r>
              <a:rPr lang="en-US" dirty="0"/>
              <a:t>is the same as </a:t>
            </a:r>
            <a:r>
              <a:rPr lang="en-US" i="1" dirty="0"/>
              <a:t>[NT = </a:t>
            </a:r>
            <a:r>
              <a:rPr lang="en-US" i="1" dirty="0">
                <a:solidFill>
                  <a:srgbClr val="008000"/>
                </a:solidFill>
              </a:rPr>
              <a:t>green</a:t>
            </a:r>
            <a:r>
              <a:rPr lang="en-US" i="1" dirty="0"/>
              <a:t> then WA = </a:t>
            </a:r>
            <a:r>
              <a:rPr lang="en-US" i="1" dirty="0">
                <a:solidFill>
                  <a:srgbClr val="FF0000"/>
                </a:solidFill>
              </a:rPr>
              <a:t>red</a:t>
            </a:r>
            <a:r>
              <a:rPr lang="en-US" i="1" dirty="0"/>
              <a:t>]</a:t>
            </a:r>
          </a:p>
          <a:p>
            <a:r>
              <a:rPr lang="en-US" sz="2400" dirty="0"/>
              <a:t>We only need to consider assignments to a single variable at each level (i.e., we fix the order of assignments)</a:t>
            </a:r>
          </a:p>
          <a:p>
            <a:pPr lvl="1"/>
            <a:r>
              <a:rPr lang="en-US" dirty="0"/>
              <a:t>There are N! different orderings of the variables.  If we choose a particular ordering, and then never change it, we reduce computational complexity by a factor of N! </a:t>
            </a:r>
          </a:p>
          <a:p>
            <a:pPr lvl="1"/>
            <a:r>
              <a:rPr lang="en-US" dirty="0"/>
              <a:t>With a fixed order, there are still </a:t>
            </a:r>
            <a:r>
              <a:rPr lang="en-US" b="1" i="1" dirty="0">
                <a:solidFill>
                  <a:srgbClr val="C00000"/>
                </a:solidFill>
              </a:rPr>
              <a:t>D</a:t>
            </a:r>
            <a:r>
              <a:rPr lang="en-US" b="1" i="1" baseline="30000" dirty="0">
                <a:solidFill>
                  <a:srgbClr val="C00000"/>
                </a:solidFill>
              </a:rPr>
              <a:t>N</a:t>
            </a:r>
            <a:r>
              <a:rPr lang="en-US" i="1" baseline="30000" dirty="0"/>
              <a:t>  </a:t>
            </a:r>
            <a:r>
              <a:rPr lang="en-US" dirty="0"/>
              <a:t>possible paths.</a:t>
            </a:r>
          </a:p>
          <a:p>
            <a:pPr lvl="1"/>
            <a:r>
              <a:rPr lang="en-US" dirty="0"/>
              <a:t>At each level, choose one of the D possible assignments, and explore to see if it gives you a solution.  If not, </a:t>
            </a:r>
            <a:r>
              <a:rPr lang="en-US" b="1" u="sng" dirty="0"/>
              <a:t>backtrack</a:t>
            </a:r>
            <a:r>
              <a:rPr lang="en-US" dirty="0"/>
              <a:t>:  delete the whole sub-tree, and try something different.</a:t>
            </a:r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u="sng" dirty="0"/>
              <a:t>backtracking search</a:t>
            </a:r>
            <a:endParaRPr lang="en-US" sz="2400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6388" name="Picture 4" descr="backtrack-progress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436" y="1619250"/>
            <a:ext cx="8478504" cy="523875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9220201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0964" name="Picture 4" descr="backtrack-progress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436" y="1619250"/>
            <a:ext cx="8478503" cy="523875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9220201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1989" name="Picture 5" descr="backtrack-progress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124" y="1619249"/>
            <a:ext cx="8479816" cy="5239561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9220201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backtrack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850" y="1477848"/>
            <a:ext cx="8707351" cy="5380152"/>
          </a:xfrm>
          <a:prstGeom prst="rect">
            <a:avLst/>
          </a:prstGeom>
          <a:noFill/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9220201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5181600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Making backtracking search efficient: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789" y="1447801"/>
            <a:ext cx="87344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0" y="2133600"/>
            <a:ext cx="838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2438400"/>
            <a:ext cx="541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>What is a CSP?  Why is it search?  Why is it special?</a:t>
                </a:r>
              </a:p>
              <a:p>
                <a:r>
                  <a:rPr kumimoji="1"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>Backtracking Search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altLang="ja-JP" dirty="0"/>
                  <a:t> heuristics to improve backtracking search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heuristics: early detection of failure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29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>What is a CSP?  Why is it search?  Why is it special?</a:t>
                </a:r>
              </a:p>
              <a:p>
                <a:r>
                  <a:rPr kumimoji="1"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>Backtracking Search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altLang="ja-JP" dirty="0"/>
                  <a:t> heuristics to improve backtracking search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Given a particular variable, which value should you assign?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Which variable should you consider next?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heuristics: early detection of failure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2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variable, in which order should its values be tried?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5181600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Making backtracking search efficient: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789" y="1626219"/>
            <a:ext cx="87344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0" y="2289715"/>
            <a:ext cx="838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2594515"/>
            <a:ext cx="541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D0B2D6-6381-134A-94D2-C102DA53394D}"/>
              </a:ext>
            </a:extLst>
          </p:cNvPr>
          <p:cNvCxnSpPr/>
          <p:nvPr/>
        </p:nvCxnSpPr>
        <p:spPr>
          <a:xfrm flipH="1">
            <a:off x="9511993" y="2810107"/>
            <a:ext cx="1304693" cy="0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0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variable, in which order should its values be tried?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b="1" dirty="0"/>
              <a:t>Least Constraining Value (LCV) </a:t>
            </a:r>
            <a:r>
              <a:rPr lang="en-US" b="1" dirty="0" err="1"/>
              <a:t>Heurstic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Try the following assignment first: to the variable you’re studying, the value that rules out the fewest values in the remaining variables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Key intuition: maximize the probability of success.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6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What is a CSP?  Why is it search?  Why is it special?</a:t>
                </a:r>
              </a:p>
              <a:p>
                <a:r>
                  <a:rPr kumimoji="1" lang="en-US" altLang="ja-JP" dirty="0"/>
                  <a:t>Backtracking Search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altLang="ja-JP" dirty="0"/>
                  <a:t> heuristics to improve backtracking search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heuristics: early detection of failure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77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variable, in which order should its values be tried?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ja-JP" b="1" dirty="0"/>
              <a:t>Least Constraining Value (LCV) </a:t>
            </a:r>
            <a:r>
              <a:rPr lang="en-US" altLang="ja-JP" b="1" dirty="0" err="1"/>
              <a:t>Heurstic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Try the following assignment first: to the variable you’re studying, the value that rules out the fewest values in the remaining variables</a:t>
            </a: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3556" name="Picture 4" descr="australia-least-constraining-va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14800"/>
            <a:ext cx="8688960" cy="2057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05800" y="3962400"/>
            <a:ext cx="2075688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400" y="3048000"/>
            <a:ext cx="2125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assignment for Q should we choose?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1752601" y="4648200"/>
            <a:ext cx="12745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austral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10575" y="3512369"/>
            <a:ext cx="3781425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20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 should be assigned next?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5181600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Making backtracking search efficient: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789" y="1626219"/>
            <a:ext cx="87344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0" y="2289715"/>
            <a:ext cx="838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2594515"/>
            <a:ext cx="541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D0B2D6-6381-134A-94D2-C102DA53394D}"/>
              </a:ext>
            </a:extLst>
          </p:cNvPr>
          <p:cNvCxnSpPr/>
          <p:nvPr/>
        </p:nvCxnSpPr>
        <p:spPr>
          <a:xfrm flipH="1">
            <a:off x="10470995" y="2416210"/>
            <a:ext cx="1304693" cy="0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variable should be assigned next?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Key intuitions:</a:t>
            </a:r>
          </a:p>
          <a:p>
            <a:pPr lvl="1"/>
            <a:r>
              <a:rPr lang="en-US" dirty="0"/>
              <a:t>If there is a solution possible, it will still be possible, regardless of the order in which you study the variables.</a:t>
            </a:r>
          </a:p>
          <a:p>
            <a:pPr lvl="1"/>
            <a:r>
              <a:rPr lang="en-US" dirty="0"/>
              <a:t>So choosing a VARIABLE is easier than choosing a VALUE.  Just minimize the branching factor.</a:t>
            </a:r>
          </a:p>
          <a:p>
            <a:pPr lvl="1"/>
            <a:endParaRPr lang="en-US" dirty="0"/>
          </a:p>
          <a:p>
            <a:r>
              <a:rPr lang="en-US" b="1" dirty="0"/>
              <a:t>Least Remaining Values (LRV) Heuristic:</a:t>
            </a:r>
          </a:p>
          <a:p>
            <a:pPr lvl="1"/>
            <a:r>
              <a:rPr lang="en-US" dirty="0"/>
              <a:t>Choose the variable with the fewest legal values</a:t>
            </a:r>
          </a:p>
          <a:p>
            <a:r>
              <a:rPr lang="en-US" b="1" dirty="0"/>
              <a:t>Most Constraining Variable (MCV) Heuristic:</a:t>
            </a:r>
          </a:p>
          <a:p>
            <a:pPr lvl="1"/>
            <a:r>
              <a:rPr lang="en-US" dirty="0"/>
              <a:t>Choose the variable that imposes the most constraints on the remaining variables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variable should be assigned next?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/>
              <a:t>Least Remaining Values (LRV) Heuristic:</a:t>
            </a:r>
          </a:p>
          <a:p>
            <a:pPr lvl="1"/>
            <a:r>
              <a:rPr lang="en-US" dirty="0"/>
              <a:t>Choose the variable with the fewest legal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57472" y="3657600"/>
            <a:ext cx="1709928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3657600"/>
            <a:ext cx="1633728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9312" y="3657600"/>
            <a:ext cx="1709928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backtrack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99" y="2995562"/>
            <a:ext cx="5857875" cy="3619500"/>
          </a:xfrm>
          <a:prstGeom prst="rect">
            <a:avLst/>
          </a:prstGeom>
          <a:noFill/>
        </p:spPr>
      </p:pic>
      <p:sp>
        <p:nvSpPr>
          <p:cNvPr id="3" name="Freeform 2"/>
          <p:cNvSpPr/>
          <p:nvPr/>
        </p:nvSpPr>
        <p:spPr>
          <a:xfrm>
            <a:off x="1237242" y="2318994"/>
            <a:ext cx="2392078" cy="3497344"/>
          </a:xfrm>
          <a:custGeom>
            <a:avLst/>
            <a:gdLst>
              <a:gd name="connsiteX0" fmla="*/ 1194873 w 2392078"/>
              <a:gd name="connsiteY0" fmla="*/ 0 h 3497344"/>
              <a:gd name="connsiteX1" fmla="*/ 35377 w 2392078"/>
              <a:gd name="connsiteY1" fmla="*/ 820132 h 3497344"/>
              <a:gd name="connsiteX2" fmla="*/ 2392078 w 2392078"/>
              <a:gd name="connsiteY2" fmla="*/ 3497344 h 349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2078" h="3497344">
                <a:moveTo>
                  <a:pt x="1194873" y="0"/>
                </a:moveTo>
                <a:cubicBezTo>
                  <a:pt x="515358" y="118620"/>
                  <a:pt x="-164157" y="237241"/>
                  <a:pt x="35377" y="820132"/>
                </a:cubicBezTo>
                <a:cubicBezTo>
                  <a:pt x="234911" y="1403023"/>
                  <a:pt x="1313494" y="2450183"/>
                  <a:pt x="2392078" y="349734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82240" y="5567680"/>
            <a:ext cx="659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??</a:t>
            </a:r>
            <a:endParaRPr kumimoji="1" lang="ja-JP" altLang="en-US" sz="4000" dirty="0"/>
          </a:p>
        </p:txBody>
      </p:sp>
      <p:pic>
        <p:nvPicPr>
          <p:cNvPr id="13" name="Picture 5" descr="austral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10575" y="3512369"/>
            <a:ext cx="378142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variable should be assigned next?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Constraining Variable (MCV) Heuristic:</a:t>
            </a:r>
          </a:p>
          <a:p>
            <a:pPr lvl="1"/>
            <a:r>
              <a:rPr lang="en-US" dirty="0"/>
              <a:t>Choose the variable that imposes the most constraints on the remaining variables</a:t>
            </a:r>
          </a:p>
          <a:p>
            <a:pPr lvl="1"/>
            <a:r>
              <a:rPr lang="en-US" dirty="0"/>
              <a:t>Tie-breaker among variables that have equal numbers of LRV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variable should be assigned next?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1128" y="4191000"/>
            <a:ext cx="2151888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48529" y="4191000"/>
            <a:ext cx="2055993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5928" y="4191000"/>
            <a:ext cx="2151888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backtrack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99" y="2995562"/>
            <a:ext cx="5857875" cy="3619500"/>
          </a:xfrm>
          <a:prstGeom prst="rect">
            <a:avLst/>
          </a:prstGeom>
          <a:noFill/>
        </p:spPr>
      </p:pic>
      <p:sp>
        <p:nvSpPr>
          <p:cNvPr id="10" name="Freeform 9"/>
          <p:cNvSpPr/>
          <p:nvPr/>
        </p:nvSpPr>
        <p:spPr>
          <a:xfrm>
            <a:off x="35089" y="2175730"/>
            <a:ext cx="5857875" cy="1325563"/>
          </a:xfrm>
          <a:custGeom>
            <a:avLst/>
            <a:gdLst>
              <a:gd name="connsiteX0" fmla="*/ 1194873 w 2392078"/>
              <a:gd name="connsiteY0" fmla="*/ 0 h 3497344"/>
              <a:gd name="connsiteX1" fmla="*/ 35377 w 2392078"/>
              <a:gd name="connsiteY1" fmla="*/ 820132 h 3497344"/>
              <a:gd name="connsiteX2" fmla="*/ 2392078 w 2392078"/>
              <a:gd name="connsiteY2" fmla="*/ 3497344 h 349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2078" h="3497344">
                <a:moveTo>
                  <a:pt x="1194873" y="0"/>
                </a:moveTo>
                <a:cubicBezTo>
                  <a:pt x="515358" y="118620"/>
                  <a:pt x="-164157" y="237241"/>
                  <a:pt x="35377" y="820132"/>
                </a:cubicBezTo>
                <a:cubicBezTo>
                  <a:pt x="234911" y="1403023"/>
                  <a:pt x="1313494" y="2450183"/>
                  <a:pt x="2392078" y="349734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82240" y="2964739"/>
            <a:ext cx="659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??</a:t>
            </a:r>
            <a:endParaRPr kumimoji="1" lang="ja-JP" altLang="en-US" sz="4000" dirty="0"/>
          </a:p>
        </p:txBody>
      </p:sp>
      <p:pic>
        <p:nvPicPr>
          <p:cNvPr id="12" name="Picture 5" descr="austral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10575" y="3512369"/>
            <a:ext cx="3781425" cy="312420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118360" y="1388745"/>
            <a:ext cx="10515600" cy="4351338"/>
          </a:xfrm>
        </p:spPr>
        <p:txBody>
          <a:bodyPr/>
          <a:lstStyle/>
          <a:p>
            <a:r>
              <a:rPr lang="en-US" altLang="ja-JP" b="1" dirty="0"/>
              <a:t>Most Constraining Variable (MCV) Heuristic:</a:t>
            </a:r>
          </a:p>
          <a:p>
            <a:pPr lvl="1"/>
            <a:r>
              <a:rPr lang="en-US" altLang="ja-JP" dirty="0"/>
              <a:t>Choose the variable that imposes the most constraints on the remaining variables</a:t>
            </a:r>
          </a:p>
          <a:p>
            <a:pPr lvl="1"/>
            <a:r>
              <a:rPr lang="en-US" altLang="ja-JP" dirty="0"/>
              <a:t>Tie-breaker among variables that have equal numbers of MRV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>What is a CSP?  Why is it search?  Why is it special?</a:t>
                </a:r>
              </a:p>
              <a:p>
                <a:r>
                  <a:rPr kumimoji="1"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>Backtracking Search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> heuristics to improve backtracking search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heuristics: early detection of failure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3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O{N} checking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Forward Checking:</a:t>
            </a:r>
          </a:p>
          <a:p>
            <a:pPr lvl="1"/>
            <a:r>
              <a:rPr lang="en-US" dirty="0"/>
              <a:t>Check to make sure that every variable still has at least one possible assignment</a:t>
            </a:r>
          </a:p>
        </p:txBody>
      </p:sp>
    </p:spTree>
    <p:extLst>
      <p:ext uri="{BB962C8B-B14F-4D97-AF65-F5344CB8AC3E}">
        <p14:creationId xmlns:p14="http://schemas.microsoft.com/office/powerpoint/2010/main" val="809926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O{N} checking</a:t>
            </a:r>
            <a:br>
              <a:rPr lang="en-US" dirty="0"/>
            </a:br>
            <a:r>
              <a:rPr lang="en-US" dirty="0"/>
              <a:t>Forward checking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</a:t>
            </a:r>
          </a:p>
        </p:txBody>
      </p:sp>
      <p:pic>
        <p:nvPicPr>
          <p:cNvPr id="45060" name="Picture 4" descr="forward-checking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1848" y="2785069"/>
            <a:ext cx="6895285" cy="3057464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3103063" y="2727155"/>
            <a:ext cx="1141187" cy="102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339019" y="2473692"/>
            <a:ext cx="1879845" cy="150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95" y="2759967"/>
            <a:ext cx="1168140" cy="9456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153542" y="3156281"/>
            <a:ext cx="46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74" y="2779220"/>
            <a:ext cx="1041506" cy="1002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9570" y="3912024"/>
            <a:ext cx="6382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WA             T               NT            NSW            Q                SA              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5564" y="3705605"/>
            <a:ext cx="924025" cy="2541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74552" y="4777073"/>
            <a:ext cx="248216" cy="20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15639" y="5160479"/>
            <a:ext cx="248216" cy="20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14338" y="4671110"/>
            <a:ext cx="7343548" cy="1263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44250" y="2650156"/>
            <a:ext cx="4668745" cy="1092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2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O{N} checking</a:t>
            </a:r>
            <a:br>
              <a:rPr lang="en-US" dirty="0"/>
            </a:br>
            <a:r>
              <a:rPr lang="en-US" dirty="0"/>
              <a:t>Forward checking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</a:t>
            </a:r>
          </a:p>
        </p:txBody>
      </p:sp>
      <p:pic>
        <p:nvPicPr>
          <p:cNvPr id="45060" name="Picture 4" descr="forward-checking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1848" y="2785069"/>
            <a:ext cx="6895285" cy="3057464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3103063" y="2727155"/>
            <a:ext cx="1141187" cy="102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339019" y="2479896"/>
            <a:ext cx="1879845" cy="1502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95" y="2759967"/>
            <a:ext cx="1168140" cy="9456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153542" y="3156281"/>
            <a:ext cx="46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74" y="2779220"/>
            <a:ext cx="1041506" cy="1002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9570" y="3912024"/>
            <a:ext cx="6382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WA             T               NT            NSW            Q                SA              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5564" y="3705605"/>
            <a:ext cx="924025" cy="2541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74552" y="4777073"/>
            <a:ext cx="248216" cy="20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15639" y="5160479"/>
            <a:ext cx="248216" cy="20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14338" y="5070565"/>
            <a:ext cx="7343548" cy="86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99317" y="2650156"/>
            <a:ext cx="3213678" cy="1092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What is search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90600"/>
            <a:ext cx="5638800" cy="5715000"/>
          </a:xfrm>
        </p:spPr>
        <p:txBody>
          <a:bodyPr>
            <a:normAutofit/>
          </a:bodyPr>
          <a:lstStyle/>
          <a:p>
            <a:r>
              <a:rPr lang="en-US" dirty="0"/>
              <a:t>Assumptions: single agent, deterministic, fully observable, discrete environment</a:t>
            </a:r>
          </a:p>
          <a:p>
            <a:r>
              <a:rPr lang="en-US" b="1" dirty="0">
                <a:solidFill>
                  <a:srgbClr val="C00000"/>
                </a:solidFill>
              </a:rPr>
              <a:t>Search for </a:t>
            </a:r>
            <a:r>
              <a:rPr lang="en-US" b="1" i="1" dirty="0">
                <a:solidFill>
                  <a:srgbClr val="C00000"/>
                </a:solidFill>
              </a:rPr>
              <a:t>planning</a:t>
            </a:r>
          </a:p>
          <a:p>
            <a:pPr lvl="1"/>
            <a:r>
              <a:rPr lang="en-US" dirty="0"/>
              <a:t>The path to the goal is the important thing</a:t>
            </a:r>
          </a:p>
          <a:p>
            <a:pPr lvl="1"/>
            <a:r>
              <a:rPr lang="en-US" dirty="0"/>
              <a:t>Paths have various costs, depths</a:t>
            </a:r>
          </a:p>
          <a:p>
            <a:r>
              <a:rPr lang="en-US" b="1" dirty="0">
                <a:solidFill>
                  <a:srgbClr val="C00000"/>
                </a:solidFill>
              </a:rPr>
              <a:t>Search for </a:t>
            </a:r>
            <a:r>
              <a:rPr lang="en-US" b="1" i="1" dirty="0">
                <a:solidFill>
                  <a:srgbClr val="C00000"/>
                </a:solidFill>
              </a:rPr>
              <a:t>assignment</a:t>
            </a:r>
          </a:p>
          <a:p>
            <a:pPr lvl="1"/>
            <a:r>
              <a:rPr lang="en-US" dirty="0"/>
              <a:t>Assign values to variables while respecting certain constraints</a:t>
            </a:r>
          </a:p>
          <a:p>
            <a:pPr lvl="1"/>
            <a:r>
              <a:rPr lang="en-US" dirty="0"/>
              <a:t>The goal (complete, consistent assignment) is the important thing</a:t>
            </a:r>
          </a:p>
          <a:p>
            <a:pPr lvl="1"/>
            <a:endParaRPr lang="en-US" dirty="0"/>
          </a:p>
        </p:txBody>
      </p:sp>
      <p:pic>
        <p:nvPicPr>
          <p:cNvPr id="4" name="Picture 10" descr="http://upload.wikimedia.org/wikipedia/commons/thumb/a/a6/Rubik's_cube.svg/220px-Rubik's_cub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428" y="1752600"/>
            <a:ext cx="2415772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732" y="455676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64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O{N} checking</a:t>
            </a:r>
            <a:br>
              <a:rPr lang="en-US" dirty="0"/>
            </a:br>
            <a:r>
              <a:rPr lang="en-US" dirty="0"/>
              <a:t>Forward checking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</a:t>
            </a:r>
          </a:p>
        </p:txBody>
      </p:sp>
      <p:pic>
        <p:nvPicPr>
          <p:cNvPr id="45060" name="Picture 4" descr="forward-checking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1848" y="2785069"/>
            <a:ext cx="6895285" cy="3057464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3103063" y="2727155"/>
            <a:ext cx="1141187" cy="102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339019" y="2483318"/>
            <a:ext cx="1879845" cy="1498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95" y="2759967"/>
            <a:ext cx="1168140" cy="9456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153542" y="3156281"/>
            <a:ext cx="46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74" y="2779220"/>
            <a:ext cx="1041506" cy="1002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9570" y="3912024"/>
            <a:ext cx="6382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WA             T               NT            NSW            Q                SA              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5564" y="3705605"/>
            <a:ext cx="924025" cy="2541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74552" y="4777073"/>
            <a:ext cx="248216" cy="20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15639" y="5160479"/>
            <a:ext cx="248216" cy="20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14338" y="5475685"/>
            <a:ext cx="7343548" cy="4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83680" y="2727156"/>
            <a:ext cx="1690813" cy="1092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O{N} checking</a:t>
            </a:r>
            <a:br>
              <a:rPr lang="en-US" dirty="0"/>
            </a:br>
            <a:r>
              <a:rPr lang="en-US" dirty="0"/>
              <a:t>Forward checking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</a:t>
            </a:r>
          </a:p>
        </p:txBody>
      </p:sp>
      <p:pic>
        <p:nvPicPr>
          <p:cNvPr id="45060" name="Picture 4" descr="forward-checking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1848" y="2785069"/>
            <a:ext cx="6895285" cy="3057464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3103063" y="2727155"/>
            <a:ext cx="1141187" cy="102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339019" y="2446430"/>
            <a:ext cx="1879845" cy="153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95" y="2759967"/>
            <a:ext cx="1168140" cy="9456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153542" y="3156281"/>
            <a:ext cx="46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74" y="2779220"/>
            <a:ext cx="1041506" cy="1002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9570" y="3912024"/>
            <a:ext cx="6382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WA             T               NT            NSW            Q                SA              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5564" y="3705605"/>
            <a:ext cx="924025" cy="2541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74552" y="4777073"/>
            <a:ext cx="248216" cy="20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15639" y="5160479"/>
            <a:ext cx="248216" cy="20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O{N^2} checking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Arc consistency:</a:t>
            </a:r>
          </a:p>
          <a:p>
            <a:pPr lvl="1"/>
            <a:r>
              <a:rPr lang="en-US" dirty="0"/>
              <a:t>Check to make sure that every PAIR of variables (every “arc”) still has a pair-wise assignment that satisfies all constraints</a:t>
            </a:r>
          </a:p>
        </p:txBody>
      </p:sp>
    </p:spTree>
    <p:extLst>
      <p:ext uri="{BB962C8B-B14F-4D97-AF65-F5344CB8AC3E}">
        <p14:creationId xmlns:p14="http://schemas.microsoft.com/office/powerpoint/2010/main" val="301106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arc consistency always detect the lack of a solution?</a:t>
            </a: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1981200" y="53340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/>
              <a:t>There exist stronger notions of consistency (path consistency, k-consistency), but we won’t  worry about them</a:t>
            </a:r>
          </a:p>
        </p:txBody>
      </p:sp>
      <p:grpSp>
        <p:nvGrpSpPr>
          <p:cNvPr id="3" name="Group 54"/>
          <p:cNvGrpSpPr/>
          <p:nvPr/>
        </p:nvGrpSpPr>
        <p:grpSpPr>
          <a:xfrm>
            <a:off x="2209800" y="1762654"/>
            <a:ext cx="7696200" cy="3266547"/>
            <a:chOff x="228600" y="1450749"/>
            <a:chExt cx="8610600" cy="3654651"/>
          </a:xfrm>
        </p:grpSpPr>
        <p:sp>
          <p:nvSpPr>
            <p:cNvPr id="4" name="Oval 3"/>
            <p:cNvSpPr/>
            <p:nvPr/>
          </p:nvSpPr>
          <p:spPr>
            <a:xfrm>
              <a:off x="228600" y="1676400"/>
              <a:ext cx="3429000" cy="34290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066800" y="2514600"/>
              <a:ext cx="1752600" cy="17526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2"/>
              <a:endCxn id="6" idx="6"/>
            </p:cNvCxnSpPr>
            <p:nvPr/>
          </p:nvCxnSpPr>
          <p:spPr>
            <a:xfrm rot="10800000" flipH="1">
              <a:off x="1066800" y="3390900"/>
              <a:ext cx="17526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0"/>
              <a:endCxn id="6" idx="0"/>
            </p:cNvCxnSpPr>
            <p:nvPr/>
          </p:nvCxnSpPr>
          <p:spPr>
            <a:xfrm rot="16200000" flipH="1">
              <a:off x="1524000" y="2095500"/>
              <a:ext cx="8382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1562100" y="4686300"/>
              <a:ext cx="8382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82872" y="3072825"/>
              <a:ext cx="472038" cy="654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52600" y="2667000"/>
              <a:ext cx="455898" cy="654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52600" y="3453825"/>
              <a:ext cx="452311" cy="654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97471" y="3072825"/>
              <a:ext cx="489972" cy="654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2971800"/>
              <a:ext cx="1295400" cy="76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53000" y="3200400"/>
              <a:ext cx="685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543800" y="2971800"/>
              <a:ext cx="1295400" cy="76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72400" y="3200400"/>
              <a:ext cx="304800" cy="304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05800" y="3200400"/>
              <a:ext cx="304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96000" y="1524000"/>
              <a:ext cx="1295400" cy="76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1752600"/>
              <a:ext cx="304800" cy="304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000" y="1752600"/>
              <a:ext cx="304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96000" y="4343400"/>
              <a:ext cx="1295400" cy="76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24600" y="4572000"/>
              <a:ext cx="304800" cy="304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0" y="4572000"/>
              <a:ext cx="304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3" idx="4"/>
              <a:endCxn id="26" idx="0"/>
            </p:cNvCxnSpPr>
            <p:nvPr/>
          </p:nvCxnSpPr>
          <p:spPr>
            <a:xfrm rot="5400000">
              <a:off x="5715000" y="3314700"/>
              <a:ext cx="20574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6"/>
              <a:endCxn id="20" idx="2"/>
            </p:cNvCxnSpPr>
            <p:nvPr/>
          </p:nvCxnSpPr>
          <p:spPr>
            <a:xfrm>
              <a:off x="5943600" y="3352800"/>
              <a:ext cx="16002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3" idx="3"/>
            </p:cNvCxnSpPr>
            <p:nvPr/>
          </p:nvCxnSpPr>
          <p:spPr>
            <a:xfrm rot="5400000">
              <a:off x="5487357" y="2173452"/>
              <a:ext cx="797394" cy="79930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7239002" y="3733802"/>
              <a:ext cx="761999" cy="72119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6" idx="1"/>
            </p:cNvCxnSpPr>
            <p:nvPr/>
          </p:nvCxnSpPr>
          <p:spPr>
            <a:xfrm>
              <a:off x="5486400" y="3733800"/>
              <a:ext cx="799307" cy="72119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" idx="5"/>
            </p:cNvCxnSpPr>
            <p:nvPr/>
          </p:nvCxnSpPr>
          <p:spPr>
            <a:xfrm rot="16200000" flipH="1">
              <a:off x="7202650" y="2173450"/>
              <a:ext cx="797392" cy="79930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953000" y="2438400"/>
              <a:ext cx="472038" cy="654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69884" y="1450749"/>
              <a:ext cx="455898" cy="654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69884" y="4446619"/>
              <a:ext cx="452311" cy="654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53400" y="2438400"/>
              <a:ext cx="489972" cy="654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CSPs are a special kind of search problem:</a:t>
            </a:r>
          </a:p>
          <a:p>
            <a:pPr lvl="1"/>
            <a:r>
              <a:rPr lang="en-US" dirty="0"/>
              <a:t>States defined by values of a fixed set of variables</a:t>
            </a:r>
          </a:p>
          <a:p>
            <a:pPr lvl="1"/>
            <a:r>
              <a:rPr lang="en-US" dirty="0"/>
              <a:t>Goal test defined by constraints on variable values</a:t>
            </a:r>
          </a:p>
          <a:p>
            <a:r>
              <a:rPr lang="en-US" sz="2400" b="1" dirty="0"/>
              <a:t>Backtracking</a:t>
            </a:r>
            <a:r>
              <a:rPr lang="en-US" sz="2400" dirty="0"/>
              <a:t> = depth-first search where successor states are generated by considering assignments to a single variable</a:t>
            </a:r>
          </a:p>
          <a:p>
            <a:pPr lvl="1"/>
            <a:r>
              <a:rPr lang="en-US" sz="2000" b="1" dirty="0"/>
              <a:t>Variable ordering</a:t>
            </a:r>
            <a:r>
              <a:rPr lang="en-US" sz="2000" dirty="0"/>
              <a:t> (LRV, MCV) and </a:t>
            </a:r>
            <a:r>
              <a:rPr lang="en-US" sz="2000" b="1" dirty="0"/>
              <a:t>value selection</a:t>
            </a:r>
            <a:r>
              <a:rPr lang="en-US" sz="2000" dirty="0"/>
              <a:t> (LCV) heuristics can help significantly</a:t>
            </a:r>
          </a:p>
          <a:p>
            <a:pPr lvl="1"/>
            <a:r>
              <a:rPr lang="en-US" sz="2000" b="1" dirty="0"/>
              <a:t>Forward checking</a:t>
            </a:r>
            <a:r>
              <a:rPr lang="en-US" sz="2000" dirty="0"/>
              <a:t> says: don’t consider an assignment if it leaves any variable with no remaining possible values</a:t>
            </a:r>
          </a:p>
          <a:p>
            <a:pPr lvl="1"/>
            <a:r>
              <a:rPr lang="en-US" sz="2000" b="1" dirty="0"/>
              <a:t>Arc consistency</a:t>
            </a:r>
            <a:r>
              <a:rPr lang="en-US" sz="2000" dirty="0"/>
              <a:t> says: don’t consider an assignment if it leaves any </a:t>
            </a:r>
            <a:r>
              <a:rPr lang="en-US" sz="2000" b="1" dirty="0"/>
              <a:t>pair of variables</a:t>
            </a:r>
            <a:r>
              <a:rPr lang="en-US" sz="2000" dirty="0"/>
              <a:t> with no remaining mutually compatible pair of values</a:t>
            </a:r>
          </a:p>
          <a:p>
            <a:r>
              <a:rPr lang="en-US" sz="2400" dirty="0"/>
              <a:t>Complexity of CSPs</a:t>
            </a:r>
          </a:p>
          <a:p>
            <a:pPr lvl="1"/>
            <a:r>
              <a:rPr lang="en-US" sz="2000" dirty="0"/>
              <a:t>NP-complete in general (exponential worst-case running time)</a:t>
            </a:r>
          </a:p>
          <a:p>
            <a:pPr lvl="1"/>
            <a:r>
              <a:rPr lang="en-US" sz="2000" dirty="0"/>
              <a:t>Typical run-time can be reduced substantially using polynomial-complexity forward-checking and arc-consistency heuristics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68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6559"/>
            <a:ext cx="8229600" cy="1143000"/>
          </a:xfrm>
        </p:spPr>
        <p:txBody>
          <a:bodyPr/>
          <a:lstStyle/>
          <a:p>
            <a:r>
              <a:rPr lang="en-US" sz="3200" dirty="0"/>
              <a:t>Why are Constraint satisfaction problems (CSPs) just a special case of generic search problems?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State</a:t>
            </a:r>
            <a:r>
              <a:rPr lang="en-US" dirty="0"/>
              <a:t> is defined by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  <a:r>
              <a:rPr lang="en-US" dirty="0"/>
              <a:t>, each takes one of </a:t>
            </a:r>
            <a:r>
              <a:rPr lang="en-US" dirty="0">
                <a:solidFill>
                  <a:srgbClr val="FF0000"/>
                </a:solidFill>
              </a:rPr>
              <a:t>D possible values</a:t>
            </a:r>
          </a:p>
          <a:p>
            <a:r>
              <a:rPr lang="en-US" b="1" dirty="0">
                <a:solidFill>
                  <a:srgbClr val="CC0000"/>
                </a:solidFill>
              </a:rPr>
              <a:t>Goal test</a:t>
            </a:r>
            <a:r>
              <a:rPr lang="en-US" b="1" dirty="0"/>
              <a:t> </a:t>
            </a:r>
            <a:r>
              <a:rPr lang="en-US" dirty="0"/>
              <a:t>is a set of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 specifying allowable combinations of values for subsets of variables.</a:t>
            </a:r>
          </a:p>
          <a:p>
            <a:r>
              <a:rPr lang="en-US" b="1" dirty="0">
                <a:solidFill>
                  <a:srgbClr val="CC0000"/>
                </a:solidFill>
              </a:rPr>
              <a:t>Solution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consistent</a:t>
            </a:r>
            <a:r>
              <a:rPr lang="en-US" dirty="0"/>
              <a:t>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478626"/>
            <a:ext cx="8650288" cy="212248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Variables:</a:t>
            </a:r>
            <a:r>
              <a:rPr lang="en-US" sz="2400" dirty="0"/>
              <a:t> WA, NT, Q, NSW, V, SA, T </a:t>
            </a:r>
          </a:p>
          <a:p>
            <a:r>
              <a:rPr lang="en-US" sz="2400" b="1" dirty="0"/>
              <a:t>Domains:</a:t>
            </a:r>
            <a:r>
              <a:rPr lang="en-US" sz="2400" dirty="0"/>
              <a:t> {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}</a:t>
            </a:r>
          </a:p>
          <a:p>
            <a:r>
              <a:rPr lang="en-US" sz="2400" b="1" dirty="0"/>
              <a:t>Constraints:</a:t>
            </a:r>
            <a:r>
              <a:rPr lang="en-US" sz="2400" dirty="0"/>
              <a:t> adjacent regions must have different colors</a:t>
            </a:r>
          </a:p>
          <a:p>
            <a:pPr lvl="1"/>
            <a:r>
              <a:rPr lang="en-US" sz="2000" dirty="0"/>
              <a:t>Logical representation: WA </a:t>
            </a:r>
            <a:r>
              <a:rPr lang="en-US" sz="2000" dirty="0">
                <a:cs typeface="Arial" charset="0"/>
              </a:rPr>
              <a:t>≠</a:t>
            </a:r>
            <a:r>
              <a:rPr lang="en-US" sz="2000" dirty="0"/>
              <a:t> NT</a:t>
            </a:r>
          </a:p>
          <a:p>
            <a:pPr lvl="1"/>
            <a:r>
              <a:rPr lang="en-US" sz="2000" dirty="0"/>
              <a:t>Set representation: (WA, NT) in {(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green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blue</a:t>
            </a:r>
            <a:r>
              <a:rPr lang="en-US" sz="2000" dirty="0"/>
              <a:t>),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green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8000"/>
                </a:solidFill>
              </a:rPr>
              <a:t>green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blue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blue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blue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green</a:t>
            </a:r>
            <a:r>
              <a:rPr lang="en-US" sz="2000" dirty="0"/>
              <a:t>)}</a:t>
            </a:r>
          </a:p>
        </p:txBody>
      </p:sp>
      <p:pic>
        <p:nvPicPr>
          <p:cNvPr id="6149" name="Picture 5" descr="austral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1295400"/>
            <a:ext cx="3781425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61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549775"/>
            <a:ext cx="8650288" cy="1582738"/>
          </a:xfrm>
        </p:spPr>
        <p:txBody>
          <a:bodyPr>
            <a:normAutofit/>
          </a:bodyPr>
          <a:lstStyle/>
          <a:p>
            <a:r>
              <a:rPr lang="en-US" b="1" dirty="0"/>
              <a:t>Solutions</a:t>
            </a:r>
            <a:r>
              <a:rPr lang="en-US" dirty="0"/>
              <a:t> are </a:t>
            </a:r>
            <a:r>
              <a:rPr lang="en-US" i="1" dirty="0"/>
              <a:t>complete</a:t>
            </a:r>
            <a:r>
              <a:rPr lang="en-US" dirty="0"/>
              <a:t> and </a:t>
            </a:r>
            <a:r>
              <a:rPr lang="en-US" i="1" dirty="0"/>
              <a:t>consistent </a:t>
            </a:r>
            <a:r>
              <a:rPr lang="en-US" dirty="0"/>
              <a:t>assignments, e.g., WA =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NT =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, Q =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NSW =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V =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SA =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, T =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endParaRPr lang="en-US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1295400"/>
            <a:ext cx="3781425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180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1447800"/>
                <a:ext cx="8229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Because every path has N steps! So the computational cost of DFS, is the SAME as the cost of BFS,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1" i="1" dirty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b="1" i="1" dirty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Path length is N, because there are N variables to assign</a:t>
                </a:r>
              </a:p>
              <a:p>
                <a:pPr lvl="1"/>
                <a:r>
                  <a:rPr lang="en-US" dirty="0"/>
                  <a:t>Branching factor is D, because there are D possible values.</a:t>
                </a:r>
              </a:p>
              <a:p>
                <a:r>
                  <a:rPr lang="en-US" dirty="0"/>
                  <a:t>Meanwhile, space is still a problem.  DFS allows us to delete the part of the tree corresponding to an unsuccessful path.  So DFS is more useful than BFS.</a:t>
                </a:r>
              </a:p>
              <a:p>
                <a:r>
                  <a:rPr lang="en-US" dirty="0"/>
                  <a:t>Topic of today: how do we use heuristics with DFS?</a:t>
                </a:r>
              </a:p>
              <a:p>
                <a:r>
                  <a:rPr lang="en-US" dirty="0"/>
                  <a:t>Hint: it’s not as elegant as A*.  There is no provable optimality.  In fact…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447800"/>
                <a:ext cx="8229600" cy="5257800"/>
              </a:xfrm>
              <a:blipFill>
                <a:blip r:embed="rId3"/>
                <a:stretch>
                  <a:fillRect l="-1389" t="-1687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429186A-7BE5-A948-825F-130EED912017}"/>
              </a:ext>
            </a:extLst>
          </p:cNvPr>
          <p:cNvSpPr txBox="1">
            <a:spLocks noChangeArrowheads="1"/>
          </p:cNvSpPr>
          <p:nvPr/>
        </p:nvSpPr>
        <p:spPr>
          <a:xfrm>
            <a:off x="2036956" y="176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Why are Constraint satisfaction problems (CSPs) </a:t>
            </a:r>
            <a:r>
              <a:rPr lang="en-US" sz="3200" b="1" u="sng" dirty="0"/>
              <a:t>different from</a:t>
            </a:r>
            <a:r>
              <a:rPr lang="en-US" sz="3200" dirty="0"/>
              <a:t> generic search problems?</a:t>
            </a:r>
          </a:p>
        </p:txBody>
      </p:sp>
    </p:spTree>
    <p:extLst>
      <p:ext uri="{BB962C8B-B14F-4D97-AF65-F5344CB8AC3E}">
        <p14:creationId xmlns:p14="http://schemas.microsoft.com/office/powerpoint/2010/main" val="231857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Computational complexity of CSPs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8991600" cy="5791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The </a:t>
            </a:r>
            <a:r>
              <a:rPr lang="en-US" dirty="0" err="1">
                <a:hlinkClick r:id="rId3"/>
              </a:rPr>
              <a:t>satisfiability</a:t>
            </a:r>
            <a:r>
              <a:rPr lang="en-US" dirty="0">
                <a:hlinkClick r:id="rId3"/>
              </a:rPr>
              <a:t> (SAT)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Given a Boolean formula, is there an assignment of the variables that makes it evaluate to true?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SAT and CSP are </a:t>
            </a:r>
            <a:r>
              <a:rPr lang="en-US" i="1" dirty="0">
                <a:hlinkClick r:id="rId4"/>
              </a:rPr>
              <a:t>NP-complete</a:t>
            </a:r>
            <a:endParaRPr lang="en-US" i="1" dirty="0"/>
          </a:p>
          <a:p>
            <a:pPr lvl="1"/>
            <a:r>
              <a:rPr lang="en-US" dirty="0">
                <a:solidFill>
                  <a:srgbClr val="CC0000"/>
                </a:solidFill>
              </a:rPr>
              <a:t>NP</a:t>
            </a:r>
            <a:r>
              <a:rPr lang="en-US" dirty="0"/>
              <a:t>: a class of decision problems for which </a:t>
            </a:r>
          </a:p>
          <a:p>
            <a:pPr lvl="2"/>
            <a:r>
              <a:rPr lang="en-US" dirty="0"/>
              <a:t>the “yes” answer can be verified in polynomial time</a:t>
            </a:r>
          </a:p>
          <a:p>
            <a:pPr lvl="2"/>
            <a:r>
              <a:rPr lang="en-US" dirty="0"/>
              <a:t>no known algorithm can find a “yes” answer, from scratch, in polynomial time 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NP-complete</a:t>
            </a:r>
            <a:r>
              <a:rPr lang="en-US" dirty="0"/>
              <a:t> problem is in NP and every other problem in NP can be efficiently reduced to it (Cook, 1971)</a:t>
            </a:r>
          </a:p>
          <a:p>
            <a:pPr lvl="1"/>
            <a:r>
              <a:rPr lang="en-US" dirty="0"/>
              <a:t>Other NP-complete problems: graph coloring, </a:t>
            </a:r>
            <a:br>
              <a:rPr lang="en-US" dirty="0"/>
            </a:br>
            <a:r>
              <a:rPr lang="en-US" dirty="0"/>
              <a:t>n-puzzle, generalized </a:t>
            </a:r>
            <a:r>
              <a:rPr lang="en-US" dirty="0" err="1"/>
              <a:t>sudoku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It is not known whether P = NP</a:t>
            </a:r>
            <a:r>
              <a:rPr lang="en-US" dirty="0"/>
              <a:t>, i.e., no efficient algorithms for solving SAT in general are known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077084"/>
            <a:ext cx="5715000" cy="73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79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>What is a CSP?  Why is it search?  Why is it special?</a:t>
                </a:r>
              </a:p>
              <a:p>
                <a:r>
                  <a:rPr kumimoji="1" lang="en-US" altLang="ja-JP" dirty="0"/>
                  <a:t>Backtracking Search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altLang="ja-JP" dirty="0"/>
                  <a:t> heuristics to improve backtracking search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heuristics: early detection of failure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9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1796</Words>
  <Application>Microsoft Macintosh PowerPoint</Application>
  <PresentationFormat>Widescreen</PresentationFormat>
  <Paragraphs>226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CS440/ECE 448, Lecture 6: Constraint Satisfaction Problems</vt:lpstr>
      <vt:lpstr>Content</vt:lpstr>
      <vt:lpstr>What is search for?</vt:lpstr>
      <vt:lpstr>Why are Constraint satisfaction problems (CSPs) just a special case of generic search problems?</vt:lpstr>
      <vt:lpstr>Example: Map Coloring</vt:lpstr>
      <vt:lpstr>Example: Map Coloring</vt:lpstr>
      <vt:lpstr>PowerPoint Presentation</vt:lpstr>
      <vt:lpstr>Computational complexity of CSPs</vt:lpstr>
      <vt:lpstr>Content</vt:lpstr>
      <vt:lpstr>Backtracking search</vt:lpstr>
      <vt:lpstr>Example</vt:lpstr>
      <vt:lpstr>Example</vt:lpstr>
      <vt:lpstr>Example</vt:lpstr>
      <vt:lpstr>Example</vt:lpstr>
      <vt:lpstr>Backtracking search algorithm</vt:lpstr>
      <vt:lpstr>Content</vt:lpstr>
      <vt:lpstr>Content</vt:lpstr>
      <vt:lpstr>Given a variable, in which order should its values be tried?</vt:lpstr>
      <vt:lpstr>Given a variable, in which order should its values be tried?</vt:lpstr>
      <vt:lpstr>Given a variable, in which order should its values be tried?</vt:lpstr>
      <vt:lpstr>Which variable should be assigned next?</vt:lpstr>
      <vt:lpstr>Which variable should be assigned next?</vt:lpstr>
      <vt:lpstr>Which variable should be assigned next?</vt:lpstr>
      <vt:lpstr>Which variable should be assigned next?</vt:lpstr>
      <vt:lpstr>Which variable should be assigned next?</vt:lpstr>
      <vt:lpstr>Content</vt:lpstr>
      <vt:lpstr>Early detection of failure: O{N} checking</vt:lpstr>
      <vt:lpstr>Early detection of failure: O{N} checking Forward checking</vt:lpstr>
      <vt:lpstr>Early detection of failure: O{N} checking Forward checking</vt:lpstr>
      <vt:lpstr>Early detection of failure: O{N} checking Forward checking</vt:lpstr>
      <vt:lpstr>Early detection of failure: O{N} checking Forward checking</vt:lpstr>
      <vt:lpstr>Early detection of failure: O{N^2} checking</vt:lpstr>
      <vt:lpstr>Does arc consistency always detect the lack of a solution?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448, Lecture 7: Constraint Satisfaction Problems</dc:title>
  <dc:creator>Mark Hasegawa-Johnson</dc:creator>
  <cp:lastModifiedBy>Hasegawa-Johnson, Mark Allan</cp:lastModifiedBy>
  <cp:revision>59</cp:revision>
  <cp:lastPrinted>2019-01-29T02:41:04Z</cp:lastPrinted>
  <dcterms:created xsi:type="dcterms:W3CDTF">2017-09-19T02:06:22Z</dcterms:created>
  <dcterms:modified xsi:type="dcterms:W3CDTF">2020-02-01T23:20:41Z</dcterms:modified>
</cp:coreProperties>
</file>