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1" r:id="rId4"/>
    <p:sldId id="278" r:id="rId5"/>
    <p:sldId id="259" r:id="rId6"/>
    <p:sldId id="279" r:id="rId7"/>
    <p:sldId id="280" r:id="rId8"/>
    <p:sldId id="283" r:id="rId9"/>
    <p:sldId id="284" r:id="rId10"/>
    <p:sldId id="282" r:id="rId11"/>
    <p:sldId id="28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5" r:id="rId21"/>
    <p:sldId id="286" r:id="rId22"/>
    <p:sldId id="289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5C4E0-AD41-8746-99DD-7522877F21EE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A39A-89C0-0F4D-81A0-340165A38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5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2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Episodic: The agent's experience is divided into atomic “episodes,” and the choice of action in each episode depends only on the episode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9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1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7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577B-C487-7D47-9ADC-94D57DE29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EB393-6444-894E-818D-D6D189E2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97D9-EDF0-3146-B411-40831B1F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0959-1BD2-0543-A5EF-39C18B6C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5E2B6-5CA7-FF4B-81E1-2EBD26A5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71F2-E35B-AF4A-A95F-C111EFB2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DA259-D7A8-E14D-A412-DDE8FC40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9DA0-E9AA-6146-B10B-D0169BD9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B698-BD7A-3D46-BF96-008B31C2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EB0-CDCF-9B44-A21B-B5EBC0AC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79F0-EBD1-4C42-995F-E4D336214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6506-D5BB-914A-BAEC-C028C7BF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193A-E0E3-B942-9430-F69B0A0E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DACD-CCA4-DC40-BEA3-E2089254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2F89-E772-3547-A5BA-C08E9D60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189F-9F37-F140-A8D7-CEB0600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7538-AE4F-9141-B480-99881173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DE66-3713-FE45-BDF6-59027362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2279-B71C-6545-B591-105DE78F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1C75-C4A5-7F49-9085-1936C42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68B6-06C4-8044-8DC8-90633152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A205-A837-7D4E-9098-D113B0EA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EB48-F227-D249-93C4-F17D1B78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9953-1D23-084C-8D56-0CFC72C9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A874-336F-5547-8C69-1A792F1A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3034-073F-8F4E-9512-A0B43180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BFFB-1577-6341-8240-5D432FC83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EFB2-7591-2B4D-91B9-EFBB64B8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4D97-7288-D544-9FCD-14B14155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FF7CF-0D87-0B45-BB3B-2DF2322F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95087-3C8C-6542-9470-10F73A63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1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0A78-37C9-4C4C-8DBE-7AAA0B2B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A266E-DE2C-5B42-AAFE-3BE7CCC7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19F28-5260-5441-8221-171B1B50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0A331-F650-3848-B2ED-71D777769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88F76-A813-4F43-BBFC-583C03E7B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2F5DF-A601-CF49-A4D3-D277BD43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AACA9-729F-1A4C-83CE-3158A2A3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F080A-9AC4-C347-BAF6-B6CCF2E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4556-54B3-8C4C-B103-4FC419D8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B250F-D7EC-4243-8766-FE8C871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C34A-5053-D64D-957A-D131CB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22A61-F4A9-E04C-8FC1-A58C2577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0B409-C25F-A84E-9D5D-B592D51B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1389C-291A-C749-9968-2166535D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37A4-B2AA-6943-AA90-84475C9A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EF6F-5FDA-0942-9772-C19DB9E8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C3E3-42AE-E44C-831F-C84A390F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8288E-039E-7A43-A983-A0E46DF5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16A6-1087-E14F-B67D-FE5272E4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AAD07-1BDF-EF4A-8432-CCA5C01A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8989-94EA-D146-AA26-08B12254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34DB-78F4-204A-AF8A-927DFDF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2004B-FD7C-9A4F-BA26-E732B5A75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9CB0D-960B-D94A-9BE7-87C3A82B0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A6B4-8E13-DE45-9D6C-99045C1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2F32-92CA-9746-9F31-B6444362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90578-3126-874E-B937-6F872E3E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8D0A8-4F99-0941-98B4-D2EC51D2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9BB8-E214-704E-838C-26FDAD53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9ADF-DF4B-7F4E-A2C1-A08196E7C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9084-CFAB-844C-A6F2-2E3231C4FF5C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033B-5036-CD42-B3A5-D1D41BBA2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F6BA-2D9D-024E-81D0-2CF88042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15AD7-4777-E14E-A963-C37E58622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9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b5DEg2qZzkU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s.unc.edu/~jeffi/c-space/robot.x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81D-C019-6343-B83D-F2E079ED2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CS440/ECE448 Lecture 7: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05F3-92DD-AD46-AC12-2E1D00D0C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Mark Hasegawa-Johnson, 2/2020</a:t>
            </a:r>
          </a:p>
          <a:p>
            <a:r>
              <a:rPr lang="en-US" dirty="0"/>
              <a:t>Including slides by</a:t>
            </a:r>
            <a:r>
              <a:rPr lang="en-US" altLang="ja-JP" dirty="0"/>
              <a:t> Svetlana </a:t>
            </a:r>
            <a:r>
              <a:rPr lang="en-US" altLang="ja-JP" dirty="0" err="1"/>
              <a:t>Lazebnik</a:t>
            </a:r>
            <a:r>
              <a:rPr lang="en-US" altLang="ja-JP" dirty="0"/>
              <a:t> and Margaret Fleck</a:t>
            </a:r>
            <a:endParaRPr lang="en-US" dirty="0"/>
          </a:p>
          <a:p>
            <a:r>
              <a:rPr lang="en-US" dirty="0">
                <a:hlinkClick r:id="rId2"/>
              </a:rPr>
              <a:t>CC-BY 4.0</a:t>
            </a:r>
            <a:r>
              <a:rPr lang="en-US" dirty="0"/>
              <a:t>: You are free to: copy and redistribute the material in any medium or format, remix, transform, and build upon the material for any purpose, even commercially, if you give appropriate credit.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8B1-0549-7848-8A69-AA328E4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</a:t>
            </a:r>
            <a:br>
              <a:rPr lang="en-US" dirty="0"/>
            </a:br>
            <a:r>
              <a:rPr lang="en-US" sz="2000" dirty="0"/>
              <a:t>From https://</a:t>
            </a:r>
            <a:r>
              <a:rPr lang="en-US" sz="2000" dirty="0" err="1"/>
              <a:t>newatlas.com</a:t>
            </a:r>
            <a:r>
              <a:rPr lang="en-US" sz="2000" dirty="0"/>
              <a:t>/</a:t>
            </a:r>
            <a:r>
              <a:rPr lang="en-US" sz="2000" dirty="0" err="1"/>
              <a:t>shakey</a:t>
            </a:r>
            <a:r>
              <a:rPr lang="en-US" sz="2000" dirty="0"/>
              <a:t>-robot-</a:t>
            </a:r>
            <a:r>
              <a:rPr lang="en-US" sz="2000" dirty="0" err="1"/>
              <a:t>sri</a:t>
            </a:r>
            <a:r>
              <a:rPr lang="en-US" sz="2000" dirty="0"/>
              <a:t>-fiftieth-anniversary/37668/#gallery</a:t>
            </a:r>
          </a:p>
        </p:txBody>
      </p:sp>
      <p:pic>
        <p:nvPicPr>
          <p:cNvPr id="3074" name="Picture 2" descr="Shakey in its &quot;world&quot;">
            <a:extLst>
              <a:ext uri="{FF2B5EF4-FFF2-40B4-BE49-F238E27FC236}">
                <a16:creationId xmlns:a16="http://schemas.microsoft.com/office/drawing/2014/main" id="{D1307917-7E37-8946-A080-249EC2BCF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93" y="1546034"/>
            <a:ext cx="6667113" cy="526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8B1-0549-7848-8A69-AA328E4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Environment</a:t>
            </a:r>
            <a:br>
              <a:rPr lang="en-US" dirty="0"/>
            </a:br>
            <a:r>
              <a:rPr lang="en-US" sz="2000" dirty="0"/>
              <a:t>From https://</a:t>
            </a:r>
            <a:r>
              <a:rPr lang="en-US" sz="2000" dirty="0" err="1"/>
              <a:t>newatlas.com</a:t>
            </a:r>
            <a:r>
              <a:rPr lang="en-US" sz="2000" dirty="0"/>
              <a:t>/</a:t>
            </a:r>
            <a:r>
              <a:rPr lang="en-US" sz="2000" dirty="0" err="1"/>
              <a:t>shakey</a:t>
            </a:r>
            <a:r>
              <a:rPr lang="en-US" sz="2000" dirty="0"/>
              <a:t>-robot-</a:t>
            </a:r>
            <a:r>
              <a:rPr lang="en-US" sz="2000" dirty="0" err="1"/>
              <a:t>sri</a:t>
            </a:r>
            <a:r>
              <a:rPr lang="en-US" sz="2000" dirty="0"/>
              <a:t>-fiftieth-anniversary/37668/#gallery</a:t>
            </a:r>
          </a:p>
        </p:txBody>
      </p:sp>
      <p:pic>
        <p:nvPicPr>
          <p:cNvPr id="4098" name="Picture 2" descr="Shakey could visually identify objects">
            <a:extLst>
              <a:ext uri="{FF2B5EF4-FFF2-40B4-BE49-F238E27FC236}">
                <a16:creationId xmlns:a16="http://schemas.microsoft.com/office/drawing/2014/main" id="{2ED4065C-907F-3946-B246-317649A66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61" y="1500191"/>
            <a:ext cx="7335044" cy="535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0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Environments</a:t>
            </a:r>
            <a:br>
              <a:rPr lang="en-US" dirty="0"/>
            </a:br>
            <a:r>
              <a:rPr lang="en-US" sz="1800" dirty="0"/>
              <a:t>(Textbook, Chapter 2)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Fully Observable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Partially Observable</a:t>
            </a:r>
          </a:p>
          <a:p>
            <a:r>
              <a:rPr lang="en-US" dirty="0">
                <a:solidFill>
                  <a:srgbClr val="7030A0"/>
                </a:solidFill>
              </a:rPr>
              <a:t>Deterministic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Stochastic</a:t>
            </a:r>
          </a:p>
          <a:p>
            <a:r>
              <a:rPr lang="en-US" dirty="0">
                <a:solidFill>
                  <a:srgbClr val="7030A0"/>
                </a:solidFill>
              </a:rPr>
              <a:t>Episodic </a:t>
            </a:r>
            <a:r>
              <a:rPr lang="en-US" dirty="0">
                <a:solidFill>
                  <a:schemeClr val="tx2"/>
                </a:solidFill>
              </a:rPr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Sequential</a:t>
            </a:r>
          </a:p>
          <a:p>
            <a:r>
              <a:rPr lang="en-US" dirty="0">
                <a:solidFill>
                  <a:srgbClr val="7030A0"/>
                </a:solidFill>
              </a:rPr>
              <a:t>Static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Dynamic</a:t>
            </a:r>
          </a:p>
          <a:p>
            <a:r>
              <a:rPr lang="en-US" dirty="0">
                <a:solidFill>
                  <a:srgbClr val="7030A0"/>
                </a:solidFill>
              </a:rPr>
              <a:t>Discrete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Continuous</a:t>
            </a:r>
          </a:p>
          <a:p>
            <a:r>
              <a:rPr lang="en-US" dirty="0">
                <a:solidFill>
                  <a:srgbClr val="7030A0"/>
                </a:solidFill>
              </a:rPr>
              <a:t>Single agent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Multi-agent</a:t>
            </a:r>
          </a:p>
          <a:p>
            <a:r>
              <a:rPr lang="en-US" dirty="0">
                <a:solidFill>
                  <a:srgbClr val="7030A0"/>
                </a:solidFill>
              </a:rPr>
              <a:t>Known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Unknown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7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Fully observable vs. partially observable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894"/>
            <a:ext cx="10515600" cy="4351338"/>
          </a:xfrm>
        </p:spPr>
        <p:txBody>
          <a:bodyPr/>
          <a:lstStyle/>
          <a:p>
            <a:r>
              <a:rPr lang="en-US" dirty="0"/>
              <a:t>Do the agent's sensors give it access to the complete state of the environment?</a:t>
            </a:r>
          </a:p>
          <a:p>
            <a:pPr lvl="1"/>
            <a:r>
              <a:rPr lang="en-US" dirty="0"/>
              <a:t>For any given world state, are the values of all the variables known to the agent?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1" y="3962401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40182"/>
            <a:ext cx="2438400" cy="37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55" y="2840182"/>
            <a:ext cx="2475345" cy="37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28422" y="6581002"/>
            <a:ext cx="1585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L. </a:t>
            </a:r>
            <a:r>
              <a:rPr lang="en-US" sz="1200" dirty="0" err="1"/>
              <a:t>Zettlemoyer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87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Deterministic vs. stochastic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905"/>
            <a:ext cx="10515600" cy="4351338"/>
          </a:xfrm>
        </p:spPr>
        <p:txBody>
          <a:bodyPr/>
          <a:lstStyle/>
          <a:p>
            <a:r>
              <a:rPr lang="en-US" dirty="0"/>
              <a:t>Is the next state of the environment completely determined by the </a:t>
            </a:r>
            <a:r>
              <a:rPr lang="en-US" b="1" dirty="0"/>
              <a:t>current state </a:t>
            </a:r>
            <a:r>
              <a:rPr lang="en-US" dirty="0"/>
              <a:t>and the </a:t>
            </a:r>
            <a:r>
              <a:rPr lang="en-US" b="1" dirty="0"/>
              <a:t>agent’s action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transition model </a:t>
            </a:r>
            <a:r>
              <a:rPr lang="en-US" b="1" dirty="0">
                <a:solidFill>
                  <a:srgbClr val="FF0000"/>
                </a:solidFill>
              </a:rPr>
              <a:t>deterministic</a:t>
            </a:r>
            <a:r>
              <a:rPr lang="en-US" dirty="0"/>
              <a:t> (unique successor state given current state and action) or </a:t>
            </a:r>
            <a:r>
              <a:rPr lang="en-US" b="1" dirty="0">
                <a:solidFill>
                  <a:srgbClr val="FF0000"/>
                </a:solidFill>
              </a:rPr>
              <a:t>stochastic</a:t>
            </a:r>
            <a:r>
              <a:rPr lang="en-US" dirty="0"/>
              <a:t> (distribution over successor states given current state and action)?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is deterministic except for the actions of other agents</a:t>
            </a:r>
          </a:p>
          <a:p>
            <a:endParaRPr lang="en-US" dirty="0"/>
          </a:p>
        </p:txBody>
      </p:sp>
      <p:pic>
        <p:nvPicPr>
          <p:cNvPr id="2050" name="Picture 2" descr="http://www.greathallgames.com/aacc/atokbags/checkerBoardM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77385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1" y="4706036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2052" name="Picture 4" descr="http://www.phillaakpoker.com/wp-content/uploads/2010/05/backgamm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71" y="3657600"/>
            <a:ext cx="3790950" cy="2743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87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Episodic vs. 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78" y="1527142"/>
            <a:ext cx="10552522" cy="4395297"/>
          </a:xfrm>
        </p:spPr>
        <p:txBody>
          <a:bodyPr/>
          <a:lstStyle/>
          <a:p>
            <a:r>
              <a:rPr lang="en-US" dirty="0"/>
              <a:t>Is the agent’s experience divided into unconnected episodes, or is it a coherent sequence of observations and actions?</a:t>
            </a:r>
          </a:p>
          <a:p>
            <a:pPr lvl="1"/>
            <a:r>
              <a:rPr lang="en-US" dirty="0"/>
              <a:t>Does each problem instance involve just one action or a series of actions that change the world state according to the transition model?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1" y="4771709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6" y="4162108"/>
            <a:ext cx="3533775" cy="19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www.rickconner.net/spamweb/blackbox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94" y="3628708"/>
            <a:ext cx="4011706" cy="3000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3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Static vs. dynamic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290320"/>
            <a:ext cx="10652760" cy="4518996"/>
          </a:xfrm>
        </p:spPr>
        <p:txBody>
          <a:bodyPr/>
          <a:lstStyle/>
          <a:p>
            <a:r>
              <a:rPr lang="en-US" dirty="0"/>
              <a:t>Is the world changing while the agent is thinking?</a:t>
            </a:r>
          </a:p>
          <a:p>
            <a:pPr marL="742950" lvl="2" indent="-342900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1" y="3962401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4098" name="Picture 2" descr="http://www.dan-dare.org/Dan%20FRD/TomAndJerryWallpaper8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80665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memphisflyer.com/binary/db6e/1351792080-rubiks-cube-orig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43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Discrete vs. continuous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040"/>
            <a:ext cx="10515600" cy="4351338"/>
          </a:xfrm>
        </p:spPr>
        <p:txBody>
          <a:bodyPr/>
          <a:lstStyle/>
          <a:p>
            <a:r>
              <a:rPr lang="en-US" dirty="0"/>
              <a:t>Does the environment provide a countable (discrete) or </a:t>
            </a:r>
            <a:r>
              <a:rPr lang="en-US" dirty="0" err="1"/>
              <a:t>uncountably</a:t>
            </a:r>
            <a:r>
              <a:rPr lang="en-US" dirty="0"/>
              <a:t> infinite (continuous) number of distinct percepts, actions, and environment states?</a:t>
            </a:r>
          </a:p>
          <a:p>
            <a:pPr lvl="1"/>
            <a:r>
              <a:rPr lang="en-US" dirty="0"/>
              <a:t>Are the values of the state variables discrete or continuous?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pPr lvl="1"/>
            <a:r>
              <a:rPr lang="en-US" dirty="0"/>
              <a:t>“Distinct” = different values of utility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1" y="4501516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73475"/>
            <a:ext cx="355753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247390"/>
            <a:ext cx="3524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65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Single-agent vs. </a:t>
            </a:r>
            <a:r>
              <a:rPr lang="en-US" sz="3600" dirty="0" err="1"/>
              <a:t>multiagent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agent operating by itself in the environment?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54830" y="3962401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  <p:pic>
        <p:nvPicPr>
          <p:cNvPr id="6146" name="Picture 2" descr="http://www.seas.upenn.edu/~mubbasir/images/pp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819400"/>
            <a:ext cx="3758501" cy="2846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kyliemcgirr.com/wp-content/uploads/2012/02/Rat-in-Maz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88" y="2856815"/>
            <a:ext cx="4318913" cy="3239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43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 dirty="0"/>
              <a:t>Known vs. unknown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612"/>
            <a:ext cx="10515600" cy="4351338"/>
          </a:xfrm>
        </p:spPr>
        <p:txBody>
          <a:bodyPr/>
          <a:lstStyle/>
          <a:p>
            <a:r>
              <a:rPr lang="en-US" dirty="0"/>
              <a:t>Are the rules of the environment (transition model and rewards associated with states) known to the agent?</a:t>
            </a:r>
          </a:p>
          <a:p>
            <a:pPr lvl="1"/>
            <a:r>
              <a:rPr lang="en-US" dirty="0"/>
              <a:t>Strictly speaking, not a property of the environment, but of the agent’s state of knowledge</a:t>
            </a:r>
          </a:p>
        </p:txBody>
      </p:sp>
      <p:pic>
        <p:nvPicPr>
          <p:cNvPr id="2052" name="Picture 4" descr="http://i1-games.softpedia-static.com/screenshots/Myst-Revelation-Demo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50" y="2971800"/>
            <a:ext cx="3913704" cy="2667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7/78/Monopoly_board_on_white_b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4393920" cy="297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26230" y="3962401"/>
            <a:ext cx="689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75771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(textbook chapter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51348" y="1217631"/>
            <a:ext cx="8259452" cy="156327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is anything that can be viewed as </a:t>
            </a:r>
            <a:r>
              <a:rPr lang="en-US" dirty="0">
                <a:solidFill>
                  <a:srgbClr val="FF0000"/>
                </a:solidFill>
              </a:rPr>
              <a:t>perceiving</a:t>
            </a:r>
            <a:r>
              <a:rPr lang="en-US" dirty="0"/>
              <a:t> its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 through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acting</a:t>
            </a:r>
            <a:r>
              <a:rPr lang="en-US" dirty="0"/>
              <a:t> upon that environment through </a:t>
            </a:r>
            <a:r>
              <a:rPr lang="en-US" dirty="0">
                <a:solidFill>
                  <a:srgbClr val="FF0000"/>
                </a:solidFill>
              </a:rPr>
              <a:t>actuators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964" y="2743200"/>
            <a:ext cx="79594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511668" y="3547411"/>
            <a:ext cx="1574172" cy="32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sensations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1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9098-591E-674D-8D0E-3CD155D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320B-8CA3-1542-AEC9-86B0DE34BE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Shakey’s</a:t>
            </a:r>
            <a:r>
              <a:rPr lang="en-US" dirty="0"/>
              <a:t> environment is:</a:t>
            </a:r>
          </a:p>
          <a:p>
            <a:r>
              <a:rPr lang="en-US" dirty="0"/>
              <a:t>Partially observable (not Fully)</a:t>
            </a:r>
          </a:p>
          <a:p>
            <a:r>
              <a:rPr lang="en-US" dirty="0"/>
              <a:t>Deterministic (not Stochastic)</a:t>
            </a:r>
          </a:p>
          <a:p>
            <a:r>
              <a:rPr lang="en-US" dirty="0"/>
              <a:t>Sequential (not Episodic)</a:t>
            </a:r>
          </a:p>
          <a:p>
            <a:r>
              <a:rPr lang="en-US" dirty="0"/>
              <a:t>Static (not Dynamic)</a:t>
            </a:r>
          </a:p>
          <a:p>
            <a:r>
              <a:rPr lang="en-US" dirty="0"/>
              <a:t>Continuous (not Discrete)</a:t>
            </a:r>
          </a:p>
          <a:p>
            <a:r>
              <a:rPr lang="en-US" dirty="0"/>
              <a:t>Single-agent (not Multi-agent)</a:t>
            </a:r>
          </a:p>
          <a:p>
            <a:r>
              <a:rPr lang="en-US" dirty="0"/>
              <a:t>Known (</a:t>
            </a:r>
            <a:r>
              <a:rPr lang="en-US"/>
              <a:t>not Unknown)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Shakey in its &quot;world&quot;">
            <a:extLst>
              <a:ext uri="{FF2B5EF4-FFF2-40B4-BE49-F238E27FC236}">
                <a16:creationId xmlns:a16="http://schemas.microsoft.com/office/drawing/2014/main" id="{F4A41AA2-8A9D-F34B-AEEB-2E1634EA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8" y="1825625"/>
            <a:ext cx="5507667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36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9098-591E-674D-8D0E-3CD155D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320B-8CA3-1542-AEC9-86B0DE34BE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Shakey’s</a:t>
            </a:r>
            <a:r>
              <a:rPr lang="en-US" dirty="0"/>
              <a:t> environment is:</a:t>
            </a:r>
          </a:p>
          <a:p>
            <a:r>
              <a:rPr lang="en-US" dirty="0"/>
              <a:t>Partially observable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Sequential</a:t>
            </a:r>
          </a:p>
          <a:p>
            <a:r>
              <a:rPr lang="en-US" strike="sngStrike" dirty="0"/>
              <a:t>Static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Dynamic?</a:t>
            </a:r>
            <a:endParaRPr lang="en-US" u="sng" strike="sngStrike" dirty="0"/>
          </a:p>
          <a:p>
            <a:r>
              <a:rPr lang="en-US" dirty="0"/>
              <a:t>Continuous</a:t>
            </a:r>
          </a:p>
          <a:p>
            <a:r>
              <a:rPr lang="en-US" dirty="0"/>
              <a:t>Single-agent</a:t>
            </a:r>
          </a:p>
          <a:p>
            <a:r>
              <a:rPr lang="en-US" dirty="0"/>
              <a:t>Known</a:t>
            </a:r>
          </a:p>
          <a:p>
            <a:endParaRPr lang="en-US" dirty="0"/>
          </a:p>
        </p:txBody>
      </p:sp>
      <p:pic>
        <p:nvPicPr>
          <p:cNvPr id="6" name="Picture 2" descr="Shakey could visually identify objects">
            <a:extLst>
              <a:ext uri="{FF2B5EF4-FFF2-40B4-BE49-F238E27FC236}">
                <a16:creationId xmlns:a16="http://schemas.microsoft.com/office/drawing/2014/main" id="{460255DD-4F3C-DE48-963A-1463790E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9" y="1825625"/>
            <a:ext cx="5695608" cy="41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2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9098-591E-674D-8D0E-3CD155D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320B-8CA3-1542-AEC9-86B0DE34BE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Ichnowski’s</a:t>
            </a:r>
            <a:r>
              <a:rPr lang="en-US" dirty="0"/>
              <a:t> environment is:</a:t>
            </a:r>
          </a:p>
          <a:p>
            <a:r>
              <a:rPr lang="en-US" strike="sngStrike" dirty="0"/>
              <a:t>Partially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Fully</a:t>
            </a:r>
            <a:r>
              <a:rPr lang="en-US" dirty="0"/>
              <a:t> observable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Sequential</a:t>
            </a:r>
          </a:p>
          <a:p>
            <a:r>
              <a:rPr lang="en-US" dirty="0"/>
              <a:t>Static</a:t>
            </a:r>
            <a:endParaRPr lang="en-US" u="sng" strike="sngStrike" dirty="0"/>
          </a:p>
          <a:p>
            <a:r>
              <a:rPr lang="en-US" dirty="0"/>
              <a:t>Continuous</a:t>
            </a:r>
          </a:p>
          <a:p>
            <a:r>
              <a:rPr lang="en-US" dirty="0"/>
              <a:t>Single-agent</a:t>
            </a:r>
          </a:p>
          <a:p>
            <a:r>
              <a:rPr lang="en-US" dirty="0"/>
              <a:t>Known</a:t>
            </a: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0255DD-4F3C-DE48-963A-1463790E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23049" y="2083857"/>
            <a:ext cx="5695608" cy="36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41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9098-591E-674D-8D0E-3CD155DA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Environments</a:t>
            </a:r>
            <a:br>
              <a:rPr lang="en-US" dirty="0"/>
            </a:br>
            <a:r>
              <a:rPr lang="en-US" sz="2000" dirty="0" err="1"/>
              <a:t>Euronews</a:t>
            </a:r>
            <a:r>
              <a:rPr lang="en-US" sz="2000" dirty="0"/>
              <a:t>,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www.youtube.com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watch?v</a:t>
            </a:r>
            <a:r>
              <a:rPr lang="en-US" sz="2000" dirty="0">
                <a:hlinkClick r:id="rId2"/>
              </a:rPr>
              <a:t>=b5DEg2qZzkU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320B-8CA3-1542-AEC9-86B0DE34BE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drone’s environment is:</a:t>
            </a:r>
          </a:p>
          <a:p>
            <a:r>
              <a:rPr lang="en-US" dirty="0"/>
              <a:t>Partially observable</a:t>
            </a:r>
          </a:p>
          <a:p>
            <a:r>
              <a:rPr lang="en-US" dirty="0"/>
              <a:t>Deterministic</a:t>
            </a:r>
          </a:p>
          <a:p>
            <a:r>
              <a:rPr lang="en-US" dirty="0"/>
              <a:t>Sequential</a:t>
            </a:r>
          </a:p>
          <a:p>
            <a:r>
              <a:rPr lang="en-US" strike="sngStrike" dirty="0"/>
              <a:t>Static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Dynamic?</a:t>
            </a:r>
            <a:endParaRPr lang="en-US" u="sng" strike="sngStrike" dirty="0"/>
          </a:p>
          <a:p>
            <a:r>
              <a:rPr lang="en-US" dirty="0"/>
              <a:t>Continuous</a:t>
            </a:r>
          </a:p>
          <a:p>
            <a:r>
              <a:rPr lang="en-US" strike="sngStrike" dirty="0"/>
              <a:t>Single</a:t>
            </a:r>
            <a:r>
              <a:rPr lang="en-US" dirty="0"/>
              <a:t> </a:t>
            </a:r>
            <a:r>
              <a:rPr lang="en-US" u="sng" dirty="0">
                <a:solidFill>
                  <a:srgbClr val="FF0000"/>
                </a:solidFill>
              </a:rPr>
              <a:t>Multi</a:t>
            </a:r>
            <a:r>
              <a:rPr lang="en-US" dirty="0"/>
              <a:t>-agent</a:t>
            </a:r>
          </a:p>
          <a:p>
            <a:r>
              <a:rPr lang="en-US" dirty="0"/>
              <a:t>Known (?)</a:t>
            </a:r>
          </a:p>
          <a:p>
            <a:endParaRPr lang="en-US" dirty="0"/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460255DD-4F3C-DE48-963A-1463790E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4528" y="1825625"/>
            <a:ext cx="5332649" cy="41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7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3281-66BF-F745-B24E-F24E93A9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706D4-CAB3-D64C-B719-415C5F36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robot, like any other agent, is characterized by its PEAS: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Sensors</a:t>
            </a:r>
          </a:p>
          <a:p>
            <a:r>
              <a:rPr lang="en-US" dirty="0"/>
              <a:t>Environments are characterized as: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Fully Observable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Partially Observable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Deterministic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Stochastic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Episodic </a:t>
            </a:r>
            <a:r>
              <a:rPr lang="en-US" dirty="0">
                <a:solidFill>
                  <a:schemeClr val="tx2"/>
                </a:solidFill>
              </a:rPr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Sequential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Static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Dynamic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Discrete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Continuous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Single agent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Multi-agent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Known </a:t>
            </a:r>
            <a:r>
              <a:rPr lang="en-US" dirty="0"/>
              <a:t>vs.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Unknown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635"/>
            <a:ext cx="10515600" cy="1143635"/>
          </a:xfrm>
        </p:spPr>
        <p:txBody>
          <a:bodyPr/>
          <a:lstStyle/>
          <a:p>
            <a:r>
              <a:rPr lang="en-US" dirty="0"/>
              <a:t>Example: Vacuum-Agent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06631" y="944880"/>
                <a:ext cx="9461369" cy="573872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Environment = tuple of variables: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Location, status of both rooms, </a:t>
                </a:r>
                <a:br>
                  <a:rPr lang="en-US" sz="2800" dirty="0"/>
                </a:br>
                <a:r>
                  <a:rPr lang="en-US" sz="2800" dirty="0"/>
                  <a:t>	e.g.,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S = { </a:t>
                </a:r>
                <a:r>
                  <a:rPr lang="en-US" sz="2800" dirty="0" err="1">
                    <a:solidFill>
                      <a:schemeClr val="accent2"/>
                    </a:solidFill>
                  </a:rPr>
                  <a:t>Loc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=A, Status=(Dirty, Dirty) }</a:t>
                </a:r>
              </a:p>
              <a:p>
                <a:r>
                  <a:rPr lang="en-US" b="1" dirty="0"/>
                  <a:t>Action = variable drawn from a set: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{ Left, Right, Suck, </a:t>
                </a:r>
                <a:r>
                  <a:rPr lang="en-US" dirty="0" err="1">
                    <a:solidFill>
                      <a:srgbClr val="FF0000"/>
                    </a:solidFill>
                  </a:rPr>
                  <a:t>NoOp</a:t>
                </a:r>
                <a:r>
                  <a:rPr lang="en-US" dirty="0">
                    <a:solidFill>
                      <a:srgbClr val="FF0000"/>
                    </a:solidFill>
                  </a:rPr>
                  <a:t> }</a:t>
                </a:r>
              </a:p>
              <a:p>
                <a:r>
                  <a:rPr lang="en-US" altLang="ja-JP" b="1" dirty="0"/>
                  <a:t>Sensors = tuple of variables:</a:t>
                </a:r>
                <a:r>
                  <a:rPr lang="en-US" altLang="ja-JP" dirty="0"/>
                  <a:t> </a:t>
                </a:r>
              </a:p>
              <a:p>
                <a:pPr lvl="1"/>
                <a:r>
                  <a:rPr lang="en-US" altLang="ja-JP" sz="2800" dirty="0"/>
                  <a:t>Location, and status of Current Room Only </a:t>
                </a:r>
                <a:br>
                  <a:rPr lang="en-US" altLang="ja-JP" sz="2800" dirty="0"/>
                </a:br>
                <a:r>
                  <a:rPr lang="en-US" altLang="ja-JP" sz="2800" dirty="0"/>
                  <a:t>	e.g., </a:t>
                </a:r>
                <a:r>
                  <a:rPr lang="en-US" altLang="ja-JP" sz="2800" dirty="0">
                    <a:solidFill>
                      <a:schemeClr val="accent2"/>
                    </a:solidFill>
                  </a:rPr>
                  <a:t>S = { </a:t>
                </a:r>
                <a:r>
                  <a:rPr lang="en-US" altLang="ja-JP" sz="2800" dirty="0" err="1">
                    <a:solidFill>
                      <a:schemeClr val="accent2"/>
                    </a:solidFill>
                  </a:rPr>
                  <a:t>Loc</a:t>
                </a:r>
                <a:r>
                  <a:rPr lang="en-US" altLang="ja-JP" sz="2800" dirty="0">
                    <a:solidFill>
                      <a:schemeClr val="accent2"/>
                    </a:solidFill>
                  </a:rPr>
                  <a:t>=A, Status = Dirty }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buNone/>
                </a:pPr>
                <a:r>
                  <a:rPr lang="en-US" sz="3100" b="1" dirty="0">
                    <a:solidFill>
                      <a:schemeClr val="tx1"/>
                    </a:solidFill>
                  </a:rPr>
                  <a:t>function Vacuum-Agent</a:t>
                </a:r>
                <a:r>
                  <a:rPr lang="en-US" sz="3100" dirty="0">
                    <a:solidFill>
                      <a:schemeClr val="tx1"/>
                    </a:solidFill>
                  </a:rPr>
                  <a:t>(</a:t>
                </a:r>
                <a:r>
                  <a:rPr lang="en-US" sz="3100" dirty="0">
                    <a:solidFill>
                      <a:schemeClr val="accent2"/>
                    </a:solidFill>
                  </a:rPr>
                  <a:t>[</a:t>
                </a:r>
                <a:r>
                  <a:rPr lang="en-US" sz="3100" dirty="0" err="1">
                    <a:solidFill>
                      <a:schemeClr val="accent2"/>
                    </a:solidFill>
                  </a:rPr>
                  <a:t>location,status</a:t>
                </a:r>
                <a:r>
                  <a:rPr lang="en-US" sz="3100" dirty="0">
                    <a:solidFill>
                      <a:schemeClr val="accent2"/>
                    </a:solidFill>
                  </a:rPr>
                  <a:t>]</a:t>
                </a:r>
                <a:r>
                  <a:rPr lang="en-US" sz="3100" dirty="0">
                    <a:solidFill>
                      <a:schemeClr val="tx1"/>
                    </a:solidFill>
                  </a:rPr>
                  <a:t>) returns an </a:t>
                </a:r>
                <a:r>
                  <a:rPr lang="en-US" sz="3100" dirty="0">
                    <a:solidFill>
                      <a:srgbClr val="FF0000"/>
                    </a:solidFill>
                  </a:rPr>
                  <a:t>action</a:t>
                </a:r>
              </a:p>
              <a:p>
                <a:r>
                  <a:rPr lang="en-US" sz="3100" i="1" dirty="0">
                    <a:solidFill>
                      <a:schemeClr val="tx1"/>
                    </a:solidFill>
                  </a:rPr>
                  <a:t>if</a:t>
                </a:r>
                <a:r>
                  <a:rPr lang="en-US" sz="3100" dirty="0">
                    <a:solidFill>
                      <a:schemeClr val="tx1"/>
                    </a:solidFill>
                  </a:rPr>
                  <a:t> </a:t>
                </a:r>
                <a:r>
                  <a:rPr lang="en-US" sz="3100" dirty="0" err="1">
                    <a:solidFill>
                      <a:schemeClr val="accent2"/>
                    </a:solidFill>
                  </a:rPr>
                  <a:t>Loc</a:t>
                </a:r>
                <a:r>
                  <a:rPr lang="en-US" sz="3100" dirty="0">
                    <a:solidFill>
                      <a:schemeClr val="accent2"/>
                    </a:solidFill>
                  </a:rPr>
                  <a:t>=A</a:t>
                </a:r>
              </a:p>
              <a:p>
                <a:pPr lvl="1"/>
                <a:r>
                  <a:rPr lang="en-US" altLang="ja-JP" sz="3100" i="1" dirty="0"/>
                  <a:t>if </a:t>
                </a:r>
                <a:r>
                  <a:rPr lang="en-US" altLang="ja-JP" sz="3100" dirty="0">
                    <a:solidFill>
                      <a:schemeClr val="accent2"/>
                    </a:solidFill>
                  </a:rPr>
                  <a:t>Status=Dirty </a:t>
                </a:r>
                <a:r>
                  <a:rPr lang="en-US" altLang="ja-JP" sz="3100" i="1" dirty="0"/>
                  <a:t>t</a:t>
                </a:r>
                <a:r>
                  <a:rPr lang="en-US" sz="3100" i="1" dirty="0">
                    <a:solidFill>
                      <a:schemeClr val="tx1"/>
                    </a:solidFill>
                  </a:rPr>
                  <a:t>hen</a:t>
                </a:r>
                <a:r>
                  <a:rPr lang="en-US" sz="3100" dirty="0">
                    <a:solidFill>
                      <a:schemeClr val="tx1"/>
                    </a:solidFill>
                  </a:rPr>
                  <a:t> return </a:t>
                </a:r>
                <a:r>
                  <a:rPr lang="en-US" sz="3100" dirty="0">
                    <a:solidFill>
                      <a:srgbClr val="FF0000"/>
                    </a:solidFill>
                  </a:rPr>
                  <a:t>Suck</a:t>
                </a:r>
              </a:p>
              <a:p>
                <a:pPr lvl="1"/>
                <a:r>
                  <a:rPr lang="en-US" sz="3100" i="1" dirty="0"/>
                  <a:t>else if I have never visited </a:t>
                </a:r>
                <a:r>
                  <a:rPr lang="en-US" sz="3100" dirty="0">
                    <a:solidFill>
                      <a:schemeClr val="accent2"/>
                    </a:solidFill>
                  </a:rPr>
                  <a:t>B</a:t>
                </a:r>
                <a:r>
                  <a:rPr lang="en-US" sz="3100" i="1" dirty="0"/>
                  <a:t> then return</a:t>
                </a:r>
                <a:r>
                  <a:rPr lang="en-US" sz="3100" dirty="0">
                    <a:solidFill>
                      <a:srgbClr val="FF0000"/>
                    </a:solidFill>
                  </a:rPr>
                  <a:t> Right</a:t>
                </a:r>
              </a:p>
              <a:p>
                <a:pPr lvl="1"/>
                <a:r>
                  <a:rPr lang="en-US" sz="3100" i="1" dirty="0"/>
                  <a:t>else return</a:t>
                </a:r>
                <a:r>
                  <a:rPr lang="en-US" sz="3100" dirty="0">
                    <a:solidFill>
                      <a:srgbClr val="FF0000"/>
                    </a:solidFill>
                  </a:rPr>
                  <a:t> </a:t>
                </a:r>
                <a:r>
                  <a:rPr lang="en-US" sz="3100" dirty="0" err="1">
                    <a:solidFill>
                      <a:srgbClr val="FF0000"/>
                    </a:solidFill>
                  </a:rPr>
                  <a:t>NoOp</a:t>
                </a:r>
                <a:endParaRPr lang="en-US" sz="3100" dirty="0">
                  <a:solidFill>
                    <a:srgbClr val="FF0000"/>
                  </a:solidFill>
                </a:endParaRPr>
              </a:p>
              <a:p>
                <a:r>
                  <a:rPr lang="en-US" sz="3100" i="1" dirty="0"/>
                  <a:t>e</a:t>
                </a:r>
                <a:r>
                  <a:rPr lang="en-US" sz="3100" i="1" dirty="0">
                    <a:solidFill>
                      <a:schemeClr val="tx1"/>
                    </a:solidFill>
                  </a:rPr>
                  <a:t>lse</a:t>
                </a:r>
              </a:p>
              <a:p>
                <a:pPr lvl="1"/>
                <a:r>
                  <a:rPr lang="en-US" altLang="ja-JP" sz="3100" i="1" dirty="0"/>
                  <a:t>if </a:t>
                </a:r>
                <a:r>
                  <a:rPr lang="en-US" altLang="ja-JP" sz="3100" dirty="0">
                    <a:solidFill>
                      <a:schemeClr val="accent2"/>
                    </a:solidFill>
                  </a:rPr>
                  <a:t>Status=Dirty </a:t>
                </a:r>
                <a:r>
                  <a:rPr lang="en-US" altLang="ja-JP" sz="3100" i="1" dirty="0"/>
                  <a:t>then</a:t>
                </a:r>
                <a:r>
                  <a:rPr lang="en-US" altLang="ja-JP" sz="3100" dirty="0"/>
                  <a:t> return </a:t>
                </a:r>
                <a:r>
                  <a:rPr lang="en-US" altLang="ja-JP" sz="3100" dirty="0">
                    <a:solidFill>
                      <a:srgbClr val="FF0000"/>
                    </a:solidFill>
                  </a:rPr>
                  <a:t>Suck</a:t>
                </a:r>
              </a:p>
              <a:p>
                <a:pPr lvl="1"/>
                <a:r>
                  <a:rPr lang="en-US" altLang="ja-JP" sz="3100" i="1" dirty="0"/>
                  <a:t>else if I have never visited </a:t>
                </a:r>
                <a:r>
                  <a:rPr lang="en-US" altLang="ja-JP" sz="3100" dirty="0">
                    <a:solidFill>
                      <a:schemeClr val="accent2"/>
                    </a:solidFill>
                  </a:rPr>
                  <a:t>A</a:t>
                </a:r>
                <a:r>
                  <a:rPr lang="en-US" altLang="ja-JP" sz="3100" i="1" dirty="0"/>
                  <a:t> then return</a:t>
                </a:r>
                <a:r>
                  <a:rPr lang="en-US" altLang="ja-JP" sz="3100" dirty="0">
                    <a:solidFill>
                      <a:srgbClr val="FF0000"/>
                    </a:solidFill>
                  </a:rPr>
                  <a:t> Left</a:t>
                </a:r>
              </a:p>
              <a:p>
                <a:pPr lvl="1"/>
                <a:r>
                  <a:rPr lang="en-US" altLang="ja-JP" sz="3100" i="1" dirty="0"/>
                  <a:t>else return</a:t>
                </a:r>
                <a:r>
                  <a:rPr lang="en-US" altLang="ja-JP" sz="31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3100" dirty="0" err="1">
                    <a:solidFill>
                      <a:srgbClr val="FF0000"/>
                    </a:solidFill>
                  </a:rPr>
                  <a:t>NoOp</a:t>
                </a:r>
                <a:endParaRPr lang="en-US" altLang="ja-JP" sz="3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631" y="944880"/>
                <a:ext cx="9461369" cy="5738723"/>
              </a:xfrm>
              <a:blipFill rotWithShape="0">
                <a:blip r:embed="rId3"/>
                <a:stretch>
                  <a:fillRect l="-838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7056" y="1143000"/>
            <a:ext cx="3872345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225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the task environment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500434"/>
            <a:ext cx="9144000" cy="49831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PEAS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Performance, Environment, Actions, Sensors 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P: </a:t>
            </a:r>
            <a:r>
              <a:rPr lang="en-US" dirty="0"/>
              <a:t>a function the agent is maximizing (or minimizing)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Assumed given</a:t>
            </a:r>
            <a:br>
              <a:rPr lang="en-US" dirty="0"/>
            </a:br>
            <a:endParaRPr lang="en-US" sz="8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E: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/>
              <a:t> formal representation for </a:t>
            </a:r>
            <a:r>
              <a:rPr lang="en-US" i="1" dirty="0">
                <a:solidFill>
                  <a:srgbClr val="0000FF"/>
                </a:solidFill>
              </a:rPr>
              <a:t>world states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 concreteness, a tuple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var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i="1" dirty="0">
                <a:solidFill>
                  <a:srgbClr val="0000FF"/>
                </a:solidFill>
              </a:rPr>
              <a:t>val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i="1" dirty="0">
                <a:solidFill>
                  <a:srgbClr val="0000FF"/>
                </a:solidFill>
              </a:rPr>
              <a:t>var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i="1" dirty="0">
                <a:solidFill>
                  <a:srgbClr val="0000FF"/>
                </a:solidFill>
              </a:rPr>
              <a:t>val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 … ,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i="1" dirty="0" err="1">
                <a:solidFill>
                  <a:srgbClr val="0000FF"/>
                </a:solidFill>
              </a:rPr>
              <a:t>val</a:t>
            </a:r>
            <a:r>
              <a:rPr lang="en-US" i="1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)</a:t>
            </a:r>
            <a:br>
              <a:rPr lang="en-US" dirty="0">
                <a:solidFill>
                  <a:srgbClr val="0000FF"/>
                </a:solidFill>
              </a:rPr>
            </a:br>
            <a:endParaRPr lang="en-US" sz="8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A: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/>
              <a:t>ctions that change the state according to a </a:t>
            </a:r>
            <a:r>
              <a:rPr lang="en-US" i="1" dirty="0">
                <a:solidFill>
                  <a:srgbClr val="0000FF"/>
                </a:solidFill>
              </a:rPr>
              <a:t>transition model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Given a state and action, what is the successor state </a:t>
            </a:r>
            <a:br>
              <a:rPr lang="en-US" dirty="0"/>
            </a:br>
            <a:r>
              <a:rPr lang="en-US" dirty="0"/>
              <a:t>(or distribution over successor states)?</a:t>
            </a:r>
            <a:br>
              <a:rPr lang="en-US" dirty="0"/>
            </a:br>
            <a:endParaRPr lang="en-US" sz="800" dirty="0"/>
          </a:p>
          <a:p>
            <a:pPr lvl="1">
              <a:spcBef>
                <a:spcPts val="0"/>
              </a:spcBef>
            </a:pPr>
            <a:endParaRPr lang="en-US" sz="400" i="1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S: </a:t>
            </a:r>
            <a:r>
              <a:rPr lang="en-US" dirty="0"/>
              <a:t>observations that allow the agent to infer the world state</a:t>
            </a:r>
          </a:p>
          <a:p>
            <a:pPr lvl="1">
              <a:spcBef>
                <a:spcPts val="0"/>
              </a:spcBef>
            </a:pPr>
            <a:r>
              <a:rPr lang="en-US" dirty="0"/>
              <a:t>Often come in very different form than the state itself </a:t>
            </a:r>
          </a:p>
          <a:p>
            <a:pPr lvl="1">
              <a:spcBef>
                <a:spcPts val="0"/>
              </a:spcBef>
            </a:pPr>
            <a:r>
              <a:rPr lang="en-US" dirty="0"/>
              <a:t>E.g., in tracking, observations may be pixels and state variables 3D coordinates</a:t>
            </a:r>
          </a:p>
        </p:txBody>
      </p:sp>
    </p:spTree>
    <p:extLst>
      <p:ext uri="{BB962C8B-B14F-4D97-AF65-F5344CB8AC3E}">
        <p14:creationId xmlns:p14="http://schemas.microsoft.com/office/powerpoint/2010/main" val="96522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6EB8-539D-E941-AE76-33205A21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365125"/>
            <a:ext cx="1112705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“Robot”?</a:t>
            </a:r>
            <a:br>
              <a:rPr lang="en-US" dirty="0"/>
            </a:br>
            <a:r>
              <a:rPr lang="en-US" sz="2000" dirty="0"/>
              <a:t>A scene from “Rossum’s Universal Robots,” Karel </a:t>
            </a:r>
            <a:r>
              <a:rPr lang="en-US" sz="2000" dirty="0" err="1"/>
              <a:t>Čapek</a:t>
            </a:r>
            <a:r>
              <a:rPr lang="en-US" sz="2000" dirty="0"/>
              <a:t>, 1921 http://</a:t>
            </a:r>
            <a:r>
              <a:rPr lang="en-US" sz="2000" dirty="0" err="1"/>
              <a:t>www.umich.edu</a:t>
            </a:r>
            <a:r>
              <a:rPr lang="en-US" sz="2000" dirty="0"/>
              <a:t>/~engb415/literature/</a:t>
            </a:r>
            <a:r>
              <a:rPr lang="en-US" sz="2000" dirty="0" err="1"/>
              <a:t>pontee</a:t>
            </a:r>
            <a:r>
              <a:rPr lang="en-US" sz="2000" dirty="0"/>
              <a:t>/RUR/</a:t>
            </a:r>
            <a:r>
              <a:rPr lang="en-US" sz="2000" dirty="0" err="1"/>
              <a:t>RURsmry.html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CC487BF1-619F-734C-BBC1-DC15AEF7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69" y="1830388"/>
            <a:ext cx="7188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6EB8-539D-E941-AE76-33205A21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365125"/>
            <a:ext cx="5659243" cy="1325563"/>
          </a:xfrm>
        </p:spPr>
        <p:txBody>
          <a:bodyPr>
            <a:normAutofit/>
          </a:bodyPr>
          <a:lstStyle/>
          <a:p>
            <a:r>
              <a:rPr lang="en-US" dirty="0"/>
              <a:t>What is a “Robot”?</a:t>
            </a:r>
            <a:br>
              <a:rPr lang="en-US" dirty="0"/>
            </a:br>
            <a:r>
              <a:rPr lang="en-US" sz="2000" dirty="0"/>
              <a:t>Example: Shaky the robot, 1972</a:t>
            </a:r>
            <a:br>
              <a:rPr lang="en-US" sz="2000" dirty="0"/>
            </a:br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Shakey_the_robot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EA02-663B-3844-A16C-C68F4410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5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PEAS: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Antenna for radio link</a:t>
            </a:r>
          </a:p>
          <a:p>
            <a:pPr lvl="1"/>
            <a:r>
              <a:rPr lang="en-US" dirty="0"/>
              <a:t>On-board logic</a:t>
            </a:r>
          </a:p>
          <a:p>
            <a:pPr lvl="1"/>
            <a:r>
              <a:rPr lang="en-US" dirty="0"/>
              <a:t>Camera control unit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Caster wheel</a:t>
            </a:r>
          </a:p>
          <a:p>
            <a:pPr lvl="1"/>
            <a:r>
              <a:rPr lang="en-US" dirty="0"/>
              <a:t>Drive motor</a:t>
            </a:r>
          </a:p>
          <a:p>
            <a:pPr lvl="1"/>
            <a:r>
              <a:rPr lang="en-US" dirty="0"/>
              <a:t>Drive wheel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Range finder</a:t>
            </a:r>
          </a:p>
          <a:p>
            <a:pPr lvl="1"/>
            <a:r>
              <a:rPr lang="en-US" dirty="0"/>
              <a:t>Television camera</a:t>
            </a:r>
          </a:p>
          <a:p>
            <a:pPr lvl="1"/>
            <a:r>
              <a:rPr lang="en-US" dirty="0"/>
              <a:t>Bump detector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81F97-09DB-0A46-8AC5-14ABC86B1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8" y="0"/>
            <a:ext cx="431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7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8B1-0549-7848-8A69-AA328E4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</a:t>
            </a:r>
            <a:br>
              <a:rPr lang="en-US" dirty="0"/>
            </a:br>
            <a:r>
              <a:rPr lang="en-US" sz="2000" dirty="0" err="1"/>
              <a:t>Adeept</a:t>
            </a:r>
            <a:r>
              <a:rPr lang="en-US" sz="2000" dirty="0"/>
              <a:t> robot arm for Arduino (from Amazon)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3BF5B-0264-F84C-B69D-AFE3E28C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51" y="1983368"/>
            <a:ext cx="38100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2A95CD-0C4E-704A-83D8-DAF18DAD1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75897"/>
          </a:xfrm>
        </p:spPr>
        <p:txBody>
          <a:bodyPr>
            <a:normAutofit/>
          </a:bodyPr>
          <a:lstStyle/>
          <a:p>
            <a:r>
              <a:rPr lang="en-US" dirty="0"/>
              <a:t>How does the robot arm decide when it has successfully grasped a cup?</a:t>
            </a:r>
          </a:p>
          <a:p>
            <a:r>
              <a:rPr lang="en-US" dirty="0"/>
              <a:t>How does it find the shortest path for its hand?</a:t>
            </a:r>
          </a:p>
        </p:txBody>
      </p:sp>
    </p:spTree>
    <p:extLst>
      <p:ext uri="{BB962C8B-B14F-4D97-AF65-F5344CB8AC3E}">
        <p14:creationId xmlns:p14="http://schemas.microsoft.com/office/powerpoint/2010/main" val="281414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48B1-0549-7848-8A69-AA328E4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Robot Arm Reaching Problem</a:t>
            </a:r>
            <a:br>
              <a:rPr lang="en-US" dirty="0"/>
            </a:br>
            <a:r>
              <a:rPr lang="en-US" sz="2000" dirty="0"/>
              <a:t>https://</a:t>
            </a:r>
            <a:r>
              <a:rPr lang="en-US" sz="2000" dirty="0" err="1"/>
              <a:t>www.mathworks.com</a:t>
            </a:r>
            <a:r>
              <a:rPr lang="en-US" sz="2000" dirty="0"/>
              <a:t>/help/fuzzy/modeling-inverse-kinematics-in-a-robotic-</a:t>
            </a:r>
            <a:r>
              <a:rPr lang="en-US" sz="2000" dirty="0" err="1"/>
              <a:t>arm.html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2A95CD-0C4E-704A-83D8-DAF18DAD1C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8338" y="1825624"/>
                <a:ext cx="4542262" cy="47758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goal is to reach a particular location (</a:t>
                </a:r>
                <a:r>
                  <a:rPr lang="en-US" dirty="0" err="1"/>
                  <a:t>x,y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But we can’t control (</a:t>
                </a:r>
                <a:r>
                  <a:rPr lang="en-US" dirty="0" err="1"/>
                  <a:t>x,y</a:t>
                </a:r>
                <a:r>
                  <a:rPr lang="en-US" dirty="0"/>
                  <a:t>) directly!  What we actually control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2A95CD-0C4E-704A-83D8-DAF18DAD1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8338" y="1825624"/>
                <a:ext cx="4542262" cy="4775897"/>
              </a:xfrm>
              <a:blipFill>
                <a:blip r:embed="rId2"/>
                <a:stretch>
                  <a:fillRect l="-1950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837CBEB-4D8F-3C4A-BC7E-9F1340ECC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37" y="1837780"/>
            <a:ext cx="73914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56B0-0BF9-FD4C-BE34-179308FF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50797"/>
            <a:ext cx="11608419" cy="1325563"/>
          </a:xfrm>
        </p:spPr>
        <p:txBody>
          <a:bodyPr>
            <a:normAutofit/>
          </a:bodyPr>
          <a:lstStyle/>
          <a:p>
            <a:r>
              <a:rPr lang="en-US" dirty="0"/>
              <a:t>The Robot Arm Reaching Problem</a:t>
            </a:r>
            <a:br>
              <a:rPr lang="en-US" dirty="0"/>
            </a:br>
            <a:r>
              <a:rPr lang="en-US" sz="2000" dirty="0"/>
              <a:t>Jeff </a:t>
            </a:r>
            <a:r>
              <a:rPr lang="en-US" sz="2000" dirty="0" err="1"/>
              <a:t>Ichnowski</a:t>
            </a:r>
            <a:r>
              <a:rPr lang="en-US" sz="2000" dirty="0"/>
              <a:t>, University of North Carolina, </a:t>
            </a:r>
            <a:r>
              <a:rPr lang="en-US" sz="2000" dirty="0">
                <a:hlinkClick r:id="rId2"/>
              </a:rPr>
              <a:t>https://www.cs.unc.edu/~jeffi/c-space/robot.xhtml</a:t>
            </a:r>
            <a:endParaRPr lang="en-US" sz="2000" dirty="0"/>
          </a:p>
        </p:txBody>
      </p:sp>
      <p:pic>
        <p:nvPicPr>
          <p:cNvPr id="9" name="Content Placeholder 8" descr="A screenshot of a social media pos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A83DDDE2-A407-EF41-917A-07454522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616" y="1271574"/>
            <a:ext cx="8694466" cy="5519520"/>
          </a:xfrm>
        </p:spPr>
      </p:pic>
    </p:spTree>
    <p:extLst>
      <p:ext uri="{BB962C8B-B14F-4D97-AF65-F5344CB8AC3E}">
        <p14:creationId xmlns:p14="http://schemas.microsoft.com/office/powerpoint/2010/main" val="13915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1166</Words>
  <Application>Microsoft Macintosh PowerPoint</Application>
  <PresentationFormat>Widescreen</PresentationFormat>
  <Paragraphs>160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CS440/ECE448 Lecture 7: Robots</vt:lpstr>
      <vt:lpstr>Agents (textbook chapter 2)</vt:lpstr>
      <vt:lpstr>Example: Vacuum-Agent</vt:lpstr>
      <vt:lpstr>Specifying the task environment</vt:lpstr>
      <vt:lpstr>What is a “Robot”? A scene from “Rossum’s Universal Robots,” Karel Čapek, 1921 http://www.umich.edu/~engb415/literature/pontee/RUR/RURsmry.html </vt:lpstr>
      <vt:lpstr>What is a “Robot”? Example: Shaky the robot, 1972 https://en.wikipedia.org/wiki/Shakey_the_robot</vt:lpstr>
      <vt:lpstr>Performance Adeept robot arm for Arduino (from Amazon)</vt:lpstr>
      <vt:lpstr>The Robot Arm Reaching Problem https://www.mathworks.com/help/fuzzy/modeling-inverse-kinematics-in-a-robotic-arm.html</vt:lpstr>
      <vt:lpstr>The Robot Arm Reaching Problem Jeff Ichnowski, University of North Carolina, https://www.cs.unc.edu/~jeffi/c-space/robot.xhtml</vt:lpstr>
      <vt:lpstr>The Environment From https://newatlas.com/shakey-robot-sri-fiftieth-anniversary/37668/#gallery</vt:lpstr>
      <vt:lpstr>The Environment From https://newatlas.com/shakey-robot-sri-fiftieth-anniversary/37668/#gallery</vt:lpstr>
      <vt:lpstr>Properties of Environments (Textbook, Chapter 2)</vt:lpstr>
      <vt:lpstr>Fully observable vs. partially observable</vt:lpstr>
      <vt:lpstr>Deterministic vs. stochastic</vt:lpstr>
      <vt:lpstr>Episodic vs. sequential</vt:lpstr>
      <vt:lpstr>Static vs. dynamic</vt:lpstr>
      <vt:lpstr>Discrete vs. continuous</vt:lpstr>
      <vt:lpstr>Single-agent vs. multiagent</vt:lpstr>
      <vt:lpstr>Known vs. unknown</vt:lpstr>
      <vt:lpstr>Types of Environments</vt:lpstr>
      <vt:lpstr>Types of Environments</vt:lpstr>
      <vt:lpstr>Types of Environments</vt:lpstr>
      <vt:lpstr>Types of Environments Euronews, https://www.youtube.com/watch?v=b5DEg2qZzkU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7: Robots</dc:title>
  <dc:creator>Hasegawa-Johnson, Mark Allan</dc:creator>
  <cp:lastModifiedBy>Hasegawa-Johnson, Mark Allan</cp:lastModifiedBy>
  <cp:revision>9</cp:revision>
  <dcterms:created xsi:type="dcterms:W3CDTF">2020-02-01T23:29:54Z</dcterms:created>
  <dcterms:modified xsi:type="dcterms:W3CDTF">2020-02-04T02:18:15Z</dcterms:modified>
</cp:coreProperties>
</file>