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82" r:id="rId3"/>
    <p:sldId id="283" r:id="rId4"/>
    <p:sldId id="284" r:id="rId5"/>
    <p:sldId id="286" r:id="rId6"/>
    <p:sldId id="287" r:id="rId7"/>
    <p:sldId id="290" r:id="rId8"/>
    <p:sldId id="291" r:id="rId9"/>
    <p:sldId id="292" r:id="rId10"/>
    <p:sldId id="392" r:id="rId11"/>
    <p:sldId id="372" r:id="rId12"/>
    <p:sldId id="373" r:id="rId13"/>
    <p:sldId id="374" r:id="rId14"/>
    <p:sldId id="375" r:id="rId15"/>
    <p:sldId id="376" r:id="rId16"/>
    <p:sldId id="378" r:id="rId17"/>
    <p:sldId id="380" r:id="rId18"/>
    <p:sldId id="381" r:id="rId19"/>
    <p:sldId id="382" r:id="rId20"/>
    <p:sldId id="383" r:id="rId21"/>
    <p:sldId id="393" r:id="rId22"/>
    <p:sldId id="293" r:id="rId23"/>
    <p:sldId id="259" r:id="rId24"/>
    <p:sldId id="294" r:id="rId25"/>
    <p:sldId id="386" r:id="rId26"/>
    <p:sldId id="262" r:id="rId27"/>
    <p:sldId id="387" r:id="rId28"/>
    <p:sldId id="388" r:id="rId29"/>
    <p:sldId id="389" r:id="rId30"/>
    <p:sldId id="394" r:id="rId31"/>
    <p:sldId id="301" r:id="rId32"/>
    <p:sldId id="302" r:id="rId33"/>
    <p:sldId id="391" r:id="rId34"/>
    <p:sldId id="303" r:id="rId35"/>
    <p:sldId id="307" r:id="rId36"/>
    <p:sldId id="305" r:id="rId37"/>
    <p:sldId id="395" r:id="rId38"/>
    <p:sldId id="297" r:id="rId39"/>
    <p:sldId id="310" r:id="rId40"/>
    <p:sldId id="272" r:id="rId41"/>
  </p:sldIdLst>
  <p:sldSz cx="12192000" cy="6858000"/>
  <p:notesSz cx="7315200" cy="9601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4" d="100"/>
          <a:sy n="114" d="100"/>
        </p:scale>
        <p:origin x="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kumimoji="1" lang="ja-JP"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74AE716-E7D6-499F-B6B9-63803EDA8031}" type="datetimeFigureOut">
              <a:rPr kumimoji="1" lang="ja-JP" altLang="en-US" smtClean="0"/>
              <a:t>2020/2/8</a:t>
            </a:fld>
            <a:endParaRPr kumimoji="1" lang="ja-JP"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ja-JP"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kumimoji="1" lang="ja-JP"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9DC5419-FDA1-4E27-9A2F-E8090A105978}" type="slidenum">
              <a:rPr kumimoji="1" lang="ja-JP" altLang="en-US" smtClean="0"/>
              <a:t>‹#›</a:t>
            </a:fld>
            <a:endParaRPr kumimoji="1" lang="ja-JP" altLang="en-US"/>
          </a:p>
        </p:txBody>
      </p:sp>
    </p:spTree>
    <p:extLst>
      <p:ext uri="{BB962C8B-B14F-4D97-AF65-F5344CB8AC3E}">
        <p14:creationId xmlns:p14="http://schemas.microsoft.com/office/powerpoint/2010/main" val="28492094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FCE81-ED3B-4626-8C28-1345F07C10AE}" type="slidenum">
              <a:rPr lang="en-US" smtClean="0"/>
              <a:pPr/>
              <a:t>7</a:t>
            </a:fld>
            <a:endParaRPr lang="en-US"/>
          </a:p>
        </p:txBody>
      </p:sp>
    </p:spTree>
    <p:extLst>
      <p:ext uri="{BB962C8B-B14F-4D97-AF65-F5344CB8AC3E}">
        <p14:creationId xmlns:p14="http://schemas.microsoft.com/office/powerpoint/2010/main" val="361722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FCE81-ED3B-4626-8C28-1345F07C10AE}" type="slidenum">
              <a:rPr lang="en-US" smtClean="0"/>
              <a:pPr/>
              <a:t>8</a:t>
            </a:fld>
            <a:endParaRPr lang="en-US"/>
          </a:p>
        </p:txBody>
      </p:sp>
    </p:spTree>
    <p:extLst>
      <p:ext uri="{BB962C8B-B14F-4D97-AF65-F5344CB8AC3E}">
        <p14:creationId xmlns:p14="http://schemas.microsoft.com/office/powerpoint/2010/main" val="335327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23</a:t>
            </a:fld>
            <a:endParaRPr lang="en-US"/>
          </a:p>
        </p:txBody>
      </p:sp>
    </p:spTree>
    <p:extLst>
      <p:ext uri="{BB962C8B-B14F-4D97-AF65-F5344CB8AC3E}">
        <p14:creationId xmlns:p14="http://schemas.microsoft.com/office/powerpoint/2010/main" val="284914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26</a:t>
            </a:fld>
            <a:endParaRPr lang="en-US"/>
          </a:p>
        </p:txBody>
      </p:sp>
    </p:spTree>
    <p:extLst>
      <p:ext uri="{BB962C8B-B14F-4D97-AF65-F5344CB8AC3E}">
        <p14:creationId xmlns:p14="http://schemas.microsoft.com/office/powerpoint/2010/main" val="319767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28</a:t>
            </a:fld>
            <a:endParaRPr lang="en-US"/>
          </a:p>
        </p:txBody>
      </p:sp>
    </p:spTree>
    <p:extLst>
      <p:ext uri="{BB962C8B-B14F-4D97-AF65-F5344CB8AC3E}">
        <p14:creationId xmlns:p14="http://schemas.microsoft.com/office/powerpoint/2010/main" val="4241309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38</a:t>
            </a:fld>
            <a:endParaRPr lang="en-US"/>
          </a:p>
        </p:txBody>
      </p:sp>
    </p:spTree>
    <p:extLst>
      <p:ext uri="{BB962C8B-B14F-4D97-AF65-F5344CB8AC3E}">
        <p14:creationId xmlns:p14="http://schemas.microsoft.com/office/powerpoint/2010/main" val="337157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39</a:t>
            </a:fld>
            <a:endParaRPr lang="en-US"/>
          </a:p>
        </p:txBody>
      </p:sp>
    </p:spTree>
    <p:extLst>
      <p:ext uri="{BB962C8B-B14F-4D97-AF65-F5344CB8AC3E}">
        <p14:creationId xmlns:p14="http://schemas.microsoft.com/office/powerpoint/2010/main" val="2035969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DFCE81-ED3B-4626-8C28-1345F07C10AE}" type="slidenum">
              <a:rPr lang="en-US" smtClean="0"/>
              <a:pPr/>
              <a:t>40</a:t>
            </a:fld>
            <a:endParaRPr lang="en-US"/>
          </a:p>
        </p:txBody>
      </p:sp>
    </p:spTree>
    <p:extLst>
      <p:ext uri="{BB962C8B-B14F-4D97-AF65-F5344CB8AC3E}">
        <p14:creationId xmlns:p14="http://schemas.microsoft.com/office/powerpoint/2010/main" val="173129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160854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394580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5826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408893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10187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102487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408036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310525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107695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4420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p:cNvSpPr>
            <a:spLocks noGrp="1"/>
          </p:cNvSpPr>
          <p:nvPr>
            <p:ph type="dt" sz="half" idx="10"/>
          </p:nvPr>
        </p:nvSpPr>
        <p:spPr/>
        <p:txBody>
          <a:bodyPr/>
          <a:lstStyle/>
          <a:p>
            <a:fld id="{DE97C26F-8B17-4790-A704-68AF76BED7E7}" type="datetimeFigureOut">
              <a:rPr kumimoji="1" lang="ja-JP" altLang="en-US" smtClean="0"/>
              <a:t>2020/2/8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288267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7C26F-8B17-4790-A704-68AF76BED7E7}" type="datetimeFigureOut">
              <a:rPr kumimoji="1" lang="ja-JP" altLang="en-US" smtClean="0"/>
              <a:t>2020/2/8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44427-60C3-40E5-A6BC-0DCF9F3F320B}" type="slidenum">
              <a:rPr kumimoji="1" lang="ja-JP" altLang="en-US" smtClean="0"/>
              <a:t>‹#›</a:t>
            </a:fld>
            <a:endParaRPr kumimoji="1" lang="ja-JP" altLang="en-US"/>
          </a:p>
        </p:txBody>
      </p:sp>
    </p:spTree>
    <p:extLst>
      <p:ext uri="{BB962C8B-B14F-4D97-AF65-F5344CB8AC3E}">
        <p14:creationId xmlns:p14="http://schemas.microsoft.com/office/powerpoint/2010/main" val="166741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By%20am%20not%20-https:/commons.wikimedia.org/w/index.php?curid=18656684"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STRI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River_crossing_puzzle"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PSPACE-comple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PSPACE-comple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River_crossing_puzzl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oi:10.1115/1.4001207"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hyperlink" Target="https://commons.wikimedia.org/wiki/User:Trixx" TargetMode="External"/><Relationship Id="rId2" Type="http://schemas.openxmlformats.org/officeDocument/2006/relationships/hyperlink" Target="https://en.wikipedia.org/wiki/Tower_of_Hanoi" TargetMode="External"/><Relationship Id="rId1" Type="http://schemas.openxmlformats.org/officeDocument/2006/relationships/slideLayout" Target="../slideLayouts/slideLayout2.xml"/><Relationship Id="rId6" Type="http://schemas.openxmlformats.org/officeDocument/2006/relationships/hyperlink" Target="https://commons.wikimedia.org/wiki/Tower_of_Hanoi" TargetMode="External"/><Relationship Id="rId5" Type="http://schemas.openxmlformats.org/officeDocument/2006/relationships/hyperlink" Target="https://thewalnut.io/visualizer/visualize/1322/342/" TargetMode="External"/><Relationship Id="rId4" Type="http://schemas.openxmlformats.org/officeDocument/2006/relationships/hyperlink" Target="http://thewalnu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Planning and Theorem Proving</a:t>
            </a:r>
            <a:br>
              <a:rPr lang="en-US" dirty="0"/>
            </a:br>
            <a:r>
              <a:rPr lang="en-US" sz="1800" dirty="0"/>
              <a:t>Slides by Svetlana Lazebnik, 9/2016</a:t>
            </a:r>
            <a:br>
              <a:rPr lang="en-US" sz="1800" dirty="0"/>
            </a:br>
            <a:r>
              <a:rPr lang="en-US" sz="1800" dirty="0"/>
              <a:t>with modifications by Mark Hasegawa-Johnson</a:t>
            </a:r>
            <a:r>
              <a:rPr lang="en-US" sz="1800"/>
              <a:t>, 2/2020</a:t>
            </a:r>
            <a:endParaRPr lang="en-US" dirty="0"/>
          </a:p>
        </p:txBody>
      </p:sp>
      <p:sp>
        <p:nvSpPr>
          <p:cNvPr id="3" name="Rectangle 2"/>
          <p:cNvSpPr/>
          <p:nvPr/>
        </p:nvSpPr>
        <p:spPr>
          <a:xfrm>
            <a:off x="2390482" y="6521943"/>
            <a:ext cx="7894163" cy="307777"/>
          </a:xfrm>
          <a:prstGeom prst="rect">
            <a:avLst/>
          </a:prstGeom>
        </p:spPr>
        <p:txBody>
          <a:bodyPr wrap="square">
            <a:spAutoFit/>
          </a:bodyPr>
          <a:lstStyle/>
          <a:p>
            <a:pPr algn="ctr"/>
            <a:r>
              <a:rPr lang="en-US" sz="1400" dirty="0"/>
              <a:t>CC BY-SA 3.0, </a:t>
            </a:r>
            <a:r>
              <a:rPr lang="en-US" sz="1400" dirty="0">
                <a:hlinkClick r:id="rId2"/>
              </a:rPr>
              <a:t>https://commons.wikimedia.org/w/index.php?curid=18656684</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92" y="1690687"/>
            <a:ext cx="8897529" cy="4766533"/>
          </a:xfrm>
          <a:prstGeom prst="rect">
            <a:avLst/>
          </a:prstGeom>
        </p:spPr>
      </p:pic>
    </p:spTree>
    <p:extLst>
      <p:ext uri="{BB962C8B-B14F-4D97-AF65-F5344CB8AC3E}">
        <p14:creationId xmlns:p14="http://schemas.microsoft.com/office/powerpoint/2010/main" val="208100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Theorem Proving</a:t>
            </a:r>
          </a:p>
        </p:txBody>
      </p:sp>
      <p:sp>
        <p:nvSpPr>
          <p:cNvPr id="3" name="Content Placeholder 2"/>
          <p:cNvSpPr>
            <a:spLocks noGrp="1"/>
          </p:cNvSpPr>
          <p:nvPr>
            <p:ph idx="1"/>
          </p:nvPr>
        </p:nvSpPr>
        <p:spPr/>
        <p:txBody>
          <a:bodyPr>
            <a:normAutofit/>
          </a:bodyPr>
          <a:lstStyle/>
          <a:p>
            <a:r>
              <a:rPr lang="en-US" dirty="0">
                <a:solidFill>
                  <a:schemeClr val="bg1">
                    <a:lumMod val="65000"/>
                  </a:schemeClr>
                </a:solidFill>
              </a:rPr>
              <a:t>Examples</a:t>
            </a:r>
          </a:p>
          <a:p>
            <a:r>
              <a:rPr lang="en-US" dirty="0"/>
              <a:t>Automatic Theorem Proving: forward-chaining, backward-chaining</a:t>
            </a:r>
          </a:p>
          <a:p>
            <a:r>
              <a:rPr lang="en-US" dirty="0"/>
              <a:t>Planning: forward-chaining, backward-chaining</a:t>
            </a:r>
          </a:p>
          <a:p>
            <a:r>
              <a:rPr lang="en-US" dirty="0"/>
              <a:t>Admissible Heuristics for Planning and Theorem Proving</a:t>
            </a:r>
          </a:p>
          <a:p>
            <a:pPr lvl="1"/>
            <a:r>
              <a:rPr lang="en-US" dirty="0"/>
              <a:t>Number of Steps</a:t>
            </a:r>
          </a:p>
          <a:p>
            <a:pPr lvl="1"/>
            <a:r>
              <a:rPr lang="en-US" dirty="0"/>
              <a:t>Planning Graph</a:t>
            </a:r>
          </a:p>
          <a:p>
            <a:r>
              <a:rPr lang="en-US" dirty="0"/>
              <a:t>Computational Complexity</a:t>
            </a:r>
          </a:p>
        </p:txBody>
      </p:sp>
    </p:spTree>
    <p:extLst>
      <p:ext uri="{BB962C8B-B14F-4D97-AF65-F5344CB8AC3E}">
        <p14:creationId xmlns:p14="http://schemas.microsoft.com/office/powerpoint/2010/main" val="314108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73CD-C642-0847-ADFB-E0116B60DB7E}"/>
              </a:ext>
            </a:extLst>
          </p:cNvPr>
          <p:cNvSpPr>
            <a:spLocks noGrp="1"/>
          </p:cNvSpPr>
          <p:nvPr>
            <p:ph type="title"/>
          </p:nvPr>
        </p:nvSpPr>
        <p:spPr>
          <a:xfrm>
            <a:off x="210400" y="201351"/>
            <a:ext cx="11431139" cy="876821"/>
          </a:xfrm>
        </p:spPr>
        <p:txBody>
          <a:bodyPr>
            <a:normAutofit/>
          </a:bodyPr>
          <a:lstStyle/>
          <a:p>
            <a:r>
              <a:rPr lang="en-US" dirty="0"/>
              <a:t>The Syntax of First-Order Logic (Textbook p. 293)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B77CA2-072E-9D40-BF97-2B3A955F429E}"/>
                  </a:ext>
                </a:extLst>
              </p:cNvPr>
              <p:cNvSpPr>
                <a:spLocks noGrp="1"/>
              </p:cNvSpPr>
              <p:nvPr>
                <p:ph idx="1"/>
              </p:nvPr>
            </p:nvSpPr>
            <p:spPr>
              <a:xfrm>
                <a:off x="251338" y="1078172"/>
                <a:ext cx="5685429" cy="550004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𝑆𝑒𝑛𝑡𝑒𝑛𝑐𝑒</m:t>
                      </m:r>
                      <m:r>
                        <a:rPr lang="en-US" b="0" i="1" smtClean="0">
                          <a:latin typeface="Cambria Math" panose="02040503050406030204" pitchFamily="18" charset="0"/>
                        </a:rPr>
                        <m:t> →</m:t>
                      </m:r>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𝐹𝑢𝑛𝑐𝑡𝑖𝑜𝑛</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𝑇𝑒𝑟𝑚</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  </m:t>
                      </m:r>
                    </m:oMath>
                  </m:oMathPara>
                </a14:m>
                <a:endParaRPr lang="en-US" b="0" i="1" dirty="0">
                  <a:latin typeface="Cambria Math" panose="02040503050406030204" pitchFamily="18" charset="0"/>
                  <a:ea typeface="Cambria Math" panose="02040503050406030204" pitchFamily="18" charset="0"/>
                </a:endParaRPr>
              </a:p>
              <a:p>
                <a:pPr marL="0" indent="0" algn="ctr">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𝑆𝑒𝑛𝑡𝑒𝑛𝑐𝑒</m:t>
                    </m:r>
                  </m:oMath>
                </a14:m>
                <a:endParaRPr lang="en-US"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𝑆𝑒𝑛𝑡𝑒𝑛𝑐𝑒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𝑆𝑒𝑛𝑡𝑒𝑛𝑐𝑒</m:t>
                      </m:r>
                      <m:r>
                        <a:rPr lang="en-US" b="0" i="1" smtClean="0">
                          <a:latin typeface="Cambria Math" panose="02040503050406030204" pitchFamily="18" charset="0"/>
                          <a:ea typeface="Cambria Math" panose="02040503050406030204" pitchFamily="18" charset="0"/>
                        </a:rPr>
                        <m:t>  </m:t>
                      </m:r>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𝑆𝑒𝑛𝑡𝑒𝑛𝑐𝑒</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𝑆𝑒𝑛𝑡𝑒𝑛𝑐𝑒</m:t>
                      </m:r>
                    </m:oMath>
                  </m:oMathPara>
                </a14:m>
                <a:endParaRPr lang="en-US" b="0"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𝑆𝑒𝑛𝑡𝑒𝑛𝑐𝑒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𝑆𝑒𝑛𝑡𝑒𝑛𝑐𝑒</m:t>
                      </m:r>
                      <m:r>
                        <a:rPr lang="en-US" b="0" i="1" smtClean="0">
                          <a:latin typeface="Cambria Math" panose="02040503050406030204" pitchFamily="18" charset="0"/>
                          <a:ea typeface="Cambria Math" panose="02040503050406030204" pitchFamily="18" charset="0"/>
                        </a:rPr>
                        <m:t>  </m:t>
                      </m:r>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𝑆𝑒𝑛𝑡𝑒𝑛𝑐𝑒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𝑆𝑒𝑛𝑡𝑒𝑛𝑐𝑒</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𝑄𝑢𝑎𝑛𝑡𝑖𝑓𝑖𝑒𝑟</m:t>
                      </m:r>
                      <m:r>
                        <a:rPr lang="en-US" b="0" i="1" smtClean="0">
                          <a:latin typeface="Cambria Math" panose="02040503050406030204" pitchFamily="18" charset="0"/>
                        </a:rPr>
                        <m:t> </m:t>
                      </m:r>
                      <m:r>
                        <a:rPr lang="en-US" b="0" i="1" smtClean="0">
                          <a:latin typeface="Cambria Math" panose="02040503050406030204" pitchFamily="18" charset="0"/>
                        </a:rPr>
                        <m:t>𝑉𝑎𝑟𝑖𝑎𝑏𝑙𝑒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𝑆𝑒𝑛𝑡𝑒𝑛𝑐𝑒</m:t>
                      </m:r>
                    </m:oMath>
                  </m:oMathPara>
                </a14:m>
                <a:endParaRPr lang="en-US" b="0"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𝑇𝑒𝑟𝑚</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𝐹𝑢𝑛𝑐𝑡𝑖𝑜𝑛</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𝑇𝑒𝑟𝑚</m:t>
                          </m:r>
                        </m:e>
                      </m:d>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𝑉𝑎𝑟𝑖𝑎𝑏𝑙𝑒</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𝐶𝑜𝑛𝑠𝑡𝑎𝑛𝑡</m:t>
                      </m:r>
                    </m:oMath>
                  </m:oMathPara>
                </a14:m>
                <a:endParaRPr lang="en-US" b="0" dirty="0">
                  <a:ea typeface="Cambria Math" panose="02040503050406030204" pitchFamily="18" charset="0"/>
                </a:endParaRP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𝑄𝑢𝑎𝑛𝑡𝑖𝑓𝑖𝑒𝑟</m:t>
                      </m:r>
                      <m:r>
                        <a:rPr lang="en-US" b="0" i="1" smtClean="0">
                          <a:latin typeface="Cambria Math" panose="02040503050406030204" pitchFamily="18" charset="0"/>
                        </a:rPr>
                        <m:t> → ∃ | ∀</m:t>
                      </m:r>
                    </m:oMath>
                  </m:oMathPara>
                </a14:m>
                <a:endParaRPr lang="en-US" dirty="0"/>
              </a:p>
            </p:txBody>
          </p:sp>
        </mc:Choice>
        <mc:Fallback xmlns="">
          <p:sp>
            <p:nvSpPr>
              <p:cNvPr id="3" name="Content Placeholder 2">
                <a:extLst>
                  <a:ext uri="{FF2B5EF4-FFF2-40B4-BE49-F238E27FC236}">
                    <a16:creationId xmlns:a16="http://schemas.microsoft.com/office/drawing/2014/main" id="{4DB77CA2-072E-9D40-BF97-2B3A955F429E}"/>
                  </a:ext>
                </a:extLst>
              </p:cNvPr>
              <p:cNvSpPr>
                <a:spLocks noGrp="1" noRot="1" noChangeAspect="1" noMove="1" noResize="1" noEditPoints="1" noAdjustHandles="1" noChangeArrowheads="1" noChangeShapeType="1" noTextEdit="1"/>
              </p:cNvSpPr>
              <p:nvPr>
                <p:ph idx="1"/>
              </p:nvPr>
            </p:nvSpPr>
            <p:spPr>
              <a:xfrm>
                <a:off x="251338" y="1078172"/>
                <a:ext cx="5685429" cy="5500047"/>
              </a:xfrm>
              <a:blipFill>
                <a:blip r:embed="rId2"/>
                <a:stretch>
                  <a:fillRect l="-446" t="-461" b="-1613"/>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DB1BB9E-35A2-D241-B218-8BD08936F775}"/>
              </a:ext>
            </a:extLst>
          </p:cNvPr>
          <p:cNvSpPr txBox="1">
            <a:spLocks/>
          </p:cNvSpPr>
          <p:nvPr/>
        </p:nvSpPr>
        <p:spPr>
          <a:xfrm>
            <a:off x="5964075" y="1078172"/>
            <a:ext cx="6061892" cy="56774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dirty="0"/>
              <a:t>A “sentence” is </a:t>
            </a:r>
          </a:p>
          <a:p>
            <a:r>
              <a:rPr lang="en-US" dirty="0"/>
              <a:t>an evaluated function, or </a:t>
            </a:r>
          </a:p>
          <a:p>
            <a:r>
              <a:rPr lang="en-US" dirty="0"/>
              <a:t>a negated sentence, or </a:t>
            </a:r>
          </a:p>
          <a:p>
            <a:r>
              <a:rPr lang="en-US" dirty="0"/>
              <a:t>the conjunction of 2 sentences, or </a:t>
            </a:r>
          </a:p>
          <a:p>
            <a:r>
              <a:rPr lang="en-US" dirty="0"/>
              <a:t>the disjunction of 2 sentences, or </a:t>
            </a:r>
          </a:p>
          <a:p>
            <a:r>
              <a:rPr lang="en-US" dirty="0"/>
              <a:t>an implication, or </a:t>
            </a:r>
          </a:p>
          <a:p>
            <a:r>
              <a:rPr lang="en-US" dirty="0"/>
              <a:t>an equivalence, or </a:t>
            </a:r>
          </a:p>
          <a:p>
            <a:r>
              <a:rPr lang="en-US" dirty="0"/>
              <a:t>a sentence with a quantified variable.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“term” is an evaluated function, or a variable, or a constant.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“quantifier” is “there exists,” or “for all.”</a:t>
            </a:r>
          </a:p>
        </p:txBody>
      </p:sp>
    </p:spTree>
    <p:extLst>
      <p:ext uri="{BB962C8B-B14F-4D97-AF65-F5344CB8AC3E}">
        <p14:creationId xmlns:p14="http://schemas.microsoft.com/office/powerpoint/2010/main" val="93981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73CD-C642-0847-ADFB-E0116B60DB7E}"/>
              </a:ext>
            </a:extLst>
          </p:cNvPr>
          <p:cNvSpPr>
            <a:spLocks noGrp="1"/>
          </p:cNvSpPr>
          <p:nvPr>
            <p:ph type="title"/>
          </p:nvPr>
        </p:nvSpPr>
        <p:spPr>
          <a:xfrm>
            <a:off x="210400" y="201351"/>
            <a:ext cx="11431139" cy="737163"/>
          </a:xfrm>
        </p:spPr>
        <p:txBody>
          <a:bodyPr>
            <a:normAutofit/>
          </a:bodyPr>
          <a:lstStyle/>
          <a:p>
            <a:r>
              <a:rPr lang="en-US" dirty="0"/>
              <a:t>Examples (Textbook, p. 330)</a:t>
            </a:r>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D739E602-B555-ED45-824E-2CB4F45C304B}"/>
                  </a:ext>
                </a:extLst>
              </p:cNvPr>
              <p:cNvGraphicFramePr>
                <a:graphicFrameLocks noGrp="1"/>
              </p:cNvGraphicFramePr>
              <p:nvPr>
                <p:ph idx="1"/>
              </p:nvPr>
            </p:nvGraphicFramePr>
            <p:xfrm>
              <a:off x="838200" y="911218"/>
              <a:ext cx="10515600" cy="5760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55309914"/>
                        </a:ext>
                      </a:extLst>
                    </a:gridCol>
                    <a:gridCol w="5257800">
                      <a:extLst>
                        <a:ext uri="{9D8B030D-6E8A-4147-A177-3AD203B41FA5}">
                          <a16:colId xmlns:a16="http://schemas.microsoft.com/office/drawing/2014/main" val="2094820216"/>
                        </a:ext>
                      </a:extLst>
                    </a:gridCol>
                  </a:tblGrid>
                  <a:tr h="370840">
                    <a:tc>
                      <a:txBody>
                        <a:bodyPr/>
                        <a:lstStyle/>
                        <a:p>
                          <a:r>
                            <a:rPr lang="en-US" sz="2800" dirty="0"/>
                            <a:t>English</a:t>
                          </a:r>
                        </a:p>
                      </a:txBody>
                      <a:tcPr/>
                    </a:tc>
                    <a:tc>
                      <a:txBody>
                        <a:bodyPr/>
                        <a:lstStyle/>
                        <a:p>
                          <a:r>
                            <a:rPr lang="en-US" sz="2800" dirty="0"/>
                            <a:t>First-Order Logic Notation</a:t>
                          </a:r>
                        </a:p>
                      </a:txBody>
                      <a:tcPr/>
                    </a:tc>
                    <a:extLst>
                      <a:ext uri="{0D108BD9-81ED-4DB2-BD59-A6C34878D82A}">
                        <a16:rowId xmlns:a16="http://schemas.microsoft.com/office/drawing/2014/main" val="2121648279"/>
                      </a:ext>
                    </a:extLst>
                  </a:tr>
                  <a:tr h="370840">
                    <a:tc>
                      <a:txBody>
                        <a:bodyPr/>
                        <a:lstStyle/>
                        <a:p>
                          <a:r>
                            <a:rPr lang="en-US" sz="2800" dirty="0"/>
                            <a:t>It is a crime for Americans to sell weapons to hostile nations.</a:t>
                          </a:r>
                        </a:p>
                      </a:txBody>
                      <a:tcPr/>
                    </a:tc>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𝐴𝑚𝑒𝑟𝑖𝑐𝑎𝑛</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𝑥</m:t>
                                    </m:r>
                                  </m:e>
                                </m:d>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𝑆𝑒𝑙𝑙𝑠</m:t>
                                </m:r>
                                <m:d>
                                  <m:dPr>
                                    <m:ctrlPr>
                                      <a:rPr lang="en-US" sz="2800" i="1" dirty="0" smtClean="0">
                                        <a:latin typeface="Cambria Math" panose="02040503050406030204" pitchFamily="18" charset="0"/>
                                      </a:rPr>
                                    </m:ctrlPr>
                                  </m:dPr>
                                  <m:e>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𝑦</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𝐻𝑜𝑠𝑡𝑖𝑙𝑒</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𝑧</m:t>
                                    </m:r>
                                  </m:e>
                                </m:d>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𝐶𝑟𝑖𝑚𝑖𝑛𝑎𝑙</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984475464"/>
                      </a:ext>
                    </a:extLst>
                  </a:tr>
                  <a:tr h="370840">
                    <a:tc>
                      <a:txBody>
                        <a:bodyPr/>
                        <a:lstStyle/>
                        <a:p>
                          <a:r>
                            <a:rPr lang="en-US" sz="2800" dirty="0"/>
                            <a:t>Colonel West sold missiles to Ganymede.</a:t>
                          </a:r>
                        </a:p>
                      </a:txBody>
                      <a:tcPr/>
                    </a:tc>
                    <a:tc>
                      <a:txBody>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m:t>
                                </m:r>
                                <m:r>
                                  <a:rPr lang="en-US" sz="2800" i="1" dirty="0" smtClean="0">
                                    <a:latin typeface="Cambria Math" panose="02040503050406030204" pitchFamily="18" charset="0"/>
                                  </a:rPr>
                                  <m:t>𝑀𝑖𝑠𝑠𝑖𝑙𝑒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r>
                                  <a:rPr lang="en-US" sz="2800" i="1" dirty="0" smtClean="0">
                                    <a:latin typeface="Cambria Math" panose="02040503050406030204" pitchFamily="18" charset="0"/>
                                  </a:rPr>
                                  <m:t>𝑆𝑒𝑙𝑙𝑠</m:t>
                                </m:r>
                                <m:r>
                                  <a:rPr lang="en-US" sz="2800" i="1" dirty="0" smtClean="0">
                                    <a:latin typeface="Cambria Math" panose="02040503050406030204" pitchFamily="18" charset="0"/>
                                  </a:rPr>
                                  <m:t>(</m:t>
                                </m:r>
                                <m:r>
                                  <a:rPr lang="en-US" sz="2800" i="1" dirty="0" err="1" smtClean="0">
                                    <a:latin typeface="Cambria Math" panose="02040503050406030204" pitchFamily="18" charset="0"/>
                                  </a:rPr>
                                  <m:t>𝑊𝑒𝑠𝑡</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b="0" i="1" dirty="0" smtClean="0">
                                    <a:latin typeface="Cambria Math" panose="02040503050406030204" pitchFamily="18" charset="0"/>
                                  </a:rPr>
                                  <m:t>𝐺𝑎𝑛𝑦𝑚𝑒𝑑𝑒</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2829936811"/>
                      </a:ext>
                    </a:extLst>
                  </a:tr>
                  <a:tr h="370840">
                    <a:tc>
                      <a:txBody>
                        <a:bodyPr/>
                        <a:lstStyle/>
                        <a:p>
                          <a:r>
                            <a:rPr lang="en-US" sz="2800" dirty="0"/>
                            <a:t>Colonel West is American.</a:t>
                          </a:r>
                        </a:p>
                      </a:txBody>
                      <a:tcPr/>
                    </a:tc>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𝐴𝑚𝑒𝑟𝑖𝑐𝑎𝑛</m:t>
                                </m:r>
                                <m:r>
                                  <a:rPr lang="en-US" sz="2800" i="1" dirty="0" smtClean="0">
                                    <a:latin typeface="Cambria Math" panose="02040503050406030204" pitchFamily="18" charset="0"/>
                                  </a:rPr>
                                  <m:t>(</m:t>
                                </m:r>
                                <m:r>
                                  <a:rPr lang="en-US" sz="2800" i="1" dirty="0" smtClean="0">
                                    <a:latin typeface="Cambria Math" panose="02040503050406030204" pitchFamily="18" charset="0"/>
                                  </a:rPr>
                                  <m:t>𝑊𝑒𝑠𝑡</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096502075"/>
                      </a:ext>
                    </a:extLst>
                  </a:tr>
                  <a:tr h="370840">
                    <a:tc>
                      <a:txBody>
                        <a:bodyPr/>
                        <a:lstStyle/>
                        <a:p>
                          <a:r>
                            <a:rPr lang="en-US" sz="2800" dirty="0"/>
                            <a:t>Ganymede is an enemy of America.</a:t>
                          </a:r>
                        </a:p>
                      </a:txBody>
                      <a:tcPr/>
                    </a:tc>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𝐸𝑛𝑒𝑚𝑦</m:t>
                                </m:r>
                                <m:r>
                                  <a:rPr lang="en-US" sz="2800" i="1" dirty="0" smtClean="0">
                                    <a:latin typeface="Cambria Math" panose="02040503050406030204" pitchFamily="18" charset="0"/>
                                  </a:rPr>
                                  <m:t>(</m:t>
                                </m:r>
                                <m:r>
                                  <a:rPr lang="en-US" sz="2800" b="0" i="1" dirty="0" smtClean="0">
                                    <a:latin typeface="Cambria Math" panose="02040503050406030204" pitchFamily="18" charset="0"/>
                                  </a:rPr>
                                  <m:t>𝐺𝑎𝑛𝑦𝑚𝑒𝑑𝑒</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𝐴𝑚𝑒𝑟𝑖𝑐𝑎</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2980548283"/>
                      </a:ext>
                    </a:extLst>
                  </a:tr>
                  <a:tr h="370840">
                    <a:tc>
                      <a:txBody>
                        <a:bodyPr/>
                        <a:lstStyle/>
                        <a:p>
                          <a:r>
                            <a:rPr lang="en-US" sz="2800" dirty="0"/>
                            <a:t>Missiles are weapons.</a:t>
                          </a:r>
                        </a:p>
                      </a:txBody>
                      <a:tcPr/>
                    </a:tc>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𝑀𝑖𝑠𝑠𝑖𝑙𝑒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r>
                                  <a:rPr lang="en-US" sz="2800" i="1" dirty="0" smtClean="0">
                                    <a:latin typeface="Cambria Math" panose="02040503050406030204" pitchFamily="18" charset="0"/>
                                  </a:rPr>
                                  <m:t>𝑊𝑒𝑎𝑝𝑜𝑛</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4134259485"/>
                      </a:ext>
                    </a:extLst>
                  </a:tr>
                  <a:tr h="370840">
                    <a:tc>
                      <a:txBody>
                        <a:bodyPr/>
                        <a:lstStyle/>
                        <a:p>
                          <a:r>
                            <a:rPr lang="en-US" sz="2800" dirty="0"/>
                            <a:t>An enemy of America is a hostile nation.</a:t>
                          </a:r>
                        </a:p>
                      </a:txBody>
                      <a:tcPr/>
                    </a:tc>
                    <a:tc>
                      <a:txBody>
                        <a:bodyPr/>
                        <a:lstStyle/>
                        <a:p>
                          <a:pPr/>
                          <a14:m>
                            <m:oMathPara xmlns:m="http://schemas.openxmlformats.org/officeDocument/2006/math">
                              <m:oMathParaPr>
                                <m:jc m:val="center"/>
                              </m:oMathParaPr>
                              <m:oMath xmlns:m="http://schemas.openxmlformats.org/officeDocument/2006/math">
                                <m:r>
                                  <a:rPr lang="en-US" sz="2800" i="1" dirty="0" smtClean="0">
                                    <a:latin typeface="Cambria Math" panose="02040503050406030204" pitchFamily="18" charset="0"/>
                                  </a:rPr>
                                  <m:t>𝐸𝑛𝑒𝑚𝑦</m:t>
                                </m:r>
                                <m:r>
                                  <a:rPr lang="en-US" sz="2800" i="1" dirty="0" smtClean="0">
                                    <a:latin typeface="Cambria Math" panose="02040503050406030204" pitchFamily="18" charset="0"/>
                                  </a:rPr>
                                  <m:t>(</m:t>
                                </m:r>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𝐴𝑚𝑒𝑟𝑖𝑐𝑎</m:t>
                                </m:r>
                                <m:r>
                                  <a:rPr lang="en-US" sz="2800" i="1" dirty="0"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𝐻𝑜𝑠𝑡𝑖𝑙𝑒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985345420"/>
                      </a:ext>
                    </a:extLst>
                  </a:tr>
                </a:tbl>
              </a:graphicData>
            </a:graphic>
          </p:graphicFrame>
        </mc:Choice>
        <mc:Fallback xmlns="">
          <p:graphicFrame>
            <p:nvGraphicFramePr>
              <p:cNvPr id="7" name="Content Placeholder 6">
                <a:extLst>
                  <a:ext uri="{FF2B5EF4-FFF2-40B4-BE49-F238E27FC236}">
                    <a16:creationId xmlns:a16="http://schemas.microsoft.com/office/drawing/2014/main" id="{D739E602-B555-ED45-824E-2CB4F45C304B}"/>
                  </a:ext>
                </a:extLst>
              </p:cNvPr>
              <p:cNvGraphicFramePr>
                <a:graphicFrameLocks noGrp="1"/>
              </p:cNvGraphicFramePr>
              <p:nvPr>
                <p:ph idx="1"/>
              </p:nvPr>
            </p:nvGraphicFramePr>
            <p:xfrm>
              <a:off x="838200" y="911218"/>
              <a:ext cx="10515600" cy="5760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55309914"/>
                        </a:ext>
                      </a:extLst>
                    </a:gridCol>
                    <a:gridCol w="5257800">
                      <a:extLst>
                        <a:ext uri="{9D8B030D-6E8A-4147-A177-3AD203B41FA5}">
                          <a16:colId xmlns:a16="http://schemas.microsoft.com/office/drawing/2014/main" val="2094820216"/>
                        </a:ext>
                      </a:extLst>
                    </a:gridCol>
                  </a:tblGrid>
                  <a:tr h="518160">
                    <a:tc>
                      <a:txBody>
                        <a:bodyPr/>
                        <a:lstStyle/>
                        <a:p>
                          <a:r>
                            <a:rPr lang="en-US" sz="2800" dirty="0"/>
                            <a:t>English</a:t>
                          </a:r>
                        </a:p>
                      </a:txBody>
                      <a:tcPr/>
                    </a:tc>
                    <a:tc>
                      <a:txBody>
                        <a:bodyPr/>
                        <a:lstStyle/>
                        <a:p>
                          <a:r>
                            <a:rPr lang="en-US" sz="2800" dirty="0"/>
                            <a:t>First-Order Logic Notation</a:t>
                          </a:r>
                        </a:p>
                      </a:txBody>
                      <a:tcPr/>
                    </a:tc>
                    <a:extLst>
                      <a:ext uri="{0D108BD9-81ED-4DB2-BD59-A6C34878D82A}">
                        <a16:rowId xmlns:a16="http://schemas.microsoft.com/office/drawing/2014/main" val="2121648279"/>
                      </a:ext>
                    </a:extLst>
                  </a:tr>
                  <a:tr h="1371600">
                    <a:tc>
                      <a:txBody>
                        <a:bodyPr/>
                        <a:lstStyle/>
                        <a:p>
                          <a:r>
                            <a:rPr lang="en-US" sz="2800" dirty="0"/>
                            <a:t>It is a crime for Americans to sell weapons to hostile nations.</a:t>
                          </a:r>
                        </a:p>
                      </a:txBody>
                      <a:tcPr/>
                    </a:tc>
                    <a:tc>
                      <a:txBody>
                        <a:bodyPr/>
                        <a:lstStyle/>
                        <a:p>
                          <a:endParaRPr lang="en-US"/>
                        </a:p>
                      </a:txBody>
                      <a:tcPr>
                        <a:blipFill>
                          <a:blip r:embed="rId2"/>
                          <a:stretch>
                            <a:fillRect l="-100242" t="-42593" r="-483" b="-294444"/>
                          </a:stretch>
                        </a:blipFill>
                      </a:tcPr>
                    </a:tc>
                    <a:extLst>
                      <a:ext uri="{0D108BD9-81ED-4DB2-BD59-A6C34878D82A}">
                        <a16:rowId xmlns:a16="http://schemas.microsoft.com/office/drawing/2014/main" val="3984475464"/>
                      </a:ext>
                    </a:extLst>
                  </a:tr>
                  <a:tr h="944880">
                    <a:tc>
                      <a:txBody>
                        <a:bodyPr/>
                        <a:lstStyle/>
                        <a:p>
                          <a:r>
                            <a:rPr lang="en-US" sz="2800" dirty="0"/>
                            <a:t>Colonel West sold missiles to Ganymede.</a:t>
                          </a:r>
                        </a:p>
                      </a:txBody>
                      <a:tcPr/>
                    </a:tc>
                    <a:tc>
                      <a:txBody>
                        <a:bodyPr/>
                        <a:lstStyle/>
                        <a:p>
                          <a:endParaRPr lang="en-US"/>
                        </a:p>
                      </a:txBody>
                      <a:tcPr>
                        <a:blipFill>
                          <a:blip r:embed="rId2"/>
                          <a:stretch>
                            <a:fillRect l="-100242" t="-205333" r="-483" b="-324000"/>
                          </a:stretch>
                        </a:blipFill>
                      </a:tcPr>
                    </a:tc>
                    <a:extLst>
                      <a:ext uri="{0D108BD9-81ED-4DB2-BD59-A6C34878D82A}">
                        <a16:rowId xmlns:a16="http://schemas.microsoft.com/office/drawing/2014/main" val="2829936811"/>
                      </a:ext>
                    </a:extLst>
                  </a:tr>
                  <a:tr h="518160">
                    <a:tc>
                      <a:txBody>
                        <a:bodyPr/>
                        <a:lstStyle/>
                        <a:p>
                          <a:r>
                            <a:rPr lang="en-US" sz="2800" dirty="0"/>
                            <a:t>Colonel West is American.</a:t>
                          </a:r>
                        </a:p>
                      </a:txBody>
                      <a:tcPr/>
                    </a:tc>
                    <a:tc>
                      <a:txBody>
                        <a:bodyPr/>
                        <a:lstStyle/>
                        <a:p>
                          <a:endParaRPr lang="en-US"/>
                        </a:p>
                      </a:txBody>
                      <a:tcPr>
                        <a:blipFill>
                          <a:blip r:embed="rId2"/>
                          <a:stretch>
                            <a:fillRect l="-100242" t="-558537" r="-483" b="-492683"/>
                          </a:stretch>
                        </a:blipFill>
                      </a:tcPr>
                    </a:tc>
                    <a:extLst>
                      <a:ext uri="{0D108BD9-81ED-4DB2-BD59-A6C34878D82A}">
                        <a16:rowId xmlns:a16="http://schemas.microsoft.com/office/drawing/2014/main" val="3096502075"/>
                      </a:ext>
                    </a:extLst>
                  </a:tr>
                  <a:tr h="944880">
                    <a:tc>
                      <a:txBody>
                        <a:bodyPr/>
                        <a:lstStyle/>
                        <a:p>
                          <a:r>
                            <a:rPr lang="en-US" sz="2800" dirty="0"/>
                            <a:t>Ganymede is an enemy of America.</a:t>
                          </a:r>
                        </a:p>
                      </a:txBody>
                      <a:tcPr/>
                    </a:tc>
                    <a:tc>
                      <a:txBody>
                        <a:bodyPr/>
                        <a:lstStyle/>
                        <a:p>
                          <a:endParaRPr lang="en-US"/>
                        </a:p>
                      </a:txBody>
                      <a:tcPr>
                        <a:blipFill>
                          <a:blip r:embed="rId2"/>
                          <a:stretch>
                            <a:fillRect l="-100242" t="-364865" r="-483" b="-172973"/>
                          </a:stretch>
                        </a:blipFill>
                      </a:tcPr>
                    </a:tc>
                    <a:extLst>
                      <a:ext uri="{0D108BD9-81ED-4DB2-BD59-A6C34878D82A}">
                        <a16:rowId xmlns:a16="http://schemas.microsoft.com/office/drawing/2014/main" val="2980548283"/>
                      </a:ext>
                    </a:extLst>
                  </a:tr>
                  <a:tr h="518160">
                    <a:tc>
                      <a:txBody>
                        <a:bodyPr/>
                        <a:lstStyle/>
                        <a:p>
                          <a:r>
                            <a:rPr lang="en-US" sz="2800" dirty="0"/>
                            <a:t>Missiles are weapons.</a:t>
                          </a:r>
                        </a:p>
                      </a:txBody>
                      <a:tcPr/>
                    </a:tc>
                    <a:tc>
                      <a:txBody>
                        <a:bodyPr/>
                        <a:lstStyle/>
                        <a:p>
                          <a:endParaRPr lang="en-US"/>
                        </a:p>
                      </a:txBody>
                      <a:tcPr>
                        <a:blipFill>
                          <a:blip r:embed="rId2"/>
                          <a:stretch>
                            <a:fillRect l="-100242" t="-839024" r="-483" b="-212195"/>
                          </a:stretch>
                        </a:blipFill>
                      </a:tcPr>
                    </a:tc>
                    <a:extLst>
                      <a:ext uri="{0D108BD9-81ED-4DB2-BD59-A6C34878D82A}">
                        <a16:rowId xmlns:a16="http://schemas.microsoft.com/office/drawing/2014/main" val="4134259485"/>
                      </a:ext>
                    </a:extLst>
                  </a:tr>
                  <a:tr h="944880">
                    <a:tc>
                      <a:txBody>
                        <a:bodyPr/>
                        <a:lstStyle/>
                        <a:p>
                          <a:r>
                            <a:rPr lang="en-US" sz="2800" dirty="0"/>
                            <a:t>An enemy of America is a hostile nation.</a:t>
                          </a:r>
                        </a:p>
                      </a:txBody>
                      <a:tcPr/>
                    </a:tc>
                    <a:tc>
                      <a:txBody>
                        <a:bodyPr/>
                        <a:lstStyle/>
                        <a:p>
                          <a:endParaRPr lang="en-US"/>
                        </a:p>
                      </a:txBody>
                      <a:tcPr>
                        <a:blipFill>
                          <a:blip r:embed="rId2"/>
                          <a:stretch>
                            <a:fillRect l="-100242" t="-513333" r="-483" b="-16000"/>
                          </a:stretch>
                        </a:blipFill>
                      </a:tcPr>
                    </a:tc>
                    <a:extLst>
                      <a:ext uri="{0D108BD9-81ED-4DB2-BD59-A6C34878D82A}">
                        <a16:rowId xmlns:a16="http://schemas.microsoft.com/office/drawing/2014/main" val="3985345420"/>
                      </a:ext>
                    </a:extLst>
                  </a:tr>
                </a:tbl>
              </a:graphicData>
            </a:graphic>
          </p:graphicFrame>
        </mc:Fallback>
      </mc:AlternateContent>
    </p:spTree>
    <p:extLst>
      <p:ext uri="{BB962C8B-B14F-4D97-AF65-F5344CB8AC3E}">
        <p14:creationId xmlns:p14="http://schemas.microsoft.com/office/powerpoint/2010/main" val="264149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5ED9-3FDE-6446-8AFC-6419F82B69F0}"/>
              </a:ext>
            </a:extLst>
          </p:cNvPr>
          <p:cNvSpPr>
            <a:spLocks noGrp="1"/>
          </p:cNvSpPr>
          <p:nvPr>
            <p:ph type="title"/>
          </p:nvPr>
        </p:nvSpPr>
        <p:spPr>
          <a:xfrm>
            <a:off x="838200" y="365125"/>
            <a:ext cx="10515600" cy="982827"/>
          </a:xfrm>
        </p:spPr>
        <p:txBody>
          <a:bodyPr/>
          <a:lstStyle/>
          <a:p>
            <a:r>
              <a:rPr lang="en-US" dirty="0"/>
              <a:t>Automatic Theorem Proving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84ABE9A-08EC-2944-AE1A-E1C5109603D4}"/>
                  </a:ext>
                </a:extLst>
              </p:cNvPr>
              <p:cNvSpPr>
                <a:spLocks noGrp="1"/>
              </p:cNvSpPr>
              <p:nvPr>
                <p:ph sz="half" idx="2"/>
              </p:nvPr>
            </p:nvSpPr>
            <p:spPr>
              <a:xfrm>
                <a:off x="6172200" y="2999335"/>
                <a:ext cx="5181600" cy="1603375"/>
              </a:xfrm>
            </p:spPr>
            <p:txBody>
              <a:bodyPr/>
              <a:lstStyle/>
              <a:p>
                <a:pPr marL="0" indent="0" algn="ctr">
                  <a:lnSpc>
                    <a:spcPct val="150000"/>
                  </a:lnSpc>
                  <a:buNone/>
                </a:pPr>
                <a:r>
                  <a:rPr lang="en-US" dirty="0"/>
                  <a:t>Can we prove the theorem: </a:t>
                </a:r>
                <a14:m>
                  <m:oMath xmlns:m="http://schemas.openxmlformats.org/officeDocument/2006/math">
                    <m:r>
                      <a:rPr lang="en-US" i="1" dirty="0">
                        <a:latin typeface="Cambria Math" panose="02040503050406030204" pitchFamily="18" charset="0"/>
                      </a:rPr>
                      <m:t>𝐶𝑟𝑖𝑚𝑖𝑛𝑎𝑙</m:t>
                    </m:r>
                    <m:r>
                      <a:rPr lang="en-US" i="1" dirty="0">
                        <a:latin typeface="Cambria Math" panose="02040503050406030204" pitchFamily="18" charset="0"/>
                      </a:rPr>
                      <m:t>(</m:t>
                    </m:r>
                    <m:r>
                      <a:rPr lang="en-US" b="0" i="1" dirty="0" smtClean="0">
                        <a:latin typeface="Cambria Math" panose="02040503050406030204" pitchFamily="18" charset="0"/>
                      </a:rPr>
                      <m:t>𝑊𝑒𝑠𝑡</m:t>
                    </m:r>
                    <m:r>
                      <a:rPr lang="en-US" i="1" dirty="0">
                        <a:latin typeface="Cambria Math" panose="02040503050406030204" pitchFamily="18" charset="0"/>
                      </a:rPr>
                      <m:t>)</m:t>
                    </m:r>
                  </m:oMath>
                </a14:m>
                <a:r>
                  <a:rPr lang="en-US" dirty="0"/>
                  <a:t>?</a:t>
                </a:r>
              </a:p>
            </p:txBody>
          </p:sp>
        </mc:Choice>
        <mc:Fallback xmlns="">
          <p:sp>
            <p:nvSpPr>
              <p:cNvPr id="4" name="Content Placeholder 3">
                <a:extLst>
                  <a:ext uri="{FF2B5EF4-FFF2-40B4-BE49-F238E27FC236}">
                    <a16:creationId xmlns:a16="http://schemas.microsoft.com/office/drawing/2014/main" id="{E84ABE9A-08EC-2944-AE1A-E1C5109603D4}"/>
                  </a:ext>
                </a:extLst>
              </p:cNvPr>
              <p:cNvSpPr>
                <a:spLocks noGrp="1" noRot="1" noChangeAspect="1" noMove="1" noResize="1" noEditPoints="1" noAdjustHandles="1" noChangeArrowheads="1" noChangeShapeType="1" noTextEdit="1"/>
              </p:cNvSpPr>
              <p:nvPr>
                <p:ph sz="half" idx="2"/>
              </p:nvPr>
            </p:nvSpPr>
            <p:spPr>
              <a:xfrm>
                <a:off x="6172200" y="2999335"/>
                <a:ext cx="5181600" cy="160337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8647404-7885-3348-BC83-0B063409FA07}"/>
                  </a:ext>
                </a:extLst>
              </p:cNvPr>
              <p:cNvGraphicFramePr>
                <a:graphicFrameLocks noGrp="1"/>
              </p:cNvGraphicFramePr>
              <p:nvPr/>
            </p:nvGraphicFramePr>
            <p:xfrm>
              <a:off x="442409" y="1347952"/>
              <a:ext cx="5257800" cy="531431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73551021"/>
                        </a:ext>
                      </a:extLst>
                    </a:gridCol>
                  </a:tblGrid>
                  <a:tr h="370840">
                    <a:tc>
                      <a:txBody>
                        <a:bodyPr/>
                        <a:lstStyle/>
                        <a:p>
                          <a:r>
                            <a:rPr lang="en-US" sz="2800" dirty="0"/>
                            <a:t>First-Order Logic Notation</a:t>
                          </a:r>
                        </a:p>
                      </a:txBody>
                      <a:tcPr/>
                    </a:tc>
                    <a:extLst>
                      <a:ext uri="{0D108BD9-81ED-4DB2-BD59-A6C34878D82A}">
                        <a16:rowId xmlns:a16="http://schemas.microsoft.com/office/drawing/2014/main" val="4282749045"/>
                      </a:ext>
                    </a:extLst>
                  </a:tr>
                  <a:tr h="370840">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𝐴𝑚𝑒𝑟𝑖𝑐𝑎𝑛</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𝑥</m:t>
                                    </m:r>
                                  </m:e>
                                </m:d>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𝑆𝑒𝑙𝑙𝑠</m:t>
                                </m:r>
                                <m:d>
                                  <m:dPr>
                                    <m:ctrlPr>
                                      <a:rPr lang="en-US" sz="2800" i="1" dirty="0" smtClean="0">
                                        <a:latin typeface="Cambria Math" panose="02040503050406030204" pitchFamily="18" charset="0"/>
                                      </a:rPr>
                                    </m:ctrlPr>
                                  </m:dPr>
                                  <m:e>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𝑦</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𝐻𝑜𝑠𝑡𝑖𝑙𝑒</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𝑧</m:t>
                                    </m:r>
                                  </m:e>
                                </m:d>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𝐶𝑟𝑖𝑚𝑖𝑛𝑎𝑙</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979261463"/>
                      </a:ext>
                    </a:extLst>
                  </a:tr>
                  <a:tr h="370840">
                    <a:tc>
                      <a:txBody>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m:t>
                                </m:r>
                                <m:r>
                                  <a:rPr lang="en-US" sz="2800" i="1" dirty="0" smtClean="0">
                                    <a:latin typeface="Cambria Math" panose="02040503050406030204" pitchFamily="18" charset="0"/>
                                  </a:rPr>
                                  <m:t>𝑀𝑖𝑠𝑠𝑖𝑙𝑒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r>
                                  <a:rPr lang="en-US" sz="2800" i="1" dirty="0" smtClean="0">
                                    <a:latin typeface="Cambria Math" panose="02040503050406030204" pitchFamily="18" charset="0"/>
                                  </a:rPr>
                                  <m:t>𝑆𝑒𝑙𝑙𝑠</m:t>
                                </m:r>
                                <m:r>
                                  <a:rPr lang="en-US" sz="2800" i="1" dirty="0" smtClean="0">
                                    <a:latin typeface="Cambria Math" panose="02040503050406030204" pitchFamily="18" charset="0"/>
                                  </a:rPr>
                                  <m:t>(</m:t>
                                </m:r>
                                <m:r>
                                  <a:rPr lang="en-US" sz="2800" i="1" dirty="0" err="1" smtClean="0">
                                    <a:latin typeface="Cambria Math" panose="02040503050406030204" pitchFamily="18" charset="0"/>
                                  </a:rPr>
                                  <m:t>𝑊𝑒𝑠𝑡</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b="0" i="1" dirty="0" smtClean="0">
                                    <a:latin typeface="Cambria Math" panose="02040503050406030204" pitchFamily="18" charset="0"/>
                                  </a:rPr>
                                  <m:t>𝐺𝑎𝑛𝑦𝑚𝑒𝑑𝑒</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618221171"/>
                      </a:ext>
                    </a:extLst>
                  </a:tr>
                  <a:tr h="370840">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𝐴𝑚𝑒𝑟𝑖𝑐𝑎𝑛</m:t>
                                </m:r>
                                <m:r>
                                  <a:rPr lang="en-US" sz="2800" i="1" dirty="0" smtClean="0">
                                    <a:latin typeface="Cambria Math" panose="02040503050406030204" pitchFamily="18" charset="0"/>
                                  </a:rPr>
                                  <m:t>(</m:t>
                                </m:r>
                                <m:r>
                                  <a:rPr lang="en-US" sz="2800" i="1" dirty="0" smtClean="0">
                                    <a:latin typeface="Cambria Math" panose="02040503050406030204" pitchFamily="18" charset="0"/>
                                  </a:rPr>
                                  <m:t>𝑊𝑒𝑠𝑡</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2368814629"/>
                      </a:ext>
                    </a:extLst>
                  </a:tr>
                  <a:tr h="370840">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𝐸𝑛𝑒𝑚𝑦</m:t>
                                </m:r>
                                <m:r>
                                  <a:rPr lang="en-US" sz="2800" i="1" dirty="0" smtClean="0">
                                    <a:latin typeface="Cambria Math" panose="02040503050406030204" pitchFamily="18" charset="0"/>
                                  </a:rPr>
                                  <m:t>(</m:t>
                                </m:r>
                                <m:r>
                                  <a:rPr lang="en-US" sz="2800" b="0" i="1" dirty="0" smtClean="0">
                                    <a:latin typeface="Cambria Math" panose="02040503050406030204" pitchFamily="18" charset="0"/>
                                  </a:rPr>
                                  <m:t>𝐺𝑎𝑛𝑦𝑚𝑒𝑑𝑒</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𝐴𝑚𝑒𝑟𝑖𝑐𝑎</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4285837814"/>
                      </a:ext>
                    </a:extLst>
                  </a:tr>
                  <a:tr h="370840">
                    <a:tc>
                      <a:txBody>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𝑀𝑖𝑠𝑠𝑖𝑙𝑒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r>
                                  <a:rPr lang="en-US" sz="2800" i="1" dirty="0" smtClean="0">
                                    <a:latin typeface="Cambria Math" panose="02040503050406030204" pitchFamily="18" charset="0"/>
                                  </a:rPr>
                                  <m:t>𝑊𝑒𝑎𝑝𝑜𝑛</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1821368345"/>
                      </a:ext>
                    </a:extLst>
                  </a:tr>
                  <a:tr h="370840">
                    <a:tc>
                      <a:txBody>
                        <a:bodyPr/>
                        <a:lstStyle/>
                        <a:p>
                          <a:pPr/>
                          <a14:m>
                            <m:oMathPara xmlns:m="http://schemas.openxmlformats.org/officeDocument/2006/math">
                              <m:oMathParaPr>
                                <m:jc m:val="center"/>
                              </m:oMathParaPr>
                              <m:oMath xmlns:m="http://schemas.openxmlformats.org/officeDocument/2006/math">
                                <m:r>
                                  <a:rPr lang="en-US" sz="2800" i="1" dirty="0" smtClean="0">
                                    <a:latin typeface="Cambria Math" panose="02040503050406030204" pitchFamily="18" charset="0"/>
                                  </a:rPr>
                                  <m:t>𝐸𝑛𝑒𝑚𝑦</m:t>
                                </m:r>
                                <m:r>
                                  <a:rPr lang="en-US" sz="2800" i="1" dirty="0" smtClean="0">
                                    <a:latin typeface="Cambria Math" panose="02040503050406030204" pitchFamily="18" charset="0"/>
                                  </a:rPr>
                                  <m:t>(</m:t>
                                </m:r>
                                <m:r>
                                  <a:rPr lang="en-US" sz="2800" i="1" dirty="0" err="1" smtClean="0">
                                    <a:latin typeface="Cambria Math" panose="02040503050406030204" pitchFamily="18" charset="0"/>
                                  </a:rPr>
                                  <m:t>𝑥</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𝐴𝑚𝑒𝑟𝑖𝑐𝑎</m:t>
                                </m:r>
                                <m:r>
                                  <a:rPr lang="en-US" sz="2800" i="1" dirty="0"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𝐻𝑜𝑠𝑡𝑖𝑙𝑒</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714864283"/>
                      </a:ext>
                    </a:extLst>
                  </a:tr>
                </a:tbl>
              </a:graphicData>
            </a:graphic>
          </p:graphicFrame>
        </mc:Choice>
        <mc:Fallback xmlns="">
          <p:graphicFrame>
            <p:nvGraphicFramePr>
              <p:cNvPr id="5" name="Table 4">
                <a:extLst>
                  <a:ext uri="{FF2B5EF4-FFF2-40B4-BE49-F238E27FC236}">
                    <a16:creationId xmlns:a16="http://schemas.microsoft.com/office/drawing/2014/main" id="{38647404-7885-3348-BC83-0B063409FA07}"/>
                  </a:ext>
                </a:extLst>
              </p:cNvPr>
              <p:cNvGraphicFramePr>
                <a:graphicFrameLocks noGrp="1"/>
              </p:cNvGraphicFramePr>
              <p:nvPr/>
            </p:nvGraphicFramePr>
            <p:xfrm>
              <a:off x="442409" y="1347952"/>
              <a:ext cx="5257800" cy="531431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73551021"/>
                        </a:ext>
                      </a:extLst>
                    </a:gridCol>
                  </a:tblGrid>
                  <a:tr h="518160">
                    <a:tc>
                      <a:txBody>
                        <a:bodyPr/>
                        <a:lstStyle/>
                        <a:p>
                          <a:r>
                            <a:rPr lang="en-US" sz="2800" dirty="0"/>
                            <a:t>First-Order Logic Notation</a:t>
                          </a:r>
                        </a:p>
                      </a:txBody>
                      <a:tcPr/>
                    </a:tc>
                    <a:extLst>
                      <a:ext uri="{0D108BD9-81ED-4DB2-BD59-A6C34878D82A}">
                        <a16:rowId xmlns:a16="http://schemas.microsoft.com/office/drawing/2014/main" val="4282749045"/>
                      </a:ext>
                    </a:extLst>
                  </a:tr>
                  <a:tr h="1371600">
                    <a:tc>
                      <a:txBody>
                        <a:bodyPr/>
                        <a:lstStyle/>
                        <a:p>
                          <a:endParaRPr lang="en-US"/>
                        </a:p>
                      </a:txBody>
                      <a:tcPr>
                        <a:blipFill>
                          <a:blip r:embed="rId3"/>
                          <a:stretch>
                            <a:fillRect t="-43519" r="-482" b="-256481"/>
                          </a:stretch>
                        </a:blipFill>
                      </a:tcPr>
                    </a:tc>
                    <a:extLst>
                      <a:ext uri="{0D108BD9-81ED-4DB2-BD59-A6C34878D82A}">
                        <a16:rowId xmlns:a16="http://schemas.microsoft.com/office/drawing/2014/main" val="3979261463"/>
                      </a:ext>
                    </a:extLst>
                  </a:tr>
                  <a:tr h="935038">
                    <a:tc>
                      <a:txBody>
                        <a:bodyPr/>
                        <a:lstStyle/>
                        <a:p>
                          <a:endParaRPr lang="en-US"/>
                        </a:p>
                      </a:txBody>
                      <a:tcPr>
                        <a:blipFill>
                          <a:blip r:embed="rId3"/>
                          <a:stretch>
                            <a:fillRect t="-209459" r="-482" b="-274324"/>
                          </a:stretch>
                        </a:blipFill>
                      </a:tcPr>
                    </a:tc>
                    <a:extLst>
                      <a:ext uri="{0D108BD9-81ED-4DB2-BD59-A6C34878D82A}">
                        <a16:rowId xmlns:a16="http://schemas.microsoft.com/office/drawing/2014/main" val="618221171"/>
                      </a:ext>
                    </a:extLst>
                  </a:tr>
                  <a:tr h="518160">
                    <a:tc>
                      <a:txBody>
                        <a:bodyPr/>
                        <a:lstStyle/>
                        <a:p>
                          <a:endParaRPr lang="en-US"/>
                        </a:p>
                      </a:txBody>
                      <a:tcPr>
                        <a:blipFill>
                          <a:blip r:embed="rId3"/>
                          <a:stretch>
                            <a:fillRect t="-558537" r="-482" b="-395122"/>
                          </a:stretch>
                        </a:blipFill>
                      </a:tcPr>
                    </a:tc>
                    <a:extLst>
                      <a:ext uri="{0D108BD9-81ED-4DB2-BD59-A6C34878D82A}">
                        <a16:rowId xmlns:a16="http://schemas.microsoft.com/office/drawing/2014/main" val="2368814629"/>
                      </a:ext>
                    </a:extLst>
                  </a:tr>
                  <a:tr h="518160">
                    <a:tc>
                      <a:txBody>
                        <a:bodyPr/>
                        <a:lstStyle/>
                        <a:p>
                          <a:endParaRPr lang="en-US"/>
                        </a:p>
                      </a:txBody>
                      <a:tcPr>
                        <a:blipFill>
                          <a:blip r:embed="rId3"/>
                          <a:stretch>
                            <a:fillRect t="-675000" r="-482" b="-305000"/>
                          </a:stretch>
                        </a:blipFill>
                      </a:tcPr>
                    </a:tc>
                    <a:extLst>
                      <a:ext uri="{0D108BD9-81ED-4DB2-BD59-A6C34878D82A}">
                        <a16:rowId xmlns:a16="http://schemas.microsoft.com/office/drawing/2014/main" val="4285837814"/>
                      </a:ext>
                    </a:extLst>
                  </a:tr>
                  <a:tr h="518160">
                    <a:tc>
                      <a:txBody>
                        <a:bodyPr/>
                        <a:lstStyle/>
                        <a:p>
                          <a:endParaRPr lang="en-US"/>
                        </a:p>
                      </a:txBody>
                      <a:tcPr>
                        <a:blipFill>
                          <a:blip r:embed="rId3"/>
                          <a:stretch>
                            <a:fillRect t="-756098" r="-482" b="-197561"/>
                          </a:stretch>
                        </a:blipFill>
                      </a:tcPr>
                    </a:tc>
                    <a:extLst>
                      <a:ext uri="{0D108BD9-81ED-4DB2-BD59-A6C34878D82A}">
                        <a16:rowId xmlns:a16="http://schemas.microsoft.com/office/drawing/2014/main" val="1821368345"/>
                      </a:ext>
                    </a:extLst>
                  </a:tr>
                  <a:tr h="935038">
                    <a:tc>
                      <a:txBody>
                        <a:bodyPr/>
                        <a:lstStyle/>
                        <a:p>
                          <a:endParaRPr lang="en-US"/>
                        </a:p>
                      </a:txBody>
                      <a:tcPr>
                        <a:blipFill>
                          <a:blip r:embed="rId3"/>
                          <a:stretch>
                            <a:fillRect t="-474324" r="-482" b="-9459"/>
                          </a:stretch>
                        </a:blipFill>
                      </a:tcPr>
                    </a:tc>
                    <a:extLst>
                      <a:ext uri="{0D108BD9-81ED-4DB2-BD59-A6C34878D82A}">
                        <a16:rowId xmlns:a16="http://schemas.microsoft.com/office/drawing/2014/main" val="714864283"/>
                      </a:ext>
                    </a:extLst>
                  </a:tr>
                </a:tbl>
              </a:graphicData>
            </a:graphic>
          </p:graphicFrame>
        </mc:Fallback>
      </mc:AlternateContent>
    </p:spTree>
    <p:extLst>
      <p:ext uri="{BB962C8B-B14F-4D97-AF65-F5344CB8AC3E}">
        <p14:creationId xmlns:p14="http://schemas.microsoft.com/office/powerpoint/2010/main" val="312888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5C56-FF95-2C4E-B07F-694DEC050683}"/>
              </a:ext>
            </a:extLst>
          </p:cNvPr>
          <p:cNvSpPr>
            <a:spLocks noGrp="1"/>
          </p:cNvSpPr>
          <p:nvPr>
            <p:ph type="title"/>
          </p:nvPr>
        </p:nvSpPr>
        <p:spPr>
          <a:xfrm>
            <a:off x="838200" y="365126"/>
            <a:ext cx="10515600" cy="808582"/>
          </a:xfrm>
        </p:spPr>
        <p:txBody>
          <a:bodyPr/>
          <a:lstStyle/>
          <a:p>
            <a:r>
              <a:rPr lang="en-US" dirty="0"/>
              <a:t>Actions that a Theorem Prover can Take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82C476-D97B-504D-9774-9B90C0D8F7C9}"/>
                  </a:ext>
                </a:extLst>
              </p:cNvPr>
              <p:cNvSpPr>
                <a:spLocks noGrp="1"/>
              </p:cNvSpPr>
              <p:nvPr>
                <p:ph idx="1"/>
              </p:nvPr>
            </p:nvSpPr>
            <p:spPr>
              <a:xfrm>
                <a:off x="838200" y="1132764"/>
                <a:ext cx="10515600" cy="5540991"/>
              </a:xfrm>
            </p:spPr>
            <p:txBody>
              <a:bodyPr>
                <a:normAutofit/>
              </a:bodyPr>
              <a:lstStyle/>
              <a:p>
                <a:r>
                  <a:rPr lang="en-US" b="1" u="sng" dirty="0"/>
                  <a:t>Universal Instantiation</a:t>
                </a:r>
                <a:r>
                  <a:rPr lang="en-US" dirty="0"/>
                  <a:t>: </a:t>
                </a:r>
              </a:p>
              <a:p>
                <a:pPr lvl="1"/>
                <a:r>
                  <a:rPr lang="en-US" dirty="0"/>
                  <a:t>given the sentence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𝐹𝑢𝑛𝑐𝑡𝑖𝑜𝑛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a:t>
                </a:r>
              </a:p>
              <a:p>
                <a:pPr lvl="1"/>
                <a:r>
                  <a:rPr lang="en-US" dirty="0"/>
                  <a:t>for any known constant </a:t>
                </a:r>
                <a14:m>
                  <m:oMath xmlns:m="http://schemas.openxmlformats.org/officeDocument/2006/math">
                    <m:r>
                      <a:rPr lang="en-US" i="1">
                        <a:latin typeface="Cambria Math" panose="02040503050406030204" pitchFamily="18" charset="0"/>
                        <a:ea typeface="Cambria Math" panose="02040503050406030204" pitchFamily="18" charset="0"/>
                      </a:rPr>
                      <m:t>𝐶</m:t>
                    </m:r>
                  </m:oMath>
                </a14:m>
                <a:r>
                  <a:rPr lang="en-US" dirty="0"/>
                  <a:t>, </a:t>
                </a:r>
              </a:p>
              <a:p>
                <a:pPr lvl="1"/>
                <a:r>
                  <a:rPr lang="en-US" dirty="0"/>
                  <a:t>it is possible to generate the sentence </a:t>
                </a:r>
                <a14:m>
                  <m:oMath xmlns:m="http://schemas.openxmlformats.org/officeDocument/2006/math">
                    <m:r>
                      <a:rPr lang="en-US" b="0" i="1" smtClean="0">
                        <a:latin typeface="Cambria Math" panose="02040503050406030204" pitchFamily="18" charset="0"/>
                        <a:ea typeface="Cambria Math" panose="02040503050406030204" pitchFamily="18" charset="0"/>
                      </a:rPr>
                      <m:t>𝐹𝑢𝑛𝑐𝑡𝑖𝑜𝑛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oMath>
                </a14:m>
                <a:r>
                  <a:rPr lang="en-US" dirty="0"/>
                  <a:t>.</a:t>
                </a:r>
              </a:p>
              <a:p>
                <a:r>
                  <a:rPr lang="en-US" b="1" u="sng" dirty="0"/>
                  <a:t>Existential Instantiation</a:t>
                </a:r>
                <a:r>
                  <a:rPr lang="en-US" dirty="0"/>
                  <a:t>: </a:t>
                </a:r>
              </a:p>
              <a:p>
                <a:pPr lvl="1"/>
                <a:r>
                  <a:rPr lang="en-US" dirty="0"/>
                  <a:t>given the proposition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𝐹𝑢𝑛𝑐𝑡𝑖𝑜𝑛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en-US" dirty="0"/>
                  <a:t>, </a:t>
                </a:r>
              </a:p>
              <a:p>
                <a:pPr lvl="1"/>
                <a:r>
                  <a:rPr lang="en-US" dirty="0"/>
                  <a:t>if no known constant </a:t>
                </a:r>
                <a14:m>
                  <m:oMath xmlns:m="http://schemas.openxmlformats.org/officeDocument/2006/math">
                    <m:r>
                      <a:rPr lang="en-US" b="0" i="1" dirty="0" smtClean="0">
                        <a:latin typeface="Cambria Math" panose="02040503050406030204" pitchFamily="18" charset="0"/>
                      </a:rPr>
                      <m:t>𝐴</m:t>
                    </m:r>
                    <m:r>
                      <a:rPr lang="en-US" i="1" dirty="0">
                        <a:latin typeface="Cambria Math" panose="02040503050406030204" pitchFamily="18" charset="0"/>
                      </a:rPr>
                      <m:t> </m:t>
                    </m:r>
                  </m:oMath>
                </a14:m>
                <a:r>
                  <a:rPr lang="en-US" dirty="0"/>
                  <a:t>is known to satisfy </a:t>
                </a:r>
                <a14:m>
                  <m:oMath xmlns:m="http://schemas.openxmlformats.org/officeDocument/2006/math">
                    <m:r>
                      <a:rPr lang="en-US" i="1">
                        <a:latin typeface="Cambria Math" panose="02040503050406030204" pitchFamily="18" charset="0"/>
                        <a:ea typeface="Cambria Math" panose="02040503050406030204" pitchFamily="18" charset="0"/>
                      </a:rPr>
                      <m:t>𝐹𝑢𝑛𝑐𝑡𝑖𝑜𝑛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oMath>
                </a14:m>
                <a:r>
                  <a:rPr lang="en-US" dirty="0"/>
                  <a:t>, then </a:t>
                </a:r>
              </a:p>
              <a:p>
                <a:pPr lvl="1"/>
                <a:r>
                  <a:rPr lang="en-US" dirty="0"/>
                  <a:t>it is possible to define a new, otherwise unspecified constant </a:t>
                </a:r>
                <a14:m>
                  <m:oMath xmlns:m="http://schemas.openxmlformats.org/officeDocument/2006/math">
                    <m:r>
                      <a:rPr lang="en-US" i="1" dirty="0">
                        <a:latin typeface="Cambria Math" panose="02040503050406030204" pitchFamily="18" charset="0"/>
                      </a:rPr>
                      <m:t>𝐵</m:t>
                    </m:r>
                  </m:oMath>
                </a14:m>
                <a:r>
                  <a:rPr lang="en-US" dirty="0"/>
                  <a:t>, and</a:t>
                </a:r>
              </a:p>
              <a:p>
                <a:pPr lvl="1"/>
                <a:r>
                  <a:rPr lang="en-US" dirty="0"/>
                  <a:t>to generate the sentence </a:t>
                </a:r>
                <a14:m>
                  <m:oMath xmlns:m="http://schemas.openxmlformats.org/officeDocument/2006/math">
                    <m:r>
                      <a:rPr lang="en-US" i="1" dirty="0" smtClean="0">
                        <a:latin typeface="Cambria Math" panose="02040503050406030204" pitchFamily="18" charset="0"/>
                      </a:rPr>
                      <m:t>𝐹𝑢𝑛𝑐𝑡𝑖𝑜𝑛</m:t>
                    </m:r>
                    <m:r>
                      <a:rPr lang="en-US" i="1" dirty="0" smtClean="0">
                        <a:latin typeface="Cambria Math" panose="02040503050406030204" pitchFamily="18" charset="0"/>
                      </a:rPr>
                      <m:t>(</m:t>
                    </m:r>
                    <m:r>
                      <a:rPr lang="en-US" b="0"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a:t>
                </a:r>
              </a:p>
              <a:p>
                <a:r>
                  <a:rPr lang="en-US" b="1" u="sng" dirty="0"/>
                  <a:t>Generalized Modus Ponens:</a:t>
                </a:r>
              </a:p>
              <a:p>
                <a:pPr lvl="1"/>
                <a:r>
                  <a:rPr lang="en-US" dirty="0"/>
                  <a:t>Given the sentence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1</m:t>
                        </m:r>
                      </m:sub>
                    </m:sSub>
                    <m:r>
                      <a:rPr lang="en-US" b="0" i="1" dirty="0"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rPr>
                          <m:t>𝑝</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𝑝</m:t>
                        </m:r>
                      </m:e>
                      <m:sub>
                        <m:r>
                          <a:rPr lang="en-US" i="1" dirty="0">
                            <a:latin typeface="Cambria Math" panose="02040503050406030204" pitchFamily="18" charset="0"/>
                          </a:rPr>
                          <m:t>𝑛</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b="0" i="1" dirty="0" smtClean="0">
                        <a:latin typeface="Cambria Math" panose="02040503050406030204" pitchFamily="18" charset="0"/>
                      </a:rPr>
                      <m:t>)</m:t>
                    </m:r>
                  </m:oMath>
                </a14:m>
                <a:r>
                  <a:rPr lang="en-US" dirty="0"/>
                  <a:t>, and</a:t>
                </a:r>
              </a:p>
              <a:p>
                <a:pPr lvl="1"/>
                <a:r>
                  <a:rPr lang="en-US" dirty="0"/>
                  <a:t>given the sentences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i="1" dirty="0">
                            <a:latin typeface="Cambria Math" panose="02040503050406030204" pitchFamily="18" charset="0"/>
                          </a:rPr>
                          <m:t>1</m:t>
                        </m:r>
                      </m:sub>
                    </m:sSub>
                    <m:r>
                      <a:rPr lang="en-US" i="1" dirty="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𝑝</m:t>
                        </m:r>
                      </m:e>
                      <m:sub>
                        <m:r>
                          <a:rPr lang="en-US" i="1" dirty="0">
                            <a:latin typeface="Cambria Math" panose="02040503050406030204" pitchFamily="18" charset="0"/>
                          </a:rPr>
                          <m:t>𝑛</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i="1" dirty="0">
                            <a:latin typeface="Cambria Math" panose="02040503050406030204" pitchFamily="18" charset="0"/>
                          </a:rPr>
                          <m:t>𝑛</m:t>
                        </m:r>
                      </m:sub>
                    </m:sSub>
                    <m:r>
                      <a:rPr lang="en-US" i="1" dirty="0">
                        <a:latin typeface="Cambria Math" panose="02040503050406030204" pitchFamily="18" charset="0"/>
                      </a:rPr>
                      <m:t>)</m:t>
                    </m:r>
                  </m:oMath>
                </a14:m>
                <a:r>
                  <a:rPr lang="en-US" dirty="0"/>
                  <a:t> for any constants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b="0" i="1" dirty="0" smtClean="0">
                            <a:latin typeface="Cambria Math" panose="02040503050406030204" pitchFamily="18" charset="0"/>
                          </a:rPr>
                          <m:t>𝑛</m:t>
                        </m:r>
                      </m:sub>
                    </m:sSub>
                  </m:oMath>
                </a14:m>
                <a:r>
                  <a:rPr lang="en-US" dirty="0"/>
                  <a:t>,</a:t>
                </a:r>
              </a:p>
              <a:p>
                <a:pPr lvl="1"/>
                <a:r>
                  <a:rPr lang="en-US" dirty="0"/>
                  <a:t>it is possible to generate the sentence </a:t>
                </a:r>
                <a14:m>
                  <m:oMath xmlns:m="http://schemas.openxmlformats.org/officeDocument/2006/math">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i="1" dirty="0">
                            <a:latin typeface="Cambria Math" panose="02040503050406030204" pitchFamily="18" charset="0"/>
                          </a:rPr>
                          <m:t>𝑛</m:t>
                        </m:r>
                      </m:sub>
                    </m:sSub>
                    <m:r>
                      <a:rPr lang="en-US" i="1" dirty="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7682C476-D97B-504D-9774-9B90C0D8F7C9}"/>
                  </a:ext>
                </a:extLst>
              </p:cNvPr>
              <p:cNvSpPr>
                <a:spLocks noGrp="1" noRot="1" noChangeAspect="1" noMove="1" noResize="1" noEditPoints="1" noAdjustHandles="1" noChangeArrowheads="1" noChangeShapeType="1" noTextEdit="1"/>
              </p:cNvSpPr>
              <p:nvPr>
                <p:ph idx="1"/>
              </p:nvPr>
            </p:nvSpPr>
            <p:spPr>
              <a:xfrm>
                <a:off x="838200" y="1132764"/>
                <a:ext cx="10515600" cy="5540991"/>
              </a:xfrm>
              <a:blipFill>
                <a:blip r:embed="rId2"/>
                <a:stretch>
                  <a:fillRect l="-965" t="-1602" b="-458"/>
                </a:stretch>
              </a:blipFill>
            </p:spPr>
            <p:txBody>
              <a:bodyPr/>
              <a:lstStyle/>
              <a:p>
                <a:r>
                  <a:rPr lang="en-US">
                    <a:noFill/>
                  </a:rPr>
                  <a:t> </a:t>
                </a:r>
              </a:p>
            </p:txBody>
          </p:sp>
        </mc:Fallback>
      </mc:AlternateContent>
    </p:spTree>
    <p:extLst>
      <p:ext uri="{BB962C8B-B14F-4D97-AF65-F5344CB8AC3E}">
        <p14:creationId xmlns:p14="http://schemas.microsoft.com/office/powerpoint/2010/main" val="17123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5C56-FF95-2C4E-B07F-694DEC050683}"/>
              </a:ext>
            </a:extLst>
          </p:cNvPr>
          <p:cNvSpPr>
            <a:spLocks noGrp="1"/>
          </p:cNvSpPr>
          <p:nvPr>
            <p:ph type="title"/>
          </p:nvPr>
        </p:nvSpPr>
        <p:spPr>
          <a:xfrm>
            <a:off x="264992" y="105817"/>
            <a:ext cx="10515600" cy="672104"/>
          </a:xfrm>
        </p:spPr>
        <p:txBody>
          <a:bodyPr>
            <a:normAutofit fontScale="90000"/>
          </a:bodyPr>
          <a:lstStyle/>
          <a:p>
            <a:r>
              <a:rPr lang="en-US" dirty="0"/>
              <a:t>Automatic Theorem Proving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82C476-D97B-504D-9774-9B90C0D8F7C9}"/>
                  </a:ext>
                </a:extLst>
              </p:cNvPr>
              <p:cNvSpPr>
                <a:spLocks noGrp="1"/>
              </p:cNvSpPr>
              <p:nvPr>
                <p:ph idx="1"/>
              </p:nvPr>
            </p:nvSpPr>
            <p:spPr>
              <a:xfrm>
                <a:off x="838200" y="777922"/>
                <a:ext cx="10515600" cy="6080078"/>
              </a:xfrm>
            </p:spPr>
            <p:txBody>
              <a:bodyPr>
                <a:normAutofit fontScale="92500" lnSpcReduction="10000"/>
              </a:bodyPr>
              <a:lstStyle/>
              <a:p>
                <a:pPr>
                  <a:lnSpc>
                    <a:spcPct val="110000"/>
                  </a:lnSpc>
                </a:pPr>
                <a:r>
                  <a:rPr lang="en-US" b="1" u="sng" dirty="0"/>
                  <a:t>Existential Instantiation</a:t>
                </a:r>
                <a:r>
                  <a:rPr lang="en-US" dirty="0"/>
                  <a:t>: </a:t>
                </a:r>
              </a:p>
              <a:p>
                <a:pPr lvl="1">
                  <a:lnSpc>
                    <a:spcPct val="110000"/>
                  </a:lnSpc>
                </a:pPr>
                <a:r>
                  <a:rPr lang="en-US" dirty="0"/>
                  <a:t>Input: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dirty="0">
                        <a:latin typeface="Cambria Math" panose="02040503050406030204" pitchFamily="18" charset="0"/>
                      </a:rPr>
                      <m:t>𝑀𝑖𝑠𝑠𝑖𝑙𝑒</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𝑆𝑒𝑙𝑙𝑠</m:t>
                    </m:r>
                    <m:r>
                      <a:rPr lang="en-US" i="1" dirty="0">
                        <a:latin typeface="Cambria Math" panose="02040503050406030204" pitchFamily="18" charset="0"/>
                      </a:rPr>
                      <m:t>(</m:t>
                    </m:r>
                    <m:r>
                      <a:rPr lang="en-US" i="1" dirty="0" err="1">
                        <a:latin typeface="Cambria Math" panose="02040503050406030204" pitchFamily="18" charset="0"/>
                      </a:rPr>
                      <m:t>𝑊𝑒𝑠𝑡</m:t>
                    </m:r>
                    <m:r>
                      <a:rPr lang="en-US" i="1" dirty="0" err="1">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a:latin typeface="Cambria Math" panose="02040503050406030204" pitchFamily="18" charset="0"/>
                      </a:rPr>
                      <m:t>𝐺𝑎𝑛𝑦𝑚𝑒𝑑𝑒</m:t>
                    </m:r>
                    <m:r>
                      <a:rPr lang="en-US" i="1" dirty="0">
                        <a:latin typeface="Cambria Math" panose="02040503050406030204" pitchFamily="18" charset="0"/>
                      </a:rPr>
                      <m:t>)</m:t>
                    </m:r>
                  </m:oMath>
                </a14:m>
                <a:endParaRPr lang="en-US" dirty="0"/>
              </a:p>
              <a:p>
                <a:pPr lvl="1">
                  <a:lnSpc>
                    <a:spcPct val="110000"/>
                  </a:lnSpc>
                </a:pPr>
                <a:r>
                  <a:rPr lang="en-US" dirty="0"/>
                  <a:t>Output: </a:t>
                </a:r>
                <a14:m>
                  <m:oMath xmlns:m="http://schemas.openxmlformats.org/officeDocument/2006/math">
                    <m:r>
                      <a:rPr lang="en-US" i="1" dirty="0">
                        <a:latin typeface="Cambria Math" panose="02040503050406030204" pitchFamily="18" charset="0"/>
                      </a:rPr>
                      <m:t>𝑀𝑖𝑠𝑠𝑖𝑙𝑒</m:t>
                    </m:r>
                    <m:r>
                      <a:rPr lang="en-US" i="1" dirty="0">
                        <a:latin typeface="Cambria Math" panose="02040503050406030204" pitchFamily="18" charset="0"/>
                      </a:rPr>
                      <m:t>(</m:t>
                    </m:r>
                    <m:r>
                      <a:rPr lang="en-US" b="0" i="1" dirty="0" smtClean="0">
                        <a:latin typeface="Cambria Math" panose="02040503050406030204" pitchFamily="18" charset="0"/>
                      </a:rPr>
                      <m:t>𝑀</m:t>
                    </m:r>
                    <m:r>
                      <a:rPr lang="en-US" i="1" dirty="0">
                        <a:latin typeface="Cambria Math" panose="02040503050406030204" pitchFamily="18" charset="0"/>
                      </a:rPr>
                      <m:t>)∧</m:t>
                    </m:r>
                    <m:r>
                      <a:rPr lang="en-US" i="1" dirty="0">
                        <a:latin typeface="Cambria Math" panose="02040503050406030204" pitchFamily="18" charset="0"/>
                      </a:rPr>
                      <m:t>𝑆𝑒𝑙𝑙𝑠</m:t>
                    </m:r>
                    <m:r>
                      <a:rPr lang="en-US" i="1" dirty="0">
                        <a:latin typeface="Cambria Math" panose="02040503050406030204" pitchFamily="18" charset="0"/>
                      </a:rPr>
                      <m:t>(</m:t>
                    </m:r>
                    <m:r>
                      <a:rPr lang="en-US" i="1" dirty="0" err="1">
                        <a:latin typeface="Cambria Math" panose="02040503050406030204" pitchFamily="18" charset="0"/>
                      </a:rPr>
                      <m:t>𝑊𝑒𝑠𝑡</m:t>
                    </m:r>
                    <m:r>
                      <a:rPr lang="en-US" i="1" dirty="0" err="1">
                        <a:latin typeface="Cambria Math" panose="02040503050406030204" pitchFamily="18" charset="0"/>
                      </a:rPr>
                      <m:t>,</m:t>
                    </m:r>
                    <m:r>
                      <a:rPr lang="en-US" b="0" i="1" dirty="0" smtClean="0">
                        <a:latin typeface="Cambria Math" panose="02040503050406030204" pitchFamily="18" charset="0"/>
                      </a:rPr>
                      <m:t>𝑀</m:t>
                    </m:r>
                    <m:r>
                      <a:rPr lang="en-US" i="1" dirty="0" err="1">
                        <a:latin typeface="Cambria Math" panose="02040503050406030204" pitchFamily="18" charset="0"/>
                      </a:rPr>
                      <m:t>,</m:t>
                    </m:r>
                    <m:r>
                      <a:rPr lang="en-US" i="1" dirty="0">
                        <a:latin typeface="Cambria Math" panose="02040503050406030204" pitchFamily="18" charset="0"/>
                      </a:rPr>
                      <m:t>𝐺𝑎𝑛𝑦𝑚𝑒𝑑𝑒</m:t>
                    </m:r>
                    <m:r>
                      <a:rPr lang="en-US" i="1" dirty="0">
                        <a:latin typeface="Cambria Math" panose="02040503050406030204" pitchFamily="18" charset="0"/>
                      </a:rPr>
                      <m:t>)</m:t>
                    </m:r>
                  </m:oMath>
                </a14:m>
                <a:endParaRPr lang="en-US" dirty="0"/>
              </a:p>
              <a:p>
                <a:pPr>
                  <a:lnSpc>
                    <a:spcPct val="110000"/>
                  </a:lnSpc>
                </a:pPr>
                <a:r>
                  <a:rPr lang="en-US" b="1" u="sng" dirty="0"/>
                  <a:t>Generalized Modus Ponens:</a:t>
                </a:r>
              </a:p>
              <a:p>
                <a:pPr lvl="1">
                  <a:lnSpc>
                    <a:spcPct val="110000"/>
                  </a:lnSpc>
                </a:pPr>
                <a:r>
                  <a:rPr lang="en-US" dirty="0"/>
                  <a:t>Input:    </a:t>
                </a:r>
                <a14:m>
                  <m:oMath xmlns:m="http://schemas.openxmlformats.org/officeDocument/2006/math">
                    <m:r>
                      <a:rPr lang="en-US" i="1" dirty="0">
                        <a:latin typeface="Cambria Math" panose="02040503050406030204" pitchFamily="18" charset="0"/>
                      </a:rPr>
                      <m:t>𝑀𝑖𝑠𝑠𝑖𝑙𝑒</m:t>
                    </m:r>
                    <m:d>
                      <m:dPr>
                        <m:ctrlPr>
                          <a:rPr lang="en-US" i="1" dirty="0">
                            <a:latin typeface="Cambria Math" panose="02040503050406030204" pitchFamily="18" charset="0"/>
                          </a:rPr>
                        </m:ctrlPr>
                      </m:dPr>
                      <m:e>
                        <m:r>
                          <a:rPr lang="en-US" i="1" dirty="0">
                            <a:latin typeface="Cambria Math" panose="02040503050406030204" pitchFamily="18" charset="0"/>
                          </a:rPr>
                          <m:t>𝑀</m:t>
                        </m:r>
                      </m:e>
                    </m:d>
                  </m:oMath>
                </a14:m>
                <a:r>
                  <a:rPr lang="en-US" b="0" i="1" dirty="0">
                    <a:latin typeface="Cambria Math" panose="02040503050406030204" pitchFamily="18" charset="0"/>
                  </a:rPr>
                  <a:t> </a:t>
                </a:r>
                <a:r>
                  <a:rPr lang="en-US" b="1" u="sng" dirty="0">
                    <a:latin typeface="Cambria Math" panose="02040503050406030204" pitchFamily="18" charset="0"/>
                  </a:rPr>
                  <a:t>and</a:t>
                </a:r>
                <a:r>
                  <a:rPr lang="en-US" b="0" dirty="0">
                    <a:latin typeface="Cambria Math" panose="02040503050406030204" pitchFamily="18" charset="0"/>
                  </a:rPr>
                  <a:t> </a:t>
                </a:r>
                <a14:m>
                  <m:oMath xmlns:m="http://schemas.openxmlformats.org/officeDocument/2006/math">
                    <m:r>
                      <a:rPr lang="en-US" i="1" dirty="0">
                        <a:latin typeface="Cambria Math" panose="02040503050406030204" pitchFamily="18" charset="0"/>
                      </a:rPr>
                      <m:t>𝑀𝑖𝑠𝑠𝑖𝑙𝑒</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𝑊𝑒𝑎𝑝𝑜𝑛</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endParaRPr lang="en-US" dirty="0"/>
              </a:p>
              <a:p>
                <a:pPr lvl="1">
                  <a:lnSpc>
                    <a:spcPct val="110000"/>
                  </a:lnSpc>
                </a:pPr>
                <a:r>
                  <a:rPr lang="en-US" dirty="0"/>
                  <a:t>Output: </a:t>
                </a:r>
                <a14:m>
                  <m:oMath xmlns:m="http://schemas.openxmlformats.org/officeDocument/2006/math">
                    <m:r>
                      <a:rPr lang="en-US" i="1" dirty="0">
                        <a:latin typeface="Cambria Math" panose="02040503050406030204" pitchFamily="18" charset="0"/>
                      </a:rPr>
                      <m:t>𝑊𝑒𝑎𝑝𝑜𝑛</m:t>
                    </m:r>
                    <m:r>
                      <a:rPr lang="en-US" i="1" dirty="0">
                        <a:latin typeface="Cambria Math" panose="02040503050406030204" pitchFamily="18" charset="0"/>
                      </a:rPr>
                      <m:t>(</m:t>
                    </m:r>
                    <m:r>
                      <a:rPr lang="en-US" b="0" i="1" dirty="0" smtClean="0">
                        <a:latin typeface="Cambria Math" panose="02040503050406030204" pitchFamily="18" charset="0"/>
                      </a:rPr>
                      <m:t>𝑀</m:t>
                    </m:r>
                    <m:r>
                      <a:rPr lang="en-US" i="1" dirty="0">
                        <a:latin typeface="Cambria Math" panose="02040503050406030204" pitchFamily="18" charset="0"/>
                      </a:rPr>
                      <m:t>)</m:t>
                    </m:r>
                  </m:oMath>
                </a14:m>
                <a:endParaRPr lang="en-US" dirty="0"/>
              </a:p>
              <a:p>
                <a:pPr>
                  <a:lnSpc>
                    <a:spcPct val="110000"/>
                  </a:lnSpc>
                </a:pPr>
                <a:r>
                  <a:rPr lang="en-US" b="1" u="sng" dirty="0"/>
                  <a:t>Generalized Modus Ponens:</a:t>
                </a:r>
              </a:p>
              <a:p>
                <a:pPr lvl="1">
                  <a:lnSpc>
                    <a:spcPct val="110000"/>
                  </a:lnSpc>
                </a:pPr>
                <a:r>
                  <a:rPr lang="en-US" dirty="0"/>
                  <a:t>Input:    </a:t>
                </a:r>
                <a14:m>
                  <m:oMath xmlns:m="http://schemas.openxmlformats.org/officeDocument/2006/math">
                    <m:r>
                      <a:rPr lang="en-US" i="1" dirty="0">
                        <a:latin typeface="Cambria Math" panose="02040503050406030204" pitchFamily="18" charset="0"/>
                      </a:rPr>
                      <m:t>𝐸𝑛𝑒𝑚𝑦</m:t>
                    </m:r>
                    <m:r>
                      <a:rPr lang="en-US" i="1" dirty="0">
                        <a:latin typeface="Cambria Math" panose="02040503050406030204" pitchFamily="18" charset="0"/>
                      </a:rPr>
                      <m:t>(</m:t>
                    </m:r>
                    <m:r>
                      <a:rPr lang="en-US" i="1" dirty="0">
                        <a:latin typeface="Cambria Math" panose="02040503050406030204" pitchFamily="18" charset="0"/>
                      </a:rPr>
                      <m:t>𝐺𝑎𝑛𝑦𝑚𝑒𝑑𝑒</m:t>
                    </m:r>
                    <m:r>
                      <a:rPr lang="en-US" i="1" dirty="0" err="1">
                        <a:latin typeface="Cambria Math" panose="02040503050406030204" pitchFamily="18" charset="0"/>
                      </a:rPr>
                      <m:t>,</m:t>
                    </m:r>
                    <m:r>
                      <a:rPr lang="en-US" i="1" dirty="0" err="1">
                        <a:latin typeface="Cambria Math" panose="02040503050406030204" pitchFamily="18" charset="0"/>
                      </a:rPr>
                      <m:t>𝐴𝑚𝑒𝑟𝑖𝑐𝑎</m:t>
                    </m:r>
                    <m:r>
                      <a:rPr lang="en-US" i="1" dirty="0">
                        <a:latin typeface="Cambria Math" panose="02040503050406030204" pitchFamily="18" charset="0"/>
                      </a:rPr>
                      <m:t>)</m:t>
                    </m:r>
                  </m:oMath>
                </a14:m>
                <a:r>
                  <a:rPr lang="en-US" dirty="0">
                    <a:latin typeface="Cambria Math" panose="02040503050406030204" pitchFamily="18" charset="0"/>
                  </a:rPr>
                  <a:t>  </a:t>
                </a:r>
                <a:r>
                  <a:rPr lang="en-US" b="1" u="sng" dirty="0">
                    <a:latin typeface="Cambria Math" panose="02040503050406030204" pitchFamily="18" charset="0"/>
                  </a:rPr>
                  <a:t>and</a:t>
                </a:r>
                <a:r>
                  <a:rPr lang="en-US" dirty="0">
                    <a:latin typeface="Cambria Math" panose="02040503050406030204" pitchFamily="18" charset="0"/>
                  </a:rPr>
                  <a:t>  </a:t>
                </a:r>
                <a14:m>
                  <m:oMath xmlns:m="http://schemas.openxmlformats.org/officeDocument/2006/math">
                    <m:r>
                      <a:rPr lang="en-US" i="1" dirty="0">
                        <a:latin typeface="Cambria Math" panose="02040503050406030204" pitchFamily="18" charset="0"/>
                      </a:rPr>
                      <m:t>𝐸𝑛𝑒𝑚𝑦</m:t>
                    </m:r>
                    <m:r>
                      <a:rPr lang="en-US" i="1" dirty="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𝐴𝑚𝑒𝑟𝑖𝑐𝑎</m:t>
                    </m:r>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𝐻𝑜𝑠𝑡𝑖𝑙𝑒</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endParaRPr lang="en-US" dirty="0"/>
              </a:p>
              <a:p>
                <a:pPr lvl="1">
                  <a:lnSpc>
                    <a:spcPct val="110000"/>
                  </a:lnSpc>
                </a:pPr>
                <a:r>
                  <a:rPr lang="en-US" dirty="0"/>
                  <a:t>Output: </a:t>
                </a:r>
                <a14:m>
                  <m:oMath xmlns:m="http://schemas.openxmlformats.org/officeDocument/2006/math">
                    <m:r>
                      <a:rPr lang="en-US" i="1" dirty="0">
                        <a:latin typeface="Cambria Math" panose="02040503050406030204" pitchFamily="18" charset="0"/>
                      </a:rPr>
                      <m:t>𝐻𝑜𝑠𝑡𝑖𝑙𝑒</m:t>
                    </m:r>
                    <m:r>
                      <a:rPr lang="en-US" i="1" dirty="0">
                        <a:latin typeface="Cambria Math" panose="02040503050406030204" pitchFamily="18" charset="0"/>
                      </a:rPr>
                      <m:t>(</m:t>
                    </m:r>
                    <m:r>
                      <a:rPr lang="en-US" b="0" i="1" dirty="0" smtClean="0">
                        <a:latin typeface="Cambria Math" panose="02040503050406030204" pitchFamily="18" charset="0"/>
                      </a:rPr>
                      <m:t>𝐺𝑎𝑛𝑦𝑚𝑒𝑑𝑒</m:t>
                    </m:r>
                    <m:r>
                      <a:rPr lang="en-US" i="1" dirty="0">
                        <a:latin typeface="Cambria Math" panose="02040503050406030204" pitchFamily="18" charset="0"/>
                      </a:rPr>
                      <m:t>)</m:t>
                    </m:r>
                  </m:oMath>
                </a14:m>
                <a:endParaRPr lang="en-US" dirty="0"/>
              </a:p>
              <a:p>
                <a:pPr>
                  <a:lnSpc>
                    <a:spcPct val="110000"/>
                  </a:lnSpc>
                </a:pPr>
                <a:r>
                  <a:rPr lang="en-US" b="1" u="sng" dirty="0"/>
                  <a:t>Generalized Modus Ponens:</a:t>
                </a:r>
              </a:p>
              <a:p>
                <a:pPr lvl="1">
                  <a:lnSpc>
                    <a:spcPct val="110000"/>
                  </a:lnSpc>
                </a:pPr>
                <a:r>
                  <a:rPr lang="en-US" dirty="0"/>
                  <a:t>Input:   </a:t>
                </a:r>
                <a14:m>
                  <m:oMath xmlns:m="http://schemas.openxmlformats.org/officeDocument/2006/math">
                    <m:r>
                      <a:rPr lang="en-US" i="1" dirty="0">
                        <a:latin typeface="Cambria Math" panose="02040503050406030204" pitchFamily="18" charset="0"/>
                      </a:rPr>
                      <m:t>𝐴𝑚𝑒𝑟𝑖𝑐𝑎𝑛</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𝑊𝑒𝑎𝑝𝑜𝑛</m:t>
                    </m:r>
                    <m:d>
                      <m:dPr>
                        <m:ctrlPr>
                          <a:rPr lang="en-US" i="1" dirty="0">
                            <a:latin typeface="Cambria Math" panose="02040503050406030204" pitchFamily="18" charset="0"/>
                          </a:rPr>
                        </m:ctrlPr>
                      </m:dPr>
                      <m:e>
                        <m:r>
                          <a:rPr lang="en-US" i="1" dirty="0">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𝑆𝑒𝑙𝑙𝑠</m:t>
                    </m:r>
                    <m:d>
                      <m:dPr>
                        <m:ctrlPr>
                          <a:rPr lang="en-US" i="1" dirty="0">
                            <a:latin typeface="Cambria Math" panose="02040503050406030204" pitchFamily="18" charset="0"/>
                          </a:rPr>
                        </m:ctrlPr>
                      </m:dPr>
                      <m:e>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err="1">
                            <a:latin typeface="Cambria Math" panose="02040503050406030204" pitchFamily="18" charset="0"/>
                          </a:rPr>
                          <m:t>,</m:t>
                        </m:r>
                        <m:r>
                          <a:rPr lang="en-US" i="1" dirty="0" err="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𝐻𝑜𝑠𝑡𝑖𝑙𝑒</m:t>
                    </m:r>
                    <m:d>
                      <m:dPr>
                        <m:ctrlPr>
                          <a:rPr lang="en-US" i="1" dirty="0">
                            <a:latin typeface="Cambria Math" panose="02040503050406030204" pitchFamily="18" charset="0"/>
                          </a:rPr>
                        </m:ctrlPr>
                      </m:dPr>
                      <m:e>
                        <m:r>
                          <a:rPr lang="en-US" i="1" dirty="0">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𝐶𝑟𝑖𝑚𝑖𝑛𝑎𝑙</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a:t>
                </a:r>
                <a:r>
                  <a:rPr lang="en-US" b="1" u="sng" dirty="0"/>
                  <a:t>and</a:t>
                </a:r>
                <a:r>
                  <a:rPr lang="en-US" dirty="0"/>
                  <a:t> </a:t>
                </a:r>
                <a14:m>
                  <m:oMath xmlns:m="http://schemas.openxmlformats.org/officeDocument/2006/math">
                    <m:r>
                      <a:rPr lang="en-US" i="1" dirty="0">
                        <a:latin typeface="Cambria Math" panose="02040503050406030204" pitchFamily="18" charset="0"/>
                      </a:rPr>
                      <m:t>𝐴𝑚𝑒𝑟𝑖𝑐𝑎𝑛</m:t>
                    </m:r>
                    <m:d>
                      <m:dPr>
                        <m:ctrlPr>
                          <a:rPr lang="en-US" i="1" dirty="0">
                            <a:latin typeface="Cambria Math" panose="02040503050406030204" pitchFamily="18" charset="0"/>
                          </a:rPr>
                        </m:ctrlPr>
                      </m:dPr>
                      <m:e>
                        <m:r>
                          <a:rPr lang="en-US" b="0" i="1" dirty="0" smtClean="0">
                            <a:latin typeface="Cambria Math" panose="02040503050406030204" pitchFamily="18" charset="0"/>
                          </a:rPr>
                          <m:t>𝑊𝑒𝑠𝑡</m:t>
                        </m:r>
                      </m:e>
                    </m:d>
                    <m:r>
                      <a:rPr lang="en-US" b="0" i="0" dirty="0" smtClean="0">
                        <a:latin typeface="Cambria Math" panose="02040503050406030204" pitchFamily="18" charset="0"/>
                      </a:rPr>
                      <m:t>,</m:t>
                    </m:r>
                    <m:r>
                      <a:rPr lang="en-US" i="1" dirty="0">
                        <a:latin typeface="Cambria Math" panose="02040503050406030204" pitchFamily="18" charset="0"/>
                      </a:rPr>
                      <m:t>𝑊𝑒𝑎𝑝𝑜𝑛</m:t>
                    </m:r>
                    <m:d>
                      <m:dPr>
                        <m:ctrlPr>
                          <a:rPr lang="en-US" i="1" dirty="0">
                            <a:latin typeface="Cambria Math" panose="02040503050406030204" pitchFamily="18" charset="0"/>
                          </a:rPr>
                        </m:ctrlPr>
                      </m:dPr>
                      <m:e>
                        <m:r>
                          <a:rPr lang="en-US" b="0" i="1" dirty="0" smtClean="0">
                            <a:latin typeface="Cambria Math" panose="02040503050406030204" pitchFamily="18" charset="0"/>
                          </a:rPr>
                          <m:t>𝑀</m:t>
                        </m:r>
                      </m:e>
                    </m:d>
                    <m:r>
                      <a:rPr lang="en-US" b="1" i="0" dirty="0" smtClean="0">
                        <a:latin typeface="Cambria Math" panose="02040503050406030204" pitchFamily="18" charset="0"/>
                      </a:rPr>
                      <m:t>,</m:t>
                    </m:r>
                    <m:r>
                      <a:rPr lang="en-US" i="1" dirty="0">
                        <a:latin typeface="Cambria Math" panose="02040503050406030204" pitchFamily="18" charset="0"/>
                      </a:rPr>
                      <m:t>𝑆𝑒𝑙𝑙𝑠</m:t>
                    </m:r>
                    <m:d>
                      <m:dPr>
                        <m:ctrlPr>
                          <a:rPr lang="en-US" i="1" dirty="0">
                            <a:latin typeface="Cambria Math" panose="02040503050406030204" pitchFamily="18" charset="0"/>
                          </a:rPr>
                        </m:ctrlPr>
                      </m:dPr>
                      <m:e>
                        <m:r>
                          <a:rPr lang="en-US" b="0" i="1" dirty="0" smtClean="0">
                            <a:latin typeface="Cambria Math" panose="02040503050406030204" pitchFamily="18" charset="0"/>
                          </a:rPr>
                          <m:t>𝑊𝑒𝑠𝑡</m:t>
                        </m:r>
                        <m:r>
                          <a:rPr lang="en-US" i="1" dirty="0" err="1">
                            <a:latin typeface="Cambria Math" panose="02040503050406030204" pitchFamily="18" charset="0"/>
                          </a:rPr>
                          <m:t>,</m:t>
                        </m:r>
                        <m:r>
                          <a:rPr lang="en-US" b="0" i="1" dirty="0" smtClean="0">
                            <a:latin typeface="Cambria Math" panose="02040503050406030204" pitchFamily="18" charset="0"/>
                          </a:rPr>
                          <m:t>𝑀</m:t>
                        </m:r>
                        <m:r>
                          <a:rPr lang="en-US" i="1" dirty="0" err="1">
                            <a:latin typeface="Cambria Math" panose="02040503050406030204" pitchFamily="18" charset="0"/>
                          </a:rPr>
                          <m:t>,</m:t>
                        </m:r>
                        <m:r>
                          <a:rPr lang="en-US" b="0" i="1" dirty="0" smtClean="0">
                            <a:latin typeface="Cambria Math" panose="02040503050406030204" pitchFamily="18" charset="0"/>
                          </a:rPr>
                          <m:t>𝐺𝑎𝑛𝑦𝑚𝑒𝑑𝑒</m:t>
                        </m:r>
                      </m:e>
                    </m:d>
                    <m:r>
                      <a:rPr lang="en-US" b="1" i="0" dirty="0" smtClean="0">
                        <a:latin typeface="Cambria Math" panose="02040503050406030204" pitchFamily="18" charset="0"/>
                      </a:rPr>
                      <m:t>,</m:t>
                    </m:r>
                    <m:r>
                      <a:rPr lang="en-US" i="1" dirty="0">
                        <a:latin typeface="Cambria Math" panose="02040503050406030204" pitchFamily="18" charset="0"/>
                      </a:rPr>
                      <m:t>𝐻𝑜𝑠𝑡𝑖𝑙𝑒</m:t>
                    </m:r>
                    <m:r>
                      <a:rPr lang="en-US" i="1" dirty="0">
                        <a:latin typeface="Cambria Math" panose="02040503050406030204" pitchFamily="18" charset="0"/>
                      </a:rPr>
                      <m:t>(</m:t>
                    </m:r>
                    <m:r>
                      <a:rPr lang="en-US" i="1" dirty="0">
                        <a:latin typeface="Cambria Math" panose="02040503050406030204" pitchFamily="18" charset="0"/>
                      </a:rPr>
                      <m:t>𝐺𝑎𝑛𝑦𝑚𝑒𝑑𝑒</m:t>
                    </m:r>
                    <m:r>
                      <a:rPr lang="en-US" i="1" dirty="0">
                        <a:latin typeface="Cambria Math" panose="02040503050406030204" pitchFamily="18" charset="0"/>
                      </a:rPr>
                      <m:t>)</m:t>
                    </m:r>
                  </m:oMath>
                </a14:m>
                <a:endParaRPr lang="en-US" dirty="0"/>
              </a:p>
              <a:p>
                <a:pPr lvl="1">
                  <a:lnSpc>
                    <a:spcPct val="110000"/>
                  </a:lnSpc>
                </a:pPr>
                <a:r>
                  <a:rPr lang="en-US" dirty="0"/>
                  <a:t>Output: </a:t>
                </a:r>
                <a14:m>
                  <m:oMath xmlns:m="http://schemas.openxmlformats.org/officeDocument/2006/math">
                    <m:r>
                      <a:rPr lang="en-US" i="1" dirty="0">
                        <a:latin typeface="Cambria Math" panose="02040503050406030204" pitchFamily="18" charset="0"/>
                      </a:rPr>
                      <m:t>𝐶𝑟𝑖𝑚𝑖𝑛𝑎𝑙</m:t>
                    </m:r>
                    <m:r>
                      <a:rPr lang="en-US" i="1" dirty="0">
                        <a:latin typeface="Cambria Math" panose="02040503050406030204" pitchFamily="18" charset="0"/>
                      </a:rPr>
                      <m:t>(</m:t>
                    </m:r>
                    <m:r>
                      <a:rPr lang="en-US" b="0" i="1" dirty="0" smtClean="0">
                        <a:latin typeface="Cambria Math" panose="02040503050406030204" pitchFamily="18" charset="0"/>
                      </a:rPr>
                      <m:t>𝑊𝑒𝑠𝑡</m:t>
                    </m:r>
                    <m:r>
                      <a:rPr lang="en-US" i="1" dirty="0">
                        <a:latin typeface="Cambria Math" panose="02040503050406030204" pitchFamily="18" charset="0"/>
                      </a:rPr>
                      <m:t>)</m:t>
                    </m:r>
                  </m:oMath>
                </a14:m>
                <a:r>
                  <a:rPr lang="en-US" dirty="0"/>
                  <a:t> </a:t>
                </a:r>
              </a:p>
              <a:p>
                <a:pPr lvl="1">
                  <a:lnSpc>
                    <a:spcPct val="110000"/>
                  </a:lnSpc>
                </a:pPr>
                <a:endParaRPr lang="en-US" dirty="0"/>
              </a:p>
              <a:p>
                <a:pPr marL="0" indent="0">
                  <a:lnSpc>
                    <a:spcPct val="110000"/>
                  </a:lnSpc>
                  <a:buNone/>
                </a:pPr>
                <a:endParaRPr lang="en-US" dirty="0"/>
              </a:p>
            </p:txBody>
          </p:sp>
        </mc:Choice>
        <mc:Fallback xmlns="">
          <p:sp>
            <p:nvSpPr>
              <p:cNvPr id="3" name="Content Placeholder 2">
                <a:extLst>
                  <a:ext uri="{FF2B5EF4-FFF2-40B4-BE49-F238E27FC236}">
                    <a16:creationId xmlns:a16="http://schemas.microsoft.com/office/drawing/2014/main" id="{7682C476-D97B-504D-9774-9B90C0D8F7C9}"/>
                  </a:ext>
                </a:extLst>
              </p:cNvPr>
              <p:cNvSpPr>
                <a:spLocks noGrp="1" noRot="1" noChangeAspect="1" noMove="1" noResize="1" noEditPoints="1" noAdjustHandles="1" noChangeArrowheads="1" noChangeShapeType="1" noTextEdit="1"/>
              </p:cNvSpPr>
              <p:nvPr>
                <p:ph idx="1"/>
              </p:nvPr>
            </p:nvSpPr>
            <p:spPr>
              <a:xfrm>
                <a:off x="838200" y="777922"/>
                <a:ext cx="10515600" cy="6080078"/>
              </a:xfrm>
              <a:blipFill>
                <a:blip r:embed="rId2"/>
                <a:stretch>
                  <a:fillRect l="-844" t="-833" r="-362"/>
                </a:stretch>
              </a:blipFill>
            </p:spPr>
            <p:txBody>
              <a:bodyPr/>
              <a:lstStyle/>
              <a:p>
                <a:r>
                  <a:rPr lang="en-US">
                    <a:noFill/>
                  </a:rPr>
                  <a:t> </a:t>
                </a:r>
              </a:p>
            </p:txBody>
          </p:sp>
        </mc:Fallback>
      </mc:AlternateContent>
    </p:spTree>
    <p:extLst>
      <p:ext uri="{BB962C8B-B14F-4D97-AF65-F5344CB8AC3E}">
        <p14:creationId xmlns:p14="http://schemas.microsoft.com/office/powerpoint/2010/main" val="238834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53B7-5592-294B-9EF3-2B1891AEB287}"/>
              </a:ext>
            </a:extLst>
          </p:cNvPr>
          <p:cNvSpPr>
            <a:spLocks noGrp="1"/>
          </p:cNvSpPr>
          <p:nvPr>
            <p:ph type="title"/>
          </p:nvPr>
        </p:nvSpPr>
        <p:spPr/>
        <p:txBody>
          <a:bodyPr/>
          <a:lstStyle/>
          <a:p>
            <a:r>
              <a:rPr lang="en-US" dirty="0"/>
              <a:t>Automatic Theorem Proving as Search</a:t>
            </a:r>
          </a:p>
        </p:txBody>
      </p:sp>
      <p:sp>
        <p:nvSpPr>
          <p:cNvPr id="3" name="Content Placeholder 2">
            <a:extLst>
              <a:ext uri="{FF2B5EF4-FFF2-40B4-BE49-F238E27FC236}">
                <a16:creationId xmlns:a16="http://schemas.microsoft.com/office/drawing/2014/main" id="{20F77FC4-9C25-2947-9A2F-751178551816}"/>
              </a:ext>
            </a:extLst>
          </p:cNvPr>
          <p:cNvSpPr>
            <a:spLocks noGrp="1"/>
          </p:cNvSpPr>
          <p:nvPr>
            <p:ph idx="1"/>
          </p:nvPr>
        </p:nvSpPr>
        <p:spPr/>
        <p:txBody>
          <a:bodyPr/>
          <a:lstStyle/>
          <a:p>
            <a:r>
              <a:rPr lang="en-US" dirty="0"/>
              <a:t>State = the set of all currently known sentences</a:t>
            </a:r>
          </a:p>
          <a:p>
            <a:r>
              <a:rPr lang="en-US" dirty="0"/>
              <a:t>Action = generate a new sentence</a:t>
            </a:r>
          </a:p>
          <a:p>
            <a:r>
              <a:rPr lang="en-US" dirty="0"/>
              <a:t>Goal State = a set of sentences that includes the target sentence</a:t>
            </a:r>
          </a:p>
          <a:p>
            <a:endParaRPr lang="en-US" dirty="0"/>
          </a:p>
          <a:p>
            <a:pPr marL="0" indent="0">
              <a:buNone/>
            </a:pPr>
            <a:r>
              <a:rPr lang="en-US" dirty="0"/>
              <a:t>(Question to ponder: how do you disprove a target sentence?)</a:t>
            </a:r>
          </a:p>
        </p:txBody>
      </p:sp>
    </p:spTree>
    <p:extLst>
      <p:ext uri="{BB962C8B-B14F-4D97-AF65-F5344CB8AC3E}">
        <p14:creationId xmlns:p14="http://schemas.microsoft.com/office/powerpoint/2010/main" val="213299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53B7-5592-294B-9EF3-2B1891AEB287}"/>
              </a:ext>
            </a:extLst>
          </p:cNvPr>
          <p:cNvSpPr>
            <a:spLocks noGrp="1"/>
          </p:cNvSpPr>
          <p:nvPr>
            <p:ph type="title"/>
          </p:nvPr>
        </p:nvSpPr>
        <p:spPr/>
        <p:txBody>
          <a:bodyPr/>
          <a:lstStyle/>
          <a:p>
            <a:r>
              <a:rPr lang="en-US" dirty="0"/>
              <a:t>Forward Chaining</a:t>
            </a:r>
          </a:p>
        </p:txBody>
      </p:sp>
      <p:sp>
        <p:nvSpPr>
          <p:cNvPr id="3" name="Content Placeholder 2">
            <a:extLst>
              <a:ext uri="{FF2B5EF4-FFF2-40B4-BE49-F238E27FC236}">
                <a16:creationId xmlns:a16="http://schemas.microsoft.com/office/drawing/2014/main" id="{20F77FC4-9C25-2947-9A2F-751178551816}"/>
              </a:ext>
            </a:extLst>
          </p:cNvPr>
          <p:cNvSpPr>
            <a:spLocks noGrp="1"/>
          </p:cNvSpPr>
          <p:nvPr>
            <p:ph idx="1"/>
          </p:nvPr>
        </p:nvSpPr>
        <p:spPr>
          <a:xfrm>
            <a:off x="838200" y="1561854"/>
            <a:ext cx="10515600" cy="4351338"/>
          </a:xfrm>
        </p:spPr>
        <p:txBody>
          <a:bodyPr>
            <a:noAutofit/>
          </a:bodyPr>
          <a:lstStyle/>
          <a:p>
            <a:r>
              <a:rPr lang="en-US" sz="3200" b="1" u="sng" dirty="0"/>
              <a:t>What’s Special About Theorem Proving</a:t>
            </a:r>
            <a:r>
              <a:rPr lang="en-US" sz="3200" dirty="0"/>
              <a:t>: </a:t>
            </a:r>
          </a:p>
          <a:p>
            <a:pPr lvl="1"/>
            <a:r>
              <a:rPr lang="en-US" sz="3200" dirty="0"/>
              <a:t>A state, at level n, can be generated by the combination of several states at level n-1.</a:t>
            </a:r>
          </a:p>
          <a:p>
            <a:r>
              <a:rPr lang="en-US" sz="3200" dirty="0"/>
              <a:t> </a:t>
            </a:r>
            <a:r>
              <a:rPr lang="en-US" sz="3200" b="1" u="sng" dirty="0"/>
              <a:t>Definition: Forward Chaining </a:t>
            </a:r>
            <a:r>
              <a:rPr lang="en-US" sz="3200" dirty="0"/>
              <a:t>is a search algorithm in which each action </a:t>
            </a:r>
          </a:p>
          <a:p>
            <a:pPr lvl="1"/>
            <a:r>
              <a:rPr lang="en-US" sz="3200" dirty="0"/>
              <a:t>generates a new sentence, </a:t>
            </a:r>
          </a:p>
          <a:p>
            <a:pPr lvl="1"/>
            <a:r>
              <a:rPr lang="en-US" sz="3200" dirty="0"/>
              <a:t>by combining as many different preceding states as necessary.</a:t>
            </a:r>
          </a:p>
        </p:txBody>
      </p:sp>
    </p:spTree>
    <p:extLst>
      <p:ext uri="{BB962C8B-B14F-4D97-AF65-F5344CB8AC3E}">
        <p14:creationId xmlns:p14="http://schemas.microsoft.com/office/powerpoint/2010/main" val="154065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F1557C4-E1EA-584B-8E17-71F8EE6B9772}"/>
                  </a:ext>
                </a:extLst>
              </p:cNvPr>
              <p:cNvSpPr>
                <a:spLocks noGrp="1"/>
              </p:cNvSpPr>
              <p:nvPr>
                <p:ph type="title"/>
              </p:nvPr>
            </p:nvSpPr>
            <p:spPr/>
            <p:txBody>
              <a:bodyPr/>
              <a:lstStyle/>
              <a:p>
                <a:r>
                  <a:rPr lang="en-US" dirty="0"/>
                  <a:t>Example: Forward Chaining to prove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3</m:t>
                        </m:r>
                      </m:sub>
                    </m:sSub>
                  </m:oMath>
                </a14:m>
                <a:endParaRPr lang="en-US" dirty="0"/>
              </a:p>
            </p:txBody>
          </p:sp>
        </mc:Choice>
        <mc:Fallback xmlns="">
          <p:sp>
            <p:nvSpPr>
              <p:cNvPr id="2" name="Title 1">
                <a:extLst>
                  <a:ext uri="{FF2B5EF4-FFF2-40B4-BE49-F238E27FC236}">
                    <a16:creationId xmlns:a16="http://schemas.microsoft.com/office/drawing/2014/main" id="{6F1557C4-E1EA-584B-8E17-71F8EE6B977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2DDDD1-13A8-8F46-A8FD-0905423EE2E9}"/>
                  </a:ext>
                </a:extLst>
              </p:cNvPr>
              <p:cNvSpPr/>
              <p:nvPr/>
            </p:nvSpPr>
            <p:spPr>
              <a:xfrm>
                <a:off x="2724821" y="1918831"/>
                <a:ext cx="648010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e>
                      </m:d>
                    </m:oMath>
                  </m:oMathPara>
                </a14:m>
                <a:endParaRPr lang="en-US" sz="2800" dirty="0"/>
              </a:p>
            </p:txBody>
          </p:sp>
        </mc:Choice>
        <mc:Fallback xmlns="">
          <p:sp>
            <p:nvSpPr>
              <p:cNvPr id="4" name="Rectangle 3">
                <a:extLst>
                  <a:ext uri="{FF2B5EF4-FFF2-40B4-BE49-F238E27FC236}">
                    <a16:creationId xmlns:a16="http://schemas.microsoft.com/office/drawing/2014/main" id="{6A2DDDD1-13A8-8F46-A8FD-0905423EE2E9}"/>
                  </a:ext>
                </a:extLst>
              </p:cNvPr>
              <p:cNvSpPr>
                <a:spLocks noRot="1" noChangeAspect="1" noMove="1" noResize="1" noEditPoints="1" noAdjustHandles="1" noChangeArrowheads="1" noChangeShapeType="1" noTextEdit="1"/>
              </p:cNvSpPr>
              <p:nvPr/>
            </p:nvSpPr>
            <p:spPr>
              <a:xfrm>
                <a:off x="2724821" y="1918831"/>
                <a:ext cx="6480107" cy="523220"/>
              </a:xfrm>
              <a:prstGeom prst="rect">
                <a:avLst/>
              </a:prstGeom>
              <a:blipFill>
                <a:blip r:embed="rId3"/>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21C6BCD-AADB-EC4F-A228-FEDF0350C309}"/>
                  </a:ext>
                </a:extLst>
              </p:cNvPr>
              <p:cNvSpPr/>
              <p:nvPr/>
            </p:nvSpPr>
            <p:spPr>
              <a:xfrm>
                <a:off x="127357" y="3170036"/>
                <a:ext cx="69595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e>
                      </m:d>
                    </m:oMath>
                  </m:oMathPara>
                </a14:m>
                <a:endParaRPr lang="en-US" sz="2800" dirty="0"/>
              </a:p>
            </p:txBody>
          </p:sp>
        </mc:Choice>
        <mc:Fallback xmlns="">
          <p:sp>
            <p:nvSpPr>
              <p:cNvPr id="5" name="Rectangle 4">
                <a:extLst>
                  <a:ext uri="{FF2B5EF4-FFF2-40B4-BE49-F238E27FC236}">
                    <a16:creationId xmlns:a16="http://schemas.microsoft.com/office/drawing/2014/main" id="{321C6BCD-AADB-EC4F-A228-FEDF0350C309}"/>
                  </a:ext>
                </a:extLst>
              </p:cNvPr>
              <p:cNvSpPr>
                <a:spLocks noRot="1" noChangeAspect="1" noMove="1" noResize="1" noEditPoints="1" noAdjustHandles="1" noChangeArrowheads="1" noChangeShapeType="1" noTextEdit="1"/>
              </p:cNvSpPr>
              <p:nvPr/>
            </p:nvSpPr>
            <p:spPr>
              <a:xfrm>
                <a:off x="127357" y="3170036"/>
                <a:ext cx="6959534" cy="523220"/>
              </a:xfrm>
              <a:prstGeom prst="rect">
                <a:avLst/>
              </a:prstGeom>
              <a:blipFill>
                <a:blip r:embed="rId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6445FF-01B0-7242-93F4-38A44ADF913C}"/>
                  </a:ext>
                </a:extLst>
              </p:cNvPr>
              <p:cNvSpPr/>
              <p:nvPr/>
            </p:nvSpPr>
            <p:spPr>
              <a:xfrm>
                <a:off x="5203466" y="3925062"/>
                <a:ext cx="69678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e>
                      </m:d>
                    </m:oMath>
                  </m:oMathPara>
                </a14:m>
                <a:endParaRPr lang="en-US" sz="2800" dirty="0"/>
              </a:p>
            </p:txBody>
          </p:sp>
        </mc:Choice>
        <mc:Fallback xmlns="">
          <p:sp>
            <p:nvSpPr>
              <p:cNvPr id="6" name="Rectangle 5">
                <a:extLst>
                  <a:ext uri="{FF2B5EF4-FFF2-40B4-BE49-F238E27FC236}">
                    <a16:creationId xmlns:a16="http://schemas.microsoft.com/office/drawing/2014/main" id="{116445FF-01B0-7242-93F4-38A44ADF913C}"/>
                  </a:ext>
                </a:extLst>
              </p:cNvPr>
              <p:cNvSpPr>
                <a:spLocks noRot="1" noChangeAspect="1" noMove="1" noResize="1" noEditPoints="1" noAdjustHandles="1" noChangeArrowheads="1" noChangeShapeType="1" noTextEdit="1"/>
              </p:cNvSpPr>
              <p:nvPr/>
            </p:nvSpPr>
            <p:spPr>
              <a:xfrm>
                <a:off x="5203466" y="3925062"/>
                <a:ext cx="6967805" cy="523220"/>
              </a:xfrm>
              <a:prstGeom prst="rect">
                <a:avLst/>
              </a:prstGeom>
              <a:blipFill>
                <a:blip r:embed="rId5"/>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EF83BAE-ACCB-1342-8ED5-E2EC8B7006E0}"/>
                  </a:ext>
                </a:extLst>
              </p:cNvPr>
              <p:cNvSpPr/>
              <p:nvPr/>
            </p:nvSpPr>
            <p:spPr>
              <a:xfrm>
                <a:off x="346621" y="5477110"/>
                <a:ext cx="79349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b="0" i="1" smtClean="0">
                                  <a:latin typeface="Cambria Math" panose="02040503050406030204" pitchFamily="18" charset="0"/>
                                </a:rPr>
                                <m:t>3</m:t>
                              </m:r>
                            </m:sub>
                          </m:sSub>
                        </m:e>
                      </m:d>
                    </m:oMath>
                  </m:oMathPara>
                </a14:m>
                <a:endParaRPr lang="en-US" sz="2800" dirty="0"/>
              </a:p>
            </p:txBody>
          </p:sp>
        </mc:Choice>
        <mc:Fallback xmlns="">
          <p:sp>
            <p:nvSpPr>
              <p:cNvPr id="7" name="Rectangle 6">
                <a:extLst>
                  <a:ext uri="{FF2B5EF4-FFF2-40B4-BE49-F238E27FC236}">
                    <a16:creationId xmlns:a16="http://schemas.microsoft.com/office/drawing/2014/main" id="{BEF83BAE-ACCB-1342-8ED5-E2EC8B7006E0}"/>
                  </a:ext>
                </a:extLst>
              </p:cNvPr>
              <p:cNvSpPr>
                <a:spLocks noRot="1" noChangeAspect="1" noMove="1" noResize="1" noEditPoints="1" noAdjustHandles="1" noChangeArrowheads="1" noChangeShapeType="1" noTextEdit="1"/>
              </p:cNvSpPr>
              <p:nvPr/>
            </p:nvSpPr>
            <p:spPr>
              <a:xfrm>
                <a:off x="346621" y="5477110"/>
                <a:ext cx="7934929" cy="523220"/>
              </a:xfrm>
              <a:prstGeom prst="rect">
                <a:avLst/>
              </a:prstGeom>
              <a:blipFill>
                <a:blip r:embed="rId6"/>
                <a:stretch>
                  <a:fillRect b="-9524"/>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F13954A-39DF-0A4E-B359-9847EB161CB3}"/>
              </a:ext>
            </a:extLst>
          </p:cNvPr>
          <p:cNvCxnSpPr>
            <a:stCxn id="4" idx="2"/>
            <a:endCxn id="5" idx="0"/>
          </p:cNvCxnSpPr>
          <p:nvPr/>
        </p:nvCxnSpPr>
        <p:spPr>
          <a:xfrm flipH="1">
            <a:off x="3607124" y="2442051"/>
            <a:ext cx="2357751" cy="72798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F01B758-159D-024C-AE72-B7B02ED5E481}"/>
              </a:ext>
            </a:extLst>
          </p:cNvPr>
          <p:cNvCxnSpPr>
            <a:cxnSpLocks/>
            <a:stCxn id="4" idx="2"/>
            <a:endCxn id="6" idx="0"/>
          </p:cNvCxnSpPr>
          <p:nvPr/>
        </p:nvCxnSpPr>
        <p:spPr>
          <a:xfrm>
            <a:off x="5964875" y="2442051"/>
            <a:ext cx="2722494" cy="1483011"/>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0D86C01-8B0B-D94B-9E50-C9235BEB6F96}"/>
              </a:ext>
            </a:extLst>
          </p:cNvPr>
          <p:cNvCxnSpPr>
            <a:cxnSpLocks/>
            <a:stCxn id="5" idx="2"/>
            <a:endCxn id="7" idx="0"/>
          </p:cNvCxnSpPr>
          <p:nvPr/>
        </p:nvCxnSpPr>
        <p:spPr>
          <a:xfrm>
            <a:off x="3607124" y="3693256"/>
            <a:ext cx="706962" cy="178385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AC497-3742-1E48-B3F8-D27812C7E7ED}"/>
              </a:ext>
            </a:extLst>
          </p:cNvPr>
          <p:cNvCxnSpPr>
            <a:cxnSpLocks/>
            <a:stCxn id="6" idx="2"/>
            <a:endCxn id="7" idx="0"/>
          </p:cNvCxnSpPr>
          <p:nvPr/>
        </p:nvCxnSpPr>
        <p:spPr>
          <a:xfrm flipH="1">
            <a:off x="4314086" y="4448282"/>
            <a:ext cx="4373283" cy="1028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2D8BC12-FD6C-7841-994B-35F1844DECD1}"/>
              </a:ext>
            </a:extLst>
          </p:cNvPr>
          <p:cNvSpPr txBox="1"/>
          <p:nvPr/>
        </p:nvSpPr>
        <p:spPr>
          <a:xfrm>
            <a:off x="10040815" y="1899137"/>
            <a:ext cx="1890261" cy="523220"/>
          </a:xfrm>
          <a:prstGeom prst="rect">
            <a:avLst/>
          </a:prstGeom>
          <a:noFill/>
        </p:spPr>
        <p:txBody>
          <a:bodyPr wrap="none" rtlCol="0">
            <a:spAutoFit/>
          </a:bodyPr>
          <a:lstStyle/>
          <a:p>
            <a:r>
              <a:rPr lang="en-US" sz="2800" b="1" u="sng" dirty="0"/>
              <a:t>Initial State</a:t>
            </a:r>
          </a:p>
        </p:txBody>
      </p:sp>
      <p:sp>
        <p:nvSpPr>
          <p:cNvPr id="21" name="TextBox 20">
            <a:extLst>
              <a:ext uri="{FF2B5EF4-FFF2-40B4-BE49-F238E27FC236}">
                <a16:creationId xmlns:a16="http://schemas.microsoft.com/office/drawing/2014/main" id="{077348EF-8781-7646-B578-F1BB0CB26A46}"/>
              </a:ext>
            </a:extLst>
          </p:cNvPr>
          <p:cNvSpPr txBox="1"/>
          <p:nvPr/>
        </p:nvSpPr>
        <p:spPr>
          <a:xfrm>
            <a:off x="8821617" y="3018690"/>
            <a:ext cx="3336811" cy="523220"/>
          </a:xfrm>
          <a:prstGeom prst="rect">
            <a:avLst/>
          </a:prstGeom>
          <a:noFill/>
        </p:spPr>
        <p:txBody>
          <a:bodyPr wrap="none" rtlCol="0">
            <a:spAutoFit/>
          </a:bodyPr>
          <a:lstStyle/>
          <a:p>
            <a:r>
              <a:rPr lang="en-US" sz="2800" b="1" u="sng" dirty="0"/>
              <a:t>Search ”Tree” Level 1</a:t>
            </a:r>
          </a:p>
        </p:txBody>
      </p:sp>
      <p:sp>
        <p:nvSpPr>
          <p:cNvPr id="22" name="TextBox 21">
            <a:extLst>
              <a:ext uri="{FF2B5EF4-FFF2-40B4-BE49-F238E27FC236}">
                <a16:creationId xmlns:a16="http://schemas.microsoft.com/office/drawing/2014/main" id="{E0BC5CE4-FACD-7C45-A08A-A3BA1CE3B6BB}"/>
              </a:ext>
            </a:extLst>
          </p:cNvPr>
          <p:cNvSpPr txBox="1"/>
          <p:nvPr/>
        </p:nvSpPr>
        <p:spPr>
          <a:xfrm>
            <a:off x="8745418" y="4964721"/>
            <a:ext cx="3436197" cy="954107"/>
          </a:xfrm>
          <a:prstGeom prst="rect">
            <a:avLst/>
          </a:prstGeom>
          <a:noFill/>
        </p:spPr>
        <p:txBody>
          <a:bodyPr wrap="none" rtlCol="0">
            <a:spAutoFit/>
          </a:bodyPr>
          <a:lstStyle/>
          <a:p>
            <a:r>
              <a:rPr lang="en-US" sz="2800" b="1" u="sng" dirty="0"/>
              <a:t>Search ”Tree” Level 2:</a:t>
            </a:r>
          </a:p>
          <a:p>
            <a:r>
              <a:rPr lang="en-US" sz="2800" b="1" u="sng" dirty="0"/>
              <a:t>Goal Achieved</a:t>
            </a:r>
          </a:p>
        </p:txBody>
      </p:sp>
    </p:spTree>
    <p:extLst>
      <p:ext uri="{BB962C8B-B14F-4D97-AF65-F5344CB8AC3E}">
        <p14:creationId xmlns:p14="http://schemas.microsoft.com/office/powerpoint/2010/main" val="187734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53B7-5592-294B-9EF3-2B1891AEB287}"/>
              </a:ext>
            </a:extLst>
          </p:cNvPr>
          <p:cNvSpPr>
            <a:spLocks noGrp="1"/>
          </p:cNvSpPr>
          <p:nvPr>
            <p:ph type="title"/>
          </p:nvPr>
        </p:nvSpPr>
        <p:spPr>
          <a:xfrm>
            <a:off x="838200" y="365125"/>
            <a:ext cx="10515600" cy="932959"/>
          </a:xfrm>
        </p:spPr>
        <p:txBody>
          <a:bodyPr/>
          <a:lstStyle/>
          <a:p>
            <a:r>
              <a:rPr lang="en-US" dirty="0"/>
              <a:t>Backward Chaining</a:t>
            </a:r>
          </a:p>
        </p:txBody>
      </p:sp>
      <p:sp>
        <p:nvSpPr>
          <p:cNvPr id="3" name="Content Placeholder 2">
            <a:extLst>
              <a:ext uri="{FF2B5EF4-FFF2-40B4-BE49-F238E27FC236}">
                <a16:creationId xmlns:a16="http://schemas.microsoft.com/office/drawing/2014/main" id="{20F77FC4-9C25-2947-9A2F-751178551816}"/>
              </a:ext>
            </a:extLst>
          </p:cNvPr>
          <p:cNvSpPr>
            <a:spLocks noGrp="1"/>
          </p:cNvSpPr>
          <p:nvPr>
            <p:ph idx="1"/>
          </p:nvPr>
        </p:nvSpPr>
        <p:spPr>
          <a:xfrm>
            <a:off x="838200" y="1298084"/>
            <a:ext cx="10515600" cy="5296146"/>
          </a:xfrm>
        </p:spPr>
        <p:txBody>
          <a:bodyPr>
            <a:noAutofit/>
          </a:bodyPr>
          <a:lstStyle/>
          <a:p>
            <a:r>
              <a:rPr lang="en-US" sz="3200" b="1" u="sng" dirty="0"/>
              <a:t>What Else is Special About Theorem Proving: </a:t>
            </a:r>
            <a:endParaRPr lang="en-US" sz="3200" dirty="0"/>
          </a:p>
          <a:p>
            <a:pPr lvl="1"/>
            <a:r>
              <a:rPr lang="en-US" sz="3200" dirty="0"/>
              <a:t>The ”Goal State” is defined to be any set of sentences that includes the target sentence</a:t>
            </a:r>
            <a:endParaRPr lang="en-US" sz="3200" b="1" u="sng" dirty="0"/>
          </a:p>
          <a:p>
            <a:r>
              <a:rPr lang="en-US" sz="3200" b="1" u="sng" dirty="0"/>
              <a:t>Definition: Backward Chaining </a:t>
            </a:r>
            <a:r>
              <a:rPr lang="en-US" sz="3200" dirty="0"/>
              <a:t>is a search algorithm in which</a:t>
            </a:r>
          </a:p>
          <a:p>
            <a:pPr lvl="1"/>
            <a:r>
              <a:rPr lang="en-US" sz="3200" dirty="0"/>
              <a:t>State = {set of known sentences}, {set of desired sentences}</a:t>
            </a:r>
          </a:p>
          <a:p>
            <a:pPr lvl="1"/>
            <a:r>
              <a:rPr lang="en-US" sz="3200" dirty="0"/>
              <a:t>Action = apply a known sentence, backward, to a target sentence, in order to generate a new set of desired sentences </a:t>
            </a:r>
          </a:p>
          <a:p>
            <a:pPr lvl="1"/>
            <a:r>
              <a:rPr lang="en-US" sz="3200" dirty="0"/>
              <a:t>Goal = all “desired sentences” are part of the set of “known sentences”</a:t>
            </a:r>
          </a:p>
        </p:txBody>
      </p:sp>
    </p:spTree>
    <p:extLst>
      <p:ext uri="{BB962C8B-B14F-4D97-AF65-F5344CB8AC3E}">
        <p14:creationId xmlns:p14="http://schemas.microsoft.com/office/powerpoint/2010/main" val="40496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Theorem Proving</a:t>
            </a:r>
          </a:p>
        </p:txBody>
      </p:sp>
      <p:sp>
        <p:nvSpPr>
          <p:cNvPr id="3" name="Content Placeholder 2"/>
          <p:cNvSpPr>
            <a:spLocks noGrp="1"/>
          </p:cNvSpPr>
          <p:nvPr>
            <p:ph idx="1"/>
          </p:nvPr>
        </p:nvSpPr>
        <p:spPr/>
        <p:txBody>
          <a:bodyPr>
            <a:normAutofit/>
          </a:bodyPr>
          <a:lstStyle/>
          <a:p>
            <a:r>
              <a:rPr lang="en-US" dirty="0"/>
              <a:t>Examples</a:t>
            </a:r>
          </a:p>
          <a:p>
            <a:r>
              <a:rPr lang="en-US" dirty="0"/>
              <a:t>Automatic Theorem Proving: forward-chaining, backward-chaining</a:t>
            </a:r>
          </a:p>
          <a:p>
            <a:r>
              <a:rPr lang="en-US" dirty="0"/>
              <a:t>Planning: forward-chaining, backward-chaining</a:t>
            </a:r>
          </a:p>
          <a:p>
            <a:r>
              <a:rPr lang="en-US" dirty="0"/>
              <a:t>Admissible Heuristics for Planning and Theorem Proving</a:t>
            </a:r>
          </a:p>
          <a:p>
            <a:pPr lvl="1"/>
            <a:r>
              <a:rPr lang="en-US" dirty="0"/>
              <a:t>Number of Steps</a:t>
            </a:r>
          </a:p>
          <a:p>
            <a:pPr lvl="1"/>
            <a:r>
              <a:rPr lang="en-US" dirty="0"/>
              <a:t>Planning Graph</a:t>
            </a:r>
          </a:p>
          <a:p>
            <a:r>
              <a:rPr lang="en-US" dirty="0"/>
              <a:t>Computational Complexity</a:t>
            </a:r>
          </a:p>
        </p:txBody>
      </p:sp>
    </p:spTree>
    <p:extLst>
      <p:ext uri="{BB962C8B-B14F-4D97-AF65-F5344CB8AC3E}">
        <p14:creationId xmlns:p14="http://schemas.microsoft.com/office/powerpoint/2010/main" val="406858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F1557C4-E1EA-584B-8E17-71F8EE6B9772}"/>
                  </a:ext>
                </a:extLst>
              </p:cNvPr>
              <p:cNvSpPr>
                <a:spLocks noGrp="1"/>
              </p:cNvSpPr>
              <p:nvPr>
                <p:ph type="title"/>
              </p:nvPr>
            </p:nvSpPr>
            <p:spPr>
              <a:xfrm>
                <a:off x="838200" y="136524"/>
                <a:ext cx="10515600" cy="1325563"/>
              </a:xfrm>
            </p:spPr>
            <p:txBody>
              <a:bodyPr/>
              <a:lstStyle/>
              <a:p>
                <a:r>
                  <a:rPr lang="en-US" dirty="0"/>
                  <a:t>Example: Backward Chaining to prove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3</m:t>
                        </m:r>
                      </m:sub>
                    </m:sSub>
                  </m:oMath>
                </a14:m>
                <a:endParaRPr lang="en-US" dirty="0"/>
              </a:p>
            </p:txBody>
          </p:sp>
        </mc:Choice>
        <mc:Fallback xmlns="">
          <p:sp>
            <p:nvSpPr>
              <p:cNvPr id="2" name="Title 1">
                <a:extLst>
                  <a:ext uri="{FF2B5EF4-FFF2-40B4-BE49-F238E27FC236}">
                    <a16:creationId xmlns:a16="http://schemas.microsoft.com/office/drawing/2014/main" id="{6F1557C4-E1EA-584B-8E17-71F8EE6B9772}"/>
                  </a:ext>
                </a:extLst>
              </p:cNvPr>
              <p:cNvSpPr>
                <a:spLocks noGrp="1" noRot="1" noChangeAspect="1" noMove="1" noResize="1" noEditPoints="1" noAdjustHandles="1" noChangeArrowheads="1" noChangeShapeType="1" noTextEdit="1"/>
              </p:cNvSpPr>
              <p:nvPr>
                <p:ph type="title"/>
              </p:nvPr>
            </p:nvSpPr>
            <p:spPr>
              <a:xfrm>
                <a:off x="838200" y="136524"/>
                <a:ext cx="10515600" cy="1325563"/>
              </a:xfrm>
              <a:blipFill>
                <a:blip r:embed="rId2"/>
                <a:stretch>
                  <a:fillRect l="-2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2DDDD1-13A8-8F46-A8FD-0905423EE2E9}"/>
                  </a:ext>
                </a:extLst>
              </p:cNvPr>
              <p:cNvSpPr/>
              <p:nvPr/>
            </p:nvSpPr>
            <p:spPr>
              <a:xfrm>
                <a:off x="1177375" y="1426460"/>
                <a:ext cx="7779502" cy="954107"/>
              </a:xfrm>
              <a:prstGeom prst="rect">
                <a:avLst/>
              </a:prstGeom>
            </p:spPr>
            <p:txBody>
              <a:bodyPr wrap="none">
                <a:spAutoFit/>
              </a:bodyPr>
              <a:lstStyle/>
              <a:p>
                <a:r>
                  <a:rPr lang="en-US" sz="2800" dirty="0"/>
                  <a:t>KNOWN: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e>
                    </m:d>
                  </m:oMath>
                </a14:m>
                <a:endParaRPr lang="en-US" sz="2800" dirty="0"/>
              </a:p>
              <a:p>
                <a:pPr algn="ctr"/>
                <a:r>
                  <a:rPr lang="en-US" sz="2800" dirty="0"/>
                  <a:t>DESIRED: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3</m:t>
                        </m:r>
                      </m:sub>
                    </m:sSub>
                  </m:oMath>
                </a14:m>
                <a:r>
                  <a:rPr lang="en-US" sz="2800" dirty="0"/>
                  <a:t>}</a:t>
                </a:r>
              </a:p>
            </p:txBody>
          </p:sp>
        </mc:Choice>
        <mc:Fallback xmlns="">
          <p:sp>
            <p:nvSpPr>
              <p:cNvPr id="4" name="Rectangle 3">
                <a:extLst>
                  <a:ext uri="{FF2B5EF4-FFF2-40B4-BE49-F238E27FC236}">
                    <a16:creationId xmlns:a16="http://schemas.microsoft.com/office/drawing/2014/main" id="{6A2DDDD1-13A8-8F46-A8FD-0905423EE2E9}"/>
                  </a:ext>
                </a:extLst>
              </p:cNvPr>
              <p:cNvSpPr>
                <a:spLocks noRot="1" noChangeAspect="1" noMove="1" noResize="1" noEditPoints="1" noAdjustHandles="1" noChangeArrowheads="1" noChangeShapeType="1" noTextEdit="1"/>
              </p:cNvSpPr>
              <p:nvPr/>
            </p:nvSpPr>
            <p:spPr>
              <a:xfrm>
                <a:off x="1177375" y="1426460"/>
                <a:ext cx="7779502" cy="954107"/>
              </a:xfrm>
              <a:prstGeom prst="rect">
                <a:avLst/>
              </a:prstGeom>
              <a:blipFill>
                <a:blip r:embed="rId3"/>
                <a:stretch>
                  <a:fillRect l="-1631" t="-526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21C6BCD-AADB-EC4F-A228-FEDF0350C309}"/>
                  </a:ext>
                </a:extLst>
              </p:cNvPr>
              <p:cNvSpPr/>
              <p:nvPr/>
            </p:nvSpPr>
            <p:spPr>
              <a:xfrm>
                <a:off x="3697036" y="2783176"/>
                <a:ext cx="2712987" cy="523220"/>
              </a:xfrm>
              <a:prstGeom prst="rect">
                <a:avLst/>
              </a:prstGeom>
            </p:spPr>
            <p:txBody>
              <a:bodyPr wrap="none">
                <a:spAutoFit/>
              </a:bodyPr>
              <a:lstStyle/>
              <a:p>
                <a:r>
                  <a:rPr lang="en-US" sz="2800" dirty="0"/>
                  <a:t>DESIRED: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𝑞</m:t>
                            </m:r>
                          </m:e>
                          <m:sub>
                            <m:r>
                              <a:rPr lang="en-US" sz="2800" i="1">
                                <a:latin typeface="Cambria Math" panose="02040503050406030204" pitchFamily="18" charset="0"/>
                              </a:rPr>
                              <m:t>2</m:t>
                            </m:r>
                          </m:sub>
                        </m:sSub>
                      </m:e>
                    </m:d>
                  </m:oMath>
                </a14:m>
                <a:endParaRPr lang="en-US" sz="2800" dirty="0"/>
              </a:p>
            </p:txBody>
          </p:sp>
        </mc:Choice>
        <mc:Fallback xmlns="">
          <p:sp>
            <p:nvSpPr>
              <p:cNvPr id="5" name="Rectangle 4">
                <a:extLst>
                  <a:ext uri="{FF2B5EF4-FFF2-40B4-BE49-F238E27FC236}">
                    <a16:creationId xmlns:a16="http://schemas.microsoft.com/office/drawing/2014/main" id="{321C6BCD-AADB-EC4F-A228-FEDF0350C309}"/>
                  </a:ext>
                </a:extLst>
              </p:cNvPr>
              <p:cNvSpPr>
                <a:spLocks noRot="1" noChangeAspect="1" noMove="1" noResize="1" noEditPoints="1" noAdjustHandles="1" noChangeArrowheads="1" noChangeShapeType="1" noTextEdit="1"/>
              </p:cNvSpPr>
              <p:nvPr/>
            </p:nvSpPr>
            <p:spPr>
              <a:xfrm>
                <a:off x="3697036" y="2783176"/>
                <a:ext cx="2712987" cy="523220"/>
              </a:xfrm>
              <a:prstGeom prst="rect">
                <a:avLst/>
              </a:prstGeom>
              <a:blipFill>
                <a:blip r:embed="rId4"/>
                <a:stretch>
                  <a:fillRect l="-4186" t="-9524" b="-3095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F13954A-39DF-0A4E-B359-9847EB161CB3}"/>
              </a:ext>
            </a:extLst>
          </p:cNvPr>
          <p:cNvCxnSpPr>
            <a:cxnSpLocks/>
            <a:stCxn id="4" idx="2"/>
          </p:cNvCxnSpPr>
          <p:nvPr/>
        </p:nvCxnSpPr>
        <p:spPr>
          <a:xfrm>
            <a:off x="5067126" y="2380567"/>
            <a:ext cx="0" cy="41538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2D8BC12-FD6C-7841-994B-35F1844DECD1}"/>
              </a:ext>
            </a:extLst>
          </p:cNvPr>
          <p:cNvSpPr txBox="1"/>
          <p:nvPr/>
        </p:nvSpPr>
        <p:spPr>
          <a:xfrm>
            <a:off x="10040815" y="1617782"/>
            <a:ext cx="1890261" cy="523220"/>
          </a:xfrm>
          <a:prstGeom prst="rect">
            <a:avLst/>
          </a:prstGeom>
          <a:noFill/>
        </p:spPr>
        <p:txBody>
          <a:bodyPr wrap="none" rtlCol="0">
            <a:spAutoFit/>
          </a:bodyPr>
          <a:lstStyle/>
          <a:p>
            <a:r>
              <a:rPr lang="en-US" sz="2800" b="1" u="sng" dirty="0"/>
              <a:t>Initial State</a:t>
            </a:r>
          </a:p>
        </p:txBody>
      </p:sp>
      <p:sp>
        <p:nvSpPr>
          <p:cNvPr id="21" name="TextBox 20">
            <a:extLst>
              <a:ext uri="{FF2B5EF4-FFF2-40B4-BE49-F238E27FC236}">
                <a16:creationId xmlns:a16="http://schemas.microsoft.com/office/drawing/2014/main" id="{077348EF-8781-7646-B578-F1BB0CB26A46}"/>
              </a:ext>
            </a:extLst>
          </p:cNvPr>
          <p:cNvSpPr txBox="1"/>
          <p:nvPr/>
        </p:nvSpPr>
        <p:spPr>
          <a:xfrm>
            <a:off x="8821617" y="2772505"/>
            <a:ext cx="3021468" cy="523220"/>
          </a:xfrm>
          <a:prstGeom prst="rect">
            <a:avLst/>
          </a:prstGeom>
          <a:noFill/>
        </p:spPr>
        <p:txBody>
          <a:bodyPr wrap="none" rtlCol="0">
            <a:spAutoFit/>
          </a:bodyPr>
          <a:lstStyle/>
          <a:p>
            <a:r>
              <a:rPr lang="en-US" sz="2800" b="1" u="sng" dirty="0"/>
              <a:t>Search Tree Level 1</a:t>
            </a:r>
          </a:p>
        </p:txBody>
      </p:sp>
      <p:sp>
        <p:nvSpPr>
          <p:cNvPr id="22" name="TextBox 21">
            <a:extLst>
              <a:ext uri="{FF2B5EF4-FFF2-40B4-BE49-F238E27FC236}">
                <a16:creationId xmlns:a16="http://schemas.microsoft.com/office/drawing/2014/main" id="{E0BC5CE4-FACD-7C45-A08A-A3BA1CE3B6BB}"/>
              </a:ext>
            </a:extLst>
          </p:cNvPr>
          <p:cNvSpPr txBox="1"/>
          <p:nvPr/>
        </p:nvSpPr>
        <p:spPr>
          <a:xfrm>
            <a:off x="8815758" y="3663455"/>
            <a:ext cx="3021468" cy="523220"/>
          </a:xfrm>
          <a:prstGeom prst="rect">
            <a:avLst/>
          </a:prstGeom>
          <a:noFill/>
        </p:spPr>
        <p:txBody>
          <a:bodyPr wrap="none" rtlCol="0">
            <a:spAutoFit/>
          </a:bodyPr>
          <a:lstStyle/>
          <a:p>
            <a:r>
              <a:rPr lang="en-US" sz="2800" b="1" u="sng" dirty="0"/>
              <a:t>Search Tree Level 2</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22F2B33-38F2-5342-9B84-1190A14DC476}"/>
                  </a:ext>
                </a:extLst>
              </p:cNvPr>
              <p:cNvSpPr/>
              <p:nvPr/>
            </p:nvSpPr>
            <p:spPr>
              <a:xfrm>
                <a:off x="1879955" y="3621375"/>
                <a:ext cx="2712987" cy="523220"/>
              </a:xfrm>
              <a:prstGeom prst="rect">
                <a:avLst/>
              </a:prstGeom>
            </p:spPr>
            <p:txBody>
              <a:bodyPr wrap="none">
                <a:spAutoFit/>
              </a:bodyPr>
              <a:lstStyle/>
              <a:p>
                <a:r>
                  <a:rPr lang="en-US" sz="2800" dirty="0"/>
                  <a:t>DESIRED: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𝑞</m:t>
                            </m:r>
                          </m:e>
                          <m:sub>
                            <m:r>
                              <a:rPr lang="en-US" sz="2800" i="1">
                                <a:latin typeface="Cambria Math" panose="02040503050406030204" pitchFamily="18" charset="0"/>
                              </a:rPr>
                              <m:t>2</m:t>
                            </m:r>
                          </m:sub>
                        </m:sSub>
                      </m:e>
                    </m:d>
                  </m:oMath>
                </a14:m>
                <a:endParaRPr lang="en-US" sz="2800" dirty="0"/>
              </a:p>
            </p:txBody>
          </p:sp>
        </mc:Choice>
        <mc:Fallback xmlns="">
          <p:sp>
            <p:nvSpPr>
              <p:cNvPr id="15" name="Rectangle 14">
                <a:extLst>
                  <a:ext uri="{FF2B5EF4-FFF2-40B4-BE49-F238E27FC236}">
                    <a16:creationId xmlns:a16="http://schemas.microsoft.com/office/drawing/2014/main" id="{B22F2B33-38F2-5342-9B84-1190A14DC476}"/>
                  </a:ext>
                </a:extLst>
              </p:cNvPr>
              <p:cNvSpPr>
                <a:spLocks noRot="1" noChangeAspect="1" noMove="1" noResize="1" noEditPoints="1" noAdjustHandles="1" noChangeArrowheads="1" noChangeShapeType="1" noTextEdit="1"/>
              </p:cNvSpPr>
              <p:nvPr/>
            </p:nvSpPr>
            <p:spPr>
              <a:xfrm>
                <a:off x="1879955" y="3621375"/>
                <a:ext cx="2712987" cy="523220"/>
              </a:xfrm>
              <a:prstGeom prst="rect">
                <a:avLst/>
              </a:prstGeom>
              <a:blipFill>
                <a:blip r:embed="rId5"/>
                <a:stretch>
                  <a:fillRect l="-4651"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2CD2CB8-AE57-864C-A9E0-04ABC2048686}"/>
                  </a:ext>
                </a:extLst>
              </p:cNvPr>
              <p:cNvSpPr/>
              <p:nvPr/>
            </p:nvSpPr>
            <p:spPr>
              <a:xfrm>
                <a:off x="5478940" y="3615513"/>
                <a:ext cx="2712987" cy="523220"/>
              </a:xfrm>
              <a:prstGeom prst="rect">
                <a:avLst/>
              </a:prstGeom>
            </p:spPr>
            <p:txBody>
              <a:bodyPr wrap="none">
                <a:spAutoFit/>
              </a:bodyPr>
              <a:lstStyle/>
              <a:p>
                <a:r>
                  <a:rPr lang="en-US" sz="2800" dirty="0"/>
                  <a:t>DESIRED: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2</m:t>
                            </m:r>
                          </m:sub>
                        </m:sSub>
                      </m:e>
                    </m:d>
                  </m:oMath>
                </a14:m>
                <a:endParaRPr lang="en-US" sz="2800" dirty="0"/>
              </a:p>
            </p:txBody>
          </p:sp>
        </mc:Choice>
        <mc:Fallback xmlns="">
          <p:sp>
            <p:nvSpPr>
              <p:cNvPr id="17" name="Rectangle 16">
                <a:extLst>
                  <a:ext uri="{FF2B5EF4-FFF2-40B4-BE49-F238E27FC236}">
                    <a16:creationId xmlns:a16="http://schemas.microsoft.com/office/drawing/2014/main" id="{42CD2CB8-AE57-864C-A9E0-04ABC2048686}"/>
                  </a:ext>
                </a:extLst>
              </p:cNvPr>
              <p:cNvSpPr>
                <a:spLocks noRot="1" noChangeAspect="1" noMove="1" noResize="1" noEditPoints="1" noAdjustHandles="1" noChangeArrowheads="1" noChangeShapeType="1" noTextEdit="1"/>
              </p:cNvSpPr>
              <p:nvPr/>
            </p:nvSpPr>
            <p:spPr>
              <a:xfrm>
                <a:off x="5478940" y="3615513"/>
                <a:ext cx="2712987" cy="523220"/>
              </a:xfrm>
              <a:prstGeom prst="rect">
                <a:avLst/>
              </a:prstGeom>
              <a:blipFill>
                <a:blip r:embed="rId6"/>
                <a:stretch>
                  <a:fillRect l="-4186" t="-11905" b="-2857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717A741-1FCB-C841-B4A6-CF97F42AC5E0}"/>
              </a:ext>
            </a:extLst>
          </p:cNvPr>
          <p:cNvCxnSpPr>
            <a:cxnSpLocks/>
            <a:stCxn id="5" idx="2"/>
            <a:endCxn id="15" idx="0"/>
          </p:cNvCxnSpPr>
          <p:nvPr/>
        </p:nvCxnSpPr>
        <p:spPr>
          <a:xfrm flipH="1">
            <a:off x="3236449" y="3306396"/>
            <a:ext cx="1817081" cy="31497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7B5BD5-EE71-C143-9FF5-6C4C0D471E00}"/>
              </a:ext>
            </a:extLst>
          </p:cNvPr>
          <p:cNvCxnSpPr>
            <a:cxnSpLocks/>
            <a:stCxn id="5" idx="2"/>
            <a:endCxn id="17" idx="0"/>
          </p:cNvCxnSpPr>
          <p:nvPr/>
        </p:nvCxnSpPr>
        <p:spPr>
          <a:xfrm>
            <a:off x="5053530" y="3306396"/>
            <a:ext cx="1781904" cy="309117"/>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FD03530-4A90-D940-810E-15CE7514E40F}"/>
                  </a:ext>
                </a:extLst>
              </p:cNvPr>
              <p:cNvSpPr/>
              <p:nvPr/>
            </p:nvSpPr>
            <p:spPr>
              <a:xfrm>
                <a:off x="1891678" y="4582668"/>
                <a:ext cx="2716962" cy="523220"/>
              </a:xfrm>
              <a:prstGeom prst="rect">
                <a:avLst/>
              </a:prstGeom>
            </p:spPr>
            <p:txBody>
              <a:bodyPr wrap="none">
                <a:spAutoFit/>
              </a:bodyPr>
              <a:lstStyle/>
              <a:p>
                <a:r>
                  <a:rPr lang="en-US" sz="2800" dirty="0"/>
                  <a:t>DESIRED: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2</m:t>
                            </m:r>
                          </m:sub>
                        </m:sSub>
                      </m:e>
                    </m:d>
                  </m:oMath>
                </a14:m>
                <a:endParaRPr lang="en-US" sz="2800" dirty="0"/>
              </a:p>
            </p:txBody>
          </p:sp>
        </mc:Choice>
        <mc:Fallback xmlns="">
          <p:sp>
            <p:nvSpPr>
              <p:cNvPr id="24" name="Rectangle 23">
                <a:extLst>
                  <a:ext uri="{FF2B5EF4-FFF2-40B4-BE49-F238E27FC236}">
                    <a16:creationId xmlns:a16="http://schemas.microsoft.com/office/drawing/2014/main" id="{BFD03530-4A90-D940-810E-15CE7514E40F}"/>
                  </a:ext>
                </a:extLst>
              </p:cNvPr>
              <p:cNvSpPr>
                <a:spLocks noRot="1" noChangeAspect="1" noMove="1" noResize="1" noEditPoints="1" noAdjustHandles="1" noChangeArrowheads="1" noChangeShapeType="1" noTextEdit="1"/>
              </p:cNvSpPr>
              <p:nvPr/>
            </p:nvSpPr>
            <p:spPr>
              <a:xfrm>
                <a:off x="1891678" y="4582668"/>
                <a:ext cx="2716962" cy="523220"/>
              </a:xfrm>
              <a:prstGeom prst="rect">
                <a:avLst/>
              </a:prstGeom>
              <a:blipFill>
                <a:blip r:embed="rId7"/>
                <a:stretch>
                  <a:fillRect l="-4651"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473593B-1A3E-984D-9F74-6FD46C6BE7E2}"/>
                  </a:ext>
                </a:extLst>
              </p:cNvPr>
              <p:cNvSpPr/>
              <p:nvPr/>
            </p:nvSpPr>
            <p:spPr>
              <a:xfrm>
                <a:off x="5473078" y="4611974"/>
                <a:ext cx="2716962" cy="523220"/>
              </a:xfrm>
              <a:prstGeom prst="rect">
                <a:avLst/>
              </a:prstGeom>
            </p:spPr>
            <p:txBody>
              <a:bodyPr wrap="none">
                <a:spAutoFit/>
              </a:bodyPr>
              <a:lstStyle/>
              <a:p>
                <a:r>
                  <a:rPr lang="en-US" sz="2800" dirty="0"/>
                  <a:t>DESIRED: </a:t>
                </a:r>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2</m:t>
                            </m:r>
                          </m:sub>
                        </m:sSub>
                      </m:e>
                    </m:d>
                  </m:oMath>
                </a14:m>
                <a:endParaRPr lang="en-US" sz="2800" dirty="0"/>
              </a:p>
            </p:txBody>
          </p:sp>
        </mc:Choice>
        <mc:Fallback xmlns="">
          <p:sp>
            <p:nvSpPr>
              <p:cNvPr id="25" name="Rectangle 24">
                <a:extLst>
                  <a:ext uri="{FF2B5EF4-FFF2-40B4-BE49-F238E27FC236}">
                    <a16:creationId xmlns:a16="http://schemas.microsoft.com/office/drawing/2014/main" id="{C473593B-1A3E-984D-9F74-6FD46C6BE7E2}"/>
                  </a:ext>
                </a:extLst>
              </p:cNvPr>
              <p:cNvSpPr>
                <a:spLocks noRot="1" noChangeAspect="1" noMove="1" noResize="1" noEditPoints="1" noAdjustHandles="1" noChangeArrowheads="1" noChangeShapeType="1" noTextEdit="1"/>
              </p:cNvSpPr>
              <p:nvPr/>
            </p:nvSpPr>
            <p:spPr>
              <a:xfrm>
                <a:off x="5473078" y="4611974"/>
                <a:ext cx="2716962" cy="523220"/>
              </a:xfrm>
              <a:prstGeom prst="rect">
                <a:avLst/>
              </a:prstGeom>
              <a:blipFill>
                <a:blip r:embed="rId8"/>
                <a:stretch>
                  <a:fillRect l="-4651" t="-9524" b="-3095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0A2F41F-A95B-924B-BB3F-3A4BEF7D7248}"/>
              </a:ext>
            </a:extLst>
          </p:cNvPr>
          <p:cNvCxnSpPr>
            <a:cxnSpLocks/>
            <a:stCxn id="15" idx="2"/>
          </p:cNvCxnSpPr>
          <p:nvPr/>
        </p:nvCxnSpPr>
        <p:spPr>
          <a:xfrm>
            <a:off x="3236449" y="4144595"/>
            <a:ext cx="0" cy="46737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D10BA5-948E-AF44-93A5-E10DFEB6398E}"/>
              </a:ext>
            </a:extLst>
          </p:cNvPr>
          <p:cNvCxnSpPr>
            <a:cxnSpLocks/>
            <a:stCxn id="17" idx="2"/>
            <a:endCxn id="25" idx="0"/>
          </p:cNvCxnSpPr>
          <p:nvPr/>
        </p:nvCxnSpPr>
        <p:spPr>
          <a:xfrm flipH="1">
            <a:off x="6831559" y="4138733"/>
            <a:ext cx="3875" cy="473241"/>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8DD7D7-D0A4-CD40-A00C-E97DD5C87EEC}"/>
              </a:ext>
            </a:extLst>
          </p:cNvPr>
          <p:cNvSpPr txBox="1"/>
          <p:nvPr/>
        </p:nvSpPr>
        <p:spPr>
          <a:xfrm>
            <a:off x="8827480" y="4624745"/>
            <a:ext cx="3120854" cy="954107"/>
          </a:xfrm>
          <a:prstGeom prst="rect">
            <a:avLst/>
          </a:prstGeom>
          <a:noFill/>
        </p:spPr>
        <p:txBody>
          <a:bodyPr wrap="none" rtlCol="0">
            <a:spAutoFit/>
          </a:bodyPr>
          <a:lstStyle/>
          <a:p>
            <a:r>
              <a:rPr lang="en-US" sz="2800" b="1" u="sng" dirty="0"/>
              <a:t>Search Tree Level 3:</a:t>
            </a:r>
          </a:p>
          <a:p>
            <a:r>
              <a:rPr lang="en-US" sz="2800" b="1" u="sng" dirty="0"/>
              <a:t>Goal Achieved</a:t>
            </a:r>
          </a:p>
        </p:txBody>
      </p:sp>
    </p:spTree>
    <p:extLst>
      <p:ext uri="{BB962C8B-B14F-4D97-AF65-F5344CB8AC3E}">
        <p14:creationId xmlns:p14="http://schemas.microsoft.com/office/powerpoint/2010/main" val="138209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Theorem Proving</a:t>
            </a:r>
          </a:p>
        </p:txBody>
      </p:sp>
      <p:sp>
        <p:nvSpPr>
          <p:cNvPr id="3" name="Content Placeholder 2"/>
          <p:cNvSpPr>
            <a:spLocks noGrp="1"/>
          </p:cNvSpPr>
          <p:nvPr>
            <p:ph idx="1"/>
          </p:nvPr>
        </p:nvSpPr>
        <p:spPr/>
        <p:txBody>
          <a:bodyPr>
            <a:normAutofit/>
          </a:bodyPr>
          <a:lstStyle/>
          <a:p>
            <a:r>
              <a:rPr lang="en-US" dirty="0">
                <a:solidFill>
                  <a:schemeClr val="bg1">
                    <a:lumMod val="65000"/>
                  </a:schemeClr>
                </a:solidFill>
              </a:rPr>
              <a:t>Examples</a:t>
            </a:r>
          </a:p>
          <a:p>
            <a:r>
              <a:rPr lang="en-US" dirty="0">
                <a:solidFill>
                  <a:schemeClr val="bg1">
                    <a:lumMod val="65000"/>
                  </a:schemeClr>
                </a:solidFill>
              </a:rPr>
              <a:t>Automatic Theorem Proving: forward-chaining, backward-chaining</a:t>
            </a:r>
          </a:p>
          <a:p>
            <a:r>
              <a:rPr lang="en-US" dirty="0"/>
              <a:t>Planning: forward-chaining, backward-chaining</a:t>
            </a:r>
          </a:p>
          <a:p>
            <a:r>
              <a:rPr lang="en-US" dirty="0"/>
              <a:t>Admissible Heuristics for Planning and Theorem Proving</a:t>
            </a:r>
          </a:p>
          <a:p>
            <a:pPr lvl="1"/>
            <a:r>
              <a:rPr lang="en-US" dirty="0"/>
              <a:t>Number of Steps</a:t>
            </a:r>
          </a:p>
          <a:p>
            <a:pPr lvl="1"/>
            <a:r>
              <a:rPr lang="en-US" dirty="0"/>
              <a:t>Planning Graph</a:t>
            </a:r>
          </a:p>
          <a:p>
            <a:r>
              <a:rPr lang="en-US" dirty="0"/>
              <a:t>Computational Complexity</a:t>
            </a:r>
          </a:p>
        </p:txBody>
      </p:sp>
    </p:spTree>
    <p:extLst>
      <p:ext uri="{BB962C8B-B14F-4D97-AF65-F5344CB8AC3E}">
        <p14:creationId xmlns:p14="http://schemas.microsoft.com/office/powerpoint/2010/main" val="163110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Content Placeholder 2"/>
          <p:cNvSpPr>
            <a:spLocks noGrp="1"/>
          </p:cNvSpPr>
          <p:nvPr>
            <p:ph idx="1"/>
          </p:nvPr>
        </p:nvSpPr>
        <p:spPr/>
        <p:txBody>
          <a:bodyPr>
            <a:normAutofit/>
          </a:bodyPr>
          <a:lstStyle/>
          <a:p>
            <a:r>
              <a:rPr lang="en-US" sz="3200" dirty="0"/>
              <a:t>A search problem is defined by:</a:t>
            </a:r>
          </a:p>
          <a:p>
            <a:pPr lvl="1"/>
            <a:r>
              <a:rPr lang="en-US" sz="3200" dirty="0"/>
              <a:t>Initial state</a:t>
            </a:r>
          </a:p>
          <a:p>
            <a:pPr lvl="1"/>
            <a:r>
              <a:rPr lang="en-US" sz="3200" dirty="0"/>
              <a:t>Goal state</a:t>
            </a:r>
          </a:p>
          <a:p>
            <a:pPr lvl="1"/>
            <a:r>
              <a:rPr lang="en-US" sz="3200" dirty="0"/>
              <a:t>Actions</a:t>
            </a:r>
          </a:p>
          <a:p>
            <a:pPr lvl="1"/>
            <a:r>
              <a:rPr lang="en-US" sz="3200" dirty="0"/>
              <a:t>Transition model</a:t>
            </a:r>
          </a:p>
          <a:p>
            <a:pPr lvl="1"/>
            <a:r>
              <a:rPr lang="en-US" sz="3200" dirty="0"/>
              <a:t>Cost</a:t>
            </a:r>
          </a:p>
          <a:p>
            <a:pPr lvl="1"/>
            <a:endParaRPr lang="en-US" sz="3200" dirty="0"/>
          </a:p>
        </p:txBody>
      </p:sp>
    </p:spTree>
    <p:extLst>
      <p:ext uri="{BB962C8B-B14F-4D97-AF65-F5344CB8AC3E}">
        <p14:creationId xmlns:p14="http://schemas.microsoft.com/office/powerpoint/2010/main" val="284706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219200"/>
          </a:xfrm>
        </p:spPr>
        <p:txBody>
          <a:bodyPr/>
          <a:lstStyle/>
          <a:p>
            <a:r>
              <a:rPr lang="en-US" dirty="0"/>
              <a:t>A representation for planning</a:t>
            </a:r>
          </a:p>
        </p:txBody>
      </p:sp>
      <p:sp>
        <p:nvSpPr>
          <p:cNvPr id="3" name="Content Placeholder 2"/>
          <p:cNvSpPr>
            <a:spLocks noGrp="1"/>
          </p:cNvSpPr>
          <p:nvPr>
            <p:ph idx="1"/>
          </p:nvPr>
        </p:nvSpPr>
        <p:spPr>
          <a:xfrm>
            <a:off x="1676400" y="1219200"/>
            <a:ext cx="8915400" cy="5105400"/>
          </a:xfrm>
        </p:spPr>
        <p:txBody>
          <a:bodyPr/>
          <a:lstStyle/>
          <a:p>
            <a:r>
              <a:rPr lang="en-US" sz="2400" dirty="0">
                <a:hlinkClick r:id="rId3"/>
              </a:rPr>
              <a:t>STRIPS</a:t>
            </a:r>
            <a:r>
              <a:rPr lang="en-US" sz="2400" dirty="0"/>
              <a:t> (Stanford Research Institute Problem Solver): classical planning framework from the 1970s</a:t>
            </a:r>
          </a:p>
          <a:p>
            <a:r>
              <a:rPr lang="en-US" sz="2400" b="1" dirty="0"/>
              <a:t>States </a:t>
            </a:r>
            <a:r>
              <a:rPr lang="en-US" sz="2400" dirty="0"/>
              <a:t>are specified as conjunctions of predicates</a:t>
            </a:r>
          </a:p>
          <a:p>
            <a:pPr lvl="1"/>
            <a:r>
              <a:rPr lang="en-US" sz="2000" dirty="0"/>
              <a:t>Start state: </a:t>
            </a:r>
            <a:r>
              <a:rPr lang="en-US" sz="2000" dirty="0">
                <a:solidFill>
                  <a:srgbClr val="0000FF"/>
                </a:solidFill>
              </a:rPr>
              <a:t>At(home) </a:t>
            </a:r>
            <a:r>
              <a:rPr lang="en-US" sz="2000" dirty="0">
                <a:solidFill>
                  <a:srgbClr val="0000FF"/>
                </a:solidFill>
                <a:sym typeface="Symbol"/>
              </a:rPr>
              <a:t> Sells(SM, Milk)  Sells(SM, Bananas)  Sells(HW, drill)</a:t>
            </a:r>
            <a:endParaRPr lang="en-US" sz="2000" dirty="0">
              <a:sym typeface="Symbol"/>
            </a:endParaRPr>
          </a:p>
          <a:p>
            <a:pPr lvl="1"/>
            <a:r>
              <a:rPr lang="en-US" sz="2000" dirty="0">
                <a:sym typeface="Symbol"/>
              </a:rPr>
              <a:t>G</a:t>
            </a:r>
            <a:r>
              <a:rPr lang="en-US" sz="2000" dirty="0"/>
              <a:t>oal state: </a:t>
            </a:r>
            <a:r>
              <a:rPr lang="en-US" sz="2000" dirty="0">
                <a:solidFill>
                  <a:srgbClr val="0000FF"/>
                </a:solidFill>
              </a:rPr>
              <a:t>At(home) </a:t>
            </a:r>
            <a:r>
              <a:rPr lang="en-US" sz="2000" dirty="0">
                <a:solidFill>
                  <a:srgbClr val="0000FF"/>
                </a:solidFill>
                <a:sym typeface="Symbol"/>
              </a:rPr>
              <a:t> Have(Milk)  Have(Banana)  Have(drill)</a:t>
            </a:r>
            <a:endParaRPr lang="en-US" sz="2000" dirty="0">
              <a:solidFill>
                <a:srgbClr val="0000FF"/>
              </a:solidFill>
            </a:endParaRPr>
          </a:p>
          <a:p>
            <a:r>
              <a:rPr lang="en-US" sz="2400" b="1" dirty="0"/>
              <a:t>Actions</a:t>
            </a:r>
            <a:r>
              <a:rPr lang="en-US" sz="2400" dirty="0"/>
              <a:t> are described in terms of preconditions and effects:</a:t>
            </a:r>
          </a:p>
          <a:p>
            <a:pPr lvl="1"/>
            <a:r>
              <a:rPr lang="en-US" sz="2000" dirty="0">
                <a:solidFill>
                  <a:srgbClr val="0000FF"/>
                </a:solidFill>
              </a:rPr>
              <a:t>Go(x, y)</a:t>
            </a:r>
          </a:p>
          <a:p>
            <a:pPr lvl="2"/>
            <a:r>
              <a:rPr lang="en-US" b="1" dirty="0" err="1">
                <a:solidFill>
                  <a:srgbClr val="0000FF"/>
                </a:solidFill>
              </a:rPr>
              <a:t>Precond</a:t>
            </a:r>
            <a:r>
              <a:rPr lang="en-US" b="1" dirty="0">
                <a:solidFill>
                  <a:srgbClr val="0000FF"/>
                </a:solidFill>
              </a:rPr>
              <a:t>:</a:t>
            </a:r>
            <a:r>
              <a:rPr lang="en-US" dirty="0">
                <a:solidFill>
                  <a:srgbClr val="0000FF"/>
                </a:solidFill>
              </a:rPr>
              <a:t> At(x)</a:t>
            </a:r>
          </a:p>
          <a:p>
            <a:pPr lvl="2"/>
            <a:r>
              <a:rPr lang="en-US" b="1" dirty="0">
                <a:solidFill>
                  <a:srgbClr val="0000FF"/>
                </a:solidFill>
              </a:rPr>
              <a:t>Effect:</a:t>
            </a:r>
            <a:r>
              <a:rPr lang="en-US" dirty="0">
                <a:solidFill>
                  <a:srgbClr val="0000FF"/>
                </a:solidFill>
              </a:rPr>
              <a:t> </a:t>
            </a:r>
            <a:r>
              <a:rPr lang="en-US" dirty="0">
                <a:solidFill>
                  <a:srgbClr val="0000FF"/>
                </a:solidFill>
                <a:cs typeface="Times New Roman"/>
                <a:sym typeface="Symbol"/>
              </a:rPr>
              <a:t>¬</a:t>
            </a:r>
            <a:r>
              <a:rPr lang="en-US" dirty="0">
                <a:solidFill>
                  <a:srgbClr val="0000FF"/>
                </a:solidFill>
                <a:sym typeface="Symbol"/>
              </a:rPr>
              <a:t>At(x)  At(y)</a:t>
            </a:r>
            <a:endParaRPr lang="en-US" dirty="0">
              <a:solidFill>
                <a:srgbClr val="0000FF"/>
              </a:solidFill>
            </a:endParaRPr>
          </a:p>
          <a:p>
            <a:pPr lvl="1"/>
            <a:r>
              <a:rPr lang="en-US" sz="2000" dirty="0">
                <a:solidFill>
                  <a:srgbClr val="0000FF"/>
                </a:solidFill>
              </a:rPr>
              <a:t>Buy(x, store)</a:t>
            </a:r>
          </a:p>
          <a:p>
            <a:pPr lvl="2"/>
            <a:r>
              <a:rPr lang="en-US" b="1" dirty="0" err="1">
                <a:solidFill>
                  <a:srgbClr val="0000FF"/>
                </a:solidFill>
              </a:rPr>
              <a:t>Precond</a:t>
            </a:r>
            <a:r>
              <a:rPr lang="en-US" b="1" dirty="0">
                <a:solidFill>
                  <a:srgbClr val="0000FF"/>
                </a:solidFill>
              </a:rPr>
              <a:t>:</a:t>
            </a:r>
            <a:r>
              <a:rPr lang="en-US" dirty="0">
                <a:solidFill>
                  <a:srgbClr val="0000FF"/>
                </a:solidFill>
              </a:rPr>
              <a:t> At(store) </a:t>
            </a:r>
            <a:r>
              <a:rPr lang="en-US" dirty="0">
                <a:solidFill>
                  <a:srgbClr val="0000FF"/>
                </a:solidFill>
                <a:sym typeface="Symbol"/>
              </a:rPr>
              <a:t> Sells(store, x)</a:t>
            </a:r>
          </a:p>
          <a:p>
            <a:pPr lvl="2"/>
            <a:r>
              <a:rPr lang="en-US" b="1" dirty="0">
                <a:solidFill>
                  <a:srgbClr val="0000FF"/>
                </a:solidFill>
                <a:sym typeface="Symbol"/>
              </a:rPr>
              <a:t>Effect:</a:t>
            </a:r>
            <a:r>
              <a:rPr lang="en-US" dirty="0">
                <a:solidFill>
                  <a:srgbClr val="0000FF"/>
                </a:solidFill>
                <a:sym typeface="Symbol"/>
              </a:rPr>
              <a:t> </a:t>
            </a:r>
            <a:r>
              <a:rPr lang="en-US" dirty="0">
                <a:solidFill>
                  <a:srgbClr val="0000FF"/>
                </a:solidFill>
                <a:cs typeface="Times New Roman"/>
                <a:sym typeface="Symbol"/>
              </a:rPr>
              <a:t>Have(x</a:t>
            </a:r>
            <a:r>
              <a:rPr lang="en-US" dirty="0">
                <a:solidFill>
                  <a:srgbClr val="0000FF"/>
                </a:solidFill>
                <a:sym typeface="Symbol"/>
              </a:rPr>
              <a:t>)</a:t>
            </a:r>
          </a:p>
          <a:p>
            <a:r>
              <a:rPr lang="en-US" sz="2400" dirty="0">
                <a:sym typeface="Symbol"/>
              </a:rPr>
              <a:t>Planning is “just” a search problem</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as Theorem Proving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3225"/>
                <a:ext cx="10515600" cy="4371976"/>
              </a:xfrm>
            </p:spPr>
            <p:txBody>
              <a:bodyPr>
                <a:normAutofit/>
              </a:bodyPr>
              <a:lstStyle/>
              <a:p>
                <a:pPr>
                  <a:spcBef>
                    <a:spcPts val="600"/>
                  </a:spcBef>
                </a:pPr>
                <a:r>
                  <a:rPr lang="en-US" sz="3600" dirty="0"/>
                  <a:t>A planning action is like a “</a:t>
                </a:r>
                <a14:m>
                  <m:oMath xmlns:m="http://schemas.openxmlformats.org/officeDocument/2006/math">
                    <m:r>
                      <a:rPr lang="en-US" sz="3200" b="0" i="1" smtClean="0">
                        <a:latin typeface="Cambria Math" panose="02040503050406030204" pitchFamily="18" charset="0"/>
                      </a:rPr>
                      <m:t>𝑝</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𝑞</m:t>
                    </m:r>
                  </m:oMath>
                </a14:m>
                <a:r>
                  <a:rPr lang="en-US" sz="3200" dirty="0"/>
                  <a:t>” statement.</a:t>
                </a:r>
              </a:p>
              <a:p>
                <a:pPr lvl="1">
                  <a:spcBef>
                    <a:spcPts val="600"/>
                  </a:spcBef>
                </a:pPr>
                <a:r>
                  <a:rPr lang="en-US" sz="2800" dirty="0"/>
                  <a:t>In order to be applied, it requires certain input sentences to be true.  For example, the action “put the goat in the boat” requires, as its precondition, that the boat is empty.</a:t>
                </a:r>
              </a:p>
              <a:p>
                <a:pPr lvl="1">
                  <a:spcBef>
                    <a:spcPts val="600"/>
                  </a:spcBef>
                </a:pPr>
                <a:r>
                  <a:rPr lang="en-US" sz="2800" dirty="0"/>
                  <a:t>The result of the action is the generation of an output sentence.  For example: “the goat is now in the boat.”</a:t>
                </a:r>
              </a:p>
              <a:p>
                <a:pPr>
                  <a:spcBef>
                    <a:spcPts val="600"/>
                  </a:spcBef>
                </a:pPr>
                <a:r>
                  <a:rPr lang="en-US" sz="3200" dirty="0"/>
                  <a:t>The initial state is a set of sentences that are initially true.</a:t>
                </a:r>
              </a:p>
              <a:p>
                <a:pPr>
                  <a:spcBef>
                    <a:spcPts val="600"/>
                  </a:spcBef>
                </a:pPr>
                <a:r>
                  <a:rPr lang="en-US" sz="3200" dirty="0"/>
                  <a:t>The goal state is a set of sentences that we want to “prove.”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3225"/>
                <a:ext cx="10515600" cy="4371976"/>
              </a:xfrm>
              <a:blipFill>
                <a:blip r:embed="rId2"/>
                <a:stretch>
                  <a:fillRect l="-1568" t="-3779"/>
                </a:stretch>
              </a:blipFill>
            </p:spPr>
            <p:txBody>
              <a:bodyPr/>
              <a:lstStyle/>
              <a:p>
                <a:r>
                  <a:rPr lang="en-US">
                    <a:noFill/>
                  </a:rPr>
                  <a:t> </a:t>
                </a:r>
              </a:p>
            </p:txBody>
          </p:sp>
        </mc:Fallback>
      </mc:AlternateContent>
    </p:spTree>
    <p:extLst>
      <p:ext uri="{BB962C8B-B14F-4D97-AF65-F5344CB8AC3E}">
        <p14:creationId xmlns:p14="http://schemas.microsoft.com/office/powerpoint/2010/main" val="174519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differences between Planning and Theorem Proving, #1: Negating your preconditions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3225"/>
                <a:ext cx="10515600" cy="4371976"/>
              </a:xfrm>
            </p:spPr>
            <p:txBody>
              <a:bodyPr>
                <a:normAutofit/>
              </a:bodyPr>
              <a:lstStyle/>
              <a:p>
                <a:pPr>
                  <a:spcBef>
                    <a:spcPts val="600"/>
                  </a:spcBef>
                </a:pPr>
                <a:r>
                  <a:rPr lang="en-US" sz="3600" dirty="0"/>
                  <a:t>A planning action may NEGATE some of its preconditions</a:t>
                </a:r>
                <a:r>
                  <a:rPr lang="en-US" sz="3200" dirty="0"/>
                  <a:t>.</a:t>
                </a:r>
              </a:p>
              <a:p>
                <a:pPr lvl="1">
                  <a:spcBef>
                    <a:spcPts val="600"/>
                  </a:spcBef>
                </a:pPr>
                <a:r>
                  <a:rPr lang="en-US" sz="2800" dirty="0"/>
                  <a:t>Example: the action “put the goat in the boat” requires, as its precondition, the sentence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Boat(goat).</a:t>
                </a:r>
              </a:p>
              <a:p>
                <a:pPr lvl="1">
                  <a:spcBef>
                    <a:spcPts val="600"/>
                  </a:spcBef>
                </a:pPr>
                <a:r>
                  <a:rPr lang="en-US" sz="2800" dirty="0"/>
                  <a:t>It generates, as its output, the sentence: Boat(goat).</a:t>
                </a:r>
              </a:p>
              <a:p>
                <a:pPr>
                  <a:spcBef>
                    <a:spcPts val="600"/>
                  </a:spcBef>
                </a:pPr>
                <a:r>
                  <a:rPr lang="en-US" sz="3200" dirty="0"/>
                  <a:t>No action can combine two world states that contain contradictory sentences.  For example, you can’t combine the states {</a:t>
                </a:r>
                <a:r>
                  <a:rPr lang="en-US" sz="3200" dirty="0" err="1"/>
                  <a:t>p,q</a:t>
                </a:r>
                <a:r>
                  <a:rPr lang="en-US" sz="3200" dirty="0"/>
                  <a:t>} and {p,</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q} to get the state {</a:t>
                </a:r>
                <a:r>
                  <a:rPr lang="en-US" sz="3200" dirty="0" err="1"/>
                  <a:t>p,q</a:t>
                </a:r>
                <a:r>
                  <a:rPr lang="en-US" sz="3200" dirty="0"/>
                  <a:t>,</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q}.</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3225"/>
                <a:ext cx="10515600" cy="4371976"/>
              </a:xfrm>
              <a:blipFill>
                <a:blip r:embed="rId2"/>
                <a:stretch>
                  <a:fillRect l="-1568" t="-3779"/>
                </a:stretch>
              </a:blipFill>
            </p:spPr>
            <p:txBody>
              <a:bodyPr/>
              <a:lstStyle/>
              <a:p>
                <a:r>
                  <a:rPr lang="en-US">
                    <a:noFill/>
                  </a:rPr>
                  <a:t> </a:t>
                </a:r>
              </a:p>
            </p:txBody>
          </p:sp>
        </mc:Fallback>
      </mc:AlternateContent>
    </p:spTree>
    <p:extLst>
      <p:ext uri="{BB962C8B-B14F-4D97-AF65-F5344CB8AC3E}">
        <p14:creationId xmlns:p14="http://schemas.microsoft.com/office/powerpoint/2010/main" val="283392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76200"/>
            <a:ext cx="9788769" cy="914400"/>
          </a:xfrm>
        </p:spPr>
        <p:txBody>
          <a:bodyPr>
            <a:normAutofit/>
          </a:bodyPr>
          <a:lstStyle/>
          <a:p>
            <a:r>
              <a:rPr lang="en-US" dirty="0"/>
              <a:t>Algorithms for planning: Forward Chaining</a:t>
            </a:r>
          </a:p>
        </p:txBody>
      </p:sp>
      <p:sp>
        <p:nvSpPr>
          <p:cNvPr id="3" name="Content Placeholder 2"/>
          <p:cNvSpPr>
            <a:spLocks noGrp="1"/>
          </p:cNvSpPr>
          <p:nvPr>
            <p:ph idx="1"/>
          </p:nvPr>
        </p:nvSpPr>
        <p:spPr>
          <a:xfrm>
            <a:off x="422031" y="1189038"/>
            <a:ext cx="10169769" cy="5440363"/>
          </a:xfrm>
        </p:spPr>
        <p:txBody>
          <a:bodyPr>
            <a:normAutofit/>
          </a:bodyPr>
          <a:lstStyle/>
          <a:p>
            <a:pPr marL="0" indent="0">
              <a:buNone/>
            </a:pPr>
            <a:r>
              <a:rPr lang="en-US" sz="3200" dirty="0"/>
              <a:t>Starting with the start state, find all applicable actions (actions for which preconditions are satisfied), compute the successor state based on the effects, keep searching until goals are met</a:t>
            </a:r>
          </a:p>
          <a:p>
            <a:pPr lvl="1"/>
            <a:r>
              <a:rPr lang="en-US" sz="3200" dirty="0"/>
              <a:t>Can work well with good heuristics</a:t>
            </a:r>
          </a:p>
        </p:txBody>
      </p:sp>
      <p:pic>
        <p:nvPicPr>
          <p:cNvPr id="4" name="Picture 3" descr="Screen Shot 2015-10-06 at 10.24.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647" y="3797302"/>
            <a:ext cx="6993708" cy="1689099"/>
          </a:xfrm>
          <a:prstGeom prst="rect">
            <a:avLst/>
          </a:prstGeom>
        </p:spPr>
      </p:pic>
    </p:spTree>
    <p:extLst>
      <p:ext uri="{BB962C8B-B14F-4D97-AF65-F5344CB8AC3E}">
        <p14:creationId xmlns:p14="http://schemas.microsoft.com/office/powerpoint/2010/main" val="93778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3CA5-183A-5D4E-9C1B-94FB81ADA838}"/>
              </a:ext>
            </a:extLst>
          </p:cNvPr>
          <p:cNvSpPr>
            <a:spLocks noGrp="1"/>
          </p:cNvSpPr>
          <p:nvPr>
            <p:ph type="title"/>
          </p:nvPr>
        </p:nvSpPr>
        <p:spPr>
          <a:xfrm>
            <a:off x="451337" y="48601"/>
            <a:ext cx="11066585" cy="1094400"/>
          </a:xfrm>
        </p:spPr>
        <p:txBody>
          <a:bodyPr/>
          <a:lstStyle/>
          <a:p>
            <a:r>
              <a:rPr lang="en-US" dirty="0"/>
              <a:t>Forward-Chaining Example: Fox, Goat &amp; Beans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D899417-0626-6B43-89CA-A5222E54F52C}"/>
                  </a:ext>
                </a:extLst>
              </p:cNvPr>
              <p:cNvSpPr/>
              <p:nvPr/>
            </p:nvSpPr>
            <p:spPr>
              <a:xfrm>
                <a:off x="3324128" y="1099009"/>
                <a:ext cx="6225166" cy="52322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r>
                            <a:rPr lang="en-US" sz="2800" b="0" i="1" smtClean="0">
                              <a:latin typeface="Cambria Math" panose="02040503050406030204" pitchFamily="18" charset="0"/>
                            </a:rPr>
                            <m:t>𝐿𝑒𝑓𝑡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d>
                    </m:oMath>
                  </m:oMathPara>
                </a14:m>
                <a:endParaRPr lang="en-US" sz="2800" dirty="0"/>
              </a:p>
            </p:txBody>
          </p:sp>
        </mc:Choice>
        <mc:Fallback xmlns="">
          <p:sp>
            <p:nvSpPr>
              <p:cNvPr id="3" name="Rectangle 2">
                <a:extLst>
                  <a:ext uri="{FF2B5EF4-FFF2-40B4-BE49-F238E27FC236}">
                    <a16:creationId xmlns:a16="http://schemas.microsoft.com/office/drawing/2014/main" id="{CD899417-0626-6B43-89CA-A5222E54F52C}"/>
                  </a:ext>
                </a:extLst>
              </p:cNvPr>
              <p:cNvSpPr>
                <a:spLocks noRot="1" noChangeAspect="1" noMove="1" noResize="1" noEditPoints="1" noAdjustHandles="1" noChangeArrowheads="1" noChangeShapeType="1" noTextEdit="1"/>
              </p:cNvSpPr>
              <p:nvPr/>
            </p:nvSpPr>
            <p:spPr>
              <a:xfrm>
                <a:off x="3324128" y="1099009"/>
                <a:ext cx="6225166" cy="523220"/>
              </a:xfrm>
              <a:prstGeom prst="rect">
                <a:avLst/>
              </a:prstGeom>
              <a:blipFill>
                <a:blip r:embed="rId2"/>
                <a:stretch>
                  <a:fillRect b="-1395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5CC36D4-06A8-A04E-A7F1-99F7437B79EE}"/>
                  </a:ext>
                </a:extLst>
              </p:cNvPr>
              <p:cNvSpPr/>
              <p:nvPr/>
            </p:nvSpPr>
            <p:spPr>
              <a:xfrm>
                <a:off x="2016993" y="2253733"/>
                <a:ext cx="2700546"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𝐵𝑜𝑎𝑡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4" name="Rectangle 3">
                <a:extLst>
                  <a:ext uri="{FF2B5EF4-FFF2-40B4-BE49-F238E27FC236}">
                    <a16:creationId xmlns:a16="http://schemas.microsoft.com/office/drawing/2014/main" id="{35CC36D4-06A8-A04E-A7F1-99F7437B79EE}"/>
                  </a:ext>
                </a:extLst>
              </p:cNvPr>
              <p:cNvSpPr>
                <a:spLocks noRot="1" noChangeAspect="1" noMove="1" noResize="1" noEditPoints="1" noAdjustHandles="1" noChangeArrowheads="1" noChangeShapeType="1" noTextEdit="1"/>
              </p:cNvSpPr>
              <p:nvPr/>
            </p:nvSpPr>
            <p:spPr>
              <a:xfrm>
                <a:off x="2016993" y="2253733"/>
                <a:ext cx="2700546" cy="1467966"/>
              </a:xfrm>
              <a:prstGeom prst="rect">
                <a:avLst/>
              </a:prstGeom>
              <a:blipFill>
                <a:blip r:embed="rId3"/>
                <a:stretch>
                  <a:fillRect b="-33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CF8E2B-1625-EC44-B161-34809EC5DAA5}"/>
                  </a:ext>
                </a:extLst>
              </p:cNvPr>
              <p:cNvSpPr/>
              <p:nvPr/>
            </p:nvSpPr>
            <p:spPr>
              <a:xfrm>
                <a:off x="5070860" y="2265457"/>
                <a:ext cx="2743508"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𝐵𝑜𝑎𝑡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5" name="Rectangle 4">
                <a:extLst>
                  <a:ext uri="{FF2B5EF4-FFF2-40B4-BE49-F238E27FC236}">
                    <a16:creationId xmlns:a16="http://schemas.microsoft.com/office/drawing/2014/main" id="{08CF8E2B-1625-EC44-B161-34809EC5DAA5}"/>
                  </a:ext>
                </a:extLst>
              </p:cNvPr>
              <p:cNvSpPr>
                <a:spLocks noRot="1" noChangeAspect="1" noMove="1" noResize="1" noEditPoints="1" noAdjustHandles="1" noChangeArrowheads="1" noChangeShapeType="1" noTextEdit="1"/>
              </p:cNvSpPr>
              <p:nvPr/>
            </p:nvSpPr>
            <p:spPr>
              <a:xfrm>
                <a:off x="5070860" y="2265457"/>
                <a:ext cx="2743508" cy="1467966"/>
              </a:xfrm>
              <a:prstGeom prst="rect">
                <a:avLst/>
              </a:prstGeom>
              <a:blipFill>
                <a:blip r:embed="rId4"/>
                <a:stretch>
                  <a:fillRect b="-33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BCEB18-4ADC-5C46-916C-60028E4783C6}"/>
                  </a:ext>
                </a:extLst>
              </p:cNvPr>
              <p:cNvSpPr/>
              <p:nvPr/>
            </p:nvSpPr>
            <p:spPr>
              <a:xfrm>
                <a:off x="7948877" y="2242012"/>
                <a:ext cx="2761462"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𝐵𝑜𝑎𝑡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6" name="Rectangle 5">
                <a:extLst>
                  <a:ext uri="{FF2B5EF4-FFF2-40B4-BE49-F238E27FC236}">
                    <a16:creationId xmlns:a16="http://schemas.microsoft.com/office/drawing/2014/main" id="{57BCEB18-4ADC-5C46-916C-60028E4783C6}"/>
                  </a:ext>
                </a:extLst>
              </p:cNvPr>
              <p:cNvSpPr>
                <a:spLocks noRot="1" noChangeAspect="1" noMove="1" noResize="1" noEditPoints="1" noAdjustHandles="1" noChangeArrowheads="1" noChangeShapeType="1" noTextEdit="1"/>
              </p:cNvSpPr>
              <p:nvPr/>
            </p:nvSpPr>
            <p:spPr>
              <a:xfrm>
                <a:off x="7948877" y="2242012"/>
                <a:ext cx="2761462" cy="1467966"/>
              </a:xfrm>
              <a:prstGeom prst="rect">
                <a:avLst/>
              </a:prstGeom>
              <a:blipFill>
                <a:blip r:embed="rId5"/>
                <a:stretch>
                  <a:fillRect b="-4274"/>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A181237-00D5-7A48-877F-AF01108FF395}"/>
              </a:ext>
            </a:extLst>
          </p:cNvPr>
          <p:cNvCxnSpPr>
            <a:cxnSpLocks/>
            <a:stCxn id="3" idx="2"/>
            <a:endCxn id="4" idx="0"/>
          </p:cNvCxnSpPr>
          <p:nvPr/>
        </p:nvCxnSpPr>
        <p:spPr>
          <a:xfrm flipH="1">
            <a:off x="3367266" y="1622229"/>
            <a:ext cx="3069445" cy="63150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A410C7-072F-1F4D-897D-E398BCC39CF4}"/>
              </a:ext>
            </a:extLst>
          </p:cNvPr>
          <p:cNvCxnSpPr>
            <a:cxnSpLocks/>
            <a:stCxn id="3" idx="2"/>
            <a:endCxn id="5" idx="0"/>
          </p:cNvCxnSpPr>
          <p:nvPr/>
        </p:nvCxnSpPr>
        <p:spPr>
          <a:xfrm>
            <a:off x="6436711" y="1622229"/>
            <a:ext cx="5903" cy="6432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6B96C2-F19C-AD44-94BA-4AC099FF32FA}"/>
              </a:ext>
            </a:extLst>
          </p:cNvPr>
          <p:cNvCxnSpPr>
            <a:cxnSpLocks/>
            <a:stCxn id="3" idx="2"/>
            <a:endCxn id="6" idx="0"/>
          </p:cNvCxnSpPr>
          <p:nvPr/>
        </p:nvCxnSpPr>
        <p:spPr>
          <a:xfrm>
            <a:off x="6436711" y="1622229"/>
            <a:ext cx="2892897" cy="61978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909353-BAC9-1E43-A081-748CD0A55E9D}"/>
              </a:ext>
            </a:extLst>
          </p:cNvPr>
          <p:cNvSpPr txBox="1"/>
          <p:nvPr/>
        </p:nvSpPr>
        <p:spPr>
          <a:xfrm>
            <a:off x="3182807" y="3978572"/>
            <a:ext cx="381836" cy="523220"/>
          </a:xfrm>
          <a:prstGeom prst="rect">
            <a:avLst/>
          </a:prstGeom>
          <a:noFill/>
        </p:spPr>
        <p:txBody>
          <a:bodyPr wrap="non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F59A55FB-03E6-FD45-B9FA-F95074C159C8}"/>
              </a:ext>
            </a:extLst>
          </p:cNvPr>
          <p:cNvSpPr txBox="1"/>
          <p:nvPr/>
        </p:nvSpPr>
        <p:spPr>
          <a:xfrm>
            <a:off x="9190884" y="3955127"/>
            <a:ext cx="381836" cy="523220"/>
          </a:xfrm>
          <a:prstGeom prst="rect">
            <a:avLst/>
          </a:prstGeom>
          <a:noFill/>
        </p:spPr>
        <p:txBody>
          <a:bodyPr wrap="none" rtlCol="0">
            <a:spAutoFit/>
          </a:bodyPr>
          <a:lstStyle/>
          <a:p>
            <a:r>
              <a:rPr lang="en-US" sz="2800" b="1" dirty="0">
                <a:solidFill>
                  <a:srgbClr val="FF0000"/>
                </a:solidFill>
              </a:rPr>
              <a:t>X</a:t>
            </a:r>
          </a:p>
        </p:txBody>
      </p:sp>
      <p:cxnSp>
        <p:nvCxnSpPr>
          <p:cNvPr id="18" name="Straight Arrow Connector 17">
            <a:extLst>
              <a:ext uri="{FF2B5EF4-FFF2-40B4-BE49-F238E27FC236}">
                <a16:creationId xmlns:a16="http://schemas.microsoft.com/office/drawing/2014/main" id="{351C8DE2-382D-2B43-9C50-4E18C5416665}"/>
              </a:ext>
            </a:extLst>
          </p:cNvPr>
          <p:cNvCxnSpPr>
            <a:cxnSpLocks/>
            <a:stCxn id="4" idx="2"/>
            <a:endCxn id="16" idx="0"/>
          </p:cNvCxnSpPr>
          <p:nvPr/>
        </p:nvCxnSpPr>
        <p:spPr>
          <a:xfrm>
            <a:off x="3367266" y="3721699"/>
            <a:ext cx="6459" cy="25687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69136AF-CB9A-994F-AADD-02CB205CCDC5}"/>
              </a:ext>
            </a:extLst>
          </p:cNvPr>
          <p:cNvCxnSpPr>
            <a:cxnSpLocks/>
            <a:stCxn id="6" idx="2"/>
            <a:endCxn id="17" idx="0"/>
          </p:cNvCxnSpPr>
          <p:nvPr/>
        </p:nvCxnSpPr>
        <p:spPr>
          <a:xfrm>
            <a:off x="9329608" y="3709978"/>
            <a:ext cx="52194" cy="24514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498FA5-5130-4244-999B-9C40FE3344E2}"/>
                  </a:ext>
                </a:extLst>
              </p:cNvPr>
              <p:cNvSpPr/>
              <p:nvPr/>
            </p:nvSpPr>
            <p:spPr>
              <a:xfrm>
                <a:off x="3552720" y="4528013"/>
                <a:ext cx="2743508"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38" name="Rectangle 37">
                <a:extLst>
                  <a:ext uri="{FF2B5EF4-FFF2-40B4-BE49-F238E27FC236}">
                    <a16:creationId xmlns:a16="http://schemas.microsoft.com/office/drawing/2014/main" id="{BD498FA5-5130-4244-999B-9C40FE3344E2}"/>
                  </a:ext>
                </a:extLst>
              </p:cNvPr>
              <p:cNvSpPr>
                <a:spLocks noRot="1" noChangeAspect="1" noMove="1" noResize="1" noEditPoints="1" noAdjustHandles="1" noChangeArrowheads="1" noChangeShapeType="1" noTextEdit="1"/>
              </p:cNvSpPr>
              <p:nvPr/>
            </p:nvSpPr>
            <p:spPr>
              <a:xfrm>
                <a:off x="3552720" y="4528013"/>
                <a:ext cx="2743508" cy="1467966"/>
              </a:xfrm>
              <a:prstGeom prst="rect">
                <a:avLst/>
              </a:prstGeom>
              <a:blipFill>
                <a:blip r:embed="rId6"/>
                <a:stretch>
                  <a:fillRect b="-427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F363456-7A3C-D54C-956D-DA2E4C088C47}"/>
                  </a:ext>
                </a:extLst>
              </p:cNvPr>
              <p:cNvSpPr/>
              <p:nvPr/>
            </p:nvSpPr>
            <p:spPr>
              <a:xfrm>
                <a:off x="6641750" y="4522151"/>
                <a:ext cx="2743508"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39" name="Rectangle 38">
                <a:extLst>
                  <a:ext uri="{FF2B5EF4-FFF2-40B4-BE49-F238E27FC236}">
                    <a16:creationId xmlns:a16="http://schemas.microsoft.com/office/drawing/2014/main" id="{0F363456-7A3C-D54C-956D-DA2E4C088C47}"/>
                  </a:ext>
                </a:extLst>
              </p:cNvPr>
              <p:cNvSpPr>
                <a:spLocks noRot="1" noChangeAspect="1" noMove="1" noResize="1" noEditPoints="1" noAdjustHandles="1" noChangeArrowheads="1" noChangeShapeType="1" noTextEdit="1"/>
              </p:cNvSpPr>
              <p:nvPr/>
            </p:nvSpPr>
            <p:spPr>
              <a:xfrm>
                <a:off x="6641750" y="4522151"/>
                <a:ext cx="2743508" cy="1467966"/>
              </a:xfrm>
              <a:prstGeom prst="rect">
                <a:avLst/>
              </a:prstGeom>
              <a:blipFill>
                <a:blip r:embed="rId7"/>
                <a:stretch>
                  <a:fillRect b="-3390"/>
                </a:stretch>
              </a:blipFill>
              <a:ln>
                <a:solidFill>
                  <a:schemeClr val="tx1"/>
                </a:solidFill>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D052E080-377D-BF41-B5C4-F46EDA744D80}"/>
              </a:ext>
            </a:extLst>
          </p:cNvPr>
          <p:cNvCxnSpPr>
            <a:cxnSpLocks/>
            <a:stCxn id="5" idx="2"/>
            <a:endCxn id="38" idx="0"/>
          </p:cNvCxnSpPr>
          <p:nvPr/>
        </p:nvCxnSpPr>
        <p:spPr>
          <a:xfrm flipH="1">
            <a:off x="4924474" y="3733423"/>
            <a:ext cx="1518140" cy="79459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F4F1D9F-EF3D-D14F-95DE-32457B6CE83C}"/>
              </a:ext>
            </a:extLst>
          </p:cNvPr>
          <p:cNvCxnSpPr>
            <a:cxnSpLocks/>
            <a:stCxn id="5" idx="2"/>
            <a:endCxn id="39" idx="0"/>
          </p:cNvCxnSpPr>
          <p:nvPr/>
        </p:nvCxnSpPr>
        <p:spPr>
          <a:xfrm>
            <a:off x="6442614" y="3733423"/>
            <a:ext cx="1570890" cy="7887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02F471B-3980-A641-AB78-FF20052C1523}"/>
              </a:ext>
            </a:extLst>
          </p:cNvPr>
          <p:cNvSpPr txBox="1"/>
          <p:nvPr/>
        </p:nvSpPr>
        <p:spPr>
          <a:xfrm rot="16200000">
            <a:off x="4168293" y="5697418"/>
            <a:ext cx="893193" cy="1323439"/>
          </a:xfrm>
          <a:prstGeom prst="rect">
            <a:avLst/>
          </a:prstGeom>
          <a:noFill/>
        </p:spPr>
        <p:txBody>
          <a:bodyPr wrap="none" rtlCol="0">
            <a:spAutoFit/>
          </a:bodyPr>
          <a:lstStyle/>
          <a:p>
            <a:r>
              <a:rPr lang="en-US" sz="8000" dirty="0"/>
              <a:t>…</a:t>
            </a:r>
          </a:p>
        </p:txBody>
      </p:sp>
      <p:sp>
        <p:nvSpPr>
          <p:cNvPr id="47" name="TextBox 46">
            <a:extLst>
              <a:ext uri="{FF2B5EF4-FFF2-40B4-BE49-F238E27FC236}">
                <a16:creationId xmlns:a16="http://schemas.microsoft.com/office/drawing/2014/main" id="{84F54A02-B4F1-7B44-A8D8-7F273873FFD5}"/>
              </a:ext>
            </a:extLst>
          </p:cNvPr>
          <p:cNvSpPr txBox="1"/>
          <p:nvPr/>
        </p:nvSpPr>
        <p:spPr>
          <a:xfrm rot="16200000">
            <a:off x="7362832" y="5709141"/>
            <a:ext cx="893193"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57748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76200"/>
            <a:ext cx="9788769" cy="914400"/>
          </a:xfrm>
        </p:spPr>
        <p:txBody>
          <a:bodyPr>
            <a:normAutofit fontScale="90000"/>
          </a:bodyPr>
          <a:lstStyle/>
          <a:p>
            <a:r>
              <a:rPr lang="en-US" dirty="0"/>
              <a:t>Algorithms for planning: Backward Chaining</a:t>
            </a:r>
          </a:p>
        </p:txBody>
      </p:sp>
      <p:sp>
        <p:nvSpPr>
          <p:cNvPr id="3" name="Content Placeholder 2"/>
          <p:cNvSpPr>
            <a:spLocks noGrp="1"/>
          </p:cNvSpPr>
          <p:nvPr>
            <p:ph idx="1"/>
          </p:nvPr>
        </p:nvSpPr>
        <p:spPr>
          <a:xfrm>
            <a:off x="422031" y="1189038"/>
            <a:ext cx="10169769" cy="5440363"/>
          </a:xfrm>
        </p:spPr>
        <p:txBody>
          <a:bodyPr>
            <a:normAutofit/>
          </a:bodyPr>
          <a:lstStyle/>
          <a:p>
            <a:pPr marL="0" indent="0">
              <a:buNone/>
            </a:pPr>
            <a:r>
              <a:rPr lang="en-US" sz="3200" dirty="0"/>
              <a:t>Starting with the goal state (a set of target sentences), </a:t>
            </a:r>
          </a:p>
          <a:p>
            <a:r>
              <a:rPr lang="en-US" sz="3200" dirty="0"/>
              <a:t>find all applicable actions (actions that would generate a sentence in the goal state).  </a:t>
            </a:r>
          </a:p>
          <a:p>
            <a:r>
              <a:rPr lang="en-US" sz="3200" dirty="0"/>
              <a:t>For each, generate the predecessor state as a new set of target sentences. </a:t>
            </a:r>
          </a:p>
          <a:p>
            <a:r>
              <a:rPr lang="en-US" sz="3200" dirty="0"/>
              <a:t>Keep searching until all target sentences are in the initial state.</a:t>
            </a:r>
          </a:p>
        </p:txBody>
      </p:sp>
    </p:spTree>
    <p:extLst>
      <p:ext uri="{BB962C8B-B14F-4D97-AF65-F5344CB8AC3E}">
        <p14:creationId xmlns:p14="http://schemas.microsoft.com/office/powerpoint/2010/main" val="19557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3CA5-183A-5D4E-9C1B-94FB81ADA838}"/>
              </a:ext>
            </a:extLst>
          </p:cNvPr>
          <p:cNvSpPr>
            <a:spLocks noGrp="1"/>
          </p:cNvSpPr>
          <p:nvPr>
            <p:ph type="title"/>
          </p:nvPr>
        </p:nvSpPr>
        <p:spPr>
          <a:xfrm>
            <a:off x="451337" y="48601"/>
            <a:ext cx="11066585" cy="1094400"/>
          </a:xfrm>
        </p:spPr>
        <p:txBody>
          <a:bodyPr/>
          <a:lstStyle/>
          <a:p>
            <a:r>
              <a:rPr lang="en-US" dirty="0"/>
              <a:t>Backward-Chaining Example: Fox, Goat &amp; Beans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D899417-0626-6B43-89CA-A5222E54F52C}"/>
                  </a:ext>
                </a:extLst>
              </p:cNvPr>
              <p:cNvSpPr/>
              <p:nvPr/>
            </p:nvSpPr>
            <p:spPr>
              <a:xfrm>
                <a:off x="3324128" y="1099009"/>
                <a:ext cx="6811865" cy="52322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r>
                            <a:rPr lang="en-US" sz="2800" b="0" i="1" smtClean="0">
                              <a:latin typeface="Cambria Math" panose="02040503050406030204" pitchFamily="18" charset="0"/>
                            </a:rPr>
                            <m:t>𝑅𝑖𝑔h𝑡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d>
                    </m:oMath>
                  </m:oMathPara>
                </a14:m>
                <a:endParaRPr lang="en-US" sz="2800" dirty="0"/>
              </a:p>
            </p:txBody>
          </p:sp>
        </mc:Choice>
        <mc:Fallback xmlns="">
          <p:sp>
            <p:nvSpPr>
              <p:cNvPr id="3" name="Rectangle 2">
                <a:extLst>
                  <a:ext uri="{FF2B5EF4-FFF2-40B4-BE49-F238E27FC236}">
                    <a16:creationId xmlns:a16="http://schemas.microsoft.com/office/drawing/2014/main" id="{CD899417-0626-6B43-89CA-A5222E54F52C}"/>
                  </a:ext>
                </a:extLst>
              </p:cNvPr>
              <p:cNvSpPr>
                <a:spLocks noRot="1" noChangeAspect="1" noMove="1" noResize="1" noEditPoints="1" noAdjustHandles="1" noChangeArrowheads="1" noChangeShapeType="1" noTextEdit="1"/>
              </p:cNvSpPr>
              <p:nvPr/>
            </p:nvSpPr>
            <p:spPr>
              <a:xfrm>
                <a:off x="3324128" y="1099009"/>
                <a:ext cx="6811865" cy="523220"/>
              </a:xfrm>
              <a:prstGeom prst="rect">
                <a:avLst/>
              </a:prstGeom>
              <a:blipFill>
                <a:blip r:embed="rId2"/>
                <a:stretch>
                  <a:fillRect b="-1395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5CC36D4-06A8-A04E-A7F1-99F7437B79EE}"/>
                  </a:ext>
                </a:extLst>
              </p:cNvPr>
              <p:cNvSpPr/>
              <p:nvPr/>
            </p:nvSpPr>
            <p:spPr>
              <a:xfrm>
                <a:off x="2016993" y="2253733"/>
                <a:ext cx="2896114"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𝐵𝑜𝑎𝑡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4" name="Rectangle 3">
                <a:extLst>
                  <a:ext uri="{FF2B5EF4-FFF2-40B4-BE49-F238E27FC236}">
                    <a16:creationId xmlns:a16="http://schemas.microsoft.com/office/drawing/2014/main" id="{35CC36D4-06A8-A04E-A7F1-99F7437B79EE}"/>
                  </a:ext>
                </a:extLst>
              </p:cNvPr>
              <p:cNvSpPr>
                <a:spLocks noRot="1" noChangeAspect="1" noMove="1" noResize="1" noEditPoints="1" noAdjustHandles="1" noChangeArrowheads="1" noChangeShapeType="1" noTextEdit="1"/>
              </p:cNvSpPr>
              <p:nvPr/>
            </p:nvSpPr>
            <p:spPr>
              <a:xfrm>
                <a:off x="2016993" y="2253733"/>
                <a:ext cx="2896114" cy="1467966"/>
              </a:xfrm>
              <a:prstGeom prst="rect">
                <a:avLst/>
              </a:prstGeom>
              <a:blipFill>
                <a:blip r:embed="rId3"/>
                <a:stretch>
                  <a:fillRect b="-33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CF8E2B-1625-EC44-B161-34809EC5DAA5}"/>
                  </a:ext>
                </a:extLst>
              </p:cNvPr>
              <p:cNvSpPr/>
              <p:nvPr/>
            </p:nvSpPr>
            <p:spPr>
              <a:xfrm>
                <a:off x="5070860" y="2265457"/>
                <a:ext cx="2896114"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𝐵𝑜𝑎𝑡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5" name="Rectangle 4">
                <a:extLst>
                  <a:ext uri="{FF2B5EF4-FFF2-40B4-BE49-F238E27FC236}">
                    <a16:creationId xmlns:a16="http://schemas.microsoft.com/office/drawing/2014/main" id="{08CF8E2B-1625-EC44-B161-34809EC5DAA5}"/>
                  </a:ext>
                </a:extLst>
              </p:cNvPr>
              <p:cNvSpPr>
                <a:spLocks noRot="1" noChangeAspect="1" noMove="1" noResize="1" noEditPoints="1" noAdjustHandles="1" noChangeArrowheads="1" noChangeShapeType="1" noTextEdit="1"/>
              </p:cNvSpPr>
              <p:nvPr/>
            </p:nvSpPr>
            <p:spPr>
              <a:xfrm>
                <a:off x="5070860" y="2265457"/>
                <a:ext cx="2896114" cy="1467966"/>
              </a:xfrm>
              <a:prstGeom prst="rect">
                <a:avLst/>
              </a:prstGeom>
              <a:blipFill>
                <a:blip r:embed="rId4"/>
                <a:stretch>
                  <a:fillRect b="-33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BCEB18-4ADC-5C46-916C-60028E4783C6}"/>
                  </a:ext>
                </a:extLst>
              </p:cNvPr>
              <p:cNvSpPr/>
              <p:nvPr/>
            </p:nvSpPr>
            <p:spPr>
              <a:xfrm>
                <a:off x="8265401" y="2294767"/>
                <a:ext cx="2761462"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𝐵𝑜𝑎𝑡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6" name="Rectangle 5">
                <a:extLst>
                  <a:ext uri="{FF2B5EF4-FFF2-40B4-BE49-F238E27FC236}">
                    <a16:creationId xmlns:a16="http://schemas.microsoft.com/office/drawing/2014/main" id="{57BCEB18-4ADC-5C46-916C-60028E4783C6}"/>
                  </a:ext>
                </a:extLst>
              </p:cNvPr>
              <p:cNvSpPr>
                <a:spLocks noRot="1" noChangeAspect="1" noMove="1" noResize="1" noEditPoints="1" noAdjustHandles="1" noChangeArrowheads="1" noChangeShapeType="1" noTextEdit="1"/>
              </p:cNvSpPr>
              <p:nvPr/>
            </p:nvSpPr>
            <p:spPr>
              <a:xfrm>
                <a:off x="8265401" y="2294767"/>
                <a:ext cx="2761462" cy="1467966"/>
              </a:xfrm>
              <a:prstGeom prst="rect">
                <a:avLst/>
              </a:prstGeom>
              <a:blipFill>
                <a:blip r:embed="rId5"/>
                <a:stretch>
                  <a:fillRect b="-4274"/>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A181237-00D5-7A48-877F-AF01108FF395}"/>
              </a:ext>
            </a:extLst>
          </p:cNvPr>
          <p:cNvCxnSpPr>
            <a:cxnSpLocks/>
            <a:stCxn id="3" idx="2"/>
            <a:endCxn id="4" idx="0"/>
          </p:cNvCxnSpPr>
          <p:nvPr/>
        </p:nvCxnSpPr>
        <p:spPr>
          <a:xfrm flipH="1">
            <a:off x="3465050" y="1622229"/>
            <a:ext cx="3265011" cy="631504"/>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A410C7-072F-1F4D-897D-E398BCC39CF4}"/>
              </a:ext>
            </a:extLst>
          </p:cNvPr>
          <p:cNvCxnSpPr>
            <a:cxnSpLocks/>
            <a:stCxn id="3" idx="2"/>
            <a:endCxn id="5" idx="0"/>
          </p:cNvCxnSpPr>
          <p:nvPr/>
        </p:nvCxnSpPr>
        <p:spPr>
          <a:xfrm flipH="1">
            <a:off x="6518917" y="1622229"/>
            <a:ext cx="211144" cy="643228"/>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6B96C2-F19C-AD44-94BA-4AC099FF32FA}"/>
              </a:ext>
            </a:extLst>
          </p:cNvPr>
          <p:cNvCxnSpPr>
            <a:cxnSpLocks/>
            <a:stCxn id="3" idx="2"/>
            <a:endCxn id="6" idx="0"/>
          </p:cNvCxnSpPr>
          <p:nvPr/>
        </p:nvCxnSpPr>
        <p:spPr>
          <a:xfrm>
            <a:off x="6730061" y="1622229"/>
            <a:ext cx="2916071" cy="672538"/>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909353-BAC9-1E43-A081-748CD0A55E9D}"/>
              </a:ext>
            </a:extLst>
          </p:cNvPr>
          <p:cNvSpPr txBox="1"/>
          <p:nvPr/>
        </p:nvSpPr>
        <p:spPr>
          <a:xfrm>
            <a:off x="3042129" y="2202526"/>
            <a:ext cx="862737" cy="1569660"/>
          </a:xfrm>
          <a:prstGeom prst="rect">
            <a:avLst/>
          </a:prstGeom>
          <a:noFill/>
        </p:spPr>
        <p:txBody>
          <a:bodyPr wrap="none" rtlCol="0">
            <a:spAutoFit/>
          </a:bodyPr>
          <a:lstStyle/>
          <a:p>
            <a:r>
              <a:rPr lang="en-US" sz="9600" b="1" dirty="0">
                <a:solidFill>
                  <a:srgbClr val="FF0000"/>
                </a:solidFill>
              </a:rPr>
              <a:t>X</a:t>
            </a:r>
          </a:p>
        </p:txBody>
      </p:sp>
      <p:sp>
        <p:nvSpPr>
          <p:cNvPr id="17" name="TextBox 16">
            <a:extLst>
              <a:ext uri="{FF2B5EF4-FFF2-40B4-BE49-F238E27FC236}">
                <a16:creationId xmlns:a16="http://schemas.microsoft.com/office/drawing/2014/main" id="{F59A55FB-03E6-FD45-B9FA-F95074C159C8}"/>
              </a:ext>
            </a:extLst>
          </p:cNvPr>
          <p:cNvSpPr txBox="1"/>
          <p:nvPr/>
        </p:nvSpPr>
        <p:spPr>
          <a:xfrm>
            <a:off x="9190884" y="2179081"/>
            <a:ext cx="862737" cy="1569660"/>
          </a:xfrm>
          <a:prstGeom prst="rect">
            <a:avLst/>
          </a:prstGeom>
          <a:noFill/>
        </p:spPr>
        <p:txBody>
          <a:bodyPr wrap="none" rtlCol="0">
            <a:spAutoFit/>
          </a:bodyPr>
          <a:lstStyle/>
          <a:p>
            <a:r>
              <a:rPr lang="en-US" sz="9600" b="1" dirty="0">
                <a:solidFill>
                  <a:srgbClr val="FF0000"/>
                </a:solidFill>
              </a:rPr>
              <a:t>X</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498FA5-5130-4244-999B-9C40FE3344E2}"/>
                  </a:ext>
                </a:extLst>
              </p:cNvPr>
              <p:cNvSpPr/>
              <p:nvPr/>
            </p:nvSpPr>
            <p:spPr>
              <a:xfrm>
                <a:off x="3552721" y="4580766"/>
                <a:ext cx="2896114"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38" name="Rectangle 37">
                <a:extLst>
                  <a:ext uri="{FF2B5EF4-FFF2-40B4-BE49-F238E27FC236}">
                    <a16:creationId xmlns:a16="http://schemas.microsoft.com/office/drawing/2014/main" id="{BD498FA5-5130-4244-999B-9C40FE3344E2}"/>
                  </a:ext>
                </a:extLst>
              </p:cNvPr>
              <p:cNvSpPr>
                <a:spLocks noRot="1" noChangeAspect="1" noMove="1" noResize="1" noEditPoints="1" noAdjustHandles="1" noChangeArrowheads="1" noChangeShapeType="1" noTextEdit="1"/>
              </p:cNvSpPr>
              <p:nvPr/>
            </p:nvSpPr>
            <p:spPr>
              <a:xfrm>
                <a:off x="3552721" y="4580766"/>
                <a:ext cx="2896114" cy="1467966"/>
              </a:xfrm>
              <a:prstGeom prst="rect">
                <a:avLst/>
              </a:prstGeom>
              <a:blipFill>
                <a:blip r:embed="rId6"/>
                <a:stretch>
                  <a:fillRect b="-427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F363456-7A3C-D54C-956D-DA2E4C088C47}"/>
                  </a:ext>
                </a:extLst>
              </p:cNvPr>
              <p:cNvSpPr/>
              <p:nvPr/>
            </p:nvSpPr>
            <p:spPr>
              <a:xfrm>
                <a:off x="6641751" y="4574904"/>
                <a:ext cx="2896114" cy="146796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𝑅𝑖𝑔h𝑡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𝐹𝑜𝑥</m:t>
                                  </m:r>
                                </m:e>
                              </m:d>
                              <m:r>
                                <a:rPr lang="en-US" sz="2800" b="0" i="1" smtClean="0">
                                  <a:latin typeface="Cambria Math" panose="02040503050406030204" pitchFamily="18" charset="0"/>
                                </a:rPr>
                                <m:t>,</m:t>
                              </m:r>
                            </m:e>
                            <m:e>
                              <m:r>
                                <a:rPr lang="en-US" sz="2800" b="0" i="1" smtClean="0">
                                  <a:latin typeface="Cambria Math" panose="02040503050406030204" pitchFamily="18" charset="0"/>
                                </a:rPr>
                                <m:t>𝐿𝑒𝑓𝑡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𝐺𝑜𝑎𝑡</m:t>
                                  </m:r>
                                </m:e>
                              </m:d>
                              <m:r>
                                <a:rPr lang="en-US" sz="2800" b="0" i="1" smtClean="0">
                                  <a:latin typeface="Cambria Math" panose="02040503050406030204" pitchFamily="18" charset="0"/>
                                </a:rPr>
                                <m:t>,</m:t>
                              </m:r>
                            </m:e>
                            <m:e>
                              <m:r>
                                <a:rPr lang="en-US" sz="2800" b="0" i="1" smtClean="0">
                                  <a:latin typeface="Cambria Math" panose="02040503050406030204" pitchFamily="18" charset="0"/>
                                </a:rPr>
                                <m:t>𝑅𝑖𝑔h𝑡</m:t>
                              </m:r>
                              <m:r>
                                <a:rPr lang="en-US" sz="2800" b="0" i="1" smtClean="0">
                                  <a:latin typeface="Cambria Math" panose="02040503050406030204" pitchFamily="18" charset="0"/>
                                </a:rPr>
                                <m:t>(</m:t>
                              </m:r>
                              <m:r>
                                <a:rPr lang="en-US" sz="2800" b="0" i="1" smtClean="0">
                                  <a:latin typeface="Cambria Math" panose="02040503050406030204" pitchFamily="18" charset="0"/>
                                </a:rPr>
                                <m:t>𝐵𝑒𝑎𝑛𝑠</m:t>
                              </m:r>
                              <m:r>
                                <a:rPr lang="en-US" sz="2800" b="0" i="1" smtClean="0">
                                  <a:latin typeface="Cambria Math" panose="02040503050406030204" pitchFamily="18" charset="0"/>
                                </a:rPr>
                                <m:t>)</m:t>
                              </m:r>
                            </m:e>
                          </m:eqArr>
                        </m:e>
                      </m:d>
                    </m:oMath>
                  </m:oMathPara>
                </a14:m>
                <a:endParaRPr lang="en-US" sz="2800" dirty="0"/>
              </a:p>
            </p:txBody>
          </p:sp>
        </mc:Choice>
        <mc:Fallback xmlns="">
          <p:sp>
            <p:nvSpPr>
              <p:cNvPr id="39" name="Rectangle 38">
                <a:extLst>
                  <a:ext uri="{FF2B5EF4-FFF2-40B4-BE49-F238E27FC236}">
                    <a16:creationId xmlns:a16="http://schemas.microsoft.com/office/drawing/2014/main" id="{0F363456-7A3C-D54C-956D-DA2E4C088C47}"/>
                  </a:ext>
                </a:extLst>
              </p:cNvPr>
              <p:cNvSpPr>
                <a:spLocks noRot="1" noChangeAspect="1" noMove="1" noResize="1" noEditPoints="1" noAdjustHandles="1" noChangeArrowheads="1" noChangeShapeType="1" noTextEdit="1"/>
              </p:cNvSpPr>
              <p:nvPr/>
            </p:nvSpPr>
            <p:spPr>
              <a:xfrm>
                <a:off x="6641751" y="4574904"/>
                <a:ext cx="2896114" cy="1467966"/>
              </a:xfrm>
              <a:prstGeom prst="rect">
                <a:avLst/>
              </a:prstGeom>
              <a:blipFill>
                <a:blip r:embed="rId7"/>
                <a:stretch>
                  <a:fillRect b="-3419"/>
                </a:stretch>
              </a:blipFill>
              <a:ln>
                <a:solidFill>
                  <a:schemeClr val="tx1"/>
                </a:solidFill>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D052E080-377D-BF41-B5C4-F46EDA744D80}"/>
              </a:ext>
            </a:extLst>
          </p:cNvPr>
          <p:cNvCxnSpPr>
            <a:cxnSpLocks/>
            <a:stCxn id="5" idx="2"/>
            <a:endCxn id="38" idx="0"/>
          </p:cNvCxnSpPr>
          <p:nvPr/>
        </p:nvCxnSpPr>
        <p:spPr>
          <a:xfrm flipH="1">
            <a:off x="5000778" y="3733423"/>
            <a:ext cx="1518139" cy="847343"/>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F4F1D9F-EF3D-D14F-95DE-32457B6CE83C}"/>
              </a:ext>
            </a:extLst>
          </p:cNvPr>
          <p:cNvCxnSpPr>
            <a:cxnSpLocks/>
            <a:stCxn id="5" idx="2"/>
            <a:endCxn id="39" idx="0"/>
          </p:cNvCxnSpPr>
          <p:nvPr/>
        </p:nvCxnSpPr>
        <p:spPr>
          <a:xfrm>
            <a:off x="6518917" y="3733423"/>
            <a:ext cx="1570891" cy="841481"/>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02F471B-3980-A641-AB78-FF20052C1523}"/>
              </a:ext>
            </a:extLst>
          </p:cNvPr>
          <p:cNvSpPr txBox="1"/>
          <p:nvPr/>
        </p:nvSpPr>
        <p:spPr>
          <a:xfrm rot="16200000">
            <a:off x="4168294" y="5750171"/>
            <a:ext cx="893193" cy="1323439"/>
          </a:xfrm>
          <a:prstGeom prst="rect">
            <a:avLst/>
          </a:prstGeom>
          <a:noFill/>
        </p:spPr>
        <p:txBody>
          <a:bodyPr wrap="none" rtlCol="0">
            <a:spAutoFit/>
          </a:bodyPr>
          <a:lstStyle/>
          <a:p>
            <a:r>
              <a:rPr lang="en-US" sz="8000" dirty="0"/>
              <a:t>…</a:t>
            </a:r>
          </a:p>
        </p:txBody>
      </p:sp>
      <p:sp>
        <p:nvSpPr>
          <p:cNvPr id="47" name="TextBox 46">
            <a:extLst>
              <a:ext uri="{FF2B5EF4-FFF2-40B4-BE49-F238E27FC236}">
                <a16:creationId xmlns:a16="http://schemas.microsoft.com/office/drawing/2014/main" id="{84F54A02-B4F1-7B44-A8D8-7F273873FFD5}"/>
              </a:ext>
            </a:extLst>
          </p:cNvPr>
          <p:cNvSpPr txBox="1"/>
          <p:nvPr/>
        </p:nvSpPr>
        <p:spPr>
          <a:xfrm rot="16200000">
            <a:off x="7362833" y="5761894"/>
            <a:ext cx="893193"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365462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River Crossing Problems</a:t>
            </a:r>
            <a:br>
              <a:rPr lang="en-US" dirty="0"/>
            </a:br>
            <a:r>
              <a:rPr lang="en-US" sz="2200" dirty="0">
                <a:hlinkClick r:id="rId2"/>
              </a:rPr>
              <a:t>https://en.wikipedia.org/wiki/River_crossing_puzzle</a:t>
            </a:r>
            <a:endParaRPr lang="en-US" sz="2200" dirty="0"/>
          </a:p>
        </p:txBody>
      </p:sp>
      <p:sp>
        <p:nvSpPr>
          <p:cNvPr id="3" name="Content Placeholder 2"/>
          <p:cNvSpPr>
            <a:spLocks noGrp="1"/>
          </p:cNvSpPr>
          <p:nvPr>
            <p:ph sz="half" idx="1"/>
          </p:nvPr>
        </p:nvSpPr>
        <p:spPr/>
        <p:txBody>
          <a:bodyPr/>
          <a:lstStyle/>
          <a:p>
            <a:r>
              <a:rPr lang="en-US" dirty="0"/>
              <a:t>A farmer has a fox, a goat, and a bag of beans to get across the river</a:t>
            </a:r>
          </a:p>
          <a:p>
            <a:r>
              <a:rPr lang="en-US" dirty="0"/>
              <a:t>His boat will only carry him + one object</a:t>
            </a:r>
          </a:p>
          <a:p>
            <a:r>
              <a:rPr lang="en-US" dirty="0"/>
              <a:t>He can’t leave the fox with the goat</a:t>
            </a:r>
          </a:p>
          <a:p>
            <a:r>
              <a:rPr lang="en-US" dirty="0"/>
              <a:t>He can’t leave the goat with the bag of beans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8837" y="1825625"/>
            <a:ext cx="5436387" cy="2912350"/>
          </a:xfrm>
        </p:spPr>
      </p:pic>
    </p:spTree>
    <p:extLst>
      <p:ext uri="{BB962C8B-B14F-4D97-AF65-F5344CB8AC3E}">
        <p14:creationId xmlns:p14="http://schemas.microsoft.com/office/powerpoint/2010/main" val="369423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Theorem Proving</a:t>
            </a:r>
          </a:p>
        </p:txBody>
      </p:sp>
      <p:sp>
        <p:nvSpPr>
          <p:cNvPr id="3" name="Content Placeholder 2"/>
          <p:cNvSpPr>
            <a:spLocks noGrp="1"/>
          </p:cNvSpPr>
          <p:nvPr>
            <p:ph idx="1"/>
          </p:nvPr>
        </p:nvSpPr>
        <p:spPr/>
        <p:txBody>
          <a:bodyPr>
            <a:normAutofit/>
          </a:bodyPr>
          <a:lstStyle/>
          <a:p>
            <a:r>
              <a:rPr lang="en-US" dirty="0">
                <a:solidFill>
                  <a:schemeClr val="bg1">
                    <a:lumMod val="65000"/>
                  </a:schemeClr>
                </a:solidFill>
              </a:rPr>
              <a:t>Examples</a:t>
            </a:r>
          </a:p>
          <a:p>
            <a:r>
              <a:rPr lang="en-US" dirty="0">
                <a:solidFill>
                  <a:schemeClr val="bg1">
                    <a:lumMod val="65000"/>
                  </a:schemeClr>
                </a:solidFill>
              </a:rPr>
              <a:t>Automatic Theorem Proving: forward-chaining, backward-chaining</a:t>
            </a:r>
          </a:p>
          <a:p>
            <a:r>
              <a:rPr lang="en-US" dirty="0">
                <a:solidFill>
                  <a:schemeClr val="bg1">
                    <a:lumMod val="65000"/>
                  </a:schemeClr>
                </a:solidFill>
              </a:rPr>
              <a:t>Planning: forward-chaining, backward-chaining</a:t>
            </a:r>
          </a:p>
          <a:p>
            <a:r>
              <a:rPr lang="en-US" dirty="0"/>
              <a:t>Admissible Heuristics for Planning and Theorem Proving</a:t>
            </a:r>
          </a:p>
          <a:p>
            <a:pPr lvl="1"/>
            <a:r>
              <a:rPr lang="en-US" dirty="0"/>
              <a:t>Number of Steps</a:t>
            </a:r>
          </a:p>
          <a:p>
            <a:pPr lvl="1"/>
            <a:r>
              <a:rPr lang="en-US" dirty="0"/>
              <a:t>Planning Graph</a:t>
            </a:r>
          </a:p>
          <a:p>
            <a:r>
              <a:rPr lang="en-US" dirty="0"/>
              <a:t>Computational Complexity</a:t>
            </a:r>
          </a:p>
        </p:txBody>
      </p:sp>
    </p:spTree>
    <p:extLst>
      <p:ext uri="{BB962C8B-B14F-4D97-AF65-F5344CB8AC3E}">
        <p14:creationId xmlns:p14="http://schemas.microsoft.com/office/powerpoint/2010/main" val="250956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Heuristics by Constraint Relaxation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Heuristics from Constraint Relaxation: The heuristic h(n) is the number of steps it would take to get from n to G, if problem constraints were relaxed --- this guarantees that h(n) is admissible</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dominates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b="0" i="1" dirty="0" smtClean="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b="0" i="1" dirty="0" smtClean="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is computed by relaxing fewer constraints.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73908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heuristic: number of goal sentences left to achieve</a:t>
            </a:r>
          </a:p>
        </p:txBody>
      </p:sp>
      <p:sp>
        <p:nvSpPr>
          <p:cNvPr id="3" name="Content Placeholder 2"/>
          <p:cNvSpPr>
            <a:spLocks noGrp="1"/>
          </p:cNvSpPr>
          <p:nvPr>
            <p:ph idx="1"/>
          </p:nvPr>
        </p:nvSpPr>
        <p:spPr/>
        <p:txBody>
          <a:bodyPr>
            <a:normAutofit/>
          </a:bodyPr>
          <a:lstStyle/>
          <a:p>
            <a:pPr marL="0" indent="0">
              <a:buNone/>
            </a:pPr>
            <a:r>
              <a:rPr lang="en-US" sz="3200" dirty="0"/>
              <a:t>Heuristic #1:  Count the number of actions necessary to generate all of the sentences in the goal state that aren’t already true.</a:t>
            </a:r>
          </a:p>
          <a:p>
            <a:pPr lvl="1"/>
            <a:r>
              <a:rPr lang="en-US" sz="3200" dirty="0"/>
              <a:t>What got relaxed: we ignore action pre-requisites.</a:t>
            </a:r>
          </a:p>
          <a:p>
            <a:pPr lvl="1"/>
            <a:endParaRPr lang="en-US" sz="3200" dirty="0"/>
          </a:p>
          <a:p>
            <a:pPr marL="0" indent="0">
              <a:buNone/>
            </a:pPr>
            <a:r>
              <a:rPr lang="en-US" sz="3200" dirty="0"/>
              <a:t>Example: 6 people on left side of the river, we want 6 people on the right side, we have a 2-person boat.  Minimum # actions: h(n) = 3.</a:t>
            </a:r>
          </a:p>
        </p:txBody>
      </p:sp>
    </p:spTree>
    <p:extLst>
      <p:ext uri="{BB962C8B-B14F-4D97-AF65-F5344CB8AC3E}">
        <p14:creationId xmlns:p14="http://schemas.microsoft.com/office/powerpoint/2010/main" val="1321940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r>
              <a:rPr lang="en-US" dirty="0"/>
              <a:t>Second heuristic: </a:t>
            </a:r>
            <a:r>
              <a:rPr lang="en-US" b="1" u="sng" dirty="0"/>
              <a:t>planning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1600"/>
                <a:ext cx="10515600" cy="5363308"/>
              </a:xfrm>
            </p:spPr>
            <p:txBody>
              <a:bodyPr>
                <a:normAutofit fontScale="92500" lnSpcReduction="10000"/>
              </a:bodyPr>
              <a:lstStyle/>
              <a:p>
                <a:pPr marL="0" indent="0">
                  <a:lnSpc>
                    <a:spcPct val="100000"/>
                  </a:lnSpc>
                  <a:buNone/>
                </a:pPr>
                <a:r>
                  <a:rPr lang="en-US" sz="3600" dirty="0"/>
                  <a:t>A </a:t>
                </a:r>
                <a:r>
                  <a:rPr lang="en-US" sz="3600" b="1" u="sng" dirty="0"/>
                  <a:t>planning graph </a:t>
                </a:r>
                <a:r>
                  <a:rPr lang="en-US" sz="3600" dirty="0"/>
                  <a:t>is a trellis whose stages are:</a:t>
                </a:r>
              </a:p>
              <a:p>
                <a:pPr>
                  <a:lnSpc>
                    <a:spcPct val="100000"/>
                  </a:lnSpc>
                </a:pPr>
                <a:r>
                  <a:rPr lang="en-US" sz="3600" b="1" u="sng" dirty="0"/>
                  <a:t>Action stages</a:t>
                </a:r>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𝐴</m:t>
                        </m:r>
                      </m:e>
                      <m:sub>
                        <m:r>
                          <a:rPr lang="en-US" sz="3600" i="1" dirty="0">
                            <a:latin typeface="Cambria Math" panose="02040503050406030204" pitchFamily="18" charset="0"/>
                          </a:rPr>
                          <m:t>𝑛</m:t>
                        </m:r>
                      </m:sub>
                    </m:sSub>
                  </m:oMath>
                </a14:m>
                <a:r>
                  <a:rPr lang="en-US" sz="3600" dirty="0"/>
                  <a:t>): list all of the actions whose pre-requisites are available in “Sentences stage”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𝑆</m:t>
                        </m:r>
                      </m:e>
                      <m:sub>
                        <m:r>
                          <a:rPr lang="en-US" sz="3600" i="1" dirty="0">
                            <a:latin typeface="Cambria Math" panose="02040503050406030204" pitchFamily="18" charset="0"/>
                          </a:rPr>
                          <m:t>𝑛</m:t>
                        </m:r>
                      </m:sub>
                    </m:sSub>
                  </m:oMath>
                </a14:m>
                <a:endParaRPr lang="en-US" sz="3600" dirty="0"/>
              </a:p>
              <a:p>
                <a:pPr>
                  <a:lnSpc>
                    <a:spcPct val="100000"/>
                  </a:lnSpc>
                </a:pPr>
                <a:r>
                  <a:rPr lang="en-US" sz="3600" b="1" u="sng" dirty="0"/>
                  <a:t>Sentence stages</a:t>
                </a:r>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𝑆</m:t>
                        </m:r>
                      </m:e>
                      <m:sub>
                        <m:r>
                          <a:rPr lang="en-US" sz="3600" i="1" dirty="0">
                            <a:latin typeface="Cambria Math" panose="02040503050406030204" pitchFamily="18" charset="0"/>
                          </a:rPr>
                          <m:t>𝑛</m:t>
                        </m:r>
                        <m:r>
                          <a:rPr lang="en-US" sz="3600" b="0" i="1" dirty="0" smtClean="0">
                            <a:latin typeface="Cambria Math" panose="02040503050406030204" pitchFamily="18" charset="0"/>
                          </a:rPr>
                          <m:t>+1</m:t>
                        </m:r>
                      </m:sub>
                    </m:sSub>
                  </m:oMath>
                </a14:m>
                <a:r>
                  <a:rPr lang="en-US" sz="3600" dirty="0"/>
                  <a:t>): list all of the sentences that were available in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𝑆</m:t>
                        </m:r>
                      </m:e>
                      <m:sub>
                        <m:r>
                          <a:rPr lang="en-US" sz="3600" i="1" dirty="0">
                            <a:latin typeface="Cambria Math" panose="02040503050406030204" pitchFamily="18" charset="0"/>
                          </a:rPr>
                          <m:t>𝑛</m:t>
                        </m:r>
                      </m:sub>
                    </m:sSub>
                  </m:oMath>
                </a14:m>
                <a:r>
                  <a:rPr lang="en-US" sz="3600" dirty="0"/>
                  <a:t>, plus any new sentences that could have been generated by any action in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𝐴</m:t>
                        </m:r>
                      </m:e>
                      <m:sub>
                        <m:r>
                          <a:rPr lang="en-US" sz="3600" i="1" dirty="0">
                            <a:latin typeface="Cambria Math" panose="02040503050406030204" pitchFamily="18" charset="0"/>
                          </a:rPr>
                          <m:t>𝑛</m:t>
                        </m:r>
                      </m:sub>
                    </m:sSub>
                  </m:oMath>
                </a14:m>
                <a:endParaRPr lang="en-US" sz="3600" dirty="0"/>
              </a:p>
              <a:p>
                <a:pPr marL="0" indent="0">
                  <a:lnSpc>
                    <a:spcPct val="100000"/>
                  </a:lnSpc>
                  <a:buNone/>
                </a:pPr>
                <a:r>
                  <a:rPr lang="en-US" sz="3600" dirty="0"/>
                  <a:t>And within each stage, we have:</a:t>
                </a:r>
              </a:p>
              <a:p>
                <a:pPr>
                  <a:lnSpc>
                    <a:spcPct val="100000"/>
                  </a:lnSpc>
                </a:pPr>
                <a:r>
                  <a:rPr lang="en-US" sz="3600" b="1" u="sng" dirty="0"/>
                  <a:t>Mutex links</a:t>
                </a:r>
                <a:r>
                  <a:rPr lang="en-US" sz="3600" dirty="0"/>
                  <a:t>: If ALL actions that generate output sentence </a:t>
                </a:r>
                <a14:m>
                  <m:oMath xmlns:m="http://schemas.openxmlformats.org/officeDocument/2006/math">
                    <m:r>
                      <a:rPr lang="en-US" sz="3600" i="1" dirty="0" smtClean="0">
                        <a:latin typeface="Cambria Math" panose="02040503050406030204" pitchFamily="18" charset="0"/>
                      </a:rPr>
                      <m:t>𝑝</m:t>
                    </m:r>
                  </m:oMath>
                </a14:m>
                <a:r>
                  <a:rPr lang="en-US" sz="3600" dirty="0"/>
                  <a:t> also generate </a:t>
                </a:r>
                <a14:m>
                  <m:oMath xmlns:m="http://schemas.openxmlformats.org/officeDocument/2006/math">
                    <m:r>
                      <a:rPr lang="en-US" sz="3600" i="1" dirty="0" smtClean="0">
                        <a:latin typeface="Cambria Math" panose="02040503050406030204" pitchFamily="18" charset="0"/>
                        <a:ea typeface="Cambria Math" panose="02040503050406030204" pitchFamily="18" charset="0"/>
                      </a:rPr>
                      <m:t>¬</m:t>
                    </m:r>
                    <m:r>
                      <a:rPr lang="en-US" sz="3600" i="1" dirty="0" smtClean="0">
                        <a:latin typeface="Cambria Math" panose="02040503050406030204" pitchFamily="18" charset="0"/>
                      </a:rPr>
                      <m:t>𝑞</m:t>
                    </m:r>
                  </m:oMath>
                </a14:m>
                <a:r>
                  <a:rPr lang="en-US" sz="3600" dirty="0"/>
                  <a:t>, then the sentences </a:t>
                </a:r>
                <a14:m>
                  <m:oMath xmlns:m="http://schemas.openxmlformats.org/officeDocument/2006/math">
                    <m:r>
                      <a:rPr lang="en-US" sz="3600" i="1" dirty="0">
                        <a:latin typeface="Cambria Math" panose="02040503050406030204" pitchFamily="18" charset="0"/>
                      </a:rPr>
                      <m:t>𝑝</m:t>
                    </m:r>
                  </m:oMath>
                </a14:m>
                <a:r>
                  <a:rPr lang="en-US" sz="3600" dirty="0"/>
                  <a:t> and </a:t>
                </a:r>
                <a14:m>
                  <m:oMath xmlns:m="http://schemas.openxmlformats.org/officeDocument/2006/math">
                    <m:r>
                      <a:rPr lang="en-US" sz="3600" b="0" i="1" dirty="0" smtClean="0">
                        <a:latin typeface="Cambria Math" panose="02040503050406030204" pitchFamily="18" charset="0"/>
                      </a:rPr>
                      <m:t>𝑞</m:t>
                    </m:r>
                  </m:oMath>
                </a14:m>
                <a:r>
                  <a:rPr lang="en-US" sz="3600" dirty="0"/>
                  <a:t> become </a:t>
                </a:r>
                <a:r>
                  <a:rPr lang="en-US" sz="3600" b="1" u="sng" dirty="0"/>
                  <a:t>mutex</a:t>
                </a:r>
                <a:r>
                  <a:rPr lang="en-US" sz="3600" dirty="0"/>
                  <a:t> (mutually exclusive).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1600"/>
                <a:ext cx="10515600" cy="5363308"/>
              </a:xfrm>
              <a:blipFill>
                <a:blip r:embed="rId2"/>
                <a:stretch>
                  <a:fillRect l="-1568" t="-2607" r="-241"/>
                </a:stretch>
              </a:blipFill>
            </p:spPr>
            <p:txBody>
              <a:bodyPr/>
              <a:lstStyle/>
              <a:p>
                <a:r>
                  <a:rPr lang="en-US">
                    <a:noFill/>
                  </a:rPr>
                  <a:t> </a:t>
                </a:r>
              </a:p>
            </p:txBody>
          </p:sp>
        </mc:Fallback>
      </mc:AlternateContent>
    </p:spTree>
    <p:extLst>
      <p:ext uri="{BB962C8B-B14F-4D97-AF65-F5344CB8AC3E}">
        <p14:creationId xmlns:p14="http://schemas.microsoft.com/office/powerpoint/2010/main" val="1148392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6" y="119481"/>
            <a:ext cx="11764651" cy="783714"/>
          </a:xfrm>
        </p:spPr>
        <p:txBody>
          <a:bodyPr>
            <a:normAutofit/>
          </a:bodyPr>
          <a:lstStyle/>
          <a:p>
            <a:r>
              <a:rPr lang="en-US" dirty="0"/>
              <a:t>Example planning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709" y="3622431"/>
                <a:ext cx="11246718" cy="3235569"/>
              </a:xfrm>
            </p:spPr>
            <p:txBody>
              <a:bodyPr>
                <a:norm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𝐴</m:t>
                        </m:r>
                      </m:e>
                      <m:sub>
                        <m:r>
                          <a:rPr lang="en-US" b="0" i="1" dirty="0" smtClean="0">
                            <a:latin typeface="Cambria Math" panose="02040503050406030204" pitchFamily="18" charset="0"/>
                          </a:rPr>
                          <m:t>0</m:t>
                        </m:r>
                      </m:sub>
                    </m:sSub>
                  </m:oMath>
                </a14:m>
                <a:r>
                  <a:rPr lang="en-US" dirty="0"/>
                  <a:t> has only two possible actions: </a:t>
                </a:r>
              </a:p>
              <a:p>
                <a:pPr lvl="1"/>
                <a:r>
                  <a:rPr lang="en-US" dirty="0"/>
                  <a:t>Do nothing: reproduces the initial state, {Have(Cake),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Eaten(Cake)} </a:t>
                </a:r>
              </a:p>
              <a:p>
                <a:pPr lvl="1"/>
                <a:r>
                  <a:rPr lang="en-US" dirty="0"/>
                  <a:t>Eat(Cake): generates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Have(Cake), Eaten(Cake)}</a:t>
                </a:r>
              </a:p>
              <a:p>
                <a:r>
                  <a:rPr lang="en-US" dirty="0"/>
                  <a:t>Therefore,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1</m:t>
                        </m:r>
                      </m:sub>
                    </m:sSub>
                  </m:oMath>
                </a14:m>
                <a:r>
                  <a:rPr lang="en-US" dirty="0"/>
                  <a:t>, Have(Cake) is mutex with Eaten(Cake)</a:t>
                </a: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b="0" i="1" dirty="0" smtClean="0">
                            <a:latin typeface="Cambria Math" panose="02040503050406030204" pitchFamily="18" charset="0"/>
                          </a:rPr>
                          <m:t>1</m:t>
                        </m:r>
                      </m:sub>
                    </m:sSub>
                  </m:oMath>
                </a14:m>
                <a:r>
                  <a:rPr lang="en-US" dirty="0"/>
                  <a:t>: Bake(Cake)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Have(Cake), without generating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Eaten(Cake), so…</a:t>
                </a:r>
              </a:p>
              <a:p>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1</m:t>
                        </m:r>
                      </m:sub>
                    </m:sSub>
                  </m:oMath>
                </a14:m>
                <a:r>
                  <a:rPr lang="en-US" dirty="0"/>
                  <a:t>: Have(Cake) and Eaten(Cake) are no longer mutex.</a:t>
                </a: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709" y="3622431"/>
                <a:ext cx="11246718" cy="3235569"/>
              </a:xfrm>
              <a:blipFill>
                <a:blip r:embed="rId2"/>
                <a:stretch>
                  <a:fillRect l="-789" t="-312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887778"/>
            <a:ext cx="10058400" cy="2499720"/>
          </a:xfrm>
          <a:prstGeom prst="rect">
            <a:avLst/>
          </a:prstGeom>
        </p:spPr>
      </p:pic>
    </p:spTree>
    <p:extLst>
      <p:ext uri="{BB962C8B-B14F-4D97-AF65-F5344CB8AC3E}">
        <p14:creationId xmlns:p14="http://schemas.microsoft.com/office/powerpoint/2010/main" val="67631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242576"/>
            <a:ext cx="11764651" cy="935774"/>
          </a:xfrm>
        </p:spPr>
        <p:txBody>
          <a:bodyPr>
            <a:normAutofit/>
          </a:bodyPr>
          <a:lstStyle/>
          <a:p>
            <a:r>
              <a:rPr lang="en-US" dirty="0"/>
              <a:t>Convergence of the Planning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987538"/>
                <a:ext cx="9851796" cy="2564091"/>
              </a:xfrm>
            </p:spPr>
            <p:txBody>
              <a:bodyPr>
                <a:normAutofit/>
              </a:bodyPr>
              <a:lstStyle/>
              <a:p>
                <a:r>
                  <a:rPr lang="en-US" b="1" u="sng" dirty="0"/>
                  <a:t># of mutex links is monotonically non-increasing</a:t>
                </a:r>
                <a:r>
                  <a:rPr lang="en-US" dirty="0"/>
                  <a:t>: If a pair of sentences are not mutex at stage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𝑛</m:t>
                        </m:r>
                      </m:sub>
                    </m:sSub>
                  </m:oMath>
                </a14:m>
                <a:r>
                  <a:rPr lang="en-US" dirty="0"/>
                  <a:t>, then they are also not mutex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𝑛</m:t>
                        </m:r>
                        <m:r>
                          <a:rPr lang="en-US" i="1" dirty="0">
                            <a:latin typeface="Cambria Math" panose="02040503050406030204" pitchFamily="18" charset="0"/>
                          </a:rPr>
                          <m:t>+1</m:t>
                        </m:r>
                      </m:sub>
                    </m:sSub>
                  </m:oMath>
                </a14:m>
                <a:endParaRPr lang="en-US" dirty="0"/>
              </a:p>
              <a:p>
                <a:r>
                  <a:rPr lang="en-US" b="1" u="sng" dirty="0"/>
                  <a:t># possible actions is monotonically non-decreasing:</a:t>
                </a:r>
                <a:r>
                  <a:rPr lang="en-US" dirty="0"/>
                  <a:t> If an action is possible at stage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𝐴</m:t>
                        </m:r>
                      </m:e>
                      <m:sub>
                        <m:r>
                          <a:rPr lang="en-US" i="1" dirty="0">
                            <a:latin typeface="Cambria Math" panose="02040503050406030204" pitchFamily="18" charset="0"/>
                          </a:rPr>
                          <m:t>𝑛</m:t>
                        </m:r>
                      </m:sub>
                    </m:sSub>
                  </m:oMath>
                </a14:m>
                <a:r>
                  <a:rPr lang="en-US" dirty="0"/>
                  <a:t>, then it is also possible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𝐴</m:t>
                        </m:r>
                      </m:e>
                      <m:sub>
                        <m:r>
                          <a:rPr lang="en-US" i="1" dirty="0">
                            <a:latin typeface="Cambria Math" panose="02040503050406030204" pitchFamily="18" charset="0"/>
                          </a:rPr>
                          <m:t>𝑛</m:t>
                        </m:r>
                        <m:r>
                          <a:rPr lang="en-US" i="1" dirty="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987538"/>
                <a:ext cx="9851796" cy="2564091"/>
              </a:xfrm>
              <a:blipFill>
                <a:blip r:embed="rId2"/>
                <a:stretch>
                  <a:fillRect l="-1030" t="-3941" r="-129"/>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257054"/>
            <a:ext cx="10058400" cy="2499720"/>
          </a:xfrm>
          <a:prstGeom prst="rect">
            <a:avLst/>
          </a:prstGeom>
        </p:spPr>
      </p:pic>
    </p:spTree>
    <p:extLst>
      <p:ext uri="{BB962C8B-B14F-4D97-AF65-F5344CB8AC3E}">
        <p14:creationId xmlns:p14="http://schemas.microsoft.com/office/powerpoint/2010/main" val="298240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242576"/>
            <a:ext cx="11764651" cy="935774"/>
          </a:xfrm>
        </p:spPr>
        <p:txBody>
          <a:bodyPr>
            <a:normAutofit fontScale="90000"/>
          </a:bodyPr>
          <a:lstStyle/>
          <a:p>
            <a:r>
              <a:rPr lang="en-US" dirty="0"/>
              <a:t>Heuristic #2: Number of stages until target sentences are non-mutex</a:t>
            </a:r>
          </a:p>
        </p:txBody>
      </p:sp>
      <p:sp>
        <p:nvSpPr>
          <p:cNvPr id="3" name="Content Placeholder 2"/>
          <p:cNvSpPr>
            <a:spLocks noGrp="1"/>
          </p:cNvSpPr>
          <p:nvPr>
            <p:ph idx="1"/>
          </p:nvPr>
        </p:nvSpPr>
        <p:spPr>
          <a:xfrm>
            <a:off x="838200" y="3987538"/>
            <a:ext cx="9851796" cy="2564091"/>
          </a:xfrm>
        </p:spPr>
        <p:txBody>
          <a:bodyPr>
            <a:normAutofit/>
          </a:bodyPr>
          <a:lstStyle/>
          <a:p>
            <a:pPr marL="0" indent="0">
              <a:buNone/>
            </a:pPr>
            <a:r>
              <a:rPr lang="en-US" dirty="0"/>
              <a:t>Heuristic:  # stages between the current stage and the first stage at which all of the goal-state sentences are no longer mutex</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257054"/>
            <a:ext cx="10058400" cy="2499720"/>
          </a:xfrm>
          <a:prstGeom prst="rect">
            <a:avLst/>
          </a:prstGeom>
        </p:spPr>
      </p:pic>
    </p:spTree>
    <p:extLst>
      <p:ext uri="{BB962C8B-B14F-4D97-AF65-F5344CB8AC3E}">
        <p14:creationId xmlns:p14="http://schemas.microsoft.com/office/powerpoint/2010/main" val="3778629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Theorem Proving</a:t>
            </a:r>
          </a:p>
        </p:txBody>
      </p:sp>
      <p:sp>
        <p:nvSpPr>
          <p:cNvPr id="3" name="Content Placeholder 2"/>
          <p:cNvSpPr>
            <a:spLocks noGrp="1"/>
          </p:cNvSpPr>
          <p:nvPr>
            <p:ph idx="1"/>
          </p:nvPr>
        </p:nvSpPr>
        <p:spPr/>
        <p:txBody>
          <a:bodyPr>
            <a:normAutofit/>
          </a:bodyPr>
          <a:lstStyle/>
          <a:p>
            <a:r>
              <a:rPr lang="en-US" dirty="0">
                <a:solidFill>
                  <a:schemeClr val="bg1">
                    <a:lumMod val="65000"/>
                  </a:schemeClr>
                </a:solidFill>
              </a:rPr>
              <a:t>Examples</a:t>
            </a:r>
          </a:p>
          <a:p>
            <a:r>
              <a:rPr lang="en-US" dirty="0">
                <a:solidFill>
                  <a:schemeClr val="bg1">
                    <a:lumMod val="65000"/>
                  </a:schemeClr>
                </a:solidFill>
              </a:rPr>
              <a:t>Automatic Theorem Proving: forward-chaining, backward-chaining</a:t>
            </a:r>
          </a:p>
          <a:p>
            <a:r>
              <a:rPr lang="en-US" dirty="0">
                <a:solidFill>
                  <a:schemeClr val="bg1">
                    <a:lumMod val="65000"/>
                  </a:schemeClr>
                </a:solidFill>
              </a:rPr>
              <a:t>Planning: forward-chaining, backward-chaining</a:t>
            </a:r>
          </a:p>
          <a:p>
            <a:r>
              <a:rPr lang="en-US" dirty="0">
                <a:solidFill>
                  <a:schemeClr val="bg1">
                    <a:lumMod val="65000"/>
                  </a:schemeClr>
                </a:solidFill>
              </a:rPr>
              <a:t>Admissible Heuristics for Planning and Theorem Proving</a:t>
            </a:r>
          </a:p>
          <a:p>
            <a:pPr lvl="1"/>
            <a:r>
              <a:rPr lang="en-US" dirty="0">
                <a:solidFill>
                  <a:schemeClr val="bg1">
                    <a:lumMod val="65000"/>
                  </a:schemeClr>
                </a:solidFill>
              </a:rPr>
              <a:t>Number of Steps</a:t>
            </a:r>
          </a:p>
          <a:p>
            <a:pPr lvl="1"/>
            <a:r>
              <a:rPr lang="en-US" dirty="0">
                <a:solidFill>
                  <a:schemeClr val="bg1">
                    <a:lumMod val="65000"/>
                  </a:schemeClr>
                </a:solidFill>
              </a:rPr>
              <a:t>Planning Graph</a:t>
            </a:r>
          </a:p>
          <a:p>
            <a:r>
              <a:rPr lang="en-US" dirty="0"/>
              <a:t>Computational Complexity</a:t>
            </a:r>
          </a:p>
        </p:txBody>
      </p:sp>
    </p:spTree>
    <p:extLst>
      <p:ext uri="{BB962C8B-B14F-4D97-AF65-F5344CB8AC3E}">
        <p14:creationId xmlns:p14="http://schemas.microsoft.com/office/powerpoint/2010/main" val="1276614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6" name="Content Placeholder 2"/>
          <p:cNvSpPr>
            <a:spLocks noGrp="1"/>
          </p:cNvSpPr>
          <p:nvPr>
            <p:ph idx="1"/>
          </p:nvPr>
        </p:nvSpPr>
        <p:spPr>
          <a:xfrm>
            <a:off x="1600200" y="1600201"/>
            <a:ext cx="8991600" cy="4617719"/>
          </a:xfrm>
        </p:spPr>
        <p:txBody>
          <a:bodyPr>
            <a:normAutofit/>
          </a:bodyPr>
          <a:lstStyle/>
          <a:p>
            <a:r>
              <a:rPr lang="en-US" dirty="0"/>
              <a:t>Planning is </a:t>
            </a:r>
            <a:r>
              <a:rPr lang="en-US" i="1" dirty="0">
                <a:hlinkClick r:id="rId3"/>
              </a:rPr>
              <a:t>PSPACE-complete</a:t>
            </a:r>
            <a:r>
              <a:rPr lang="en-US" i="1" dirty="0"/>
              <a:t> &gt; NP-complete</a:t>
            </a:r>
          </a:p>
          <a:p>
            <a:pPr lvl="1"/>
            <a:r>
              <a:rPr lang="en-US" dirty="0"/>
              <a:t>The computational complexity of finding a plan is exponential</a:t>
            </a:r>
          </a:p>
          <a:p>
            <a:pPr lvl="1"/>
            <a:r>
              <a:rPr lang="en-US" dirty="0"/>
              <a:t>The length of the plan is exponential</a:t>
            </a:r>
          </a:p>
          <a:p>
            <a:pPr lvl="2"/>
            <a:r>
              <a:rPr lang="en-US" dirty="0"/>
              <a:t>Space necessary to represent it</a:t>
            </a:r>
          </a:p>
          <a:p>
            <a:pPr lvl="2"/>
            <a:r>
              <a:rPr lang="en-US" dirty="0"/>
              <a:t>Time necessary to implement it</a:t>
            </a:r>
          </a:p>
          <a:p>
            <a:pPr lvl="1"/>
            <a:r>
              <a:rPr lang="en-US" dirty="0"/>
              <a:t>The only thing that’s polynomial: the amount of space necessary to represent the world state while finding or implementing a plan</a:t>
            </a:r>
          </a:p>
          <a:p>
            <a:r>
              <a:rPr lang="en-US" dirty="0"/>
              <a:t>Example: towers of Hanoi</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880" y="5027295"/>
            <a:ext cx="3048000" cy="1190625"/>
          </a:xfrm>
          <a:prstGeom prst="rect">
            <a:avLst/>
          </a:prstGeom>
        </p:spPr>
      </p:pic>
    </p:spTree>
    <p:extLst>
      <p:ext uri="{BB962C8B-B14F-4D97-AF65-F5344CB8AC3E}">
        <p14:creationId xmlns:p14="http://schemas.microsoft.com/office/powerpoint/2010/main" val="1619372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planning</a:t>
            </a:r>
          </a:p>
        </p:txBody>
      </p:sp>
      <p:sp>
        <p:nvSpPr>
          <p:cNvPr id="3" name="Content Placeholder 2"/>
          <p:cNvSpPr>
            <a:spLocks noGrp="1"/>
          </p:cNvSpPr>
          <p:nvPr>
            <p:ph idx="1"/>
          </p:nvPr>
        </p:nvSpPr>
        <p:spPr>
          <a:xfrm>
            <a:off x="1600200" y="1600201"/>
            <a:ext cx="8991600" cy="4525963"/>
          </a:xfrm>
        </p:spPr>
        <p:txBody>
          <a:bodyPr>
            <a:normAutofit lnSpcReduction="10000"/>
          </a:bodyPr>
          <a:lstStyle/>
          <a:p>
            <a:r>
              <a:rPr lang="en-US" dirty="0"/>
              <a:t>Planning is </a:t>
            </a:r>
            <a:r>
              <a:rPr lang="en-US" i="1" dirty="0">
                <a:hlinkClick r:id="rId3"/>
              </a:rPr>
              <a:t>PSPACE-complete</a:t>
            </a:r>
            <a:endParaRPr lang="en-US" i="1" dirty="0"/>
          </a:p>
          <a:p>
            <a:pPr lvl="1"/>
            <a:r>
              <a:rPr lang="en-US" dirty="0"/>
              <a:t>The length of a plan can be exponential in the number of “objects” in the problem!</a:t>
            </a:r>
          </a:p>
          <a:p>
            <a:pPr lvl="1"/>
            <a:r>
              <a:rPr lang="en-US" dirty="0"/>
              <a:t>So is game search</a:t>
            </a:r>
          </a:p>
          <a:p>
            <a:r>
              <a:rPr lang="en-US" dirty="0"/>
              <a:t>Archetypal PSPACE-complete problem: </a:t>
            </a:r>
            <a:r>
              <a:rPr lang="en-US" i="1" dirty="0"/>
              <a:t>quantified </a:t>
            </a:r>
            <a:r>
              <a:rPr lang="en-US" i="1" dirty="0" err="1"/>
              <a:t>boolean</a:t>
            </a:r>
            <a:r>
              <a:rPr lang="en-US" i="1" dirty="0"/>
              <a:t> formula </a:t>
            </a:r>
            <a:r>
              <a:rPr lang="en-US" dirty="0"/>
              <a:t>(QBF)</a:t>
            </a:r>
          </a:p>
          <a:p>
            <a:pPr lvl="1"/>
            <a:r>
              <a:rPr lang="en-US" dirty="0">
                <a:sym typeface="Symbol" pitchFamily="18" charset="2"/>
              </a:rPr>
              <a:t>Example: is this formula true?</a:t>
            </a:r>
            <a:r>
              <a:rPr lang="en-US" b="1" dirty="0">
                <a:solidFill>
                  <a:srgbClr val="CC0099"/>
                </a:solidFill>
                <a:sym typeface="Symbol" pitchFamily="18" charset="2"/>
              </a:rPr>
              <a:t> </a:t>
            </a:r>
            <a:br>
              <a:rPr lang="en-US" b="1" dirty="0">
                <a:solidFill>
                  <a:srgbClr val="CC0099"/>
                </a:solidFill>
                <a:sym typeface="Symbol" pitchFamily="18" charset="2"/>
              </a:rPr>
            </a:br>
            <a:r>
              <a:rPr lang="en-US" b="1" dirty="0">
                <a:solidFill>
                  <a:srgbClr val="CC0099"/>
                </a:solidFill>
                <a:sym typeface="Symbol" pitchFamily="18" charset="2"/>
              </a:rPr>
              <a:t>	</a:t>
            </a:r>
            <a:r>
              <a:rPr lang="en-US" b="1" dirty="0">
                <a:solidFill>
                  <a:srgbClr val="CC0099"/>
                </a:solidFill>
              </a:rPr>
              <a:t>x</a:t>
            </a:r>
            <a:r>
              <a:rPr lang="en-US" b="1" baseline="-25000" dirty="0">
                <a:solidFill>
                  <a:srgbClr val="CC0099"/>
                </a:solidFill>
              </a:rPr>
              <a:t>1</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2 </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3</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4</a:t>
            </a:r>
            <a:r>
              <a:rPr lang="en-US" b="1" dirty="0">
                <a:solidFill>
                  <a:srgbClr val="CC0099"/>
                </a:solidFill>
              </a:rPr>
              <a:t> (x</a:t>
            </a:r>
            <a:r>
              <a:rPr lang="en-US" b="1" baseline="-25000" dirty="0">
                <a:solidFill>
                  <a:srgbClr val="CC0099"/>
                </a:solidFill>
              </a:rPr>
              <a:t>1</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3</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4</a:t>
            </a:r>
            <a:r>
              <a:rPr lang="en-US" b="1" dirty="0">
                <a:solidFill>
                  <a:srgbClr val="CC0099"/>
                </a:solidFill>
              </a:rPr>
              <a:t>)</a:t>
            </a:r>
            <a:r>
              <a:rPr lang="en-US" b="1" dirty="0">
                <a:solidFill>
                  <a:srgbClr val="CC0099"/>
                </a:solidFill>
                <a:sym typeface="Symbol" pitchFamily="18" charset="2"/>
              </a:rPr>
              <a:t>(x</a:t>
            </a:r>
            <a:r>
              <a:rPr lang="en-US" b="1" baseline="-25000" dirty="0">
                <a:solidFill>
                  <a:srgbClr val="CC0099"/>
                </a:solidFill>
              </a:rPr>
              <a:t>2</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3</a:t>
            </a:r>
            <a:r>
              <a:rPr lang="en-US" b="1" dirty="0">
                <a:solidFill>
                  <a:srgbClr val="CC0099"/>
                </a:solidFill>
                <a:sym typeface="Symbol" pitchFamily="18" charset="2"/>
              </a:rPr>
              <a:t></a:t>
            </a:r>
            <a:r>
              <a:rPr lang="en-US" b="1" dirty="0">
                <a:solidFill>
                  <a:srgbClr val="CC0099"/>
                </a:solidFill>
              </a:rPr>
              <a:t>x</a:t>
            </a:r>
            <a:r>
              <a:rPr lang="en-US" b="1" baseline="-25000" dirty="0">
                <a:solidFill>
                  <a:srgbClr val="CC0099"/>
                </a:solidFill>
              </a:rPr>
              <a:t>4</a:t>
            </a:r>
            <a:r>
              <a:rPr lang="en-US" b="1" dirty="0">
                <a:solidFill>
                  <a:srgbClr val="CC0099"/>
                </a:solidFill>
                <a:sym typeface="Symbol" pitchFamily="18" charset="2"/>
              </a:rPr>
              <a:t>)</a:t>
            </a:r>
            <a:endParaRPr lang="en-US" b="1" dirty="0">
              <a:solidFill>
                <a:srgbClr val="CC0099"/>
              </a:solidFill>
            </a:endParaRPr>
          </a:p>
          <a:p>
            <a:r>
              <a:rPr lang="en-US" dirty="0"/>
              <a:t>Compare to SAT:</a:t>
            </a:r>
            <a:br>
              <a:rPr lang="en-US" dirty="0"/>
            </a:br>
            <a:r>
              <a:rPr lang="en-US" dirty="0"/>
              <a:t>	</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1 </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2 </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3 </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4</a:t>
            </a:r>
            <a:r>
              <a:rPr lang="en-US" sz="2400" b="1" dirty="0">
                <a:solidFill>
                  <a:srgbClr val="CC0099"/>
                </a:solidFill>
              </a:rPr>
              <a:t> (x</a:t>
            </a:r>
            <a:r>
              <a:rPr lang="en-US" sz="2400" b="1" baseline="-25000" dirty="0">
                <a:solidFill>
                  <a:srgbClr val="CC0099"/>
                </a:solidFill>
              </a:rPr>
              <a:t>1</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3</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4</a:t>
            </a:r>
            <a:r>
              <a:rPr lang="en-US" sz="2400" b="1" dirty="0">
                <a:solidFill>
                  <a:srgbClr val="CC0099"/>
                </a:solidFill>
              </a:rPr>
              <a:t>)</a:t>
            </a:r>
            <a:r>
              <a:rPr lang="en-US" sz="2400" b="1" dirty="0">
                <a:solidFill>
                  <a:srgbClr val="CC0099"/>
                </a:solidFill>
                <a:sym typeface="Symbol" pitchFamily="18" charset="2"/>
              </a:rPr>
              <a:t>(x</a:t>
            </a:r>
            <a:r>
              <a:rPr lang="en-US" sz="2400" b="1" baseline="-25000" dirty="0">
                <a:solidFill>
                  <a:srgbClr val="CC0099"/>
                </a:solidFill>
              </a:rPr>
              <a:t>2</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3</a:t>
            </a:r>
            <a:r>
              <a:rPr lang="en-US" sz="2400" b="1" dirty="0">
                <a:solidFill>
                  <a:srgbClr val="CC0099"/>
                </a:solidFill>
                <a:sym typeface="Symbol" pitchFamily="18" charset="2"/>
              </a:rPr>
              <a:t></a:t>
            </a:r>
            <a:r>
              <a:rPr lang="en-US" sz="2400" b="1" dirty="0">
                <a:solidFill>
                  <a:srgbClr val="CC0099"/>
                </a:solidFill>
              </a:rPr>
              <a:t>x</a:t>
            </a:r>
            <a:r>
              <a:rPr lang="en-US" sz="2400" b="1" baseline="-25000" dirty="0">
                <a:solidFill>
                  <a:srgbClr val="CC0099"/>
                </a:solidFill>
              </a:rPr>
              <a:t>4</a:t>
            </a:r>
            <a:r>
              <a:rPr lang="en-US" sz="2400" b="1" dirty="0">
                <a:solidFill>
                  <a:srgbClr val="CC0099"/>
                </a:solidFill>
                <a:sym typeface="Symbol" pitchFamily="18" charset="2"/>
              </a:rPr>
              <a:t>)</a:t>
            </a:r>
            <a:endParaRPr lang="en-US" sz="2400" b="1" dirty="0">
              <a:solidFill>
                <a:srgbClr val="CC0099"/>
              </a:solidFill>
            </a:endParaRPr>
          </a:p>
          <a:p>
            <a:r>
              <a:rPr lang="en-US" sz="2400" dirty="0"/>
              <a:t>Relationship between SAT and QBF is akin to the relationship between puzzles and games</a:t>
            </a:r>
          </a:p>
        </p:txBody>
      </p:sp>
    </p:spTree>
    <p:extLst>
      <p:ext uri="{BB962C8B-B14F-4D97-AF65-F5344CB8AC3E}">
        <p14:creationId xmlns:p14="http://schemas.microsoft.com/office/powerpoint/2010/main" val="114189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a:t>
            </a:r>
            <a:br>
              <a:rPr lang="en-US" dirty="0"/>
            </a:br>
            <a:r>
              <a:rPr lang="en-US" sz="2200" dirty="0">
                <a:hlinkClick r:id="rId2"/>
              </a:rPr>
              <a:t>https://en.wikipedia.org/wiki/River_crossing_puzzle</a:t>
            </a:r>
            <a:endParaRPr lang="en-US" sz="2200" dirty="0"/>
          </a:p>
        </p:txBody>
      </p:sp>
      <p:sp>
        <p:nvSpPr>
          <p:cNvPr id="3" name="Content Placeholder 2"/>
          <p:cNvSpPr>
            <a:spLocks noGrp="1"/>
          </p:cNvSpPr>
          <p:nvPr>
            <p:ph sz="half" idx="1"/>
          </p:nvPr>
        </p:nvSpPr>
        <p:spPr/>
        <p:txBody>
          <a:bodyPr/>
          <a:lstStyle/>
          <a:p>
            <a:pPr marL="0" indent="0">
              <a:buNone/>
            </a:pPr>
            <a:r>
              <a:rPr lang="en-US" dirty="0" err="1"/>
              <a:t>fgb</a:t>
            </a:r>
            <a:r>
              <a:rPr lang="en-US" dirty="0"/>
              <a:t>  -----(farmer, goat)----</a:t>
            </a:r>
            <a:r>
              <a:rPr lang="en-US" dirty="0">
                <a:sym typeface="Wingdings" panose="05000000000000000000" pitchFamily="2" charset="2"/>
              </a:rPr>
              <a:t>  </a:t>
            </a:r>
            <a:r>
              <a:rPr lang="en-US" dirty="0" err="1">
                <a:sym typeface="Wingdings" panose="05000000000000000000" pitchFamily="2" charset="2"/>
              </a:rPr>
              <a:t>fGb</a:t>
            </a:r>
            <a:endParaRPr lang="en-US" dirty="0">
              <a:sym typeface="Wingdings" panose="05000000000000000000" pitchFamily="2" charset="2"/>
            </a:endParaRPr>
          </a:p>
          <a:p>
            <a:pPr marL="0" indent="0">
              <a:buNone/>
            </a:pPr>
            <a:r>
              <a:rPr lang="en-US" dirty="0" err="1">
                <a:sym typeface="Wingdings" panose="05000000000000000000" pitchFamily="2" charset="2"/>
              </a:rPr>
              <a:t>fGb</a:t>
            </a:r>
            <a:r>
              <a:rPr lang="en-US" dirty="0">
                <a:sym typeface="Wingdings" panose="05000000000000000000" pitchFamily="2" charset="2"/>
              </a:rPr>
              <a:t> -----(farmer)-----------  </a:t>
            </a:r>
          </a:p>
          <a:p>
            <a:pPr marL="0" indent="0">
              <a:buNone/>
            </a:pPr>
            <a:r>
              <a:rPr lang="en-US" dirty="0">
                <a:sym typeface="Wingdings" panose="05000000000000000000" pitchFamily="2" charset="2"/>
              </a:rPr>
              <a:t>          -----(</a:t>
            </a:r>
            <a:r>
              <a:rPr lang="en-US" dirty="0" err="1">
                <a:sym typeface="Wingdings" panose="05000000000000000000" pitchFamily="2" charset="2"/>
              </a:rPr>
              <a:t>farmer,fox</a:t>
            </a:r>
            <a:r>
              <a:rPr lang="en-US" dirty="0">
                <a:sym typeface="Wingdings" panose="05000000000000000000" pitchFamily="2" charset="2"/>
              </a:rPr>
              <a:t>)-----  </a:t>
            </a:r>
            <a:r>
              <a:rPr lang="en-US" dirty="0" err="1">
                <a:sym typeface="Wingdings" panose="05000000000000000000" pitchFamily="2" charset="2"/>
              </a:rPr>
              <a:t>FGb</a:t>
            </a:r>
            <a:endParaRPr lang="en-US" dirty="0">
              <a:sym typeface="Wingdings" panose="05000000000000000000" pitchFamily="2" charset="2"/>
            </a:endParaRPr>
          </a:p>
          <a:p>
            <a:pPr marL="0" indent="0">
              <a:buNone/>
            </a:pPr>
            <a:r>
              <a:rPr lang="en-US" dirty="0" err="1">
                <a:sym typeface="Wingdings" panose="05000000000000000000" pitchFamily="2" charset="2"/>
              </a:rPr>
              <a:t>Fgb</a:t>
            </a:r>
            <a:r>
              <a:rPr lang="en-US" dirty="0">
                <a:sym typeface="Wingdings" panose="05000000000000000000" pitchFamily="2" charset="2"/>
              </a:rPr>
              <a:t>  --(</a:t>
            </a:r>
            <a:r>
              <a:rPr lang="en-US" dirty="0" err="1">
                <a:sym typeface="Wingdings" panose="05000000000000000000" pitchFamily="2" charset="2"/>
              </a:rPr>
              <a:t>farmer,goat</a:t>
            </a:r>
            <a:r>
              <a:rPr lang="en-US" dirty="0">
                <a:sym typeface="Wingdings" panose="05000000000000000000" pitchFamily="2" charset="2"/>
              </a:rPr>
              <a:t>)------   </a:t>
            </a:r>
          </a:p>
          <a:p>
            <a:pPr marL="0" indent="0">
              <a:buNone/>
            </a:pPr>
            <a:r>
              <a:rPr lang="en-US" dirty="0"/>
              <a:t>        -----(</a:t>
            </a:r>
            <a:r>
              <a:rPr lang="en-US" dirty="0" err="1"/>
              <a:t>farmer,beans</a:t>
            </a:r>
            <a:r>
              <a:rPr lang="en-US" dirty="0"/>
              <a:t>)---</a:t>
            </a:r>
            <a:r>
              <a:rPr lang="en-US" dirty="0">
                <a:sym typeface="Wingdings" panose="05000000000000000000" pitchFamily="2" charset="2"/>
              </a:rPr>
              <a:t>  </a:t>
            </a:r>
            <a:r>
              <a:rPr lang="en-US" dirty="0" err="1">
                <a:sym typeface="Wingdings" panose="05000000000000000000" pitchFamily="2" charset="2"/>
              </a:rPr>
              <a:t>FgB</a:t>
            </a:r>
            <a:endParaRPr lang="en-US" dirty="0">
              <a:sym typeface="Wingdings" panose="05000000000000000000" pitchFamily="2" charset="2"/>
            </a:endParaRPr>
          </a:p>
          <a:p>
            <a:pPr marL="0" indent="0">
              <a:buNone/>
            </a:pPr>
            <a:r>
              <a:rPr lang="en-US" dirty="0" err="1">
                <a:sym typeface="Wingdings" panose="05000000000000000000" pitchFamily="2" charset="2"/>
              </a:rPr>
              <a:t>FgB</a:t>
            </a:r>
            <a:r>
              <a:rPr lang="en-US" dirty="0">
                <a:sym typeface="Wingdings" panose="05000000000000000000" pitchFamily="2" charset="2"/>
              </a:rPr>
              <a:t>  -------(farmer)--------</a:t>
            </a:r>
          </a:p>
          <a:p>
            <a:pPr marL="0" indent="0">
              <a:buNone/>
            </a:pPr>
            <a:r>
              <a:rPr lang="en-US" dirty="0">
                <a:sym typeface="Wingdings" panose="05000000000000000000" pitchFamily="2" charset="2"/>
              </a:rPr>
              <a:t>         -----(</a:t>
            </a:r>
            <a:r>
              <a:rPr lang="en-US" dirty="0" err="1">
                <a:sym typeface="Wingdings" panose="05000000000000000000" pitchFamily="2" charset="2"/>
              </a:rPr>
              <a:t>farmer,goat</a:t>
            </a:r>
            <a:r>
              <a:rPr lang="en-US" dirty="0">
                <a:sym typeface="Wingdings" panose="05000000000000000000" pitchFamily="2" charset="2"/>
              </a:rPr>
              <a:t>)----  FGB</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2082" y="1484878"/>
            <a:ext cx="4724431" cy="5316560"/>
          </a:xfrm>
        </p:spPr>
      </p:pic>
    </p:spTree>
    <p:extLst>
      <p:ext uri="{BB962C8B-B14F-4D97-AF65-F5344CB8AC3E}">
        <p14:creationId xmlns:p14="http://schemas.microsoft.com/office/powerpoint/2010/main" val="206313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Real-world </a:t>
            </a:r>
            <a:r>
              <a:rPr lang="en-US" dirty="0"/>
              <a:t>planning</a:t>
            </a:r>
          </a:p>
        </p:txBody>
      </p:sp>
      <p:sp>
        <p:nvSpPr>
          <p:cNvPr id="3" name="Content Placeholder 2"/>
          <p:cNvSpPr>
            <a:spLocks noGrp="1"/>
          </p:cNvSpPr>
          <p:nvPr>
            <p:ph idx="1"/>
          </p:nvPr>
        </p:nvSpPr>
        <p:spPr/>
        <p:txBody>
          <a:bodyPr>
            <a:normAutofit/>
          </a:bodyPr>
          <a:lstStyle/>
          <a:p>
            <a:r>
              <a:rPr lang="en-US" dirty="0"/>
              <a:t>Resource constraints</a:t>
            </a:r>
          </a:p>
          <a:p>
            <a:pPr lvl="1"/>
            <a:r>
              <a:rPr lang="en-US" dirty="0"/>
              <a:t>Instead of “static,” the world is “</a:t>
            </a:r>
            <a:r>
              <a:rPr lang="en-US" dirty="0" err="1"/>
              <a:t>semidynamic</a:t>
            </a:r>
            <a:r>
              <a:rPr lang="en-US" dirty="0"/>
              <a:t>:” we can’t think forever</a:t>
            </a:r>
          </a:p>
          <a:p>
            <a:r>
              <a:rPr lang="en-US" dirty="0"/>
              <a:t>Actions at different levels of granularity: hierarchical planning</a:t>
            </a:r>
          </a:p>
          <a:p>
            <a:pPr lvl="1"/>
            <a:r>
              <a:rPr lang="en-US" dirty="0"/>
              <a:t>In order to make the depth of the search smaller, we might convert the world from “fully observable” to “partially observable”</a:t>
            </a:r>
          </a:p>
          <a:p>
            <a:r>
              <a:rPr lang="en-US" dirty="0"/>
              <a:t>Contingencies: actions failing</a:t>
            </a:r>
          </a:p>
          <a:p>
            <a:pPr lvl="1"/>
            <a:r>
              <a:rPr lang="en-US" dirty="0"/>
              <a:t>Instead of being “deterministic,” maybe the world is “stochastic”</a:t>
            </a:r>
          </a:p>
          <a:p>
            <a:r>
              <a:rPr lang="en-US" altLang="ja-JP" dirty="0"/>
              <a:t>Incorporating sensing and feedback</a:t>
            </a:r>
          </a:p>
          <a:p>
            <a:pPr lvl="1"/>
            <a:r>
              <a:rPr lang="en-US" altLang="ja-JP" dirty="0"/>
              <a:t>Possibly necessary to address stochastic or multi-agent environments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Cargo delivery problem</a:t>
            </a:r>
          </a:p>
        </p:txBody>
      </p:sp>
      <p:sp>
        <p:nvSpPr>
          <p:cNvPr id="3" name="Content Placeholder 2"/>
          <p:cNvSpPr>
            <a:spLocks noGrp="1"/>
          </p:cNvSpPr>
          <p:nvPr>
            <p:ph idx="1"/>
          </p:nvPr>
        </p:nvSpPr>
        <p:spPr/>
        <p:txBody>
          <a:bodyPr/>
          <a:lstStyle/>
          <a:p>
            <a:r>
              <a:rPr lang="en-US" dirty="0"/>
              <a:t>You have packages waiting for pickup at Atlanta, Boston, Charlotte, Denver, Edmonton, and Fairbanks</a:t>
            </a:r>
          </a:p>
          <a:p>
            <a:r>
              <a:rPr lang="en-US" dirty="0"/>
              <a:t>They must be delivered to Albuquerque, Baltimore, Chicago, Des Moines, El Paso, and Frisco</a:t>
            </a:r>
          </a:p>
          <a:p>
            <a:r>
              <a:rPr lang="en-US" dirty="0"/>
              <a:t>You have two trucks.  Each truck can hold only two packages at a time.</a:t>
            </a:r>
          </a:p>
          <a:p>
            <a:pPr marL="0" indent="0">
              <a:buNone/>
            </a:pPr>
            <a:r>
              <a:rPr lang="en-US" dirty="0"/>
              <a:t> </a:t>
            </a:r>
          </a:p>
        </p:txBody>
      </p:sp>
    </p:spTree>
    <p:extLst>
      <p:ext uri="{BB962C8B-B14F-4D97-AF65-F5344CB8AC3E}">
        <p14:creationId xmlns:p14="http://schemas.microsoft.com/office/powerpoint/2010/main" val="243961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33" y="101175"/>
            <a:ext cx="10515600" cy="2378075"/>
          </a:xfrm>
        </p:spPr>
        <p:txBody>
          <a:bodyPr>
            <a:normAutofit/>
          </a:bodyPr>
          <a:lstStyle/>
          <a:p>
            <a:r>
              <a:rPr lang="en-US" dirty="0"/>
              <a:t>Example: Design for Disassembly</a:t>
            </a:r>
            <a:br>
              <a:rPr lang="en-US" dirty="0"/>
            </a:br>
            <a:r>
              <a:rPr lang="en-US" sz="2200" dirty="0"/>
              <a:t>”Simultaneous Selective Disassembly and End-of-Life Decision Making for Multiple Products That Share Disassembly Operations,” Sara </a:t>
            </a:r>
            <a:r>
              <a:rPr lang="en-US" sz="2200" dirty="0" err="1"/>
              <a:t>Behdad</a:t>
            </a:r>
            <a:r>
              <a:rPr lang="en-US" sz="2200" dirty="0"/>
              <a:t>, </a:t>
            </a:r>
            <a:r>
              <a:rPr lang="en-US" sz="2200" dirty="0" err="1"/>
              <a:t>Minjung</a:t>
            </a:r>
            <a:r>
              <a:rPr lang="en-US" sz="2200" dirty="0"/>
              <a:t> </a:t>
            </a:r>
            <a:r>
              <a:rPr lang="en-US" sz="2200" dirty="0" err="1"/>
              <a:t>Kwak</a:t>
            </a:r>
            <a:r>
              <a:rPr lang="en-US" sz="2200" dirty="0"/>
              <a:t>, Harrison Kim and Deborah Thurston. </a:t>
            </a:r>
            <a:r>
              <a:rPr lang="en-US" sz="2200" i="1" dirty="0"/>
              <a:t>J. Mech. Des</a:t>
            </a:r>
            <a:r>
              <a:rPr lang="en-US" sz="2200" dirty="0"/>
              <a:t> </a:t>
            </a:r>
            <a:r>
              <a:rPr lang="en-US" sz="2200" b="1" dirty="0"/>
              <a:t>132</a:t>
            </a:r>
            <a:r>
              <a:rPr lang="en-US" sz="2200" dirty="0"/>
              <a:t>(4), 2010, </a:t>
            </a:r>
            <a:r>
              <a:rPr lang="en-US" sz="2200" dirty="0">
                <a:hlinkClick r:id="rId2"/>
              </a:rPr>
              <a:t>doi:10.1115/1.4001207</a:t>
            </a:r>
            <a:endParaRPr lang="en-US" sz="2200" dirty="0"/>
          </a:p>
        </p:txBody>
      </p:sp>
      <p:sp>
        <p:nvSpPr>
          <p:cNvPr id="3" name="Content Placeholder 2"/>
          <p:cNvSpPr>
            <a:spLocks noGrp="1"/>
          </p:cNvSpPr>
          <p:nvPr>
            <p:ph sz="half" idx="1"/>
          </p:nvPr>
        </p:nvSpPr>
        <p:spPr>
          <a:xfrm>
            <a:off x="838200" y="2447794"/>
            <a:ext cx="5181600" cy="3924726"/>
          </a:xfrm>
        </p:spPr>
        <p:txBody>
          <a:bodyPr/>
          <a:lstStyle/>
          <a:p>
            <a:r>
              <a:rPr lang="en-US" dirty="0"/>
              <a:t>Design decisions limit the sequence in which you can disassemble a product at the end of its life</a:t>
            </a:r>
          </a:p>
          <a:p>
            <a:r>
              <a:rPr lang="en-US" dirty="0"/>
              <a:t>Problem statement: design the product in order to make disassembly as cheap as possible</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9143" y="2222173"/>
            <a:ext cx="5429838" cy="4591548"/>
          </a:xfrm>
        </p:spPr>
      </p:pic>
    </p:spTree>
    <p:extLst>
      <p:ext uri="{BB962C8B-B14F-4D97-AF65-F5344CB8AC3E}">
        <p14:creationId xmlns:p14="http://schemas.microsoft.com/office/powerpoint/2010/main" val="427912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82" y="168965"/>
            <a:ext cx="11891618" cy="6689035"/>
          </a:xfrm>
          <a:prstGeom prst="rect">
            <a:avLst/>
          </a:prstGeom>
        </p:spPr>
      </p:pic>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t>Application of planning: the Gale-Church alignment algorithm for machine translation</a:t>
            </a:r>
          </a:p>
        </p:txBody>
      </p:sp>
    </p:spTree>
    <p:extLst>
      <p:ext uri="{BB962C8B-B14F-4D97-AF65-F5344CB8AC3E}">
        <p14:creationId xmlns:p14="http://schemas.microsoft.com/office/powerpoint/2010/main" val="296550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82" y="168965"/>
            <a:ext cx="11891617" cy="6689035"/>
          </a:xfrm>
          <a:prstGeom prst="rect">
            <a:avLst/>
          </a:prstGeom>
        </p:spPr>
      </p:pic>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t>Application of planning: the Gale-Church alignment algorithm for machine translation</a:t>
            </a:r>
          </a:p>
        </p:txBody>
      </p:sp>
    </p:spTree>
    <p:extLst>
      <p:ext uri="{BB962C8B-B14F-4D97-AF65-F5344CB8AC3E}">
        <p14:creationId xmlns:p14="http://schemas.microsoft.com/office/powerpoint/2010/main" val="254665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Tower of Hanoi</a:t>
            </a:r>
            <a:br>
              <a:rPr lang="en-US" dirty="0"/>
            </a:br>
            <a:r>
              <a:rPr lang="en-US" sz="2200" dirty="0">
                <a:hlinkClick r:id="rId2"/>
              </a:rPr>
              <a:t>https://en.wikipedia.org/wiki/Tower_of_Hanoi</a:t>
            </a:r>
            <a:br>
              <a:rPr lang="en-US" sz="2200" dirty="0"/>
            </a:br>
            <a:endParaRPr lang="en-US" sz="2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3968" y="2115899"/>
            <a:ext cx="3786784" cy="3786784"/>
          </a:xfrm>
        </p:spPr>
      </p:pic>
      <p:graphicFrame>
        <p:nvGraphicFramePr>
          <p:cNvPr id="8" name="Table 7"/>
          <p:cNvGraphicFramePr>
            <a:graphicFrameLocks noGrp="1"/>
          </p:cNvGraphicFramePr>
          <p:nvPr>
            <p:extLst>
              <p:ext uri="{D42A27DB-BD31-4B8C-83A1-F6EECF244321}">
                <p14:modId xmlns:p14="http://schemas.microsoft.com/office/powerpoint/2010/main" val="382868249"/>
              </p:ext>
            </p:extLst>
          </p:nvPr>
        </p:nvGraphicFramePr>
        <p:xfrm>
          <a:off x="5122322" y="2970054"/>
          <a:ext cx="6927438" cy="1899920"/>
        </p:xfrm>
        <a:graphic>
          <a:graphicData uri="http://schemas.openxmlformats.org/drawingml/2006/table">
            <a:tbl>
              <a:tblPr/>
              <a:tblGrid>
                <a:gridCol w="1237838">
                  <a:extLst>
                    <a:ext uri="{9D8B030D-6E8A-4147-A177-3AD203B41FA5}">
                      <a16:colId xmlns:a16="http://schemas.microsoft.com/office/drawing/2014/main" val="20000"/>
                    </a:ext>
                  </a:extLst>
                </a:gridCol>
                <a:gridCol w="5689600">
                  <a:extLst>
                    <a:ext uri="{9D8B030D-6E8A-4147-A177-3AD203B41FA5}">
                      <a16:colId xmlns:a16="http://schemas.microsoft.com/office/drawing/2014/main" val="20001"/>
                    </a:ext>
                  </a:extLst>
                </a:gridCol>
              </a:tblGrid>
              <a:tr h="0">
                <a:tc>
                  <a:txBody>
                    <a:bodyPr/>
                    <a:lstStyle/>
                    <a:p>
                      <a:pPr algn="r"/>
                      <a:r>
                        <a:rPr lang="en-US" b="1">
                          <a:effectLst/>
                        </a:rPr>
                        <a:t>Description</a:t>
                      </a:r>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CCCCFF"/>
                    </a:solidFill>
                  </a:tcPr>
                </a:tc>
                <a:tc>
                  <a:txBody>
                    <a:bodyPr/>
                    <a:lstStyle/>
                    <a:p>
                      <a:pPr rtl="0"/>
                      <a:r>
                        <a:rPr lang="en-US" b="1">
                          <a:effectLst/>
                        </a:rPr>
                        <a:t>English:</a:t>
                      </a:r>
                      <a:r>
                        <a:rPr lang="en-US">
                          <a:effectLst/>
                        </a:rPr>
                        <a:t> This is a visualization generated with </a:t>
                      </a:r>
                      <a:r>
                        <a:rPr lang="en-US" u="none" strike="noStrike">
                          <a:solidFill>
                            <a:srgbClr val="663366"/>
                          </a:solidFill>
                          <a:effectLst/>
                          <a:hlinkClick r:id="rId4"/>
                        </a:rPr>
                        <a:t>the walnut</a:t>
                      </a:r>
                      <a:r>
                        <a:rPr lang="en-US">
                          <a:effectLst/>
                        </a:rPr>
                        <a:t> based on my implementation at </a:t>
                      </a:r>
                      <a:r>
                        <a:rPr lang="en-US" u="none" strike="noStrike">
                          <a:solidFill>
                            <a:srgbClr val="663366"/>
                          </a:solidFill>
                          <a:effectLst/>
                          <a:hlinkClick r:id="rId5"/>
                        </a:rPr>
                        <a:t>[1]</a:t>
                      </a:r>
                      <a:r>
                        <a:rPr lang="en-US">
                          <a:effectLst/>
                        </a:rPr>
                        <a:t> of the iterative algorithm described in </a:t>
                      </a:r>
                      <a:r>
                        <a:rPr lang="en-US" u="none" strike="noStrike">
                          <a:solidFill>
                            <a:srgbClr val="0B0080"/>
                          </a:solidFill>
                          <a:effectLst/>
                          <a:hlinkClick r:id="rId6" tooltip="Tower of Hanoi"/>
                        </a:rPr>
                        <a:t>Tower of Hanoi</a:t>
                      </a:r>
                      <a:endParaRPr lang="en-US">
                        <a:effectLst/>
                      </a:endParaRPr>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0"/>
                  </a:ext>
                </a:extLst>
              </a:tr>
              <a:tr h="0">
                <a:tc>
                  <a:txBody>
                    <a:bodyPr/>
                    <a:lstStyle/>
                    <a:p>
                      <a:pPr algn="r"/>
                      <a:r>
                        <a:rPr lang="en-US" b="1">
                          <a:effectLst/>
                        </a:rPr>
                        <a:t>Date</a:t>
                      </a:r>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CCCCFF"/>
                    </a:solidFill>
                  </a:tcPr>
                </a:tc>
                <a:tc>
                  <a:txBody>
                    <a:bodyPr/>
                    <a:lstStyle/>
                    <a:p>
                      <a:r>
                        <a:rPr lang="en-US">
                          <a:effectLst/>
                        </a:rPr>
                        <a:t>30 April 2015</a:t>
                      </a:r>
                      <a:endParaRPr lang="en-US"/>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0">
                <a:tc>
                  <a:txBody>
                    <a:bodyPr/>
                    <a:lstStyle/>
                    <a:p>
                      <a:pPr algn="r"/>
                      <a:r>
                        <a:rPr lang="en-US" b="1">
                          <a:effectLst/>
                        </a:rPr>
                        <a:t>Source</a:t>
                      </a:r>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CCCCFF"/>
                    </a:solidFill>
                  </a:tcPr>
                </a:tc>
                <a:tc>
                  <a:txBody>
                    <a:bodyPr/>
                    <a:lstStyle/>
                    <a:p>
                      <a:r>
                        <a:rPr lang="en-US"/>
                        <a:t>I designed this using </a:t>
                      </a:r>
                      <a:r>
                        <a:rPr lang="en-US" u="none" strike="noStrike">
                          <a:solidFill>
                            <a:srgbClr val="663366"/>
                          </a:solidFill>
                          <a:effectLst/>
                          <a:hlinkClick r:id="rId4"/>
                        </a:rPr>
                        <a:t>http://thewalnut.io/</a:t>
                      </a:r>
                      <a:endParaRPr lang="en-US"/>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0">
                <a:tc>
                  <a:txBody>
                    <a:bodyPr/>
                    <a:lstStyle/>
                    <a:p>
                      <a:pPr algn="r"/>
                      <a:r>
                        <a:rPr lang="en-US" b="1">
                          <a:effectLst/>
                        </a:rPr>
                        <a:t>Author</a:t>
                      </a:r>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CCCCFF"/>
                    </a:solidFill>
                  </a:tcPr>
                </a:tc>
                <a:tc>
                  <a:txBody>
                    <a:bodyPr/>
                    <a:lstStyle/>
                    <a:p>
                      <a:r>
                        <a:rPr lang="en-US" u="none" strike="noStrike" dirty="0" err="1">
                          <a:solidFill>
                            <a:srgbClr val="0B0080"/>
                          </a:solidFill>
                          <a:effectLst/>
                          <a:hlinkClick r:id="rId7" tooltip="User:Trixx"/>
                        </a:rPr>
                        <a:t>Trixx</a:t>
                      </a:r>
                      <a:endParaRPr lang="en-US" dirty="0"/>
                    </a:p>
                  </a:txBody>
                  <a:tcPr marL="31750" marR="31750" marT="31750" marB="31750">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9990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2660</Words>
  <Application>Microsoft Macintosh PowerPoint</Application>
  <PresentationFormat>Widescreen</PresentationFormat>
  <Paragraphs>318</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Planning and Theorem Proving Slides by Svetlana Lazebnik, 9/2016 with modifications by Mark Hasegawa-Johnson, 2/2020</vt:lpstr>
      <vt:lpstr>Planning and Theorem Proving</vt:lpstr>
      <vt:lpstr>Example: River Crossing Problems https://en.wikipedia.org/wiki/River_crossing_puzzle</vt:lpstr>
      <vt:lpstr>Solution https://en.wikipedia.org/wiki/River_crossing_puzzle</vt:lpstr>
      <vt:lpstr>Example: Cargo delivery problem</vt:lpstr>
      <vt:lpstr>Example: Design for Disassembly ”Simultaneous Selective Disassembly and End-of-Life Decision Making for Multiple Products That Share Disassembly Operations,” Sara Behdad, Minjung Kwak, Harrison Kim and Deborah Thurston. J. Mech. Des 132(4), 2010, doi:10.1115/1.4001207</vt:lpstr>
      <vt:lpstr>Application of planning: the Gale-Church alignment algorithm for machine translation</vt:lpstr>
      <vt:lpstr>Application of planning: the Gale-Church alignment algorithm for machine translation</vt:lpstr>
      <vt:lpstr>Example: Tower of Hanoi https://en.wikipedia.org/wiki/Tower_of_Hanoi </vt:lpstr>
      <vt:lpstr>Planning and Theorem Proving</vt:lpstr>
      <vt:lpstr>The Syntax of First-Order Logic (Textbook p. 293)</vt:lpstr>
      <vt:lpstr>Examples (Textbook, p. 330)</vt:lpstr>
      <vt:lpstr>Automatic Theorem Proving</vt:lpstr>
      <vt:lpstr>Actions that a Theorem Prover can Take</vt:lpstr>
      <vt:lpstr>Automatic Theorem Proving Example</vt:lpstr>
      <vt:lpstr>Automatic Theorem Proving as Search</vt:lpstr>
      <vt:lpstr>Forward Chaining</vt:lpstr>
      <vt:lpstr>Example: Forward Chaining to prove q_3</vt:lpstr>
      <vt:lpstr>Backward Chaining</vt:lpstr>
      <vt:lpstr>Example: Backward Chaining to prove q_3</vt:lpstr>
      <vt:lpstr>Planning and Theorem Proving</vt:lpstr>
      <vt:lpstr>Search review</vt:lpstr>
      <vt:lpstr>A representation for planning</vt:lpstr>
      <vt:lpstr>Planning as Theorem Proving</vt:lpstr>
      <vt:lpstr>Important differences between Planning and Theorem Proving, #1: Negating your preconditions</vt:lpstr>
      <vt:lpstr>Algorithms for planning: Forward Chaining</vt:lpstr>
      <vt:lpstr>Forward-Chaining Example: Fox, Goat &amp; Beans</vt:lpstr>
      <vt:lpstr>Algorithms for planning: Backward Chaining</vt:lpstr>
      <vt:lpstr>Backward-Chaining Example: Fox, Goat &amp; Beans</vt:lpstr>
      <vt:lpstr>Planning and Theorem Proving</vt:lpstr>
      <vt:lpstr>A* Heuristics by Constraint Relaxation</vt:lpstr>
      <vt:lpstr>First heuristic: number of goal sentences left to achieve</vt:lpstr>
      <vt:lpstr>Second heuristic: planning graph</vt:lpstr>
      <vt:lpstr>Example planning graph</vt:lpstr>
      <vt:lpstr>Convergence of the Planning Graph</vt:lpstr>
      <vt:lpstr>Heuristic #2: Number of stages until target sentences are non-mutex</vt:lpstr>
      <vt:lpstr>Planning and Theorem Proving</vt:lpstr>
      <vt:lpstr>Complexity</vt:lpstr>
      <vt:lpstr>Complexity of planning</vt:lpstr>
      <vt:lpstr>Real-world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440/ECE 448 Lecture 8: Planning</dc:title>
  <dc:creator>Mark Hasegawa-Johnson</dc:creator>
  <cp:lastModifiedBy>Hasegawa-Johnson, Mark Allan</cp:lastModifiedBy>
  <cp:revision>44</cp:revision>
  <cp:lastPrinted>2019-02-01T21:47:54Z</cp:lastPrinted>
  <dcterms:created xsi:type="dcterms:W3CDTF">2017-09-21T02:18:37Z</dcterms:created>
  <dcterms:modified xsi:type="dcterms:W3CDTF">2020-02-08T15:56:53Z</dcterms:modified>
</cp:coreProperties>
</file>