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4" r:id="rId4"/>
    <p:sldId id="258" r:id="rId5"/>
    <p:sldId id="293" r:id="rId6"/>
    <p:sldId id="259" r:id="rId7"/>
    <p:sldId id="260" r:id="rId8"/>
    <p:sldId id="261" r:id="rId9"/>
    <p:sldId id="262" r:id="rId10"/>
    <p:sldId id="264" r:id="rId11"/>
    <p:sldId id="294" r:id="rId12"/>
    <p:sldId id="285" r:id="rId13"/>
    <p:sldId id="265" r:id="rId14"/>
    <p:sldId id="266" r:id="rId15"/>
    <p:sldId id="267" r:id="rId16"/>
    <p:sldId id="268" r:id="rId17"/>
    <p:sldId id="299" r:id="rId18"/>
    <p:sldId id="295" r:id="rId19"/>
    <p:sldId id="269" r:id="rId20"/>
    <p:sldId id="270" r:id="rId21"/>
    <p:sldId id="271" r:id="rId22"/>
    <p:sldId id="272" r:id="rId23"/>
    <p:sldId id="273" r:id="rId24"/>
    <p:sldId id="274" r:id="rId25"/>
    <p:sldId id="289" r:id="rId26"/>
    <p:sldId id="275" r:id="rId27"/>
    <p:sldId id="288" r:id="rId28"/>
    <p:sldId id="290" r:id="rId29"/>
    <p:sldId id="276" r:id="rId30"/>
    <p:sldId id="277" r:id="rId31"/>
    <p:sldId id="278" r:id="rId32"/>
    <p:sldId id="296" r:id="rId33"/>
    <p:sldId id="291" r:id="rId34"/>
    <p:sldId id="292" r:id="rId35"/>
    <p:sldId id="279" r:id="rId36"/>
    <p:sldId id="280" r:id="rId37"/>
    <p:sldId id="281" r:id="rId38"/>
    <p:sldId id="282" r:id="rId39"/>
    <p:sldId id="297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DFEB9-C601-4E41-A9D4-0A5AE425DC27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328EE-D773-4981-A444-FA53BC212F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88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44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0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1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0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28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3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</a:t>
            </a:r>
            <a:r>
              <a:rPr lang="en-US" baseline="0" dirty="0"/>
              <a:t> we have done better with the right branch?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3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1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0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8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4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3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8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6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B9E7C-E104-44CE-96E3-86319C1A8D9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2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62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16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3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6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97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6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14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6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C7262-AFC8-4379-8A7F-5D811BB839CF}" type="datetimeFigureOut">
              <a:rPr kumimoji="1" lang="ja-JP" altLang="en-US" smtClean="0"/>
              <a:t>2020/2/15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6AF1-1D7D-44E7-8047-7E1931FF6A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10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images/search?q=cartoon+character+minnie&amp;id=7B8D2A79A0325AB6D14097C87939B5864C09247F&amp;FORM=IARRTH" TargetMode="External"/><Relationship Id="rId2" Type="http://schemas.openxmlformats.org/officeDocument/2006/relationships/hyperlink" Target="https://www.bing.com/images/search?q=cartoon+character+max&amp;qpvt=cartoon+character+ma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computerhistory.org/projects/chess/related_materials/text/2-0%20and%202-1.Programming_a_computer_for_playing_chess.shannon/2-0%20and%202-1.Programming_a_computer_for_playing_chess.shannon.06230300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dra_(chess)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8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841"/>
            <a:ext cx="9144000" cy="1847081"/>
          </a:xfrm>
        </p:spPr>
        <p:txBody>
          <a:bodyPr/>
          <a:lstStyle/>
          <a:p>
            <a:r>
              <a:rPr lang="en-US" altLang="ja-JP" dirty="0"/>
              <a:t>CS440/ECE448 Lecture 10:</a:t>
            </a:r>
            <a:br>
              <a:rPr lang="en-US" altLang="ja-JP" dirty="0"/>
            </a:br>
            <a:r>
              <a:rPr lang="en-US" altLang="ja-JP" dirty="0"/>
              <a:t>Two-Player Games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848653"/>
            <a:ext cx="4829666" cy="138691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en-US" altLang="ja-JP" sz="2000" dirty="0"/>
              <a:t>Slides </a:t>
            </a:r>
            <a:r>
              <a:rPr lang="en-US" altLang="ja-JP" sz="2000" dirty="0"/>
              <a:t>by Mark Hasegawa-Johnson &amp; Svetlana </a:t>
            </a:r>
            <a:r>
              <a:rPr lang="en-US" altLang="ja-JP" sz="2000" dirty="0" err="1"/>
              <a:t>Lazebnik</a:t>
            </a:r>
            <a:r>
              <a:rPr lang="en-US" altLang="ja-JP" sz="2000" dirty="0"/>
              <a:t>, 2/2020</a:t>
            </a:r>
          </a:p>
          <a:p>
            <a:pPr algn="l"/>
            <a:r>
              <a:rPr lang="en-US" altLang="ja-JP" sz="2000" dirty="0"/>
              <a:t>Distributed under CC-BY 4.0 (</a:t>
            </a:r>
            <a:r>
              <a:rPr lang="en-US" altLang="ja-JP" sz="2000" dirty="0">
                <a:hlinkClick r:id="rId2"/>
              </a:rPr>
              <a:t>https://creativecommons.org/licenses/by/4.0/</a:t>
            </a:r>
            <a:r>
              <a:rPr lang="en-US" altLang="ja-JP" sz="2000" dirty="0"/>
              <a:t>). You are free to share and/or adapt if you give attribution.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73" y="1744396"/>
            <a:ext cx="5818754" cy="43159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2AD375-8BDD-034A-B197-D83259605414}"/>
              </a:ext>
            </a:extLst>
          </p:cNvPr>
          <p:cNvSpPr/>
          <p:nvPr/>
        </p:nvSpPr>
        <p:spPr>
          <a:xfrm>
            <a:off x="6100690" y="602873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By Karl Gottlieb von </a:t>
            </a:r>
            <a:r>
              <a:rPr lang="en-US" sz="1200" dirty="0" err="1"/>
              <a:t>Windisch</a:t>
            </a:r>
            <a:r>
              <a:rPr lang="en-US" sz="1200" dirty="0"/>
              <a:t> - Copper engraving from the book: Karl Gottlieb von </a:t>
            </a:r>
            <a:r>
              <a:rPr lang="en-US" sz="1200" dirty="0" err="1"/>
              <a:t>Windisch</a:t>
            </a:r>
            <a:r>
              <a:rPr lang="en-US" sz="1200" dirty="0"/>
              <a:t>, </a:t>
            </a:r>
            <a:r>
              <a:rPr lang="en-US" sz="1200" dirty="0" err="1"/>
              <a:t>Briefe</a:t>
            </a:r>
            <a:r>
              <a:rPr lang="en-US" sz="1200" dirty="0"/>
              <a:t> </a:t>
            </a:r>
            <a:r>
              <a:rPr lang="en-US" sz="1200" dirty="0" err="1"/>
              <a:t>über</a:t>
            </a:r>
            <a:r>
              <a:rPr lang="en-US" sz="1200" dirty="0"/>
              <a:t> den </a:t>
            </a:r>
            <a:r>
              <a:rPr lang="en-US" sz="1200" dirty="0" err="1"/>
              <a:t>Schachspieler</a:t>
            </a:r>
            <a:r>
              <a:rPr lang="en-US" sz="1200" dirty="0"/>
              <a:t> des </a:t>
            </a:r>
            <a:r>
              <a:rPr lang="en-US" sz="1200" dirty="0" err="1"/>
              <a:t>Hrn</a:t>
            </a:r>
            <a:r>
              <a:rPr lang="en-US" sz="1200" dirty="0"/>
              <a:t>. von </a:t>
            </a:r>
            <a:r>
              <a:rPr lang="en-US" sz="1200" dirty="0" err="1"/>
              <a:t>Kempelen</a:t>
            </a:r>
            <a:r>
              <a:rPr lang="en-US" sz="1200" dirty="0"/>
              <a:t>, </a:t>
            </a:r>
            <a:r>
              <a:rPr lang="en-US" sz="1200" dirty="0" err="1"/>
              <a:t>nebst</a:t>
            </a:r>
            <a:r>
              <a:rPr lang="en-US" sz="1200" dirty="0"/>
              <a:t> </a:t>
            </a:r>
            <a:r>
              <a:rPr lang="en-US" sz="1200" dirty="0" err="1"/>
              <a:t>drei</a:t>
            </a:r>
            <a:r>
              <a:rPr lang="en-US" sz="1200" dirty="0"/>
              <a:t> </a:t>
            </a:r>
            <a:r>
              <a:rPr lang="en-US" sz="1200" dirty="0" err="1"/>
              <a:t>Kupferstichen</a:t>
            </a:r>
            <a:r>
              <a:rPr lang="en-US" sz="1200" dirty="0"/>
              <a:t> die </a:t>
            </a:r>
            <a:r>
              <a:rPr lang="en-US" sz="1200" dirty="0" err="1"/>
              <a:t>diese</a:t>
            </a:r>
            <a:r>
              <a:rPr lang="en-US" sz="1200" dirty="0"/>
              <a:t> </a:t>
            </a:r>
            <a:r>
              <a:rPr lang="en-US" sz="1200" dirty="0" err="1"/>
              <a:t>berühmte</a:t>
            </a:r>
            <a:r>
              <a:rPr lang="en-US" sz="1200" dirty="0"/>
              <a:t> </a:t>
            </a:r>
            <a:r>
              <a:rPr lang="en-US" sz="1200" dirty="0" err="1"/>
              <a:t>Maschine</a:t>
            </a:r>
            <a:r>
              <a:rPr lang="en-US" sz="1200" dirty="0"/>
              <a:t> </a:t>
            </a:r>
            <a:r>
              <a:rPr lang="en-US" sz="1200" dirty="0" err="1"/>
              <a:t>vorstellen</a:t>
            </a:r>
            <a:r>
              <a:rPr lang="en-US" sz="1200" dirty="0"/>
              <a:t>. 1783.Original Uploader was </a:t>
            </a:r>
            <a:r>
              <a:rPr lang="en-US" sz="1200" dirty="0" err="1"/>
              <a:t>Schaelss</a:t>
            </a:r>
            <a:r>
              <a:rPr lang="en-US" sz="1200" dirty="0"/>
              <a:t> (talk) at 11:12, 7. Apr 2004., Public Domain,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=424092</a:t>
            </a:r>
          </a:p>
        </p:txBody>
      </p:sp>
    </p:spTree>
    <p:extLst>
      <p:ext uri="{BB962C8B-B14F-4D97-AF65-F5344CB8AC3E}">
        <p14:creationId xmlns:p14="http://schemas.microsoft.com/office/powerpoint/2010/main" val="32570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A more abstract game tree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276600" y="4507468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Terminal utilities (for MAX)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6600" y="504086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i="1" dirty="0"/>
              <a:t>two-ply</a:t>
            </a:r>
            <a:r>
              <a:rPr lang="en-US" sz="2400" dirty="0"/>
              <a:t> game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Minimax Search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1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rules of every game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683" y="1825625"/>
            <a:ext cx="9507876" cy="4351338"/>
          </a:xfrm>
        </p:spPr>
        <p:txBody>
          <a:bodyPr/>
          <a:lstStyle/>
          <a:p>
            <a:r>
              <a:rPr lang="en-US" altLang="ja-JP" dirty="0"/>
              <a:t>Every possible outcome has a value (or “utility”) for me.</a:t>
            </a:r>
          </a:p>
          <a:p>
            <a:r>
              <a:rPr lang="en-US" altLang="ja-JP" dirty="0"/>
              <a:t>Zero-sum game: if the value to me is +V, then the value to my opponent is –V.</a:t>
            </a:r>
          </a:p>
          <a:p>
            <a:r>
              <a:rPr lang="en-US" altLang="ja-JP" dirty="0"/>
              <a:t>Phrased another way:</a:t>
            </a:r>
          </a:p>
          <a:p>
            <a:pPr lvl="1"/>
            <a:r>
              <a:rPr lang="en-US" altLang="ja-JP" dirty="0"/>
              <a:t>My rational action, on each move, is to choose a move that will maximize the value of the outcome</a:t>
            </a:r>
          </a:p>
          <a:p>
            <a:pPr lvl="1"/>
            <a:r>
              <a:rPr kumimoji="1" lang="en-US" altLang="ja-JP" dirty="0"/>
              <a:t>My opponent’s rational action is to choose a move that will minimize the value of the outcome</a:t>
            </a:r>
          </a:p>
          <a:p>
            <a:r>
              <a:rPr lang="en-US" altLang="ja-JP" dirty="0"/>
              <a:t>Call me “</a:t>
            </a:r>
            <a:r>
              <a:rPr lang="en-US" altLang="ja-JP" dirty="0">
                <a:hlinkClick r:id="rId2"/>
              </a:rPr>
              <a:t>Max</a:t>
            </a:r>
            <a:r>
              <a:rPr lang="en-US" altLang="ja-JP" dirty="0"/>
              <a:t>”</a:t>
            </a:r>
          </a:p>
          <a:p>
            <a:r>
              <a:rPr kumimoji="1" lang="en-US" altLang="ja-JP" dirty="0"/>
              <a:t>Call my opponent “</a:t>
            </a:r>
            <a:r>
              <a:rPr kumimoji="1" lang="en-US" altLang="ja-JP" dirty="0">
                <a:hlinkClick r:id="rId3"/>
              </a:rPr>
              <a:t>Min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56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92162"/>
          </a:xfrm>
        </p:spPr>
        <p:txBody>
          <a:bodyPr/>
          <a:lstStyle/>
          <a:p>
            <a:r>
              <a:rPr lang="en-US" dirty="0"/>
              <a:t>Game tree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4876800"/>
            <a:ext cx="8763000" cy="137160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Minimax value of a node</a:t>
            </a:r>
            <a:r>
              <a:rPr lang="en-US" sz="2400" dirty="0"/>
              <a:t>: the utility (for MAX) of being in the corresponding state, assuming perfect play on both sides</a:t>
            </a:r>
          </a:p>
          <a:p>
            <a:r>
              <a:rPr lang="en-US" sz="2400" b="1" dirty="0"/>
              <a:t>Minimax strategy: </a:t>
            </a:r>
            <a:r>
              <a:rPr lang="en-US" sz="2400" dirty="0"/>
              <a:t>Choose the move that gives the best worst-case payoff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4196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53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92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5358" y="1066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76200"/>
            <a:ext cx="8686800" cy="1143000"/>
          </a:xfrm>
        </p:spPr>
        <p:txBody>
          <a:bodyPr/>
          <a:lstStyle/>
          <a:p>
            <a:r>
              <a:rPr lang="en-US" sz="3600" dirty="0"/>
              <a:t>Computing the </a:t>
            </a:r>
            <a:r>
              <a:rPr lang="en-US" sz="3600" dirty="0" err="1"/>
              <a:t>minimax</a:t>
            </a:r>
            <a:r>
              <a:rPr lang="en-US" sz="3600" dirty="0"/>
              <a:t> value of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770438"/>
            <a:ext cx="8686800" cy="2011363"/>
          </a:xfrm>
        </p:spPr>
        <p:txBody>
          <a:bodyPr/>
          <a:lstStyle/>
          <a:p>
            <a:r>
              <a:rPr lang="en-US" sz="2400" b="1" dirty="0" err="1">
                <a:solidFill>
                  <a:srgbClr val="CC0099"/>
                </a:solidFill>
              </a:rPr>
              <a:t>Minimax</a:t>
            </a:r>
            <a:r>
              <a:rPr lang="en-US" sz="2400" dirty="0"/>
              <a:t>(</a:t>
            </a:r>
            <a:r>
              <a:rPr lang="en-US" sz="2400" i="1" dirty="0"/>
              <a:t>node</a:t>
            </a:r>
            <a:r>
              <a:rPr lang="en-US" sz="2400" dirty="0"/>
              <a:t>) =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Utility(</a:t>
            </a:r>
            <a:r>
              <a:rPr lang="en-US" i="1" dirty="0"/>
              <a:t>node</a:t>
            </a:r>
            <a:r>
              <a:rPr lang="en-US" dirty="0"/>
              <a:t>) if </a:t>
            </a:r>
            <a:r>
              <a:rPr lang="en-US" i="1" dirty="0"/>
              <a:t>node</a:t>
            </a:r>
            <a:r>
              <a:rPr lang="en-US" dirty="0"/>
              <a:t> is terminal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</a:t>
            </a:r>
            <a:r>
              <a:rPr lang="en-US" i="1" baseline="-25000" dirty="0"/>
              <a:t>action</a:t>
            </a:r>
            <a:r>
              <a:rPr lang="en-US" dirty="0"/>
              <a:t> </a:t>
            </a:r>
            <a:r>
              <a:rPr lang="en-US" b="1" dirty="0" err="1">
                <a:solidFill>
                  <a:srgbClr val="CC0099"/>
                </a:solidFill>
              </a:rPr>
              <a:t>Minimax</a:t>
            </a:r>
            <a:r>
              <a:rPr lang="en-US" dirty="0"/>
              <a:t>(</a:t>
            </a:r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node, action</a:t>
            </a:r>
            <a:r>
              <a:rPr lang="en-US" dirty="0"/>
              <a:t>)) if </a:t>
            </a:r>
            <a:r>
              <a:rPr lang="en-US" i="1" dirty="0"/>
              <a:t>player</a:t>
            </a:r>
            <a:r>
              <a:rPr lang="en-US" dirty="0"/>
              <a:t> = MAX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min</a:t>
            </a:r>
            <a:r>
              <a:rPr lang="en-US" i="1" baseline="-25000" dirty="0" err="1"/>
              <a:t>action</a:t>
            </a:r>
            <a:r>
              <a:rPr lang="en-US" dirty="0"/>
              <a:t>  </a:t>
            </a:r>
            <a:r>
              <a:rPr lang="en-US" b="1" dirty="0" err="1">
                <a:solidFill>
                  <a:srgbClr val="CC0099"/>
                </a:solidFill>
              </a:rPr>
              <a:t>Minimax</a:t>
            </a:r>
            <a:r>
              <a:rPr lang="en-US" dirty="0"/>
              <a:t>(</a:t>
            </a:r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node, action</a:t>
            </a:r>
            <a:r>
              <a:rPr lang="en-US" dirty="0"/>
              <a:t>)) if </a:t>
            </a:r>
            <a:r>
              <a:rPr lang="en-US" i="1" dirty="0"/>
              <a:t>player</a:t>
            </a:r>
            <a:r>
              <a:rPr lang="en-US" dirty="0"/>
              <a:t> = MIN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8295894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4196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53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9200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5358" y="10668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Optimality of </a:t>
            </a:r>
            <a:r>
              <a:rPr lang="en-US" dirty="0" err="1"/>
              <a:t>minimax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1" y="1951038"/>
            <a:ext cx="5334001" cy="4525963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minimax</a:t>
            </a:r>
            <a:r>
              <a:rPr lang="en-US" sz="2400" dirty="0"/>
              <a:t> strategy is optimal against an optimal opponent</a:t>
            </a:r>
          </a:p>
          <a:p>
            <a:r>
              <a:rPr lang="en-US" sz="2400" dirty="0"/>
              <a:t>What if your opponent is suboptimal?</a:t>
            </a:r>
          </a:p>
          <a:p>
            <a:pPr lvl="1"/>
            <a:r>
              <a:rPr lang="en-US" sz="2000" dirty="0"/>
              <a:t>Your utility will ALWAYS BE HIGHER than if you were playing an optimal opponent!</a:t>
            </a:r>
          </a:p>
          <a:p>
            <a:pPr lvl="1"/>
            <a:r>
              <a:rPr lang="en-US" sz="2000" dirty="0"/>
              <a:t>A different strategy may work better for a sub-optimal opponent, but it will necessarily be worse against an optimal opponent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000" y="2057400"/>
            <a:ext cx="3691335" cy="3352800"/>
            <a:chOff x="5333999" y="2057400"/>
            <a:chExt cx="3691335" cy="3352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3999" y="2057400"/>
              <a:ext cx="3691335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343860" y="4953000"/>
              <a:ext cx="437940" cy="369332"/>
            </a:xfrm>
            <a:prstGeom prst="rect">
              <a:avLst/>
            </a:prstGeom>
            <a:solidFill>
              <a:srgbClr val="B285DF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11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977263" y="6553201"/>
            <a:ext cx="2437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from D. Klein and P. </a:t>
            </a:r>
            <a:r>
              <a:rPr lang="en-US" sz="1200" dirty="0" err="1"/>
              <a:t>Abbeel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4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62" y="112542"/>
            <a:ext cx="10890739" cy="914400"/>
          </a:xfrm>
        </p:spPr>
        <p:txBody>
          <a:bodyPr>
            <a:normAutofit/>
          </a:bodyPr>
          <a:lstStyle/>
          <a:p>
            <a:r>
              <a:rPr lang="en-US" dirty="0"/>
              <a:t>Multi-player games; Non-zero-sum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134" y="1209915"/>
            <a:ext cx="8686800" cy="5224339"/>
          </a:xfrm>
        </p:spPr>
        <p:txBody>
          <a:bodyPr>
            <a:normAutofit/>
          </a:bodyPr>
          <a:lstStyle/>
          <a:p>
            <a:r>
              <a:rPr lang="en-US" dirty="0"/>
              <a:t>More than two players.  For example:</a:t>
            </a:r>
          </a:p>
          <a:p>
            <a:pPr lvl="1"/>
            <a:r>
              <a:rPr lang="en-US" sz="2600" dirty="0"/>
              <a:t>Dog (🐶) tries to maximize the number of doggie treats</a:t>
            </a:r>
          </a:p>
          <a:p>
            <a:pPr lvl="1"/>
            <a:r>
              <a:rPr lang="en-US" sz="2600" dirty="0"/>
              <a:t>Cat (🐱) tries to maximize the number of cat treats</a:t>
            </a:r>
          </a:p>
          <a:p>
            <a:pPr lvl="1"/>
            <a:r>
              <a:rPr lang="en-US" sz="2600" dirty="0"/>
              <a:t>Mouse (🐭) tries to maximize the number of mouse treats </a:t>
            </a:r>
          </a:p>
          <a:p>
            <a:r>
              <a:rPr lang="en-US" dirty="0"/>
              <a:t>Non-zero-sum.  We can’t just assume that Min’s score is the opposite of Max’s.  Instead, utilities are now tuples.  For example:</a:t>
            </a:r>
          </a:p>
          <a:p>
            <a:pPr lvl="1"/>
            <a:r>
              <a:rPr lang="en-US" dirty="0"/>
              <a:t>(🐶5, 🐱8, 🐭2) = 5 doggie treats, 8 kitty treats, 2 mouse treats</a:t>
            </a:r>
          </a:p>
          <a:p>
            <a:r>
              <a:rPr lang="en-US" dirty="0"/>
              <a:t>Each player maximizes their own utility at their node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362" y="112542"/>
            <a:ext cx="10890739" cy="914400"/>
          </a:xfrm>
        </p:spPr>
        <p:txBody>
          <a:bodyPr>
            <a:normAutofit/>
          </a:bodyPr>
          <a:lstStyle/>
          <a:p>
            <a:r>
              <a:rPr lang="en-US" dirty="0"/>
              <a:t>Minimax in multi-player &amp; non-zero-sum games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132589-DAEF-FD48-A3EE-E3036E3202FC}"/>
              </a:ext>
            </a:extLst>
          </p:cNvPr>
          <p:cNvSpPr/>
          <p:nvPr/>
        </p:nvSpPr>
        <p:spPr>
          <a:xfrm>
            <a:off x="5739618" y="1209820"/>
            <a:ext cx="829994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🐶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2FA90F-152A-7A43-9F2A-FB84101069A0}"/>
              </a:ext>
            </a:extLst>
          </p:cNvPr>
          <p:cNvSpPr/>
          <p:nvPr/>
        </p:nvSpPr>
        <p:spPr>
          <a:xfrm>
            <a:off x="3345766" y="2361028"/>
            <a:ext cx="829994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🐱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7707A-9DFE-1B47-92C8-436074BAD046}"/>
              </a:ext>
            </a:extLst>
          </p:cNvPr>
          <p:cNvSpPr/>
          <p:nvPr/>
        </p:nvSpPr>
        <p:spPr>
          <a:xfrm>
            <a:off x="8630528" y="2384474"/>
            <a:ext cx="829994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🐱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AF94F8-B203-7D47-B2AD-EFACDADAA9E7}"/>
              </a:ext>
            </a:extLst>
          </p:cNvPr>
          <p:cNvSpPr/>
          <p:nvPr/>
        </p:nvSpPr>
        <p:spPr>
          <a:xfrm>
            <a:off x="2006990" y="3793589"/>
            <a:ext cx="829994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🐭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04C3F-5B54-ED4B-8B35-EB94F9DCDE3C}"/>
              </a:ext>
            </a:extLst>
          </p:cNvPr>
          <p:cNvSpPr/>
          <p:nvPr/>
        </p:nvSpPr>
        <p:spPr>
          <a:xfrm>
            <a:off x="4661094" y="3831104"/>
            <a:ext cx="829994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🐭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5BD764-4217-AB46-AE9E-EB83F9D22C5E}"/>
              </a:ext>
            </a:extLst>
          </p:cNvPr>
          <p:cNvSpPr/>
          <p:nvPr/>
        </p:nvSpPr>
        <p:spPr>
          <a:xfrm>
            <a:off x="7319892" y="3831099"/>
            <a:ext cx="829994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🐭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A6050F-FFED-C04D-B6DF-B18F6F5AF93A}"/>
              </a:ext>
            </a:extLst>
          </p:cNvPr>
          <p:cNvSpPr/>
          <p:nvPr/>
        </p:nvSpPr>
        <p:spPr>
          <a:xfrm>
            <a:off x="9973996" y="3868614"/>
            <a:ext cx="829994" cy="7877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🐭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D60427-46EB-5343-9AC4-D82B8535C1F8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4054210" y="1868174"/>
            <a:ext cx="1806958" cy="60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CE9EC7-8073-2D43-9941-F2B21ED617B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48062" y="1868174"/>
            <a:ext cx="2304016" cy="63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6B40FA-CF1C-9A43-8F54-1B6A73879992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2715434" y="3033450"/>
            <a:ext cx="751882" cy="87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353ED7-00F5-F542-9BC4-64C3F18A851E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4054210" y="3033450"/>
            <a:ext cx="728434" cy="91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DC8204-01EE-574A-8DB6-41C44B5DC332}"/>
              </a:ext>
            </a:extLst>
          </p:cNvPr>
          <p:cNvCxnSpPr>
            <a:stCxn id="9" idx="3"/>
            <a:endCxn id="16" idx="7"/>
          </p:cNvCxnSpPr>
          <p:nvPr/>
        </p:nvCxnSpPr>
        <p:spPr>
          <a:xfrm flipH="1">
            <a:off x="8028336" y="3056896"/>
            <a:ext cx="723742" cy="88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F0812F-A45F-9149-8212-286B6ABA9088}"/>
              </a:ext>
            </a:extLst>
          </p:cNvPr>
          <p:cNvCxnSpPr>
            <a:stCxn id="9" idx="5"/>
            <a:endCxn id="18" idx="1"/>
          </p:cNvCxnSpPr>
          <p:nvPr/>
        </p:nvCxnSpPr>
        <p:spPr>
          <a:xfrm>
            <a:off x="9338972" y="3056896"/>
            <a:ext cx="756574" cy="9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9408B25-1813-3F49-A7AA-D8F2F5C48985}"/>
              </a:ext>
            </a:extLst>
          </p:cNvPr>
          <p:cNvSpPr/>
          <p:nvPr/>
        </p:nvSpPr>
        <p:spPr>
          <a:xfrm>
            <a:off x="1307210" y="5382625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(🐶1, 🐱2, 🐭6)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1EB60C-B9B8-3A45-B133-520466EFCBC3}"/>
              </a:ext>
            </a:extLst>
          </p:cNvPr>
          <p:cNvSpPr/>
          <p:nvPr/>
        </p:nvSpPr>
        <p:spPr>
          <a:xfrm>
            <a:off x="2585022" y="5380281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(🐶4, 🐱3, 🐭2)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4FABBA-CEB6-4C43-BE9E-E7C583A6E5F7}"/>
              </a:ext>
            </a:extLst>
          </p:cNvPr>
          <p:cNvCxnSpPr>
            <a:stCxn id="10" idx="3"/>
            <a:endCxn id="49" idx="0"/>
          </p:cNvCxnSpPr>
          <p:nvPr/>
        </p:nvCxnSpPr>
        <p:spPr>
          <a:xfrm flipH="1">
            <a:off x="1769826" y="4466011"/>
            <a:ext cx="358714" cy="9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674736-64E0-DA4E-8B13-DBE0A6198165}"/>
              </a:ext>
            </a:extLst>
          </p:cNvPr>
          <p:cNvCxnSpPr>
            <a:stCxn id="10" idx="5"/>
            <a:endCxn id="50" idx="0"/>
          </p:cNvCxnSpPr>
          <p:nvPr/>
        </p:nvCxnSpPr>
        <p:spPr>
          <a:xfrm>
            <a:off x="2715434" y="4466011"/>
            <a:ext cx="332204" cy="91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788A215-E663-A644-9AD5-DD514972A817}"/>
              </a:ext>
            </a:extLst>
          </p:cNvPr>
          <p:cNvSpPr/>
          <p:nvPr/>
        </p:nvSpPr>
        <p:spPr>
          <a:xfrm>
            <a:off x="3963661" y="5394347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(🐶6, 🐱1, 🐭2)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EF0D9D-A9FB-0241-AAC3-420A8F3D995C}"/>
              </a:ext>
            </a:extLst>
          </p:cNvPr>
          <p:cNvSpPr/>
          <p:nvPr/>
        </p:nvSpPr>
        <p:spPr>
          <a:xfrm>
            <a:off x="5283675" y="5392003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(🐶7, 🐱4, 🐭1)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B151DC-6E69-3A47-BC09-9F35B53526DF}"/>
              </a:ext>
            </a:extLst>
          </p:cNvPr>
          <p:cNvSpPr/>
          <p:nvPr/>
        </p:nvSpPr>
        <p:spPr>
          <a:xfrm>
            <a:off x="6662315" y="5377935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(🐶5, 🐱1, 🐭1)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96AA7F-ECFE-054E-9C50-AAE5B37188D5}"/>
              </a:ext>
            </a:extLst>
          </p:cNvPr>
          <p:cNvSpPr/>
          <p:nvPr/>
        </p:nvSpPr>
        <p:spPr>
          <a:xfrm>
            <a:off x="7897921" y="5375591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(🐶2, 🐱5, 🐭2)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F5FB97-59DE-564A-AB87-0D6E06C790B9}"/>
              </a:ext>
            </a:extLst>
          </p:cNvPr>
          <p:cNvSpPr/>
          <p:nvPr/>
        </p:nvSpPr>
        <p:spPr>
          <a:xfrm>
            <a:off x="9403172" y="5389658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(🐶7, 🐱7, 🐭1)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FD0091-9B52-9447-9833-7D89FDBB0BE9}"/>
              </a:ext>
            </a:extLst>
          </p:cNvPr>
          <p:cNvSpPr/>
          <p:nvPr/>
        </p:nvSpPr>
        <p:spPr>
          <a:xfrm>
            <a:off x="10610644" y="5387314"/>
            <a:ext cx="925232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(🐶5, 🐱4, 🐭5)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26ACE0-32B5-EA4D-B37C-A1C40EB3B7DA}"/>
              </a:ext>
            </a:extLst>
          </p:cNvPr>
          <p:cNvCxnSpPr>
            <a:stCxn id="12" idx="3"/>
            <a:endCxn id="55" idx="0"/>
          </p:cNvCxnSpPr>
          <p:nvPr/>
        </p:nvCxnSpPr>
        <p:spPr>
          <a:xfrm flipH="1">
            <a:off x="4426277" y="4503526"/>
            <a:ext cx="356367" cy="89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3F8147D-AF97-E14B-89DD-1D3EA32BED72}"/>
              </a:ext>
            </a:extLst>
          </p:cNvPr>
          <p:cNvCxnSpPr>
            <a:stCxn id="12" idx="5"/>
            <a:endCxn id="56" idx="0"/>
          </p:cNvCxnSpPr>
          <p:nvPr/>
        </p:nvCxnSpPr>
        <p:spPr>
          <a:xfrm>
            <a:off x="5369538" y="4503526"/>
            <a:ext cx="376753" cy="88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4F2A57-8FCC-8041-9FE6-B91BA22A6BD1}"/>
              </a:ext>
            </a:extLst>
          </p:cNvPr>
          <p:cNvCxnSpPr>
            <a:stCxn id="16" idx="3"/>
            <a:endCxn id="57" idx="0"/>
          </p:cNvCxnSpPr>
          <p:nvPr/>
        </p:nvCxnSpPr>
        <p:spPr>
          <a:xfrm flipH="1">
            <a:off x="7124931" y="4503521"/>
            <a:ext cx="316511" cy="87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BE4627-3F02-A74E-9C6D-7166451344EC}"/>
              </a:ext>
            </a:extLst>
          </p:cNvPr>
          <p:cNvCxnSpPr>
            <a:stCxn id="16" idx="5"/>
            <a:endCxn id="58" idx="0"/>
          </p:cNvCxnSpPr>
          <p:nvPr/>
        </p:nvCxnSpPr>
        <p:spPr>
          <a:xfrm>
            <a:off x="8028336" y="4503521"/>
            <a:ext cx="332201" cy="87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3C45970-D79C-B14F-8750-162E13A51C9F}"/>
              </a:ext>
            </a:extLst>
          </p:cNvPr>
          <p:cNvCxnSpPr>
            <a:stCxn id="18" idx="3"/>
            <a:endCxn id="59" idx="0"/>
          </p:cNvCxnSpPr>
          <p:nvPr/>
        </p:nvCxnSpPr>
        <p:spPr>
          <a:xfrm flipH="1">
            <a:off x="9865788" y="4541036"/>
            <a:ext cx="229758" cy="84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C4450E9-DCF7-9F40-99CD-6935A41CFC4F}"/>
              </a:ext>
            </a:extLst>
          </p:cNvPr>
          <p:cNvCxnSpPr>
            <a:stCxn id="18" idx="5"/>
            <a:endCxn id="60" idx="0"/>
          </p:cNvCxnSpPr>
          <p:nvPr/>
        </p:nvCxnSpPr>
        <p:spPr>
          <a:xfrm>
            <a:off x="10682440" y="4541036"/>
            <a:ext cx="390820" cy="84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3BAEACA-DE85-1641-8687-E9ECAC98E2C4}"/>
              </a:ext>
            </a:extLst>
          </p:cNvPr>
          <p:cNvSpPr/>
          <p:nvPr/>
        </p:nvSpPr>
        <p:spPr>
          <a:xfrm>
            <a:off x="1232180" y="3577271"/>
            <a:ext cx="892408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(🐶1, 🐱2, 🐭6)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53BE50-6224-E54E-B88C-38F4C506F6BC}"/>
              </a:ext>
            </a:extLst>
          </p:cNvPr>
          <p:cNvSpPr/>
          <p:nvPr/>
        </p:nvSpPr>
        <p:spPr>
          <a:xfrm>
            <a:off x="3874562" y="3645265"/>
            <a:ext cx="995923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(🐶6, 🐱1, 🐭2)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7B13CD3-4B6F-BA40-BA85-6C71BDD88307}"/>
              </a:ext>
            </a:extLst>
          </p:cNvPr>
          <p:cNvSpPr/>
          <p:nvPr/>
        </p:nvSpPr>
        <p:spPr>
          <a:xfrm>
            <a:off x="6587285" y="3628852"/>
            <a:ext cx="995923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(🐶2, 🐱5, 🐭2)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8E3497-7B04-0E45-83BC-2E65A85C1ED2}"/>
              </a:ext>
            </a:extLst>
          </p:cNvPr>
          <p:cNvSpPr/>
          <p:nvPr/>
        </p:nvSpPr>
        <p:spPr>
          <a:xfrm>
            <a:off x="9229668" y="3654644"/>
            <a:ext cx="995923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(🐶5, 🐱4, 🐭5)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1106DEC-F25F-1441-929E-D39C0F3A3E5C}"/>
              </a:ext>
            </a:extLst>
          </p:cNvPr>
          <p:cNvSpPr/>
          <p:nvPr/>
        </p:nvSpPr>
        <p:spPr>
          <a:xfrm>
            <a:off x="2573304" y="2147055"/>
            <a:ext cx="995923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(🐶1, 🐱2, 🐭6)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A69C82-48CC-9D4A-93E5-761CC3117B1E}"/>
              </a:ext>
            </a:extLst>
          </p:cNvPr>
          <p:cNvSpPr/>
          <p:nvPr/>
        </p:nvSpPr>
        <p:spPr>
          <a:xfrm>
            <a:off x="9520401" y="2144710"/>
            <a:ext cx="995923" cy="1200329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400" dirty="0"/>
              <a:t>(🐶2, 🐱5, 🐭2)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E03BA9A-EE60-F743-831C-DC8F6619FD37}"/>
              </a:ext>
            </a:extLst>
          </p:cNvPr>
          <p:cNvSpPr/>
          <p:nvPr/>
        </p:nvSpPr>
        <p:spPr>
          <a:xfrm>
            <a:off x="6507567" y="1016949"/>
            <a:ext cx="263715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r>
              <a:rPr lang="en-US" sz="2800" dirty="0"/>
              <a:t>(🐶2, 🐱5, 🐭2) </a:t>
            </a:r>
          </a:p>
        </p:txBody>
      </p:sp>
    </p:spTree>
    <p:extLst>
      <p:ext uri="{BB962C8B-B14F-4D97-AF65-F5344CB8AC3E}">
        <p14:creationId xmlns:p14="http://schemas.microsoft.com/office/powerpoint/2010/main" val="30519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Alpha-Beta Pruning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70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games?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305800" cy="4525963"/>
          </a:xfrm>
        </p:spPr>
        <p:txBody>
          <a:bodyPr/>
          <a:lstStyle/>
          <a:p>
            <a:r>
              <a:rPr lang="en-US" dirty="0"/>
              <a:t>Games are a traditional hallmark of intelligence</a:t>
            </a:r>
          </a:p>
          <a:p>
            <a:r>
              <a:rPr lang="en-US" dirty="0"/>
              <a:t>Games are easy to formalize</a:t>
            </a:r>
          </a:p>
          <a:p>
            <a:r>
              <a:rPr lang="en-US" dirty="0"/>
              <a:t>Games can be a good model of real-world competitive or cooperative activities</a:t>
            </a:r>
          </a:p>
          <a:p>
            <a:pPr lvl="1"/>
            <a:r>
              <a:rPr lang="en-US" dirty="0"/>
              <a:t>Military confrontations, negotiation, auctions,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5196348" y="2895600"/>
            <a:ext cx="5397910" cy="33528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7910" h="3352800">
                <a:moveTo>
                  <a:pt x="1280652" y="76200"/>
                </a:moveTo>
                <a:lnTo>
                  <a:pt x="678426" y="1376516"/>
                </a:lnTo>
                <a:lnTo>
                  <a:pt x="0" y="3279058"/>
                </a:lnTo>
                <a:lnTo>
                  <a:pt x="5397910" y="3352800"/>
                </a:lnTo>
                <a:lnTo>
                  <a:pt x="5206181" y="904568"/>
                </a:lnTo>
                <a:cubicBezTo>
                  <a:pt x="4646971" y="350275"/>
                  <a:pt x="2774113" y="141678"/>
                  <a:pt x="2118852" y="0"/>
                </a:cubicBezTo>
                <a:cubicBezTo>
                  <a:pt x="1918059" y="11676"/>
                  <a:pt x="1567171" y="69287"/>
                  <a:pt x="1280652" y="76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6516624" y="2945132"/>
            <a:ext cx="4114800" cy="3297799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4800" h="3297799">
                <a:moveTo>
                  <a:pt x="0" y="21199"/>
                </a:moveTo>
                <a:cubicBezTo>
                  <a:pt x="268288" y="641912"/>
                  <a:pt x="962742" y="1291199"/>
                  <a:pt x="1445342" y="1926199"/>
                </a:cubicBezTo>
                <a:lnTo>
                  <a:pt x="1445342" y="3221599"/>
                </a:lnTo>
                <a:lnTo>
                  <a:pt x="4114800" y="3297799"/>
                </a:lnTo>
                <a:lnTo>
                  <a:pt x="3923071" y="849567"/>
                </a:lnTo>
                <a:cubicBezTo>
                  <a:pt x="3363861" y="295274"/>
                  <a:pt x="1493461" y="162877"/>
                  <a:pt x="838200" y="21199"/>
                </a:cubicBezTo>
                <a:cubicBezTo>
                  <a:pt x="637407" y="32875"/>
                  <a:pt x="224608" y="0"/>
                  <a:pt x="0" y="211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182803" y="3794700"/>
            <a:ext cx="2157707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7707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2157707" y="2448232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8615517" y="3794700"/>
            <a:ext cx="2015909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  <a:gd name="connsiteX0" fmla="*/ 147484 w 2015909"/>
              <a:gd name="connsiteY0" fmla="*/ 624900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909" h="2453700">
                <a:moveTo>
                  <a:pt x="147484" y="624900"/>
                </a:moveTo>
                <a:cubicBezTo>
                  <a:pt x="0" y="1175097"/>
                  <a:pt x="158086" y="2088360"/>
                  <a:pt x="299884" y="2453700"/>
                </a:cubicBezTo>
                <a:lnTo>
                  <a:pt x="2015909" y="2448232"/>
                </a:lnTo>
                <a:lnTo>
                  <a:pt x="1824180" y="0"/>
                </a:lnTo>
                <a:cubicBezTo>
                  <a:pt x="920841" y="652617"/>
                  <a:pt x="569835" y="70808"/>
                  <a:pt x="147484" y="6249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89" y="3896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14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8793481" y="3813048"/>
            <a:ext cx="1792225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147484 w 2015909"/>
              <a:gd name="connsiteY0" fmla="*/ 624901 h 2453700"/>
              <a:gd name="connsiteX1" fmla="*/ 13666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0 w 1868425"/>
              <a:gd name="connsiteY0" fmla="*/ 624901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1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868425"/>
              <a:gd name="connsiteY0" fmla="*/ 6249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624900 h 2453700"/>
              <a:gd name="connsiteX0" fmla="*/ 0 w 1792225"/>
              <a:gd name="connsiteY0" fmla="*/ 6249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6249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868425"/>
              <a:gd name="connsiteY0" fmla="*/ 548700 h 2453700"/>
              <a:gd name="connsiteX1" fmla="*/ 1219200 w 1868425"/>
              <a:gd name="connsiteY1" fmla="*/ 2453700 h 2453700"/>
              <a:gd name="connsiteX2" fmla="*/ 1868425 w 1868425"/>
              <a:gd name="connsiteY2" fmla="*/ 2448232 h 2453700"/>
              <a:gd name="connsiteX3" fmla="*/ 1676696 w 1868425"/>
              <a:gd name="connsiteY3" fmla="*/ 0 h 2453700"/>
              <a:gd name="connsiteX4" fmla="*/ 0 w 18684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  <a:gd name="connsiteX0" fmla="*/ 0 w 1792225"/>
              <a:gd name="connsiteY0" fmla="*/ 548700 h 2453700"/>
              <a:gd name="connsiteX1" fmla="*/ 1143000 w 1792225"/>
              <a:gd name="connsiteY1" fmla="*/ 2453700 h 2453700"/>
              <a:gd name="connsiteX2" fmla="*/ 1792225 w 1792225"/>
              <a:gd name="connsiteY2" fmla="*/ 2448232 h 2453700"/>
              <a:gd name="connsiteX3" fmla="*/ 1600496 w 1792225"/>
              <a:gd name="connsiteY3" fmla="*/ 0 h 2453700"/>
              <a:gd name="connsiteX4" fmla="*/ 0 w 1792225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2225" h="2453700">
                <a:moveTo>
                  <a:pt x="0" y="548700"/>
                </a:moveTo>
                <a:cubicBezTo>
                  <a:pt x="430161" y="1312749"/>
                  <a:pt x="1001202" y="2088360"/>
                  <a:pt x="1143000" y="2453700"/>
                </a:cubicBezTo>
                <a:lnTo>
                  <a:pt x="1792225" y="2448232"/>
                </a:lnTo>
                <a:lnTo>
                  <a:pt x="1600496" y="0"/>
                </a:lnTo>
                <a:cubicBezTo>
                  <a:pt x="697157" y="652617"/>
                  <a:pt x="484263" y="85095"/>
                  <a:pt x="0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1" y="243840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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90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5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66801"/>
            <a:ext cx="8915400" cy="1066800"/>
          </a:xfrm>
        </p:spPr>
        <p:txBody>
          <a:bodyPr/>
          <a:lstStyle/>
          <a:p>
            <a:r>
              <a:rPr lang="en-US" dirty="0"/>
              <a:t>It is possible to compute the exact </a:t>
            </a:r>
            <a:r>
              <a:rPr lang="en-US" dirty="0" err="1"/>
              <a:t>minimax</a:t>
            </a:r>
            <a:r>
              <a:rPr lang="en-US" dirty="0"/>
              <a:t> decision without expanding every node in the game tree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2133600"/>
            <a:ext cx="89731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352800" y="3896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39558" y="2438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1" y="389638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2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5779008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47589" y="38963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sym typeface="Symbol"/>
              </a:rPr>
              <a:t>2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182802" y="3794700"/>
            <a:ext cx="1965978" cy="2453700"/>
          </a:xfrm>
          <a:custGeom>
            <a:avLst/>
            <a:gdLst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209368 w 5397910"/>
              <a:gd name="connsiteY7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7" fmla="*/ 1433052 w 5397910"/>
              <a:gd name="connsiteY7" fmla="*/ 4031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50026 w 5397910"/>
              <a:gd name="connsiteY5" fmla="*/ 14749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09368 w 5397910"/>
              <a:gd name="connsiteY6" fmla="*/ 29497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17564 h 3365448"/>
              <a:gd name="connsiteX1" fmla="*/ 678426 w 5397910"/>
              <a:gd name="connsiteY1" fmla="*/ 1389164 h 3365448"/>
              <a:gd name="connsiteX2" fmla="*/ 0 w 5397910"/>
              <a:gd name="connsiteY2" fmla="*/ 3291706 h 3365448"/>
              <a:gd name="connsiteX3" fmla="*/ 5397910 w 5397910"/>
              <a:gd name="connsiteY3" fmla="*/ 3365448 h 3365448"/>
              <a:gd name="connsiteX4" fmla="*/ 5206181 w 5397910"/>
              <a:gd name="connsiteY4" fmla="*/ 917216 h 3365448"/>
              <a:gd name="connsiteX5" fmla="*/ 2042652 w 5397910"/>
              <a:gd name="connsiteY5" fmla="*/ 39687 h 3365448"/>
              <a:gd name="connsiteX6" fmla="*/ 1433052 w 5397910"/>
              <a:gd name="connsiteY6" fmla="*/ 115887 h 3365448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433052 w 5397910"/>
              <a:gd name="connsiteY6" fmla="*/ 98323 h 3347884"/>
              <a:gd name="connsiteX7" fmla="*/ 1283110 w 5397910"/>
              <a:gd name="connsiteY7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0 h 3347884"/>
              <a:gd name="connsiteX1" fmla="*/ 678426 w 5397910"/>
              <a:gd name="connsiteY1" fmla="*/ 1371600 h 3347884"/>
              <a:gd name="connsiteX2" fmla="*/ 0 w 5397910"/>
              <a:gd name="connsiteY2" fmla="*/ 3274142 h 3347884"/>
              <a:gd name="connsiteX3" fmla="*/ 5397910 w 5397910"/>
              <a:gd name="connsiteY3" fmla="*/ 3347884 h 3347884"/>
              <a:gd name="connsiteX4" fmla="*/ 5206181 w 5397910"/>
              <a:gd name="connsiteY4" fmla="*/ 899652 h 3347884"/>
              <a:gd name="connsiteX5" fmla="*/ 2042652 w 5397910"/>
              <a:gd name="connsiteY5" fmla="*/ 22123 h 3347884"/>
              <a:gd name="connsiteX6" fmla="*/ 1283110 w 5397910"/>
              <a:gd name="connsiteY6" fmla="*/ 0 h 3347884"/>
              <a:gd name="connsiteX0" fmla="*/ 1283110 w 5397910"/>
              <a:gd name="connsiteY0" fmla="*/ 23351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3110 w 5397910"/>
              <a:gd name="connsiteY6" fmla="*/ 23351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45475 h 3371235"/>
              <a:gd name="connsiteX1" fmla="*/ 678426 w 5397910"/>
              <a:gd name="connsiteY1" fmla="*/ 1394951 h 3371235"/>
              <a:gd name="connsiteX2" fmla="*/ 0 w 5397910"/>
              <a:gd name="connsiteY2" fmla="*/ 3297493 h 3371235"/>
              <a:gd name="connsiteX3" fmla="*/ 5397910 w 5397910"/>
              <a:gd name="connsiteY3" fmla="*/ 3371235 h 3371235"/>
              <a:gd name="connsiteX4" fmla="*/ 5206181 w 5397910"/>
              <a:gd name="connsiteY4" fmla="*/ 923003 h 3371235"/>
              <a:gd name="connsiteX5" fmla="*/ 2042652 w 5397910"/>
              <a:gd name="connsiteY5" fmla="*/ 45474 h 3371235"/>
              <a:gd name="connsiteX6" fmla="*/ 1280652 w 5397910"/>
              <a:gd name="connsiteY6" fmla="*/ 45475 h 3371235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1 h 3325761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6913 h 3332673"/>
              <a:gd name="connsiteX1" fmla="*/ 678426 w 5397910"/>
              <a:gd name="connsiteY1" fmla="*/ 1356389 h 3332673"/>
              <a:gd name="connsiteX2" fmla="*/ 0 w 5397910"/>
              <a:gd name="connsiteY2" fmla="*/ 3258931 h 3332673"/>
              <a:gd name="connsiteX3" fmla="*/ 5397910 w 5397910"/>
              <a:gd name="connsiteY3" fmla="*/ 3332673 h 3332673"/>
              <a:gd name="connsiteX4" fmla="*/ 5206181 w 5397910"/>
              <a:gd name="connsiteY4" fmla="*/ 884441 h 3332673"/>
              <a:gd name="connsiteX5" fmla="*/ 2042652 w 5397910"/>
              <a:gd name="connsiteY5" fmla="*/ 6912 h 3332673"/>
              <a:gd name="connsiteX6" fmla="*/ 1280652 w 5397910"/>
              <a:gd name="connsiteY6" fmla="*/ 6913 h 3332673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49161 h 3325761"/>
              <a:gd name="connsiteX1" fmla="*/ 678426 w 5397910"/>
              <a:gd name="connsiteY1" fmla="*/ 1349477 h 3325761"/>
              <a:gd name="connsiteX2" fmla="*/ 0 w 5397910"/>
              <a:gd name="connsiteY2" fmla="*/ 3252019 h 3325761"/>
              <a:gd name="connsiteX3" fmla="*/ 5397910 w 5397910"/>
              <a:gd name="connsiteY3" fmla="*/ 3325761 h 3325761"/>
              <a:gd name="connsiteX4" fmla="*/ 5206181 w 5397910"/>
              <a:gd name="connsiteY4" fmla="*/ 877529 h 3325761"/>
              <a:gd name="connsiteX5" fmla="*/ 2042652 w 5397910"/>
              <a:gd name="connsiteY5" fmla="*/ 0 h 3325761"/>
              <a:gd name="connsiteX6" fmla="*/ 1280652 w 5397910"/>
              <a:gd name="connsiteY6" fmla="*/ 49161 h 3325761"/>
              <a:gd name="connsiteX0" fmla="*/ 1280652 w 5397910"/>
              <a:gd name="connsiteY0" fmla="*/ 76200 h 3352800"/>
              <a:gd name="connsiteX1" fmla="*/ 678426 w 5397910"/>
              <a:gd name="connsiteY1" fmla="*/ 1376516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1280652 w 5397910"/>
              <a:gd name="connsiteY0" fmla="*/ 76200 h 3352800"/>
              <a:gd name="connsiteX1" fmla="*/ 2728452 w 5397910"/>
              <a:gd name="connsiteY1" fmla="*/ 1981200 h 3352800"/>
              <a:gd name="connsiteX2" fmla="*/ 0 w 5397910"/>
              <a:gd name="connsiteY2" fmla="*/ 3279058 h 3352800"/>
              <a:gd name="connsiteX3" fmla="*/ 5397910 w 5397910"/>
              <a:gd name="connsiteY3" fmla="*/ 3352800 h 3352800"/>
              <a:gd name="connsiteX4" fmla="*/ 5206181 w 5397910"/>
              <a:gd name="connsiteY4" fmla="*/ 904568 h 3352800"/>
              <a:gd name="connsiteX5" fmla="*/ 2118852 w 5397910"/>
              <a:gd name="connsiteY5" fmla="*/ 0 h 3352800"/>
              <a:gd name="connsiteX6" fmla="*/ 1280652 w 5397910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9050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041058"/>
              <a:gd name="connsiteY0" fmla="*/ 76200 h 3352800"/>
              <a:gd name="connsiteX1" fmla="*/ 1371600 w 4041058"/>
              <a:gd name="connsiteY1" fmla="*/ 1981200 h 3352800"/>
              <a:gd name="connsiteX2" fmla="*/ 1371600 w 4041058"/>
              <a:gd name="connsiteY2" fmla="*/ 3276600 h 3352800"/>
              <a:gd name="connsiteX3" fmla="*/ 4041058 w 4041058"/>
              <a:gd name="connsiteY3" fmla="*/ 3352800 h 3352800"/>
              <a:gd name="connsiteX4" fmla="*/ 3849329 w 4041058"/>
              <a:gd name="connsiteY4" fmla="*/ 904568 h 3352800"/>
              <a:gd name="connsiteX5" fmla="*/ 762000 w 4041058"/>
              <a:gd name="connsiteY5" fmla="*/ 0 h 3352800"/>
              <a:gd name="connsiteX6" fmla="*/ 0 w 40410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7258"/>
              <a:gd name="connsiteY0" fmla="*/ 76200 h 3352800"/>
              <a:gd name="connsiteX1" fmla="*/ 1447800 w 4117258"/>
              <a:gd name="connsiteY1" fmla="*/ 1981200 h 3352800"/>
              <a:gd name="connsiteX2" fmla="*/ 1447800 w 4117258"/>
              <a:gd name="connsiteY2" fmla="*/ 3276600 h 3352800"/>
              <a:gd name="connsiteX3" fmla="*/ 4117258 w 4117258"/>
              <a:gd name="connsiteY3" fmla="*/ 3352800 h 3352800"/>
              <a:gd name="connsiteX4" fmla="*/ 3925529 w 4117258"/>
              <a:gd name="connsiteY4" fmla="*/ 904568 h 3352800"/>
              <a:gd name="connsiteX5" fmla="*/ 838200 w 4117258"/>
              <a:gd name="connsiteY5" fmla="*/ 0 h 3352800"/>
              <a:gd name="connsiteX6" fmla="*/ 0 w 4117258"/>
              <a:gd name="connsiteY6" fmla="*/ 76200 h 3352800"/>
              <a:gd name="connsiteX0" fmla="*/ 0 w 4114800"/>
              <a:gd name="connsiteY0" fmla="*/ 76200 h 3352800"/>
              <a:gd name="connsiteX1" fmla="*/ 1445342 w 4114800"/>
              <a:gd name="connsiteY1" fmla="*/ 1981200 h 3352800"/>
              <a:gd name="connsiteX2" fmla="*/ 1445342 w 4114800"/>
              <a:gd name="connsiteY2" fmla="*/ 3276600 h 3352800"/>
              <a:gd name="connsiteX3" fmla="*/ 4114800 w 4114800"/>
              <a:gd name="connsiteY3" fmla="*/ 3352800 h 3352800"/>
              <a:gd name="connsiteX4" fmla="*/ 3923071 w 4114800"/>
              <a:gd name="connsiteY4" fmla="*/ 904568 h 3352800"/>
              <a:gd name="connsiteX5" fmla="*/ 835742 w 4114800"/>
              <a:gd name="connsiteY5" fmla="*/ 0 h 3352800"/>
              <a:gd name="connsiteX6" fmla="*/ 0 w 4114800"/>
              <a:gd name="connsiteY6" fmla="*/ 76200 h 3352800"/>
              <a:gd name="connsiteX0" fmla="*/ 0 w 4114800"/>
              <a:gd name="connsiteY0" fmla="*/ 40250 h 3316850"/>
              <a:gd name="connsiteX1" fmla="*/ 1445342 w 4114800"/>
              <a:gd name="connsiteY1" fmla="*/ 1945250 h 3316850"/>
              <a:gd name="connsiteX2" fmla="*/ 1445342 w 4114800"/>
              <a:gd name="connsiteY2" fmla="*/ 3240650 h 3316850"/>
              <a:gd name="connsiteX3" fmla="*/ 4114800 w 4114800"/>
              <a:gd name="connsiteY3" fmla="*/ 3316850 h 3316850"/>
              <a:gd name="connsiteX4" fmla="*/ 3923071 w 4114800"/>
              <a:gd name="connsiteY4" fmla="*/ 868618 h 3316850"/>
              <a:gd name="connsiteX5" fmla="*/ 838200 w 4114800"/>
              <a:gd name="connsiteY5" fmla="*/ 40250 h 3316850"/>
              <a:gd name="connsiteX6" fmla="*/ 0 w 4114800"/>
              <a:gd name="connsiteY6" fmla="*/ 40250 h 3316850"/>
              <a:gd name="connsiteX0" fmla="*/ 0 w 4114800"/>
              <a:gd name="connsiteY0" fmla="*/ 35487 h 3312087"/>
              <a:gd name="connsiteX1" fmla="*/ 1445342 w 4114800"/>
              <a:gd name="connsiteY1" fmla="*/ 1940487 h 3312087"/>
              <a:gd name="connsiteX2" fmla="*/ 1445342 w 4114800"/>
              <a:gd name="connsiteY2" fmla="*/ 3235887 h 3312087"/>
              <a:gd name="connsiteX3" fmla="*/ 4114800 w 4114800"/>
              <a:gd name="connsiteY3" fmla="*/ 3312087 h 3312087"/>
              <a:gd name="connsiteX4" fmla="*/ 3923071 w 4114800"/>
              <a:gd name="connsiteY4" fmla="*/ 863855 h 3312087"/>
              <a:gd name="connsiteX5" fmla="*/ 838200 w 4114800"/>
              <a:gd name="connsiteY5" fmla="*/ 35487 h 3312087"/>
              <a:gd name="connsiteX6" fmla="*/ 0 w 4114800"/>
              <a:gd name="connsiteY6" fmla="*/ 35487 h 3312087"/>
              <a:gd name="connsiteX0" fmla="*/ 0 w 4114800"/>
              <a:gd name="connsiteY0" fmla="*/ 0 h 3276600"/>
              <a:gd name="connsiteX1" fmla="*/ 1445342 w 4114800"/>
              <a:gd name="connsiteY1" fmla="*/ 1905000 h 3276600"/>
              <a:gd name="connsiteX2" fmla="*/ 1445342 w 4114800"/>
              <a:gd name="connsiteY2" fmla="*/ 3200400 h 3276600"/>
              <a:gd name="connsiteX3" fmla="*/ 4114800 w 4114800"/>
              <a:gd name="connsiteY3" fmla="*/ 3276600 h 3276600"/>
              <a:gd name="connsiteX4" fmla="*/ 3923071 w 4114800"/>
              <a:gd name="connsiteY4" fmla="*/ 828368 h 3276600"/>
              <a:gd name="connsiteX5" fmla="*/ 838200 w 4114800"/>
              <a:gd name="connsiteY5" fmla="*/ 0 h 3276600"/>
              <a:gd name="connsiteX6" fmla="*/ 0 w 4114800"/>
              <a:gd name="connsiteY6" fmla="*/ 0 h 3276600"/>
              <a:gd name="connsiteX0" fmla="*/ 0 w 4114800"/>
              <a:gd name="connsiteY0" fmla="*/ 21199 h 3297799"/>
              <a:gd name="connsiteX1" fmla="*/ 1445342 w 4114800"/>
              <a:gd name="connsiteY1" fmla="*/ 1926199 h 3297799"/>
              <a:gd name="connsiteX2" fmla="*/ 1445342 w 4114800"/>
              <a:gd name="connsiteY2" fmla="*/ 3221599 h 3297799"/>
              <a:gd name="connsiteX3" fmla="*/ 4114800 w 4114800"/>
              <a:gd name="connsiteY3" fmla="*/ 3297799 h 3297799"/>
              <a:gd name="connsiteX4" fmla="*/ 3923071 w 4114800"/>
              <a:gd name="connsiteY4" fmla="*/ 849567 h 3297799"/>
              <a:gd name="connsiteX5" fmla="*/ 838200 w 4114800"/>
              <a:gd name="connsiteY5" fmla="*/ 21199 h 3297799"/>
              <a:gd name="connsiteX6" fmla="*/ 0 w 4114800"/>
              <a:gd name="connsiteY6" fmla="*/ 21199 h 3297799"/>
              <a:gd name="connsiteX0" fmla="*/ 1227969 w 3477393"/>
              <a:gd name="connsiteY0" fmla="*/ 1300870 h 3276600"/>
              <a:gd name="connsiteX1" fmla="*/ 807935 w 3477393"/>
              <a:gd name="connsiteY1" fmla="*/ 1905000 h 3276600"/>
              <a:gd name="connsiteX2" fmla="*/ 807935 w 3477393"/>
              <a:gd name="connsiteY2" fmla="*/ 3200400 h 3276600"/>
              <a:gd name="connsiteX3" fmla="*/ 3477393 w 3477393"/>
              <a:gd name="connsiteY3" fmla="*/ 3276600 h 3276600"/>
              <a:gd name="connsiteX4" fmla="*/ 3285664 w 3477393"/>
              <a:gd name="connsiteY4" fmla="*/ 828368 h 3276600"/>
              <a:gd name="connsiteX5" fmla="*/ 200793 w 3477393"/>
              <a:gd name="connsiteY5" fmla="*/ 0 h 3276600"/>
              <a:gd name="connsiteX6" fmla="*/ 1227969 w 3477393"/>
              <a:gd name="connsiteY6" fmla="*/ 1300870 h 3276600"/>
              <a:gd name="connsiteX0" fmla="*/ 902634 w 3152058"/>
              <a:gd name="connsiteY0" fmla="*/ 1026795 h 3002525"/>
              <a:gd name="connsiteX1" fmla="*/ 482600 w 3152058"/>
              <a:gd name="connsiteY1" fmla="*/ 1630925 h 3002525"/>
              <a:gd name="connsiteX2" fmla="*/ 482600 w 3152058"/>
              <a:gd name="connsiteY2" fmla="*/ 2926325 h 3002525"/>
              <a:gd name="connsiteX3" fmla="*/ 3152058 w 3152058"/>
              <a:gd name="connsiteY3" fmla="*/ 3002525 h 3002525"/>
              <a:gd name="connsiteX4" fmla="*/ 2960329 w 3152058"/>
              <a:gd name="connsiteY4" fmla="*/ 554293 h 3002525"/>
              <a:gd name="connsiteX5" fmla="*/ 1740834 w 3152058"/>
              <a:gd name="connsiteY5" fmla="*/ 1331594 h 3002525"/>
              <a:gd name="connsiteX6" fmla="*/ 902634 w 3152058"/>
              <a:gd name="connsiteY6" fmla="*/ 1026795 h 3002525"/>
              <a:gd name="connsiteX0" fmla="*/ 1258234 w 2669458"/>
              <a:gd name="connsiteY0" fmla="*/ 13315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1258234 w 2669458"/>
              <a:gd name="connsiteY5" fmla="*/ 1331594 h 3002525"/>
              <a:gd name="connsiteX0" fmla="*/ 801033 w 2669458"/>
              <a:gd name="connsiteY0" fmla="*/ 1179194 h 3002525"/>
              <a:gd name="connsiteX1" fmla="*/ 0 w 2669458"/>
              <a:gd name="connsiteY1" fmla="*/ 1630925 h 3002525"/>
              <a:gd name="connsiteX2" fmla="*/ 0 w 2669458"/>
              <a:gd name="connsiteY2" fmla="*/ 2926325 h 3002525"/>
              <a:gd name="connsiteX3" fmla="*/ 2669458 w 2669458"/>
              <a:gd name="connsiteY3" fmla="*/ 3002525 h 3002525"/>
              <a:gd name="connsiteX4" fmla="*/ 2477729 w 2669458"/>
              <a:gd name="connsiteY4" fmla="*/ 554293 h 3002525"/>
              <a:gd name="connsiteX5" fmla="*/ 801033 w 2669458"/>
              <a:gd name="connsiteY5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1179194 h 3002525"/>
              <a:gd name="connsiteX1" fmla="*/ 311404 w 2980862"/>
              <a:gd name="connsiteY1" fmla="*/ 2926325 h 3002525"/>
              <a:gd name="connsiteX2" fmla="*/ 2980862 w 2980862"/>
              <a:gd name="connsiteY2" fmla="*/ 3002525 h 3002525"/>
              <a:gd name="connsiteX3" fmla="*/ 2789133 w 2980862"/>
              <a:gd name="connsiteY3" fmla="*/ 554293 h 3002525"/>
              <a:gd name="connsiteX4" fmla="*/ 1112437 w 2980862"/>
              <a:gd name="connsiteY4" fmla="*/ 1179194 h 3002525"/>
              <a:gd name="connsiteX0" fmla="*/ 1112437 w 2980862"/>
              <a:gd name="connsiteY0" fmla="*/ 624901 h 2448232"/>
              <a:gd name="connsiteX1" fmla="*/ 311404 w 2980862"/>
              <a:gd name="connsiteY1" fmla="*/ 2372032 h 2448232"/>
              <a:gd name="connsiteX2" fmla="*/ 2980862 w 2980862"/>
              <a:gd name="connsiteY2" fmla="*/ 2448232 h 2448232"/>
              <a:gd name="connsiteX3" fmla="*/ 2789133 w 2980862"/>
              <a:gd name="connsiteY3" fmla="*/ 0 h 2448232"/>
              <a:gd name="connsiteX4" fmla="*/ 1112437 w 2980862"/>
              <a:gd name="connsiteY4" fmla="*/ 624901 h 2448232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412955 w 2281380"/>
              <a:gd name="connsiteY0" fmla="*/ 624901 h 2453700"/>
              <a:gd name="connsiteX1" fmla="*/ 565355 w 2281380"/>
              <a:gd name="connsiteY1" fmla="*/ 2453700 h 2453700"/>
              <a:gd name="connsiteX2" fmla="*/ 2281380 w 2281380"/>
              <a:gd name="connsiteY2" fmla="*/ 2448232 h 2453700"/>
              <a:gd name="connsiteX3" fmla="*/ 2089651 w 2281380"/>
              <a:gd name="connsiteY3" fmla="*/ 0 h 2453700"/>
              <a:gd name="connsiteX4" fmla="*/ 412955 w 2281380"/>
              <a:gd name="connsiteY4" fmla="*/ 624901 h 2453700"/>
              <a:gd name="connsiteX0" fmla="*/ 147484 w 2015909"/>
              <a:gd name="connsiteY0" fmla="*/ 624901 h 2453700"/>
              <a:gd name="connsiteX1" fmla="*/ 299884 w 2015909"/>
              <a:gd name="connsiteY1" fmla="*/ 2453700 h 2453700"/>
              <a:gd name="connsiteX2" fmla="*/ 2015909 w 2015909"/>
              <a:gd name="connsiteY2" fmla="*/ 2448232 h 2453700"/>
              <a:gd name="connsiteX3" fmla="*/ 1824180 w 2015909"/>
              <a:gd name="connsiteY3" fmla="*/ 0 h 2453700"/>
              <a:gd name="connsiteX4" fmla="*/ 147484 w 2015909"/>
              <a:gd name="connsiteY4" fmla="*/ 624901 h 2453700"/>
              <a:gd name="connsiteX0" fmla="*/ 289282 w 2157707"/>
              <a:gd name="connsiteY0" fmla="*/ 624901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289282 w 2157707"/>
              <a:gd name="connsiteY4" fmla="*/ 624901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2157707"/>
              <a:gd name="connsiteY0" fmla="*/ 548700 h 2453700"/>
              <a:gd name="connsiteX1" fmla="*/ 141798 w 2157707"/>
              <a:gd name="connsiteY1" fmla="*/ 2453700 h 2453700"/>
              <a:gd name="connsiteX2" fmla="*/ 2157707 w 2157707"/>
              <a:gd name="connsiteY2" fmla="*/ 2448232 h 2453700"/>
              <a:gd name="connsiteX3" fmla="*/ 1965978 w 2157707"/>
              <a:gd name="connsiteY3" fmla="*/ 0 h 2453700"/>
              <a:gd name="connsiteX4" fmla="*/ 370398 w 2157707"/>
              <a:gd name="connsiteY4" fmla="*/ 548700 h 2453700"/>
              <a:gd name="connsiteX0" fmla="*/ 370398 w 1965978"/>
              <a:gd name="connsiteY0" fmla="*/ 548700 h 2453700"/>
              <a:gd name="connsiteX1" fmla="*/ 141798 w 1965978"/>
              <a:gd name="connsiteY1" fmla="*/ 2453700 h 2453700"/>
              <a:gd name="connsiteX2" fmla="*/ 1437198 w 1965978"/>
              <a:gd name="connsiteY2" fmla="*/ 2453700 h 2453700"/>
              <a:gd name="connsiteX3" fmla="*/ 1965978 w 1965978"/>
              <a:gd name="connsiteY3" fmla="*/ 0 h 2453700"/>
              <a:gd name="connsiteX4" fmla="*/ 370398 w 1965978"/>
              <a:gd name="connsiteY4" fmla="*/ 548700 h 245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78" h="2453700">
                <a:moveTo>
                  <a:pt x="370398" y="548700"/>
                </a:moveTo>
                <a:cubicBezTo>
                  <a:pt x="184814" y="508347"/>
                  <a:pt x="0" y="2088360"/>
                  <a:pt x="141798" y="2453700"/>
                </a:cubicBezTo>
                <a:lnTo>
                  <a:pt x="1437198" y="2453700"/>
                </a:lnTo>
                <a:lnTo>
                  <a:pt x="1965978" y="0"/>
                </a:lnTo>
                <a:cubicBezTo>
                  <a:pt x="1062639" y="652617"/>
                  <a:pt x="854661" y="85095"/>
                  <a:pt x="370398" y="5487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Alpha-Beta Pruning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Key point that I find most counter-intuitive:</a:t>
            </a:r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MIN needs to calculate which move MAX will make.</a:t>
            </a:r>
          </a:p>
          <a:p>
            <a:r>
              <a:rPr lang="en-US" altLang="ja-JP" dirty="0"/>
              <a:t>MAX would never choose a suboptimal move.  </a:t>
            </a:r>
          </a:p>
          <a:p>
            <a:r>
              <a:rPr lang="en-US" altLang="ja-JP" dirty="0"/>
              <a:t>So if MIN discovers that, at a particular node in the tree, she can make a move that’s REALLY </a:t>
            </a:r>
            <a:r>
              <a:rPr lang="en-US" altLang="ja-JP" dirty="0" err="1"/>
              <a:t>REALLY</a:t>
            </a:r>
            <a:r>
              <a:rPr lang="en-US" altLang="ja-JP" dirty="0"/>
              <a:t> GOOD for her…</a:t>
            </a:r>
          </a:p>
          <a:p>
            <a:r>
              <a:rPr kumimoji="1" lang="en-US" altLang="ja-JP" dirty="0"/>
              <a:t>She can assume that MAX will never let her reach that node.</a:t>
            </a:r>
          </a:p>
          <a:p>
            <a:r>
              <a:rPr lang="en-US" altLang="ja-JP" dirty="0"/>
              <a:t>… and she can prune it away from the search, and never consider it again.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455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646238"/>
            <a:ext cx="5181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/>
              <a:t> is the value of the best choice for the MAX player found so far </a:t>
            </a:r>
            <a:br>
              <a:rPr lang="en-US" sz="2400" dirty="0"/>
            </a:br>
            <a:r>
              <a:rPr lang="en-US" sz="2400" dirty="0"/>
              <a:t>at any choice point above node </a:t>
            </a:r>
            <a:r>
              <a:rPr lang="en-US" sz="2400" i="1" dirty="0"/>
              <a:t>n</a:t>
            </a:r>
          </a:p>
          <a:p>
            <a:r>
              <a:rPr lang="en-US" sz="2400" dirty="0"/>
              <a:t>More precisely: </a:t>
            </a:r>
            <a:r>
              <a:rPr lang="en-US" altLang="ja-JP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is the highest number that MAX knows how to force MIN to accept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 want to compute the </a:t>
            </a:r>
            <a:br>
              <a:rPr lang="en-US" sz="2400" dirty="0"/>
            </a:br>
            <a:r>
              <a:rPr lang="en-US" sz="2400" dirty="0"/>
              <a:t>MIN-value at </a:t>
            </a:r>
            <a:r>
              <a:rPr lang="en-US" sz="2400" i="1" dirty="0"/>
              <a:t>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we loop over </a:t>
            </a:r>
            <a:r>
              <a:rPr lang="en-US" sz="2400" i="1" dirty="0" err="1"/>
              <a:t>n</a:t>
            </a:r>
            <a:r>
              <a:rPr lang="en-US" sz="2400" dirty="0" err="1"/>
              <a:t>’s</a:t>
            </a:r>
            <a:r>
              <a:rPr lang="en-US" sz="2400" dirty="0"/>
              <a:t> children, </a:t>
            </a:r>
            <a:br>
              <a:rPr lang="en-US" sz="2400" dirty="0"/>
            </a:br>
            <a:r>
              <a:rPr lang="en-US" sz="2400" dirty="0"/>
              <a:t>the MIN-value decreases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it drops below </a:t>
            </a: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dirty="0"/>
              <a:t>, MAX will never choose </a:t>
            </a:r>
            <a:r>
              <a:rPr lang="en-US" sz="2400" i="1" dirty="0"/>
              <a:t>n</a:t>
            </a:r>
            <a:r>
              <a:rPr lang="en-US" sz="2400" dirty="0"/>
              <a:t>, so we can ignore </a:t>
            </a:r>
            <a:r>
              <a:rPr lang="en-US" sz="2400" i="1" dirty="0"/>
              <a:t>n</a:t>
            </a:r>
            <a:r>
              <a:rPr lang="en-US" sz="2400" dirty="0"/>
              <a:t>’s remaining children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87" y="1514476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646238"/>
            <a:ext cx="5181600" cy="4525963"/>
          </a:xfrm>
        </p:spPr>
        <p:txBody>
          <a:bodyPr>
            <a:normAutofit lnSpcReduction="10000"/>
          </a:bodyPr>
          <a:lstStyle/>
          <a:p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/>
              <a:t> is the value of the best choice for the </a:t>
            </a:r>
            <a:r>
              <a:rPr lang="en-US" sz="2400" b="1" u="sng" dirty="0">
                <a:solidFill>
                  <a:schemeClr val="accent5"/>
                </a:solidFill>
              </a:rPr>
              <a:t>MIN</a:t>
            </a:r>
            <a:r>
              <a:rPr lang="en-US" sz="2400" dirty="0"/>
              <a:t> player found so far </a:t>
            </a:r>
            <a:br>
              <a:rPr lang="en-US" sz="2400" dirty="0"/>
            </a:br>
            <a:r>
              <a:rPr lang="en-US" sz="2400" dirty="0"/>
              <a:t>at any choice point above node </a:t>
            </a:r>
            <a:r>
              <a:rPr lang="en-US" sz="2400" i="1" dirty="0"/>
              <a:t>n</a:t>
            </a:r>
          </a:p>
          <a:p>
            <a:r>
              <a:rPr lang="en-US" altLang="ja-JP" sz="2400" dirty="0"/>
              <a:t>More precisely: </a:t>
            </a:r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is the lowest number that </a:t>
            </a:r>
            <a:r>
              <a:rPr lang="en-US" altLang="ja-JP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know how to force </a:t>
            </a:r>
            <a:r>
              <a:rPr lang="en-US" altLang="ja-JP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to accept</a:t>
            </a: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We want to compute the 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-value at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 we loop over </a:t>
            </a:r>
            <a:r>
              <a:rPr lang="en-US" sz="2400" i="1" dirty="0">
                <a:solidFill>
                  <a:srgbClr val="FF0000"/>
                </a:solidFill>
              </a:rPr>
              <a:t>m</a:t>
            </a:r>
            <a:r>
              <a:rPr lang="en-US" sz="2400" dirty="0"/>
              <a:t>’s children,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MAX</a:t>
            </a:r>
            <a:r>
              <a:rPr lang="en-US" sz="2400" dirty="0"/>
              <a:t>-value increases</a:t>
            </a:r>
          </a:p>
          <a:p>
            <a:r>
              <a:rPr lang="en-US" sz="2400" dirty="0"/>
              <a:t>If it rises above </a:t>
            </a:r>
            <a:r>
              <a:rPr lang="el-GR" altLang="ja-JP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β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MIN</a:t>
            </a:r>
            <a:r>
              <a:rPr lang="en-US" sz="2400" dirty="0"/>
              <a:t> will never choose </a:t>
            </a:r>
            <a:r>
              <a:rPr lang="en-US" sz="2400" i="1" dirty="0"/>
              <a:t>m</a:t>
            </a:r>
            <a:r>
              <a:rPr lang="en-US" sz="2400" dirty="0"/>
              <a:t>, so we can ignore </a:t>
            </a:r>
            <a:r>
              <a:rPr lang="en-US" sz="2400" i="1" dirty="0"/>
              <a:t>m</a:t>
            </a:r>
            <a:r>
              <a:rPr lang="en-US" sz="2400" dirty="0"/>
              <a:t>’s remaining children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87" y="1514476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55825" y="2093632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>
                <a:latin typeface="Times New Roman"/>
                <a:cs typeface="Times New Roman"/>
              </a:rPr>
              <a:t>β</a:t>
            </a:r>
            <a:endParaRPr lang="ja-JP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23485" y="4600522"/>
            <a:ext cx="48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Times New Roman"/>
                <a:cs typeface="Times New Roman"/>
              </a:rPr>
              <a:t>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444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600200" y="1646238"/>
                <a:ext cx="518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An unexpected result:</a:t>
                </a:r>
                <a:endParaRPr lang="en-US" sz="2400" i="1" dirty="0"/>
              </a:p>
              <a:p>
                <a:r>
                  <a:rPr lang="en-US" altLang="ja-JP" sz="2400" b="1" dirty="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altLang="ja-JP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is the highest number that MAX knows how to force MIN to accept</a:t>
                </a:r>
                <a:endParaRPr lang="en-US" altLang="ja-JP" sz="2400" dirty="0"/>
              </a:p>
              <a:p>
                <a:r>
                  <a:rPr lang="el-GR" altLang="ja-JP" sz="2400" b="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altLang="ja-JP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is the lowest number that </a:t>
                </a:r>
                <a:r>
                  <a:rPr lang="en-US" altLang="ja-JP" sz="2400" b="1" u="sng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MIN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 know how to force </a:t>
                </a:r>
                <a:r>
                  <a:rPr lang="en-US" altLang="ja-JP" sz="2400" b="1" u="sng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MAX</a:t>
                </a: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 to accept</a:t>
                </a:r>
              </a:p>
              <a:p>
                <a:pPr marL="0" indent="0">
                  <a:buNone/>
                </a:pP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600200" y="1646238"/>
                <a:ext cx="5181600" cy="4525963"/>
              </a:xfrm>
              <a:blipFill rotWithShape="0">
                <a:blip r:embed="rId3"/>
                <a:stretch>
                  <a:fillRect l="-1882" t="-2019" r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587" y="1514476"/>
            <a:ext cx="2544681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7875"/>
            <a:ext cx="71289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55825" y="2093632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ja-JP" sz="2400" b="1" dirty="0">
                <a:latin typeface="Times New Roman"/>
                <a:cs typeface="Times New Roman"/>
              </a:rPr>
              <a:t>β</a:t>
            </a:r>
            <a:endParaRPr lang="ja-JP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323485" y="4600522"/>
            <a:ext cx="48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latin typeface="Times New Roman"/>
                <a:cs typeface="Times New Roman"/>
              </a:rPr>
              <a:t>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5275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0704"/>
            <a:ext cx="8229600" cy="5410200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action</a:t>
            </a:r>
            <a:r>
              <a:rPr lang="en-US" sz="1800" dirty="0"/>
              <a:t> = </a:t>
            </a:r>
            <a:r>
              <a:rPr lang="en-US" sz="1800" b="1" dirty="0"/>
              <a:t>Alpha-Beta-Search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0000FF"/>
                </a:solidFill>
              </a:rPr>
              <a:t>Min-Value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C0099"/>
                </a:solidFill>
              </a:rPr>
              <a:t>−∞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</a:rPr>
              <a:t>∞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return the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  <a:r>
              <a:rPr lang="en-US" sz="1800" dirty="0"/>
              <a:t> with value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i="1" dirty="0">
                <a:solidFill>
                  <a:srgbClr val="CC0099"/>
                </a:solidFill>
              </a:rPr>
              <a:t>: </a:t>
            </a:r>
            <a:r>
              <a:rPr lang="en-US" sz="1800" i="1" dirty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i="1" dirty="0">
                <a:solidFill>
                  <a:srgbClr val="0000FF"/>
                </a:solidFill>
              </a:rPr>
              <a:t>: </a:t>
            </a:r>
            <a:r>
              <a:rPr lang="en-US" sz="1800" i="1" dirty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0000FF"/>
                </a:solidFill>
              </a:rPr>
              <a:t>Min-Value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if Terminal(</a:t>
            </a:r>
            <a:r>
              <a:rPr lang="en-US" sz="1800" i="1" dirty="0"/>
              <a:t>node</a:t>
            </a:r>
            <a:r>
              <a:rPr lang="en-US" sz="1800" dirty="0"/>
              <a:t>) return Utility(</a:t>
            </a:r>
            <a:r>
              <a:rPr lang="en-US" sz="1800" i="1" dirty="0"/>
              <a:t>node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+∞</a:t>
            </a:r>
          </a:p>
          <a:p>
            <a:pPr marL="0" indent="0" defTabSz="457200">
              <a:buNone/>
            </a:pPr>
            <a:r>
              <a:rPr lang="en-US" sz="1800" dirty="0"/>
              <a:t>	for each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n-US" sz="1800" i="1" dirty="0"/>
              <a:t>v</a:t>
            </a:r>
            <a:r>
              <a:rPr lang="en-US" sz="1800" dirty="0"/>
              <a:t> = Min(</a:t>
            </a:r>
            <a:r>
              <a:rPr lang="en-US" sz="1800" i="1" dirty="0"/>
              <a:t>v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CC0099"/>
                </a:solidFill>
              </a:rPr>
              <a:t>Max-Value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i="1" dirty="0"/>
              <a:t>action</a:t>
            </a:r>
            <a:r>
              <a:rPr lang="en-US" sz="1800" dirty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	if </a:t>
            </a:r>
            <a:r>
              <a:rPr lang="en-US" sz="1800" i="1" dirty="0"/>
              <a:t>v</a:t>
            </a:r>
            <a:r>
              <a:rPr lang="en-US" sz="1800" dirty="0"/>
              <a:t> ≤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 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l-GR" sz="1800" i="1" dirty="0">
                <a:solidFill>
                  <a:srgbClr val="0000FF"/>
                </a:solidFill>
              </a:rPr>
              <a:t> β</a:t>
            </a:r>
            <a:r>
              <a:rPr lang="en-US" sz="1800" dirty="0"/>
              <a:t> = Min(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end for</a:t>
            </a:r>
          </a:p>
          <a:p>
            <a:pPr marL="0" indent="0" defTabSz="457200">
              <a:buNone/>
            </a:pPr>
            <a:r>
              <a:rPr lang="en-US" sz="1800" dirty="0"/>
              <a:t>	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8458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8229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7162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0"/>
            <a:endCxn id="8" idx="0"/>
          </p:cNvCxnSpPr>
          <p:nvPr/>
        </p:nvCxnSpPr>
        <p:spPr>
          <a:xfrm flipH="1">
            <a:off x="7467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0"/>
            <a:endCxn id="6" idx="0"/>
          </p:cNvCxnSpPr>
          <p:nvPr/>
        </p:nvCxnSpPr>
        <p:spPr>
          <a:xfrm flipH="1">
            <a:off x="8534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0"/>
          </p:cNvCxnSpPr>
          <p:nvPr/>
        </p:nvCxnSpPr>
        <p:spPr>
          <a:xfrm>
            <a:off x="8763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68797" y="13716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1" y="3821668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10601" y="251460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716869" y="2743201"/>
            <a:ext cx="50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4576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AI: Origins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51038"/>
            <a:ext cx="8229600" cy="4525963"/>
          </a:xfrm>
        </p:spPr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algorithm: Ernst </a:t>
            </a:r>
            <a:r>
              <a:rPr lang="en-US" dirty="0" err="1"/>
              <a:t>Zermelo</a:t>
            </a:r>
            <a:r>
              <a:rPr lang="en-US" dirty="0"/>
              <a:t>, 1912</a:t>
            </a:r>
          </a:p>
          <a:p>
            <a:r>
              <a:rPr lang="en-US" dirty="0"/>
              <a:t>Chess playing with evaluation function, quiescence search, selective search: </a:t>
            </a:r>
            <a:br>
              <a:rPr lang="en-US" dirty="0"/>
            </a:br>
            <a:r>
              <a:rPr lang="en-US" dirty="0"/>
              <a:t>Claude Shannon, 1949 (</a:t>
            </a:r>
            <a:r>
              <a:rPr lang="en-US" dirty="0">
                <a:hlinkClick r:id="rId3"/>
              </a:rPr>
              <a:t>paper</a:t>
            </a:r>
            <a:r>
              <a:rPr lang="en-US" dirty="0"/>
              <a:t>)</a:t>
            </a:r>
          </a:p>
          <a:p>
            <a:r>
              <a:rPr lang="en-US" dirty="0"/>
              <a:t>Alpha-beta search: John McCarthy, 1956 </a:t>
            </a:r>
          </a:p>
          <a:p>
            <a:r>
              <a:rPr lang="en-US" dirty="0"/>
              <a:t>Checkers program that learns its own evaluation function by playing against itself: Arthur Samuel,  1956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58648"/>
            <a:ext cx="8229600" cy="1245632"/>
          </a:xfrm>
        </p:spPr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00699"/>
            <a:ext cx="8229600" cy="4525963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action</a:t>
            </a:r>
            <a:r>
              <a:rPr lang="en-US" sz="1800" dirty="0"/>
              <a:t> = </a:t>
            </a:r>
            <a:r>
              <a:rPr lang="en-US" sz="1800" b="1" dirty="0"/>
              <a:t>Alpha-Beta-Search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) 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C0099"/>
                </a:solidFill>
              </a:rPr>
              <a:t>Max-Value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C0099"/>
                </a:solidFill>
              </a:rPr>
              <a:t>−∞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FF"/>
                </a:solidFill>
              </a:rPr>
              <a:t>∞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return the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  <a:r>
              <a:rPr lang="en-US" sz="1800" dirty="0"/>
              <a:t> with value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i="1" dirty="0">
                <a:solidFill>
                  <a:srgbClr val="CC0099"/>
                </a:solidFill>
              </a:rPr>
              <a:t>: </a:t>
            </a:r>
            <a:r>
              <a:rPr lang="en-US" sz="1800" i="1" dirty="0"/>
              <a:t>best alternative available to the Max player</a:t>
            </a:r>
          </a:p>
          <a:p>
            <a:pPr marL="0" indent="0" defTabSz="457200">
              <a:buNone/>
            </a:pP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i="1" dirty="0">
                <a:solidFill>
                  <a:srgbClr val="0000FF"/>
                </a:solidFill>
              </a:rPr>
              <a:t>: </a:t>
            </a:r>
            <a:r>
              <a:rPr lang="en-US" sz="1800" i="1" dirty="0"/>
              <a:t>best alternative available to the Min player</a:t>
            </a:r>
          </a:p>
          <a:p>
            <a:pPr marL="0" indent="0" defTabSz="457200">
              <a:buNone/>
            </a:pPr>
            <a:endParaRPr lang="en-US" sz="1800" dirty="0"/>
          </a:p>
          <a:p>
            <a:pPr marL="0" indent="0" defTabSz="457200">
              <a:buNone/>
            </a:pPr>
            <a:r>
              <a:rPr lang="en-US" sz="1800" b="1" dirty="0"/>
              <a:t>Function</a:t>
            </a:r>
            <a:r>
              <a:rPr lang="en-US" sz="1800" dirty="0"/>
              <a:t> </a:t>
            </a:r>
            <a:r>
              <a:rPr lang="en-US" sz="1800" i="1" dirty="0"/>
              <a:t>v</a:t>
            </a:r>
            <a:r>
              <a:rPr lang="en-US" sz="1800" dirty="0"/>
              <a:t> = </a:t>
            </a:r>
            <a:r>
              <a:rPr lang="en-US" sz="1800" b="1" dirty="0">
                <a:solidFill>
                  <a:srgbClr val="CC0099"/>
                </a:solidFill>
              </a:rPr>
              <a:t>Max-Value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if Terminal(</a:t>
            </a:r>
            <a:r>
              <a:rPr lang="en-US" sz="1800" i="1" dirty="0"/>
              <a:t>node</a:t>
            </a:r>
            <a:r>
              <a:rPr lang="en-US" sz="1800" dirty="0"/>
              <a:t>) return Utility(</a:t>
            </a:r>
            <a:r>
              <a:rPr lang="en-US" sz="1800" i="1" dirty="0"/>
              <a:t>node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</a:t>
            </a:r>
            <a:r>
              <a:rPr lang="en-US" sz="1800" i="1" dirty="0"/>
              <a:t>v</a:t>
            </a:r>
            <a:r>
              <a:rPr lang="en-US" sz="1800" dirty="0"/>
              <a:t> = −∞</a:t>
            </a:r>
          </a:p>
          <a:p>
            <a:pPr marL="0" indent="0" defTabSz="457200">
              <a:buNone/>
            </a:pPr>
            <a:r>
              <a:rPr lang="en-US" sz="1800" dirty="0"/>
              <a:t>	for each </a:t>
            </a:r>
            <a:r>
              <a:rPr lang="en-US" sz="1800" i="1" dirty="0"/>
              <a:t>action</a:t>
            </a:r>
            <a:r>
              <a:rPr lang="en-US" sz="1800" dirty="0"/>
              <a:t> from </a:t>
            </a:r>
            <a:r>
              <a:rPr lang="en-US" sz="1800" i="1" dirty="0"/>
              <a:t>node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n-US" sz="1800" i="1" dirty="0"/>
              <a:t>v</a:t>
            </a:r>
            <a:r>
              <a:rPr lang="en-US" sz="1800" dirty="0"/>
              <a:t> = Max(</a:t>
            </a:r>
            <a:r>
              <a:rPr lang="en-US" sz="1800" i="1" dirty="0"/>
              <a:t>v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00FF"/>
                </a:solidFill>
              </a:rPr>
              <a:t>Min-Value</a:t>
            </a:r>
            <a:r>
              <a:rPr lang="en-US" sz="1800" dirty="0"/>
              <a:t>(</a:t>
            </a:r>
            <a:r>
              <a:rPr lang="en-US" sz="1800" dirty="0" err="1"/>
              <a:t>Succ</a:t>
            </a:r>
            <a:r>
              <a:rPr lang="en-US" sz="1800" dirty="0"/>
              <a:t>(</a:t>
            </a:r>
            <a:r>
              <a:rPr lang="en-US" sz="1800" i="1" dirty="0"/>
              <a:t>node</a:t>
            </a:r>
            <a:r>
              <a:rPr lang="en-US" sz="1800" dirty="0"/>
              <a:t>, </a:t>
            </a:r>
            <a:r>
              <a:rPr lang="en-US" sz="1800" i="1" dirty="0"/>
              <a:t>action</a:t>
            </a:r>
            <a:r>
              <a:rPr lang="en-US" sz="1800" dirty="0"/>
              <a:t>), 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))</a:t>
            </a:r>
          </a:p>
          <a:p>
            <a:pPr marL="0" indent="0" defTabSz="457200">
              <a:buNone/>
            </a:pPr>
            <a:r>
              <a:rPr lang="en-US" sz="1800" dirty="0"/>
              <a:t>		if </a:t>
            </a:r>
            <a:r>
              <a:rPr lang="en-US" sz="1800" i="1" dirty="0"/>
              <a:t>v</a:t>
            </a:r>
            <a:r>
              <a:rPr lang="en-US" sz="1800" dirty="0"/>
              <a:t> ≥ </a:t>
            </a:r>
            <a:r>
              <a:rPr lang="el-GR" sz="1800" i="1" dirty="0">
                <a:solidFill>
                  <a:srgbClr val="0000FF"/>
                </a:solidFill>
              </a:rPr>
              <a:t>β</a:t>
            </a:r>
            <a:r>
              <a:rPr lang="en-US" sz="1800" dirty="0"/>
              <a:t> 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r>
              <a:rPr lang="en-US" sz="1800" dirty="0"/>
              <a:t>		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 = Max(</a:t>
            </a:r>
            <a:r>
              <a:rPr lang="el-GR" sz="1800" i="1" dirty="0">
                <a:solidFill>
                  <a:srgbClr val="CC0099"/>
                </a:solidFill>
              </a:rPr>
              <a:t>α</a:t>
            </a:r>
            <a:r>
              <a:rPr lang="en-US" sz="1800" dirty="0"/>
              <a:t>, </a:t>
            </a:r>
            <a:r>
              <a:rPr lang="en-US" sz="1800" i="1" dirty="0"/>
              <a:t>v</a:t>
            </a:r>
            <a:r>
              <a:rPr lang="en-US" sz="1800" dirty="0"/>
              <a:t>)</a:t>
            </a:r>
          </a:p>
          <a:p>
            <a:pPr marL="0" indent="0" defTabSz="457200">
              <a:buNone/>
            </a:pPr>
            <a:r>
              <a:rPr lang="en-US" sz="1800" dirty="0"/>
              <a:t>	end for</a:t>
            </a:r>
          </a:p>
          <a:p>
            <a:pPr marL="0" indent="0" defTabSz="457200">
              <a:buNone/>
            </a:pPr>
            <a:r>
              <a:rPr lang="en-US" sz="1800" dirty="0"/>
              <a:t>	return </a:t>
            </a:r>
            <a:r>
              <a:rPr lang="en-US" sz="1800" i="1" dirty="0"/>
              <a:t>v</a:t>
            </a:r>
          </a:p>
          <a:p>
            <a:pPr marL="0" indent="0" defTabSz="457200">
              <a:buNone/>
            </a:pPr>
            <a:endParaRPr lang="en-US" sz="1800" dirty="0"/>
          </a:p>
        </p:txBody>
      </p:sp>
      <p:sp>
        <p:nvSpPr>
          <p:cNvPr id="4" name="Isosceles Triangle 3"/>
          <p:cNvSpPr/>
          <p:nvPr/>
        </p:nvSpPr>
        <p:spPr>
          <a:xfrm>
            <a:off x="8458200" y="13716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flipV="1">
            <a:off x="82296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 flipV="1">
            <a:off x="7162800" y="3200400"/>
            <a:ext cx="609600" cy="533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3"/>
          </p:cNvCxnSpPr>
          <p:nvPr/>
        </p:nvCxnSpPr>
        <p:spPr>
          <a:xfrm flipH="1">
            <a:off x="7467600" y="1905000"/>
            <a:ext cx="12954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3"/>
          </p:cNvCxnSpPr>
          <p:nvPr/>
        </p:nvCxnSpPr>
        <p:spPr>
          <a:xfrm flipH="1">
            <a:off x="8534400" y="1905000"/>
            <a:ext cx="228600" cy="12954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</p:cNvCxnSpPr>
          <p:nvPr/>
        </p:nvCxnSpPr>
        <p:spPr>
          <a:xfrm>
            <a:off x="8763000" y="1905000"/>
            <a:ext cx="1143000" cy="10668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068797" y="1371600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node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696201" y="3821668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Succ</a:t>
            </a:r>
            <a:r>
              <a:rPr lang="en-US" dirty="0"/>
              <a:t>(</a:t>
            </a:r>
            <a:r>
              <a:rPr lang="en-US" i="1" dirty="0"/>
              <a:t>node</a:t>
            </a:r>
            <a:r>
              <a:rPr lang="en-US" dirty="0"/>
              <a:t>, </a:t>
            </a:r>
            <a:r>
              <a:rPr lang="en-US" i="1" dirty="0"/>
              <a:t>action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610601" y="2514600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716869" y="2743201"/>
            <a:ext cx="5036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025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458200" cy="4525963"/>
          </a:xfrm>
        </p:spPr>
        <p:txBody>
          <a:bodyPr/>
          <a:lstStyle/>
          <a:p>
            <a:r>
              <a:rPr lang="en-US" dirty="0"/>
              <a:t>Pruning does not affect final result</a:t>
            </a:r>
          </a:p>
          <a:p>
            <a:r>
              <a:rPr lang="en-US" dirty="0"/>
              <a:t>Amount of pruning depends on move ordering</a:t>
            </a:r>
          </a:p>
          <a:p>
            <a:pPr lvl="1"/>
            <a:r>
              <a:rPr lang="en-US" dirty="0"/>
              <a:t>Should start with the “best” moves (highest-value for MAX or lowest-value for MIN)</a:t>
            </a:r>
          </a:p>
          <a:p>
            <a:pPr lvl="1"/>
            <a:r>
              <a:rPr lang="en-US" dirty="0"/>
              <a:t>For chess, can try captures first, then threats, then forward moves, then backward moves</a:t>
            </a:r>
          </a:p>
          <a:p>
            <a:pPr lvl="1"/>
            <a:r>
              <a:rPr lang="en-US" dirty="0"/>
              <a:t>Can also try to remember “killer moves” from other branches of the tree</a:t>
            </a:r>
          </a:p>
          <a:p>
            <a:r>
              <a:rPr lang="en-US" dirty="0"/>
              <a:t>With perfect ordering, the time to find the best move is reduced to </a:t>
            </a:r>
            <a:r>
              <a:rPr lang="en-US" dirty="0">
                <a:solidFill>
                  <a:srgbClr val="CC0099"/>
                </a:solidFill>
              </a:rPr>
              <a:t>O(b</a:t>
            </a:r>
            <a:r>
              <a:rPr lang="en-US" baseline="30000" dirty="0">
                <a:solidFill>
                  <a:srgbClr val="CC0099"/>
                </a:solidFill>
              </a:rPr>
              <a:t>m/2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from </a:t>
            </a:r>
            <a:r>
              <a:rPr lang="en-US" dirty="0">
                <a:solidFill>
                  <a:srgbClr val="CC0099"/>
                </a:solidFill>
              </a:rPr>
              <a:t>O(b</a:t>
            </a:r>
            <a:r>
              <a:rPr lang="en-US" baseline="30000" dirty="0">
                <a:solidFill>
                  <a:srgbClr val="CC0099"/>
                </a:solidFill>
              </a:rPr>
              <a:t>m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lvl="1"/>
            <a:r>
              <a:rPr lang="en-US" dirty="0"/>
              <a:t>Depth of search is effectively doubled</a:t>
            </a: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Limited-Horizon Computation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861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single-agent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70038"/>
            <a:ext cx="8839200" cy="4525963"/>
          </a:xfrm>
        </p:spPr>
        <p:txBody>
          <a:bodyPr/>
          <a:lstStyle/>
          <a:p>
            <a:r>
              <a:rPr lang="en-US" dirty="0"/>
              <a:t>We don’t know how the opponent will act</a:t>
            </a:r>
          </a:p>
          <a:p>
            <a:pPr lvl="1"/>
            <a:r>
              <a:rPr lang="en-US" dirty="0"/>
              <a:t>The solution is not a fixed sequence of actions from start state to goal state, but a </a:t>
            </a:r>
            <a:r>
              <a:rPr lang="en-US" b="1" i="1" dirty="0">
                <a:solidFill>
                  <a:srgbClr val="CC0099"/>
                </a:solidFill>
              </a:rPr>
              <a:t>strategy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CC0099"/>
                </a:solidFill>
              </a:rPr>
              <a:t>policy</a:t>
            </a:r>
            <a:r>
              <a:rPr lang="en-US" dirty="0"/>
              <a:t> (a mapping from state to best move in that state)</a:t>
            </a:r>
          </a:p>
        </p:txBody>
      </p:sp>
    </p:spTree>
    <p:extLst>
      <p:ext uri="{BB962C8B-B14F-4D97-AF65-F5344CB8AC3E}">
        <p14:creationId xmlns:p14="http://schemas.microsoft.com/office/powerpoint/2010/main" val="1731623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single-agent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70038"/>
            <a:ext cx="8839200" cy="4525963"/>
          </a:xfrm>
        </p:spPr>
        <p:txBody>
          <a:bodyPr/>
          <a:lstStyle/>
          <a:p>
            <a:r>
              <a:rPr lang="en-US" dirty="0"/>
              <a:t>We don’t know how the opponent will act</a:t>
            </a:r>
          </a:p>
          <a:p>
            <a:pPr lvl="1"/>
            <a:r>
              <a:rPr lang="en-US" dirty="0"/>
              <a:t>The solution is not a fixed sequence of actions from start state to goal state, but a </a:t>
            </a:r>
            <a:r>
              <a:rPr lang="en-US" b="1" i="1" dirty="0">
                <a:solidFill>
                  <a:srgbClr val="CC0099"/>
                </a:solidFill>
              </a:rPr>
              <a:t>strategy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CC0099"/>
                </a:solidFill>
              </a:rPr>
              <a:t>policy</a:t>
            </a:r>
            <a:r>
              <a:rPr lang="en-US" dirty="0"/>
              <a:t> (a mapping from state to best move in that state)</a:t>
            </a:r>
          </a:p>
          <a:p>
            <a:r>
              <a:rPr lang="en-US" dirty="0"/>
              <a:t>Efficiency is critical to playing well</a:t>
            </a:r>
          </a:p>
          <a:p>
            <a:pPr lvl="1"/>
            <a:r>
              <a:rPr lang="en-US" dirty="0"/>
              <a:t>The time to make a move is limited</a:t>
            </a:r>
          </a:p>
          <a:p>
            <a:pPr lvl="1"/>
            <a:r>
              <a:rPr lang="en-US" dirty="0"/>
              <a:t>The branching factor, search depth, and number of terminal configurations are huge</a:t>
            </a:r>
          </a:p>
          <a:p>
            <a:pPr lvl="2"/>
            <a:r>
              <a:rPr lang="en-US" dirty="0"/>
              <a:t>In chess, </a:t>
            </a:r>
            <a:r>
              <a:rPr lang="en-US" dirty="0">
                <a:solidFill>
                  <a:srgbClr val="CC0099"/>
                </a:solidFill>
              </a:rPr>
              <a:t>branching factor ≈ 35 </a:t>
            </a:r>
            <a:r>
              <a:rPr lang="en-US" dirty="0"/>
              <a:t>and </a:t>
            </a:r>
            <a:r>
              <a:rPr lang="en-US" dirty="0">
                <a:solidFill>
                  <a:srgbClr val="CC0099"/>
                </a:solidFill>
              </a:rPr>
              <a:t>depth ≈ 100</a:t>
            </a:r>
            <a:r>
              <a:rPr lang="en-US" dirty="0"/>
              <a:t>, giving a search tree of </a:t>
            </a:r>
            <a:r>
              <a:rPr lang="en-US" dirty="0">
                <a:solidFill>
                  <a:srgbClr val="CC0099"/>
                </a:solidFill>
              </a:rPr>
              <a:t>10</a:t>
            </a:r>
            <a:r>
              <a:rPr lang="en-US" baseline="30000" dirty="0">
                <a:solidFill>
                  <a:srgbClr val="CC0099"/>
                </a:solidFill>
              </a:rPr>
              <a:t>154</a:t>
            </a:r>
            <a:r>
              <a:rPr lang="en-US" dirty="0"/>
              <a:t> nodes</a:t>
            </a:r>
          </a:p>
          <a:p>
            <a:pPr lvl="3"/>
            <a:r>
              <a:rPr lang="en-US" sz="1600" dirty="0"/>
              <a:t>Number of atoms in the observable universe ≈ </a:t>
            </a:r>
            <a:r>
              <a:rPr lang="en-US" sz="1600" dirty="0">
                <a:solidFill>
                  <a:srgbClr val="CC0099"/>
                </a:solidFill>
              </a:rPr>
              <a:t>10</a:t>
            </a:r>
            <a:r>
              <a:rPr lang="en-US" sz="1600" baseline="30000" dirty="0">
                <a:solidFill>
                  <a:srgbClr val="CC0099"/>
                </a:solidFill>
              </a:rPr>
              <a:t>80</a:t>
            </a:r>
            <a:endParaRPr lang="en-US" sz="1600" dirty="0">
              <a:solidFill>
                <a:srgbClr val="CC0099"/>
              </a:solidFill>
            </a:endParaRPr>
          </a:p>
          <a:p>
            <a:pPr lvl="1"/>
            <a:r>
              <a:rPr lang="en-US" dirty="0"/>
              <a:t>This rules out searching all the way to the end of the game</a:t>
            </a:r>
          </a:p>
        </p:txBody>
      </p:sp>
    </p:spTree>
    <p:extLst>
      <p:ext uri="{BB962C8B-B14F-4D97-AF65-F5344CB8AC3E}">
        <p14:creationId xmlns:p14="http://schemas.microsoft.com/office/powerpoint/2010/main" val="1767269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82000" cy="1143000"/>
          </a:xfrm>
        </p:spPr>
        <p:txBody>
          <a:bodyPr/>
          <a:lstStyle/>
          <a:p>
            <a:r>
              <a:rPr lang="en-US" dirty="0"/>
              <a:t>Evaluation function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1"/>
            <a:ext cx="8915400" cy="4525963"/>
          </a:xfrm>
        </p:spPr>
        <p:txBody>
          <a:bodyPr/>
          <a:lstStyle/>
          <a:p>
            <a:r>
              <a:rPr lang="en-US" sz="2400" dirty="0"/>
              <a:t>Cut off search at a certain depth and compute the value of an </a:t>
            </a:r>
            <a:r>
              <a:rPr lang="en-US" sz="2400" b="1" dirty="0"/>
              <a:t>evaluation function </a:t>
            </a:r>
            <a:r>
              <a:rPr lang="en-US" sz="2400" dirty="0"/>
              <a:t>for a state instead of its </a:t>
            </a:r>
            <a:r>
              <a:rPr lang="en-US" sz="2400" dirty="0" err="1"/>
              <a:t>minimax</a:t>
            </a:r>
            <a:r>
              <a:rPr lang="en-US" sz="2400" dirty="0"/>
              <a:t> value</a:t>
            </a:r>
          </a:p>
          <a:p>
            <a:pPr lvl="1"/>
            <a:r>
              <a:rPr lang="en-US" sz="2000" dirty="0"/>
              <a:t>The evaluation function may be thought of as the probability of winning from a given state or the </a:t>
            </a:r>
            <a:r>
              <a:rPr lang="en-US" sz="2000" i="1" dirty="0"/>
              <a:t>expected value</a:t>
            </a:r>
            <a:r>
              <a:rPr lang="en-US" sz="2000" dirty="0"/>
              <a:t> of that state</a:t>
            </a:r>
          </a:p>
          <a:p>
            <a:r>
              <a:rPr lang="en-US" sz="2400" dirty="0"/>
              <a:t>A common evaluation function is a weighted sum of </a:t>
            </a:r>
            <a:r>
              <a:rPr lang="en-US" sz="2400" i="1" dirty="0"/>
              <a:t>features</a:t>
            </a:r>
            <a:r>
              <a:rPr lang="en-US" sz="2400" dirty="0"/>
              <a:t>:</a:t>
            </a:r>
            <a:br>
              <a:rPr lang="en-US" sz="2400" dirty="0"/>
            </a:br>
            <a:endParaRPr lang="en-US" sz="800" dirty="0"/>
          </a:p>
          <a:p>
            <a:pPr algn="ctr">
              <a:buFontTx/>
              <a:buNone/>
            </a:pPr>
            <a:r>
              <a:rPr lang="en-US" sz="2400" b="1" i="1" dirty="0" err="1">
                <a:solidFill>
                  <a:srgbClr val="CC0099"/>
                </a:solidFill>
              </a:rPr>
              <a:t>Eval</a:t>
            </a:r>
            <a:r>
              <a:rPr lang="en-US" sz="2400" b="1" i="1" dirty="0">
                <a:solidFill>
                  <a:srgbClr val="CC0099"/>
                </a:solidFill>
              </a:rPr>
              <a:t>(s) = w</a:t>
            </a:r>
            <a:r>
              <a:rPr lang="en-US" sz="2400" b="1" i="1" baseline="-25000" dirty="0">
                <a:solidFill>
                  <a:srgbClr val="CC0099"/>
                </a:solidFill>
              </a:rPr>
              <a:t>1 </a:t>
            </a:r>
            <a:r>
              <a:rPr lang="en-US" sz="2400" b="1" i="1" dirty="0">
                <a:solidFill>
                  <a:srgbClr val="CC0099"/>
                </a:solidFill>
              </a:rPr>
              <a:t>f</a:t>
            </a:r>
            <a:r>
              <a:rPr lang="en-US" sz="2400" b="1" i="1" baseline="-25000" dirty="0">
                <a:solidFill>
                  <a:srgbClr val="CC0099"/>
                </a:solidFill>
              </a:rPr>
              <a:t>1</a:t>
            </a:r>
            <a:r>
              <a:rPr lang="en-US" sz="2400" b="1" i="1" dirty="0">
                <a:solidFill>
                  <a:srgbClr val="CC0099"/>
                </a:solidFill>
              </a:rPr>
              <a:t>(s) + w</a:t>
            </a:r>
            <a:r>
              <a:rPr lang="en-US" sz="2400" b="1" i="1" baseline="-25000" dirty="0">
                <a:solidFill>
                  <a:srgbClr val="CC0099"/>
                </a:solidFill>
              </a:rPr>
              <a:t>2 </a:t>
            </a:r>
            <a:r>
              <a:rPr lang="en-US" sz="2400" b="1" i="1" dirty="0">
                <a:solidFill>
                  <a:srgbClr val="CC0099"/>
                </a:solidFill>
              </a:rPr>
              <a:t>f</a:t>
            </a:r>
            <a:r>
              <a:rPr lang="en-US" sz="2400" b="1" i="1" baseline="-25000" dirty="0">
                <a:solidFill>
                  <a:srgbClr val="CC0099"/>
                </a:solidFill>
              </a:rPr>
              <a:t>2</a:t>
            </a:r>
            <a:r>
              <a:rPr lang="en-US" sz="2400" b="1" i="1" dirty="0">
                <a:solidFill>
                  <a:srgbClr val="CC0099"/>
                </a:solidFill>
              </a:rPr>
              <a:t>(s) + … + </a:t>
            </a:r>
            <a:r>
              <a:rPr lang="en-US" sz="2400" b="1" i="1" dirty="0" err="1">
                <a:solidFill>
                  <a:srgbClr val="CC0099"/>
                </a:solidFill>
              </a:rPr>
              <a:t>w</a:t>
            </a:r>
            <a:r>
              <a:rPr lang="en-US" sz="2400" b="1" i="1" baseline="-25000" dirty="0" err="1">
                <a:solidFill>
                  <a:srgbClr val="CC0099"/>
                </a:solidFill>
              </a:rPr>
              <a:t>n</a:t>
            </a:r>
            <a:r>
              <a:rPr lang="en-US" sz="2400" b="1" i="1" baseline="-25000" dirty="0">
                <a:solidFill>
                  <a:srgbClr val="CC0099"/>
                </a:solidFill>
              </a:rPr>
              <a:t> </a:t>
            </a:r>
            <a:r>
              <a:rPr lang="en-US" sz="2400" b="1" i="1" dirty="0">
                <a:solidFill>
                  <a:srgbClr val="CC0099"/>
                </a:solidFill>
              </a:rPr>
              <a:t>f</a:t>
            </a:r>
            <a:r>
              <a:rPr lang="en-US" sz="2400" b="1" i="1" baseline="-25000" dirty="0">
                <a:solidFill>
                  <a:srgbClr val="CC0099"/>
                </a:solidFill>
              </a:rPr>
              <a:t>n</a:t>
            </a:r>
            <a:r>
              <a:rPr lang="en-US" sz="2400" b="1" i="1" dirty="0">
                <a:solidFill>
                  <a:srgbClr val="CC0099"/>
                </a:solidFill>
              </a:rPr>
              <a:t>(s)</a:t>
            </a:r>
            <a:br>
              <a:rPr lang="en-US" sz="2400" dirty="0"/>
            </a:br>
            <a:endParaRPr lang="en-US" sz="800" dirty="0"/>
          </a:p>
          <a:p>
            <a:pPr lvl="1"/>
            <a:r>
              <a:rPr lang="en-US" sz="2000" dirty="0"/>
              <a:t>For chess, </a:t>
            </a:r>
            <a:r>
              <a:rPr lang="en-US" sz="2000" b="1" i="1" dirty="0">
                <a:solidFill>
                  <a:srgbClr val="CC0099"/>
                </a:solidFill>
              </a:rPr>
              <a:t>w</a:t>
            </a:r>
            <a:r>
              <a:rPr lang="en-US" sz="2000" b="1" i="1" baseline="-25000" dirty="0">
                <a:solidFill>
                  <a:srgbClr val="CC0099"/>
                </a:solidFill>
              </a:rPr>
              <a:t>k</a:t>
            </a:r>
            <a:r>
              <a:rPr lang="en-US" sz="2000" dirty="0"/>
              <a:t> may be the </a:t>
            </a:r>
            <a:r>
              <a:rPr lang="en-US" sz="2000" b="1" dirty="0"/>
              <a:t>material value</a:t>
            </a:r>
            <a:r>
              <a:rPr lang="en-US" sz="2000" dirty="0"/>
              <a:t> of a piece (pawn = 1, </a:t>
            </a:r>
            <a:br>
              <a:rPr lang="en-US" sz="2000" dirty="0"/>
            </a:br>
            <a:r>
              <a:rPr lang="en-US" sz="2000" dirty="0"/>
              <a:t>knight = 3, rook = 5, queen = 9) and </a:t>
            </a:r>
            <a:r>
              <a:rPr lang="en-US" sz="2000" b="1" i="1" dirty="0" err="1">
                <a:solidFill>
                  <a:srgbClr val="CC0099"/>
                </a:solidFill>
              </a:rPr>
              <a:t>f</a:t>
            </a:r>
            <a:r>
              <a:rPr lang="en-US" sz="2000" b="1" i="1" baseline="-25000" dirty="0" err="1">
                <a:solidFill>
                  <a:srgbClr val="CC0099"/>
                </a:solidFill>
              </a:rPr>
              <a:t>k</a:t>
            </a:r>
            <a:r>
              <a:rPr lang="en-US" sz="2000" b="1" i="1" dirty="0">
                <a:solidFill>
                  <a:srgbClr val="CC0099"/>
                </a:solidFill>
              </a:rPr>
              <a:t>(s)</a:t>
            </a:r>
            <a:r>
              <a:rPr lang="en-US" sz="2000" dirty="0"/>
              <a:t> may be the advantage in terms of that piece</a:t>
            </a:r>
          </a:p>
          <a:p>
            <a:r>
              <a:rPr lang="en-US" sz="2400" dirty="0"/>
              <a:t>Evaluation functions may be </a:t>
            </a:r>
            <a:r>
              <a:rPr lang="en-US" sz="2400" i="1" dirty="0"/>
              <a:t>learned</a:t>
            </a:r>
            <a:r>
              <a:rPr lang="en-US" sz="2400" dirty="0"/>
              <a:t> from game databases or by having the program play many games against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Horizon effect:</a:t>
            </a:r>
            <a:r>
              <a:rPr lang="en-US" dirty="0"/>
              <a:t> you may incorrectly estimate the value of a state by overlooking an event that is just beyond the depth limit</a:t>
            </a:r>
          </a:p>
          <a:p>
            <a:pPr lvl="1"/>
            <a:r>
              <a:rPr lang="en-US" dirty="0"/>
              <a:t>For example, a damaging move by the opponent that can be delayed but not avoided</a:t>
            </a:r>
          </a:p>
          <a:p>
            <a:r>
              <a:rPr lang="en-US" dirty="0"/>
              <a:t>Possible remedies</a:t>
            </a:r>
          </a:p>
          <a:p>
            <a:pPr lvl="1"/>
            <a:r>
              <a:rPr lang="en-US" b="1" dirty="0"/>
              <a:t>Quiescence search:</a:t>
            </a:r>
            <a:r>
              <a:rPr lang="en-US" dirty="0"/>
              <a:t> do not cut off search at positions that are unstable – for example, are you about to lose an important piece?</a:t>
            </a:r>
          </a:p>
          <a:p>
            <a:pPr lvl="1"/>
            <a:r>
              <a:rPr lang="en-US" b="1" dirty="0"/>
              <a:t>Singular extension: </a:t>
            </a:r>
            <a:r>
              <a:rPr lang="en-US" dirty="0"/>
              <a:t>a strong move that should be tried when the normal depth limit is reached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1"/>
            <a:ext cx="8686800" cy="4525963"/>
          </a:xfrm>
        </p:spPr>
        <p:txBody>
          <a:bodyPr/>
          <a:lstStyle/>
          <a:p>
            <a:r>
              <a:rPr lang="en-US" b="1" dirty="0"/>
              <a:t>Transposition table </a:t>
            </a:r>
            <a:r>
              <a:rPr lang="en-US" dirty="0"/>
              <a:t>to store previously expanded states</a:t>
            </a:r>
          </a:p>
          <a:p>
            <a:r>
              <a:rPr lang="en-US" b="1" dirty="0"/>
              <a:t>Forward pruning </a:t>
            </a:r>
            <a:r>
              <a:rPr lang="en-US" dirty="0"/>
              <a:t>to avoid considering all possible moves</a:t>
            </a:r>
          </a:p>
          <a:p>
            <a:r>
              <a:rPr lang="en-US" b="1" dirty="0"/>
              <a:t>Lookup tables </a:t>
            </a:r>
            <a:r>
              <a:rPr lang="en-US" dirty="0"/>
              <a:t>for opening moves and endgames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Chess playing systems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1"/>
            <a:ext cx="8610600" cy="4983163"/>
          </a:xfrm>
        </p:spPr>
        <p:txBody>
          <a:bodyPr>
            <a:normAutofit lnSpcReduction="10000"/>
          </a:bodyPr>
          <a:lstStyle/>
          <a:p>
            <a:pPr marL="590550" indent="-533400"/>
            <a:r>
              <a:rPr lang="en-US" sz="2400" dirty="0"/>
              <a:t>Baseline system: 200 million node </a:t>
            </a:r>
            <a:r>
              <a:rPr lang="en-US" sz="2400" dirty="0" err="1"/>
              <a:t>evalutions</a:t>
            </a:r>
            <a:r>
              <a:rPr lang="en-US" sz="2400" dirty="0"/>
              <a:t> per move </a:t>
            </a:r>
            <a:br>
              <a:rPr lang="en-US" sz="2400" dirty="0"/>
            </a:br>
            <a:r>
              <a:rPr lang="en-US" sz="2400" dirty="0"/>
              <a:t>(3 min), </a:t>
            </a:r>
            <a:r>
              <a:rPr lang="en-US" sz="2400" dirty="0" err="1"/>
              <a:t>minimax</a:t>
            </a:r>
            <a:r>
              <a:rPr lang="en-US" sz="2400" dirty="0"/>
              <a:t> with a decent evaluation function and quiescence search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5-ply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</a:t>
            </a:r>
            <a:r>
              <a:rPr lang="en-US" dirty="0"/>
              <a:t>human novice</a:t>
            </a:r>
          </a:p>
          <a:p>
            <a:pPr marL="590550" indent="-533400"/>
            <a:r>
              <a:rPr lang="en-US" sz="2400" dirty="0"/>
              <a:t>Add alpha-beta pruning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10-ply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</a:t>
            </a:r>
            <a:r>
              <a:rPr lang="en-US" dirty="0"/>
              <a:t> typical PC, experienced player</a:t>
            </a:r>
          </a:p>
          <a:p>
            <a:pPr marL="590550" indent="-533400"/>
            <a:r>
              <a:rPr lang="en-US" sz="2400" dirty="0"/>
              <a:t>Deep Blue: 30 billion evaluations per move, singular extensions, evaluation function with 8000 features, </a:t>
            </a:r>
            <a:br>
              <a:rPr lang="en-US" sz="2400" dirty="0"/>
            </a:br>
            <a:r>
              <a:rPr lang="en-US" sz="2400" dirty="0"/>
              <a:t>large databases of opening and endgame moves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14-ply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</a:t>
            </a:r>
            <a:r>
              <a:rPr lang="en-US" dirty="0"/>
              <a:t> Garry Kasparov</a:t>
            </a:r>
          </a:p>
          <a:p>
            <a:pPr marL="590550" indent="-533400"/>
            <a:r>
              <a:rPr lang="en-US" sz="2400" dirty="0"/>
              <a:t>More recent state of the art (</a:t>
            </a:r>
            <a:r>
              <a:rPr lang="en-US" sz="2400" dirty="0">
                <a:hlinkClick r:id="rId3"/>
              </a:rPr>
              <a:t>Hydra</a:t>
            </a:r>
            <a:r>
              <a:rPr lang="en-US" sz="2400" dirty="0"/>
              <a:t>, ca. 2006): 36 billion evaluations per second, advanced pruning techniques</a:t>
            </a:r>
          </a:p>
          <a:p>
            <a:pPr marL="990600" lvl="1" indent="-533400"/>
            <a:r>
              <a:rPr lang="en-US" dirty="0">
                <a:solidFill>
                  <a:srgbClr val="CC0099"/>
                </a:solidFill>
              </a:rPr>
              <a:t>18-ply</a:t>
            </a:r>
            <a:r>
              <a:rPr lang="en-US" dirty="0">
                <a:cs typeface="Arial" charset="0"/>
              </a:rPr>
              <a:t> ≈</a:t>
            </a:r>
            <a:r>
              <a:rPr lang="en-US" dirty="0"/>
              <a:t> better than any human alive?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 zero-sum game can be expressed as a minimax tree</a:t>
            </a:r>
          </a:p>
          <a:p>
            <a:r>
              <a:rPr lang="en-US" altLang="ja-JP" dirty="0"/>
              <a:t>Alpha-beta pruning finds the correct solution.  In the best case, it has half the exponent of minimax (can search twice as deeply with a given computational complexity).</a:t>
            </a:r>
          </a:p>
          <a:p>
            <a:r>
              <a:rPr lang="en-US" altLang="ja-JP" dirty="0"/>
              <a:t>Limited-horizon search is always necessary (you can’t search to the end of the game), and always suboptimal.</a:t>
            </a:r>
          </a:p>
          <a:p>
            <a:pPr lvl="1"/>
            <a:r>
              <a:rPr kumimoji="1" lang="en-US" altLang="ja-JP" dirty="0"/>
              <a:t>Estimate your utility, at the end of your horizon, using some type of learned utility function</a:t>
            </a:r>
          </a:p>
          <a:p>
            <a:pPr lvl="1"/>
            <a:r>
              <a:rPr lang="en-US" altLang="ja-JP" dirty="0"/>
              <a:t>Quiescence search: don’t cut off the search in an unstable position (need some way to measure “stability”)</a:t>
            </a:r>
          </a:p>
          <a:p>
            <a:pPr lvl="1"/>
            <a:r>
              <a:rPr kumimoji="1" lang="en-US" altLang="ja-JP" dirty="0"/>
              <a:t>Singular extension: have one or two “super-moves” that you can test at the end of your horizon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88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 environments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7623192"/>
              </p:ext>
            </p:extLst>
          </p:nvPr>
        </p:nvGraphicFramePr>
        <p:xfrm>
          <a:off x="1981200" y="1600201"/>
          <a:ext cx="8229600" cy="3768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04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976">
                <a:tc>
                  <a:txBody>
                    <a:bodyPr/>
                    <a:lstStyle/>
                    <a:p>
                      <a:r>
                        <a:rPr lang="en-US" sz="2800" dirty="0"/>
                        <a:t>Perfect</a:t>
                      </a:r>
                      <a:r>
                        <a:rPr lang="en-US" sz="2800" baseline="0" dirty="0"/>
                        <a:t> information</a:t>
                      </a:r>
                      <a:br>
                        <a:rPr lang="en-US" sz="2800" baseline="0" dirty="0"/>
                      </a:br>
                      <a:r>
                        <a:rPr lang="en-US" sz="2800" baseline="0" dirty="0"/>
                        <a:t>(fully observable)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976">
                <a:tc>
                  <a:txBody>
                    <a:bodyPr/>
                    <a:lstStyle/>
                    <a:p>
                      <a:r>
                        <a:rPr lang="en-US" sz="2800" dirty="0"/>
                        <a:t>Imperfect information</a:t>
                      </a:r>
                    </a:p>
                    <a:p>
                      <a:r>
                        <a:rPr lang="en-US" sz="2800" dirty="0"/>
                        <a:t>(partially observable)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35419" y="2450068"/>
            <a:ext cx="2732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Chess, checkers, go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7600" y="2362201"/>
            <a:ext cx="25805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Backgammon, monopoly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6621" y="3563956"/>
            <a:ext cx="1644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Battleship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4412" y="3577205"/>
            <a:ext cx="18881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Scrabble, poker, bridge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Zero-sum Games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3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two-player zero-sum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take turns</a:t>
            </a:r>
          </a:p>
          <a:p>
            <a:r>
              <a:rPr lang="en-US" dirty="0"/>
              <a:t>Each game outcome or </a:t>
            </a:r>
            <a:r>
              <a:rPr lang="en-US" b="1" dirty="0"/>
              <a:t>terminal state</a:t>
            </a:r>
            <a:r>
              <a:rPr lang="en-US" dirty="0"/>
              <a:t> has a </a:t>
            </a:r>
            <a:r>
              <a:rPr lang="en-US" b="1" dirty="0"/>
              <a:t>utility</a:t>
            </a:r>
            <a:r>
              <a:rPr lang="en-US" dirty="0"/>
              <a:t> for each player (e.g., 1 for win, 0 for loss)</a:t>
            </a:r>
          </a:p>
          <a:p>
            <a:r>
              <a:rPr lang="en-US" dirty="0"/>
              <a:t>The sum of both players’ utilities is a constant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vs. single-agent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570038"/>
            <a:ext cx="8839200" cy="4525963"/>
          </a:xfrm>
        </p:spPr>
        <p:txBody>
          <a:bodyPr/>
          <a:lstStyle/>
          <a:p>
            <a:r>
              <a:rPr lang="en-US" dirty="0"/>
              <a:t>We don’t know how the opponent will act</a:t>
            </a:r>
          </a:p>
          <a:p>
            <a:pPr lvl="1"/>
            <a:r>
              <a:rPr lang="en-US" dirty="0"/>
              <a:t>The solution is not a fixed sequence of actions from start state to goal state, but a </a:t>
            </a:r>
            <a:r>
              <a:rPr lang="en-US" b="1" i="1" dirty="0">
                <a:solidFill>
                  <a:srgbClr val="CC0099"/>
                </a:solidFill>
              </a:rPr>
              <a:t>strategy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CC0099"/>
                </a:solidFill>
              </a:rPr>
              <a:t>policy</a:t>
            </a:r>
            <a:r>
              <a:rPr lang="en-US" dirty="0"/>
              <a:t> (a mapping from state to best move in that state)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Game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838201"/>
            <a:ext cx="8610600" cy="4525963"/>
          </a:xfrm>
        </p:spPr>
        <p:txBody>
          <a:bodyPr/>
          <a:lstStyle/>
          <a:p>
            <a:r>
              <a:rPr lang="en-US" sz="2400" dirty="0"/>
              <a:t>A game of tic-tac-toe between two players, “max” and “min”</a:t>
            </a:r>
          </a:p>
        </p:txBody>
      </p:sp>
      <p:pic>
        <p:nvPicPr>
          <p:cNvPr id="6148" name="Picture 4" descr="tictacto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524000"/>
            <a:ext cx="6960162" cy="4954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b="45878"/>
          <a:stretch>
            <a:fillRect/>
          </a:stretch>
        </p:blipFill>
        <p:spPr bwMode="auto">
          <a:xfrm>
            <a:off x="3180190" y="0"/>
            <a:ext cx="5659011" cy="692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153400" y="457200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http://xkcd.com/832/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2372</Words>
  <Application>Microsoft Macintosh PowerPoint</Application>
  <PresentationFormat>Widescreen</PresentationFormat>
  <Paragraphs>286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CS440/ECE448 Lecture 10: Two-Player Games</vt:lpstr>
      <vt:lpstr>Why study games?</vt:lpstr>
      <vt:lpstr>Game AI: Origins</vt:lpstr>
      <vt:lpstr>Types of game environments</vt:lpstr>
      <vt:lpstr>Zero-sum Games</vt:lpstr>
      <vt:lpstr>Alternating two-player zero-sum games</vt:lpstr>
      <vt:lpstr>Games vs. single-agent search</vt:lpstr>
      <vt:lpstr>Game tree</vt:lpstr>
      <vt:lpstr>PowerPoint Presentation</vt:lpstr>
      <vt:lpstr>A more abstract game tree</vt:lpstr>
      <vt:lpstr>Minimax Search</vt:lpstr>
      <vt:lpstr>The rules of every game</vt:lpstr>
      <vt:lpstr>Game tree search</vt:lpstr>
      <vt:lpstr>Computing the minimax value of a node</vt:lpstr>
      <vt:lpstr>Optimality of minimax</vt:lpstr>
      <vt:lpstr>Multi-player games; Non-zero-sum games</vt:lpstr>
      <vt:lpstr>Minimax in multi-player &amp; non-zero-sum games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Alpha-beta pruning</vt:lpstr>
      <vt:lpstr>Limited-Horizon Computation</vt:lpstr>
      <vt:lpstr>Games vs. single-agent search</vt:lpstr>
      <vt:lpstr>Games vs. single-agent search</vt:lpstr>
      <vt:lpstr>Evaluation function</vt:lpstr>
      <vt:lpstr>Cutting off search</vt:lpstr>
      <vt:lpstr>Advanced techniques</vt:lpstr>
      <vt:lpstr>Chess playing systems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CS440/ECE448 Lecture 9: Minimax Search</dc:title>
  <dc:creator>Mark Hasegawa-Johnson</dc:creator>
  <cp:lastModifiedBy>Hasegawa-Johnson, Mark Allan</cp:lastModifiedBy>
  <cp:revision>22</cp:revision>
  <dcterms:created xsi:type="dcterms:W3CDTF">2017-09-26T00:41:02Z</dcterms:created>
  <dcterms:modified xsi:type="dcterms:W3CDTF">2020-02-15T17:46:37Z</dcterms:modified>
</cp:coreProperties>
</file>