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95" r:id="rId4"/>
    <p:sldId id="269" r:id="rId5"/>
    <p:sldId id="270" r:id="rId6"/>
    <p:sldId id="271" r:id="rId7"/>
    <p:sldId id="272" r:id="rId8"/>
    <p:sldId id="273" r:id="rId9"/>
    <p:sldId id="274" r:id="rId10"/>
    <p:sldId id="289" r:id="rId11"/>
    <p:sldId id="275" r:id="rId12"/>
    <p:sldId id="288" r:id="rId13"/>
    <p:sldId id="290" r:id="rId14"/>
    <p:sldId id="276" r:id="rId15"/>
    <p:sldId id="277" r:id="rId16"/>
    <p:sldId id="278" r:id="rId17"/>
    <p:sldId id="299" r:id="rId18"/>
    <p:sldId id="298" r:id="rId19"/>
    <p:sldId id="296" r:id="rId20"/>
    <p:sldId id="291" r:id="rId21"/>
    <p:sldId id="300" r:id="rId22"/>
    <p:sldId id="292" r:id="rId23"/>
    <p:sldId id="279" r:id="rId24"/>
    <p:sldId id="301" r:id="rId25"/>
    <p:sldId id="302" r:id="rId26"/>
    <p:sldId id="280" r:id="rId27"/>
    <p:sldId id="282" r:id="rId28"/>
    <p:sldId id="297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FEB9-C601-4E41-A9D4-0A5AE425DC27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328EE-D773-4981-A444-FA53BC212F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8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2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2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8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5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4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64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5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</a:t>
            </a:r>
            <a:r>
              <a:rPr lang="en-US" baseline="0" dirty="0"/>
              <a:t> we have done better with the right branch?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2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2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6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16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3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6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9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6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14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8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6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1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dra_(chess)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3" y="-73971"/>
            <a:ext cx="11609956" cy="1847081"/>
          </a:xfrm>
        </p:spPr>
        <p:txBody>
          <a:bodyPr>
            <a:normAutofit/>
          </a:bodyPr>
          <a:lstStyle/>
          <a:p>
            <a:r>
              <a:rPr lang="en-US" altLang="ja-JP" dirty="0"/>
              <a:t>CS440/ECE448 Lecture 11:</a:t>
            </a:r>
            <a:br>
              <a:rPr lang="en-US" altLang="ja-JP" dirty="0"/>
            </a:br>
            <a:r>
              <a:rPr lang="en-US" altLang="ja-JP" dirty="0"/>
              <a:t>Alpha-Beta Pruning; Limited Horizon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17465"/>
            <a:ext cx="4829666" cy="138691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kumimoji="1" lang="en-US" altLang="ja-JP" sz="2000" dirty="0"/>
              <a:t>Slides </a:t>
            </a:r>
            <a:r>
              <a:rPr lang="en-US" altLang="ja-JP" sz="2000" dirty="0"/>
              <a:t>by Mark Hasegawa-Johnson &amp; Svetlana </a:t>
            </a:r>
            <a:r>
              <a:rPr lang="en-US" altLang="ja-JP" sz="2000" dirty="0" err="1"/>
              <a:t>Lazebnik</a:t>
            </a:r>
            <a:r>
              <a:rPr lang="en-US" altLang="ja-JP" sz="2000" dirty="0"/>
              <a:t>, 2/2020</a:t>
            </a:r>
          </a:p>
          <a:p>
            <a:pPr algn="l"/>
            <a:r>
              <a:rPr lang="en-US" altLang="ja-JP" sz="2000" dirty="0"/>
              <a:t>Distributed under CC-BY 4.0 (</a:t>
            </a:r>
            <a:r>
              <a:rPr lang="en-US" altLang="ja-JP" sz="2000" dirty="0">
                <a:hlinkClick r:id="rId2"/>
              </a:rPr>
              <a:t>https://creativecommons.org/licenses/by/4.0/</a:t>
            </a:r>
            <a:r>
              <a:rPr lang="en-US" altLang="ja-JP" sz="2000" dirty="0"/>
              <a:t>). You are free to share and/or adapt if you give attribution.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73" y="1786599"/>
            <a:ext cx="5818754" cy="4315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2AD375-8BDD-034A-B197-D83259605414}"/>
              </a:ext>
            </a:extLst>
          </p:cNvPr>
          <p:cNvSpPr/>
          <p:nvPr/>
        </p:nvSpPr>
        <p:spPr>
          <a:xfrm>
            <a:off x="6100690" y="602873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By Karl Gottlieb von </a:t>
            </a:r>
            <a:r>
              <a:rPr lang="en-US" sz="1200" dirty="0" err="1"/>
              <a:t>Windisch</a:t>
            </a:r>
            <a:r>
              <a:rPr lang="en-US" sz="1200" dirty="0"/>
              <a:t> - Copper engraving from the book: Karl Gottlieb von </a:t>
            </a:r>
            <a:r>
              <a:rPr lang="en-US" sz="1200" dirty="0" err="1"/>
              <a:t>Windisch</a:t>
            </a:r>
            <a:r>
              <a:rPr lang="en-US" sz="1200" dirty="0"/>
              <a:t>, </a:t>
            </a:r>
            <a:r>
              <a:rPr lang="en-US" sz="1200" dirty="0" err="1"/>
              <a:t>Briefe</a:t>
            </a:r>
            <a:r>
              <a:rPr lang="en-US" sz="1200" dirty="0"/>
              <a:t> </a:t>
            </a:r>
            <a:r>
              <a:rPr lang="en-US" sz="1200" dirty="0" err="1"/>
              <a:t>über</a:t>
            </a:r>
            <a:r>
              <a:rPr lang="en-US" sz="1200" dirty="0"/>
              <a:t> den </a:t>
            </a:r>
            <a:r>
              <a:rPr lang="en-US" sz="1200" dirty="0" err="1"/>
              <a:t>Schachspieler</a:t>
            </a:r>
            <a:r>
              <a:rPr lang="en-US" sz="1200" dirty="0"/>
              <a:t> des </a:t>
            </a:r>
            <a:r>
              <a:rPr lang="en-US" sz="1200" dirty="0" err="1"/>
              <a:t>Hrn</a:t>
            </a:r>
            <a:r>
              <a:rPr lang="en-US" sz="1200" dirty="0"/>
              <a:t>. von </a:t>
            </a:r>
            <a:r>
              <a:rPr lang="en-US" sz="1200" dirty="0" err="1"/>
              <a:t>Kempelen</a:t>
            </a:r>
            <a:r>
              <a:rPr lang="en-US" sz="1200" dirty="0"/>
              <a:t>, </a:t>
            </a:r>
            <a:r>
              <a:rPr lang="en-US" sz="1200" dirty="0" err="1"/>
              <a:t>nebst</a:t>
            </a:r>
            <a:r>
              <a:rPr lang="en-US" sz="1200" dirty="0"/>
              <a:t> </a:t>
            </a:r>
            <a:r>
              <a:rPr lang="en-US" sz="1200" dirty="0" err="1"/>
              <a:t>drei</a:t>
            </a:r>
            <a:r>
              <a:rPr lang="en-US" sz="1200" dirty="0"/>
              <a:t> </a:t>
            </a:r>
            <a:r>
              <a:rPr lang="en-US" sz="1200" dirty="0" err="1"/>
              <a:t>Kupferstichen</a:t>
            </a:r>
            <a:r>
              <a:rPr lang="en-US" sz="1200" dirty="0"/>
              <a:t> die </a:t>
            </a:r>
            <a:r>
              <a:rPr lang="en-US" sz="1200" dirty="0" err="1"/>
              <a:t>diese</a:t>
            </a:r>
            <a:r>
              <a:rPr lang="en-US" sz="1200" dirty="0"/>
              <a:t> </a:t>
            </a:r>
            <a:r>
              <a:rPr lang="en-US" sz="1200" dirty="0" err="1"/>
              <a:t>berühmte</a:t>
            </a:r>
            <a:r>
              <a:rPr lang="en-US" sz="1200" dirty="0"/>
              <a:t> </a:t>
            </a:r>
            <a:r>
              <a:rPr lang="en-US" sz="1200" dirty="0" err="1"/>
              <a:t>Maschine</a:t>
            </a:r>
            <a:r>
              <a:rPr lang="en-US" sz="1200" dirty="0"/>
              <a:t> </a:t>
            </a:r>
            <a:r>
              <a:rPr lang="en-US" sz="1200" dirty="0" err="1"/>
              <a:t>vorstellen</a:t>
            </a:r>
            <a:r>
              <a:rPr lang="en-US" sz="1200" dirty="0"/>
              <a:t>. 1783.Original Uploader was </a:t>
            </a:r>
            <a:r>
              <a:rPr lang="en-US" sz="1200" dirty="0" err="1"/>
              <a:t>Schaelss</a:t>
            </a:r>
            <a:r>
              <a:rPr lang="en-US" sz="1200" dirty="0"/>
              <a:t> (talk) at 11:12, 7. Apr 2004., Public Domain,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=424092</a:t>
            </a:r>
          </a:p>
        </p:txBody>
      </p:sp>
    </p:spTree>
    <p:extLst>
      <p:ext uri="{BB962C8B-B14F-4D97-AF65-F5344CB8AC3E}">
        <p14:creationId xmlns:p14="http://schemas.microsoft.com/office/powerpoint/2010/main" val="325700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Alpha-Beta Pruning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Key point that I find most counter-intuitive: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If MIN discovers that, at a particular node in the tree, she can make a move that’s REALLY REALLY GOOD for her…</a:t>
            </a:r>
          </a:p>
          <a:p>
            <a:r>
              <a:rPr kumimoji="1" lang="en-US" altLang="ja-JP" dirty="0"/>
              <a:t>She can assume that MAX will never let her reach that node.</a:t>
            </a:r>
          </a:p>
          <a:p>
            <a:r>
              <a:rPr lang="en-US" altLang="ja-JP" dirty="0"/>
              <a:t>… and she can prune it away from the search, and never consider it again.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55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9624646" cy="1143000"/>
          </a:xfrm>
        </p:spPr>
        <p:txBody>
          <a:bodyPr>
            <a:normAutofit/>
          </a:bodyPr>
          <a:lstStyle/>
          <a:p>
            <a:r>
              <a:rPr lang="en-US" dirty="0"/>
              <a:t>Alpha pruning: Nodes MIN can’t reach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646238"/>
            <a:ext cx="5181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/>
              <a:t> is the value of the best choice for the MAX player found so far </a:t>
            </a:r>
            <a:br>
              <a:rPr lang="en-US" sz="2400" dirty="0"/>
            </a:br>
            <a:r>
              <a:rPr lang="en-US" sz="2400" dirty="0"/>
              <a:t>at any choice point above node </a:t>
            </a:r>
            <a:r>
              <a:rPr lang="en-US" sz="2400" i="1" dirty="0"/>
              <a:t>n</a:t>
            </a:r>
          </a:p>
          <a:p>
            <a:r>
              <a:rPr lang="en-US" sz="2400" dirty="0"/>
              <a:t>More precisely: </a:t>
            </a:r>
            <a:r>
              <a:rPr lang="en-US" altLang="ja-JP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is the highest number that MAX knows how to force MIN to accept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We want to compute the </a:t>
            </a:r>
            <a:br>
              <a:rPr lang="en-US" sz="2400" dirty="0"/>
            </a:br>
            <a:r>
              <a:rPr lang="en-US" sz="2400" dirty="0"/>
              <a:t>MIN-value at </a:t>
            </a:r>
            <a:r>
              <a:rPr lang="en-US" sz="2400" i="1" dirty="0"/>
              <a:t>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 we loop over </a:t>
            </a:r>
            <a:r>
              <a:rPr lang="en-US" sz="2400" i="1" dirty="0" err="1"/>
              <a:t>n</a:t>
            </a:r>
            <a:r>
              <a:rPr lang="en-US" sz="2400" dirty="0" err="1"/>
              <a:t>’s</a:t>
            </a:r>
            <a:r>
              <a:rPr lang="en-US" sz="2400" dirty="0"/>
              <a:t> children, </a:t>
            </a:r>
            <a:br>
              <a:rPr lang="en-US" sz="2400" dirty="0"/>
            </a:br>
            <a:r>
              <a:rPr lang="en-US" sz="2400" dirty="0"/>
              <a:t>the MIN-value decreases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it drops below </a:t>
            </a:r>
            <a:r>
              <a:rPr 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/>
              <a:t>, MAX will never choose </a:t>
            </a:r>
            <a:r>
              <a:rPr lang="en-US" sz="2400" i="1" dirty="0"/>
              <a:t>n</a:t>
            </a:r>
            <a:r>
              <a:rPr lang="en-US" sz="2400" dirty="0"/>
              <a:t>, so we can ignore </a:t>
            </a:r>
            <a:r>
              <a:rPr lang="en-US" sz="2400" i="1" dirty="0"/>
              <a:t>n</a:t>
            </a:r>
            <a:r>
              <a:rPr lang="en-US" sz="2400" dirty="0"/>
              <a:t>’s remaining children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87" y="1514476"/>
            <a:ext cx="2544681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47875"/>
            <a:ext cx="71289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B3F184-9A25-AC4E-A14C-9B94126AC3FF}"/>
              </a:ext>
            </a:extLst>
          </p:cNvPr>
          <p:cNvCxnSpPr/>
          <p:nvPr/>
        </p:nvCxnSpPr>
        <p:spPr>
          <a:xfrm>
            <a:off x="5824025" y="2047875"/>
            <a:ext cx="2307101" cy="100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E91707-694F-3343-8947-4E4CD057EC97}"/>
              </a:ext>
            </a:extLst>
          </p:cNvPr>
          <p:cNvCxnSpPr>
            <a:cxnSpLocks/>
          </p:cNvCxnSpPr>
          <p:nvPr/>
        </p:nvCxnSpPr>
        <p:spPr>
          <a:xfrm>
            <a:off x="5549705" y="4670474"/>
            <a:ext cx="4227341" cy="106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0"/>
            <a:ext cx="9568375" cy="1143000"/>
          </a:xfrm>
        </p:spPr>
        <p:txBody>
          <a:bodyPr>
            <a:normAutofit/>
          </a:bodyPr>
          <a:lstStyle/>
          <a:p>
            <a:r>
              <a:rPr lang="en-US" dirty="0"/>
              <a:t>Beta pruning: Nodes MAX can’t reach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646238"/>
            <a:ext cx="5181600" cy="4525963"/>
          </a:xfrm>
        </p:spPr>
        <p:txBody>
          <a:bodyPr>
            <a:normAutofit lnSpcReduction="10000"/>
          </a:bodyPr>
          <a:lstStyle/>
          <a:p>
            <a:r>
              <a:rPr lang="el-GR" altLang="ja-JP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sz="2400" dirty="0"/>
              <a:t> is the value of the best choice for the </a:t>
            </a:r>
            <a:r>
              <a:rPr lang="en-US" sz="2400" b="1" u="sng" dirty="0">
                <a:solidFill>
                  <a:schemeClr val="accent5"/>
                </a:solidFill>
              </a:rPr>
              <a:t>MIN</a:t>
            </a:r>
            <a:r>
              <a:rPr lang="en-US" sz="2400" dirty="0"/>
              <a:t> player found so far </a:t>
            </a:r>
            <a:br>
              <a:rPr lang="en-US" sz="2400" dirty="0"/>
            </a:br>
            <a:r>
              <a:rPr lang="en-US" sz="2400" dirty="0"/>
              <a:t>at any choice point above node </a:t>
            </a:r>
            <a:r>
              <a:rPr lang="en-US" sz="2400" i="1" dirty="0"/>
              <a:t>m</a:t>
            </a:r>
          </a:p>
          <a:p>
            <a:r>
              <a:rPr lang="en-US" altLang="ja-JP" sz="2400" dirty="0"/>
              <a:t>More precisely: </a:t>
            </a:r>
            <a:r>
              <a:rPr lang="el-GR" altLang="ja-JP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is the lowest number that </a:t>
            </a:r>
            <a:r>
              <a:rPr lang="en-US" altLang="ja-JP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know how to force </a:t>
            </a:r>
            <a:r>
              <a:rPr lang="en-US" altLang="ja-JP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to accept</a:t>
            </a: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We want to compute the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-value at </a:t>
            </a:r>
            <a:r>
              <a:rPr lang="en-US" sz="2400" i="1" dirty="0">
                <a:solidFill>
                  <a:srgbClr val="FF0000"/>
                </a:solidFill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 we loop over </a:t>
            </a:r>
            <a:r>
              <a:rPr lang="en-US" sz="2400" i="1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’s children,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-value increases</a:t>
            </a:r>
          </a:p>
          <a:p>
            <a:r>
              <a:rPr lang="en-US" sz="2400" dirty="0"/>
              <a:t>If it rises above </a:t>
            </a:r>
            <a:r>
              <a:rPr lang="el-GR" altLang="ja-JP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MIN</a:t>
            </a:r>
            <a:r>
              <a:rPr lang="en-US" sz="2400" dirty="0"/>
              <a:t> will never choose </a:t>
            </a:r>
            <a:r>
              <a:rPr lang="en-US" sz="2400" i="1" dirty="0"/>
              <a:t>m</a:t>
            </a:r>
            <a:r>
              <a:rPr lang="en-US" sz="2400" dirty="0"/>
              <a:t>, so we can ignore </a:t>
            </a:r>
            <a:r>
              <a:rPr lang="en-US" sz="2400" i="1" dirty="0"/>
              <a:t>m</a:t>
            </a:r>
            <a:r>
              <a:rPr lang="en-US" sz="2400" dirty="0"/>
              <a:t>’s remaining children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87" y="1514476"/>
            <a:ext cx="2544681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47875"/>
            <a:ext cx="71289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55825" y="2093632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>
                <a:latin typeface="Times New Roman"/>
                <a:cs typeface="Times New Roman"/>
              </a:rPr>
              <a:t>β</a:t>
            </a:r>
            <a:endParaRPr lang="ja-JP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323485" y="4600522"/>
            <a:ext cx="48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Times New Roman"/>
                <a:cs typeface="Times New Roman"/>
              </a:rPr>
              <a:t>m</a:t>
            </a:r>
            <a:endParaRPr lang="ja-JP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4C64C4-D72F-F84F-B3EF-49A20709FFF6}"/>
              </a:ext>
            </a:extLst>
          </p:cNvPr>
          <p:cNvCxnSpPr>
            <a:cxnSpLocks/>
          </p:cNvCxnSpPr>
          <p:nvPr/>
        </p:nvCxnSpPr>
        <p:spPr>
          <a:xfrm>
            <a:off x="6316394" y="1842868"/>
            <a:ext cx="2739431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1151F-36FD-954F-8FEB-B654D520D2EB}"/>
              </a:ext>
            </a:extLst>
          </p:cNvPr>
          <p:cNvCxnSpPr>
            <a:cxnSpLocks/>
          </p:cNvCxnSpPr>
          <p:nvPr/>
        </p:nvCxnSpPr>
        <p:spPr>
          <a:xfrm>
            <a:off x="5613009" y="4473526"/>
            <a:ext cx="3710476" cy="1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4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600200" y="1646238"/>
                <a:ext cx="518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An unexpected result:</a:t>
                </a:r>
                <a:endParaRPr lang="en-US" sz="2400" i="1" dirty="0"/>
              </a:p>
              <a:p>
                <a:r>
                  <a:rPr lang="en-US" altLang="ja-JP" sz="2400" b="1" dirty="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altLang="ja-JP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is the highest number that MAX knows how to force MIN to accept</a:t>
                </a:r>
                <a:endParaRPr lang="en-US" altLang="ja-JP" sz="2400" dirty="0"/>
              </a:p>
              <a:p>
                <a:r>
                  <a:rPr lang="el-GR" altLang="ja-JP" sz="2400" b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altLang="ja-JP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is the lowest number that </a:t>
                </a:r>
                <a:r>
                  <a:rPr lang="en-US" altLang="ja-JP" sz="2400" b="1" u="sng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MIN</a:t>
                </a: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 know how to force </a:t>
                </a:r>
                <a:r>
                  <a:rPr lang="en-US" altLang="ja-JP" sz="2400" b="1" u="sng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MAX</a:t>
                </a: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 to accept</a:t>
                </a:r>
              </a:p>
              <a:p>
                <a:pPr marL="0" indent="0">
                  <a:buNone/>
                </a:pP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600200" y="1646238"/>
                <a:ext cx="5181600" cy="4525963"/>
              </a:xfrm>
              <a:blipFill rotWithShape="0">
                <a:blip r:embed="rId3"/>
                <a:stretch>
                  <a:fillRect l="-1882" t="-2019" r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87" y="1514476"/>
            <a:ext cx="2544681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47875"/>
            <a:ext cx="71289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55825" y="2093632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>
                <a:latin typeface="Times New Roman"/>
                <a:cs typeface="Times New Roman"/>
              </a:rPr>
              <a:t>β</a:t>
            </a:r>
            <a:endParaRPr lang="ja-JP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323485" y="4600522"/>
            <a:ext cx="48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Times New Roman"/>
                <a:cs typeface="Times New Roman"/>
              </a:rPr>
              <a:t>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527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00704"/>
            <a:ext cx="8229600" cy="5410200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i="1" dirty="0"/>
              <a:t>action</a:t>
            </a:r>
            <a:r>
              <a:rPr lang="en-US" sz="1800" dirty="0"/>
              <a:t> = </a:t>
            </a:r>
            <a:r>
              <a:rPr lang="en-US" sz="1800" b="1" dirty="0"/>
              <a:t>Alpha-Beta-Search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) 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/>
              <a:t>v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0000FF"/>
                </a:solidFill>
              </a:rPr>
              <a:t>Min-Value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C0099"/>
                </a:solidFill>
              </a:rPr>
              <a:t>−∞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</a:rPr>
              <a:t>∞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return the </a:t>
            </a:r>
            <a:r>
              <a:rPr lang="en-US" sz="1800" i="1" dirty="0"/>
              <a:t>action</a:t>
            </a:r>
            <a:r>
              <a:rPr lang="en-US" sz="1800" dirty="0"/>
              <a:t> from </a:t>
            </a:r>
            <a:r>
              <a:rPr lang="en-US" sz="1800" i="1" dirty="0"/>
              <a:t>node</a:t>
            </a:r>
            <a:r>
              <a:rPr lang="en-US" sz="1800" dirty="0"/>
              <a:t> with value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i="1" dirty="0">
                <a:solidFill>
                  <a:srgbClr val="CC0099"/>
                </a:solidFill>
              </a:rPr>
              <a:t>: </a:t>
            </a:r>
            <a:r>
              <a:rPr lang="en-US" sz="1800" i="1" dirty="0"/>
              <a:t>best alternative available to the Max player</a:t>
            </a:r>
          </a:p>
          <a:p>
            <a:pPr marL="0" indent="0" defTabSz="457200">
              <a:buNone/>
            </a:pP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i="1" dirty="0">
                <a:solidFill>
                  <a:srgbClr val="0000FF"/>
                </a:solidFill>
              </a:rPr>
              <a:t>: </a:t>
            </a:r>
            <a:r>
              <a:rPr lang="en-US" sz="1800" i="1" dirty="0"/>
              <a:t>best alternative available to the Min player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i="1" dirty="0"/>
              <a:t>v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0000FF"/>
                </a:solidFill>
              </a:rPr>
              <a:t>Min-Value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if Terminal(</a:t>
            </a:r>
            <a:r>
              <a:rPr lang="en-US" sz="1800" i="1" dirty="0"/>
              <a:t>node</a:t>
            </a:r>
            <a:r>
              <a:rPr lang="en-US" sz="1800" dirty="0"/>
              <a:t>) return Utility(</a:t>
            </a:r>
            <a:r>
              <a:rPr lang="en-US" sz="1800" i="1" dirty="0"/>
              <a:t>node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/>
              <a:t>v</a:t>
            </a:r>
            <a:r>
              <a:rPr lang="en-US" sz="1800" dirty="0"/>
              <a:t> = +∞</a:t>
            </a:r>
          </a:p>
          <a:p>
            <a:pPr marL="0" indent="0" defTabSz="457200">
              <a:buNone/>
            </a:pPr>
            <a:r>
              <a:rPr lang="en-US" sz="1800" dirty="0"/>
              <a:t>	for each </a:t>
            </a:r>
            <a:r>
              <a:rPr lang="en-US" sz="1800" i="1" dirty="0"/>
              <a:t>action</a:t>
            </a:r>
            <a:r>
              <a:rPr lang="en-US" sz="1800" dirty="0"/>
              <a:t> from </a:t>
            </a:r>
            <a:r>
              <a:rPr lang="en-US" sz="1800" i="1" dirty="0"/>
              <a:t>node</a:t>
            </a:r>
          </a:p>
          <a:p>
            <a:pPr marL="0" indent="0" defTabSz="457200">
              <a:buNone/>
            </a:pPr>
            <a:r>
              <a:rPr lang="en-US" sz="1800" dirty="0"/>
              <a:t>		</a:t>
            </a:r>
            <a:r>
              <a:rPr lang="en-US" sz="1800" i="1" dirty="0"/>
              <a:t>v</a:t>
            </a:r>
            <a:r>
              <a:rPr lang="en-US" sz="1800" dirty="0"/>
              <a:t> = Min(</a:t>
            </a:r>
            <a:r>
              <a:rPr lang="en-US" sz="1800" i="1" dirty="0"/>
              <a:t>v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CC0099"/>
                </a:solidFill>
              </a:rPr>
              <a:t>Max-Value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n-US" sz="1800" i="1" dirty="0"/>
              <a:t>action</a:t>
            </a:r>
            <a:r>
              <a:rPr lang="en-US" sz="1800" dirty="0"/>
              <a:t>),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))</a:t>
            </a:r>
          </a:p>
          <a:p>
            <a:pPr marL="0" indent="0" defTabSz="457200">
              <a:buNone/>
            </a:pPr>
            <a:r>
              <a:rPr lang="en-US" sz="1800" dirty="0"/>
              <a:t>		if </a:t>
            </a:r>
            <a:r>
              <a:rPr lang="en-US" sz="1800" i="1" dirty="0"/>
              <a:t>v</a:t>
            </a:r>
            <a:r>
              <a:rPr lang="en-US" sz="1800" dirty="0"/>
              <a:t> ≤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 return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r>
              <a:rPr lang="en-US" sz="1800" dirty="0"/>
              <a:t>		</a:t>
            </a:r>
            <a:r>
              <a:rPr lang="el-GR" sz="1800" i="1" dirty="0">
                <a:solidFill>
                  <a:srgbClr val="0000FF"/>
                </a:solidFill>
              </a:rPr>
              <a:t> β</a:t>
            </a:r>
            <a:r>
              <a:rPr lang="en-US" sz="1800" dirty="0"/>
              <a:t> = Min(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end for</a:t>
            </a:r>
          </a:p>
          <a:p>
            <a:pPr marL="0" indent="0" defTabSz="457200">
              <a:buNone/>
            </a:pPr>
            <a:r>
              <a:rPr lang="en-US" sz="1800" dirty="0"/>
              <a:t>	return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8458200" y="13716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82296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71628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0"/>
            <a:endCxn id="8" idx="0"/>
          </p:cNvCxnSpPr>
          <p:nvPr/>
        </p:nvCxnSpPr>
        <p:spPr>
          <a:xfrm flipH="1">
            <a:off x="7467600" y="1905000"/>
            <a:ext cx="12954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  <a:endCxn id="6" idx="0"/>
          </p:cNvCxnSpPr>
          <p:nvPr/>
        </p:nvCxnSpPr>
        <p:spPr>
          <a:xfrm flipH="1">
            <a:off x="8534400" y="1905000"/>
            <a:ext cx="2286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</p:cNvCxnSpPr>
          <p:nvPr/>
        </p:nvCxnSpPr>
        <p:spPr>
          <a:xfrm>
            <a:off x="8763000" y="1905000"/>
            <a:ext cx="1143000" cy="1066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068797" y="13716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node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96201" y="3821668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, </a:t>
            </a:r>
            <a:r>
              <a:rPr lang="en-US" i="1" dirty="0"/>
              <a:t>action</a:t>
            </a:r>
            <a:r>
              <a:rPr lang="en-US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10601" y="251460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16869" y="2743201"/>
            <a:ext cx="503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4576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58648"/>
            <a:ext cx="8229600" cy="1245632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00699"/>
            <a:ext cx="8229600" cy="4525963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i="1" dirty="0"/>
              <a:t>action</a:t>
            </a:r>
            <a:r>
              <a:rPr lang="en-US" sz="1800" dirty="0"/>
              <a:t> = </a:t>
            </a:r>
            <a:r>
              <a:rPr lang="en-US" sz="1800" b="1" dirty="0"/>
              <a:t>Alpha-Beta-Search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) 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/>
              <a:t>v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CC0099"/>
                </a:solidFill>
              </a:rPr>
              <a:t>Max-Value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C0099"/>
                </a:solidFill>
              </a:rPr>
              <a:t>−∞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</a:rPr>
              <a:t>∞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return the </a:t>
            </a:r>
            <a:r>
              <a:rPr lang="en-US" sz="1800" i="1" dirty="0"/>
              <a:t>action</a:t>
            </a:r>
            <a:r>
              <a:rPr lang="en-US" sz="1800" dirty="0"/>
              <a:t> from </a:t>
            </a:r>
            <a:r>
              <a:rPr lang="en-US" sz="1800" i="1" dirty="0"/>
              <a:t>node</a:t>
            </a:r>
            <a:r>
              <a:rPr lang="en-US" sz="1800" dirty="0"/>
              <a:t> with value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i="1" dirty="0">
                <a:solidFill>
                  <a:srgbClr val="CC0099"/>
                </a:solidFill>
              </a:rPr>
              <a:t>: </a:t>
            </a:r>
            <a:r>
              <a:rPr lang="en-US" sz="1800" i="1" dirty="0"/>
              <a:t>best alternative available to the Max player</a:t>
            </a:r>
          </a:p>
          <a:p>
            <a:pPr marL="0" indent="0" defTabSz="457200">
              <a:buNone/>
            </a:pP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i="1" dirty="0">
                <a:solidFill>
                  <a:srgbClr val="0000FF"/>
                </a:solidFill>
              </a:rPr>
              <a:t>: </a:t>
            </a:r>
            <a:r>
              <a:rPr lang="en-US" sz="1800" i="1" dirty="0"/>
              <a:t>best alternative available to the Min player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i="1" dirty="0"/>
              <a:t>v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CC0099"/>
                </a:solidFill>
              </a:rPr>
              <a:t>Max-Value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if Terminal(</a:t>
            </a:r>
            <a:r>
              <a:rPr lang="en-US" sz="1800" i="1" dirty="0"/>
              <a:t>node</a:t>
            </a:r>
            <a:r>
              <a:rPr lang="en-US" sz="1800" dirty="0"/>
              <a:t>) return Utility(</a:t>
            </a:r>
            <a:r>
              <a:rPr lang="en-US" sz="1800" i="1" dirty="0"/>
              <a:t>node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/>
              <a:t>v</a:t>
            </a:r>
            <a:r>
              <a:rPr lang="en-US" sz="1800" dirty="0"/>
              <a:t> = −∞</a:t>
            </a:r>
          </a:p>
          <a:p>
            <a:pPr marL="0" indent="0" defTabSz="457200">
              <a:buNone/>
            </a:pPr>
            <a:r>
              <a:rPr lang="en-US" sz="1800" dirty="0"/>
              <a:t>	for each </a:t>
            </a:r>
            <a:r>
              <a:rPr lang="en-US" sz="1800" i="1" dirty="0"/>
              <a:t>action</a:t>
            </a:r>
            <a:r>
              <a:rPr lang="en-US" sz="1800" dirty="0"/>
              <a:t> from </a:t>
            </a:r>
            <a:r>
              <a:rPr lang="en-US" sz="1800" i="1" dirty="0"/>
              <a:t>node</a:t>
            </a:r>
          </a:p>
          <a:p>
            <a:pPr marL="0" indent="0" defTabSz="457200">
              <a:buNone/>
            </a:pPr>
            <a:r>
              <a:rPr lang="en-US" sz="1800" dirty="0"/>
              <a:t>		</a:t>
            </a:r>
            <a:r>
              <a:rPr lang="en-US" sz="1800" i="1" dirty="0"/>
              <a:t>v</a:t>
            </a:r>
            <a:r>
              <a:rPr lang="en-US" sz="1800" dirty="0"/>
              <a:t> = Max(</a:t>
            </a:r>
            <a:r>
              <a:rPr lang="en-US" sz="1800" i="1" dirty="0"/>
              <a:t>v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00FF"/>
                </a:solidFill>
              </a:rPr>
              <a:t>Min-Value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n-US" sz="1800" i="1" dirty="0"/>
              <a:t>action</a:t>
            </a:r>
            <a:r>
              <a:rPr lang="en-US" sz="1800" dirty="0"/>
              <a:t>),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))</a:t>
            </a:r>
          </a:p>
          <a:p>
            <a:pPr marL="0" indent="0" defTabSz="457200">
              <a:buNone/>
            </a:pPr>
            <a:r>
              <a:rPr lang="en-US" sz="1800" dirty="0"/>
              <a:t>		if </a:t>
            </a:r>
            <a:r>
              <a:rPr lang="en-US" sz="1800" i="1" dirty="0"/>
              <a:t>v</a:t>
            </a:r>
            <a:r>
              <a:rPr lang="en-US" sz="1800" dirty="0"/>
              <a:t> ≥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 return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r>
              <a:rPr lang="en-US" sz="1800" dirty="0"/>
              <a:t>		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 = Max(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end for</a:t>
            </a:r>
          </a:p>
          <a:p>
            <a:pPr marL="0" indent="0" defTabSz="457200">
              <a:buNone/>
            </a:pPr>
            <a:r>
              <a:rPr lang="en-US" sz="1800" dirty="0"/>
              <a:t>	return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>
            <a:off x="8458200" y="13716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flipV="1">
            <a:off x="82296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71628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</p:cNvCxnSpPr>
          <p:nvPr/>
        </p:nvCxnSpPr>
        <p:spPr>
          <a:xfrm flipH="1">
            <a:off x="7467600" y="1905000"/>
            <a:ext cx="12954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6" idx="3"/>
          </p:cNvCxnSpPr>
          <p:nvPr/>
        </p:nvCxnSpPr>
        <p:spPr>
          <a:xfrm flipH="1">
            <a:off x="8534400" y="1905000"/>
            <a:ext cx="2286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>
            <a:off x="8763000" y="1905000"/>
            <a:ext cx="1143000" cy="1066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068797" y="13716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node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96201" y="3821668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, </a:t>
            </a:r>
            <a:r>
              <a:rPr lang="en-US" i="1" dirty="0"/>
              <a:t>action</a:t>
            </a:r>
            <a:r>
              <a:rPr lang="en-US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10601" y="251460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action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16869" y="2743201"/>
            <a:ext cx="503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8025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55" y="41568"/>
            <a:ext cx="10515600" cy="1325563"/>
          </a:xfrm>
        </p:spPr>
        <p:txBody>
          <a:bodyPr/>
          <a:lstStyle/>
          <a:p>
            <a:r>
              <a:rPr lang="en-US" dirty="0"/>
              <a:t>Alpha-beta pruning is optimal!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58" y="1332914"/>
            <a:ext cx="6443002" cy="5525085"/>
          </a:xfrm>
        </p:spPr>
        <p:txBody>
          <a:bodyPr>
            <a:normAutofit/>
          </a:bodyPr>
          <a:lstStyle/>
          <a:p>
            <a:r>
              <a:rPr lang="en-US" dirty="0"/>
              <a:t>Pruning does not affect final result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D2059980-267C-EE45-8368-21A7A0D320DC}"/>
              </a:ext>
            </a:extLst>
          </p:cNvPr>
          <p:cNvSpPr/>
          <p:nvPr/>
        </p:nvSpPr>
        <p:spPr>
          <a:xfrm>
            <a:off x="9594168" y="928468"/>
            <a:ext cx="675249" cy="576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32C1689-A33F-994B-837D-ECC50393216C}"/>
              </a:ext>
            </a:extLst>
          </p:cNvPr>
          <p:cNvSpPr/>
          <p:nvPr/>
        </p:nvSpPr>
        <p:spPr>
          <a:xfrm rot="10800000">
            <a:off x="8185053" y="2923733"/>
            <a:ext cx="675249" cy="576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94B0F867-4585-064C-9BA9-2C889F446759}"/>
                  </a:ext>
                </a:extLst>
              </p:cNvPr>
              <p:cNvSpPr/>
              <p:nvPr/>
            </p:nvSpPr>
            <p:spPr>
              <a:xfrm rot="10800000">
                <a:off x="9561341" y="2921389"/>
                <a:ext cx="675249" cy="57677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94B0F867-4585-064C-9BA9-2C889F446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9561341" y="2921389"/>
                <a:ext cx="675249" cy="576775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CFF40D17-304A-BF4B-BE17-6BA2493868FF}"/>
                  </a:ext>
                </a:extLst>
              </p:cNvPr>
              <p:cNvSpPr/>
              <p:nvPr/>
            </p:nvSpPr>
            <p:spPr>
              <a:xfrm rot="10800000">
                <a:off x="11050168" y="2919046"/>
                <a:ext cx="675249" cy="57677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CFF40D17-304A-BF4B-BE17-6BA249386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1050168" y="2919046"/>
                <a:ext cx="675249" cy="576775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iangle 8">
            <a:extLst>
              <a:ext uri="{FF2B5EF4-FFF2-40B4-BE49-F238E27FC236}">
                <a16:creationId xmlns:a16="http://schemas.microsoft.com/office/drawing/2014/main" id="{EFE65CD1-2EDA-C14D-A12F-64AF86FD191C}"/>
              </a:ext>
            </a:extLst>
          </p:cNvPr>
          <p:cNvSpPr/>
          <p:nvPr/>
        </p:nvSpPr>
        <p:spPr>
          <a:xfrm>
            <a:off x="9240133" y="435864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D0ADE08-AA4D-A147-A559-F04D6FC8E950}"/>
              </a:ext>
            </a:extLst>
          </p:cNvPr>
          <p:cNvSpPr/>
          <p:nvPr/>
        </p:nvSpPr>
        <p:spPr>
          <a:xfrm>
            <a:off x="9716093" y="4356296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D3027F1-2D2F-4C47-961C-9AD0D6B27022}"/>
              </a:ext>
            </a:extLst>
          </p:cNvPr>
          <p:cNvSpPr/>
          <p:nvPr/>
        </p:nvSpPr>
        <p:spPr>
          <a:xfrm>
            <a:off x="10192047" y="435395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1FE013A1-4047-1445-92C1-42FEE8688225}"/>
              </a:ext>
            </a:extLst>
          </p:cNvPr>
          <p:cNvSpPr/>
          <p:nvPr/>
        </p:nvSpPr>
        <p:spPr>
          <a:xfrm>
            <a:off x="10672691" y="4356295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DD952B7-26D5-A440-840F-17B4EF6335B9}"/>
              </a:ext>
            </a:extLst>
          </p:cNvPr>
          <p:cNvSpPr/>
          <p:nvPr/>
        </p:nvSpPr>
        <p:spPr>
          <a:xfrm>
            <a:off x="11148651" y="4353951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9527A4C7-7392-D742-A396-337D94C05A28}"/>
              </a:ext>
            </a:extLst>
          </p:cNvPr>
          <p:cNvSpPr/>
          <p:nvPr/>
        </p:nvSpPr>
        <p:spPr>
          <a:xfrm>
            <a:off x="11624605" y="4351605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F64AEA-591A-6040-9BDC-92FD1A3F2E93}"/>
              </a:ext>
            </a:extLst>
          </p:cNvPr>
          <p:cNvSpPr/>
          <p:nvPr/>
        </p:nvSpPr>
        <p:spPr>
          <a:xfrm>
            <a:off x="7800538" y="435395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7E103E7B-CF06-E245-9531-3A17B13794E8}"/>
              </a:ext>
            </a:extLst>
          </p:cNvPr>
          <p:cNvSpPr/>
          <p:nvPr/>
        </p:nvSpPr>
        <p:spPr>
          <a:xfrm>
            <a:off x="8290565" y="4351606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0FF13880-5316-0242-A699-415B906D9522}"/>
              </a:ext>
            </a:extLst>
          </p:cNvPr>
          <p:cNvSpPr/>
          <p:nvPr/>
        </p:nvSpPr>
        <p:spPr>
          <a:xfrm>
            <a:off x="8752452" y="434926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4B1D99-613A-BE47-B660-9DB8075A8C9F}"/>
              </a:ext>
            </a:extLst>
          </p:cNvPr>
          <p:cNvCxnSpPr>
            <a:stCxn id="2" idx="3"/>
            <a:endCxn id="6" idx="3"/>
          </p:cNvCxnSpPr>
          <p:nvPr/>
        </p:nvCxnSpPr>
        <p:spPr>
          <a:xfrm flipH="1">
            <a:off x="8522677" y="1505243"/>
            <a:ext cx="1409116" cy="141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853329-C0F6-8947-8C95-41227B8E2D36}"/>
              </a:ext>
            </a:extLst>
          </p:cNvPr>
          <p:cNvCxnSpPr>
            <a:stCxn id="6" idx="0"/>
            <a:endCxn id="15" idx="0"/>
          </p:cNvCxnSpPr>
          <p:nvPr/>
        </p:nvCxnSpPr>
        <p:spPr>
          <a:xfrm flipH="1">
            <a:off x="8030309" y="3500508"/>
            <a:ext cx="492368" cy="85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F51CE3-326A-D049-9AB4-5AE81AF5AE34}"/>
              </a:ext>
            </a:extLst>
          </p:cNvPr>
          <p:cNvCxnSpPr>
            <a:stCxn id="6" idx="0"/>
            <a:endCxn id="16" idx="0"/>
          </p:cNvCxnSpPr>
          <p:nvPr/>
        </p:nvCxnSpPr>
        <p:spPr>
          <a:xfrm flipH="1">
            <a:off x="8520336" y="3500508"/>
            <a:ext cx="2341" cy="8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73D0C-1E44-CB45-B8BC-2E35089CF566}"/>
              </a:ext>
            </a:extLst>
          </p:cNvPr>
          <p:cNvCxnSpPr>
            <a:stCxn id="6" idx="0"/>
            <a:endCxn id="17" idx="0"/>
          </p:cNvCxnSpPr>
          <p:nvPr/>
        </p:nvCxnSpPr>
        <p:spPr>
          <a:xfrm>
            <a:off x="8522677" y="3500508"/>
            <a:ext cx="459546" cy="84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530140-35BB-A046-B3BC-E09FC097C1A4}"/>
              </a:ext>
            </a:extLst>
          </p:cNvPr>
          <p:cNvCxnSpPr>
            <a:stCxn id="2" idx="3"/>
            <a:endCxn id="7" idx="3"/>
          </p:cNvCxnSpPr>
          <p:nvPr/>
        </p:nvCxnSpPr>
        <p:spPr>
          <a:xfrm flipH="1">
            <a:off x="9898965" y="1505243"/>
            <a:ext cx="32828" cy="14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3F2959-D246-6546-8264-D0A9F1ED5C6E}"/>
              </a:ext>
            </a:extLst>
          </p:cNvPr>
          <p:cNvCxnSpPr>
            <a:stCxn id="2" idx="3"/>
            <a:endCxn id="8" idx="3"/>
          </p:cNvCxnSpPr>
          <p:nvPr/>
        </p:nvCxnSpPr>
        <p:spPr>
          <a:xfrm>
            <a:off x="9931793" y="1505243"/>
            <a:ext cx="1455999" cy="141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F68D3-ED6C-3045-BF17-2780DDC38658}"/>
              </a:ext>
            </a:extLst>
          </p:cNvPr>
          <p:cNvCxnSpPr>
            <a:stCxn id="7" idx="0"/>
            <a:endCxn id="9" idx="0"/>
          </p:cNvCxnSpPr>
          <p:nvPr/>
        </p:nvCxnSpPr>
        <p:spPr>
          <a:xfrm flipH="1">
            <a:off x="9469904" y="3498164"/>
            <a:ext cx="429061" cy="86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63ADA0-A752-BD45-B95A-AC8D395F6F49}"/>
              </a:ext>
            </a:extLst>
          </p:cNvPr>
          <p:cNvCxnSpPr>
            <a:stCxn id="7" idx="0"/>
            <a:endCxn id="10" idx="0"/>
          </p:cNvCxnSpPr>
          <p:nvPr/>
        </p:nvCxnSpPr>
        <p:spPr>
          <a:xfrm>
            <a:off x="9898965" y="3498164"/>
            <a:ext cx="46899" cy="85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3225D0-B51C-1946-AA21-3DF5F63BAA79}"/>
              </a:ext>
            </a:extLst>
          </p:cNvPr>
          <p:cNvCxnSpPr>
            <a:stCxn id="7" idx="0"/>
            <a:endCxn id="11" idx="0"/>
          </p:cNvCxnSpPr>
          <p:nvPr/>
        </p:nvCxnSpPr>
        <p:spPr>
          <a:xfrm>
            <a:off x="9898965" y="3498164"/>
            <a:ext cx="522853" cy="8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F8E4E2-9E24-D24F-AE23-8F96651CD616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flipH="1">
            <a:off x="10902462" y="3495821"/>
            <a:ext cx="485330" cy="86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EF1356-0301-1F48-A5F7-E1C3E71641B5}"/>
              </a:ext>
            </a:extLst>
          </p:cNvPr>
          <p:cNvCxnSpPr>
            <a:stCxn id="8" idx="0"/>
            <a:endCxn id="13" idx="0"/>
          </p:cNvCxnSpPr>
          <p:nvPr/>
        </p:nvCxnSpPr>
        <p:spPr>
          <a:xfrm flipH="1">
            <a:off x="11378422" y="3495821"/>
            <a:ext cx="9370" cy="85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80AABE-7C6F-8E49-B788-D5CDF59CF3AB}"/>
              </a:ext>
            </a:extLst>
          </p:cNvPr>
          <p:cNvCxnSpPr>
            <a:stCxn id="8" idx="0"/>
            <a:endCxn id="14" idx="0"/>
          </p:cNvCxnSpPr>
          <p:nvPr/>
        </p:nvCxnSpPr>
        <p:spPr>
          <a:xfrm>
            <a:off x="11387792" y="3495821"/>
            <a:ext cx="466584" cy="85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BFD875-1AA2-9D48-9E9E-85B1E9122823}"/>
              </a:ext>
            </a:extLst>
          </p:cNvPr>
          <p:cNvSpPr txBox="1"/>
          <p:nvPr/>
        </p:nvSpPr>
        <p:spPr>
          <a:xfrm>
            <a:off x="9746567" y="37701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5D642C-E85A-244B-9F70-5699DABC7EDF}"/>
              </a:ext>
            </a:extLst>
          </p:cNvPr>
          <p:cNvSpPr txBox="1"/>
          <p:nvPr/>
        </p:nvSpPr>
        <p:spPr>
          <a:xfrm>
            <a:off x="10067780" y="378186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1F7908-C796-8A40-9F4B-DA66C4A1BB3A}"/>
              </a:ext>
            </a:extLst>
          </p:cNvPr>
          <p:cNvSpPr txBox="1"/>
          <p:nvPr/>
        </p:nvSpPr>
        <p:spPr>
          <a:xfrm>
            <a:off x="11204918" y="37935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E45EA2-567A-C147-8219-AF89F2690979}"/>
              </a:ext>
            </a:extLst>
          </p:cNvPr>
          <p:cNvSpPr txBox="1"/>
          <p:nvPr/>
        </p:nvSpPr>
        <p:spPr>
          <a:xfrm>
            <a:off x="11512063" y="379124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06" y="13433"/>
            <a:ext cx="10515600" cy="1325563"/>
          </a:xfrm>
        </p:spPr>
        <p:txBody>
          <a:bodyPr/>
          <a:lstStyle/>
          <a:p>
            <a:r>
              <a:rPr lang="en-US" dirty="0"/>
              <a:t>Alpha-beta pruning: Complexity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58" y="1332914"/>
            <a:ext cx="6443002" cy="5525085"/>
          </a:xfrm>
        </p:spPr>
        <p:txBody>
          <a:bodyPr>
            <a:noAutofit/>
          </a:bodyPr>
          <a:lstStyle/>
          <a:p>
            <a:r>
              <a:rPr lang="en-US" sz="3200" dirty="0"/>
              <a:t>Amount of pruning depends on move ordering</a:t>
            </a:r>
          </a:p>
          <a:p>
            <a:pPr lvl="1"/>
            <a:r>
              <a:rPr lang="en-US" sz="2800" dirty="0"/>
              <a:t>Should start with the “best” moves (highest-value for MAX or lowest-value for MIN)</a:t>
            </a:r>
          </a:p>
          <a:p>
            <a:r>
              <a:rPr lang="en-US" sz="3200" dirty="0"/>
              <a:t>With perfect ordering, I have to evaluate:</a:t>
            </a:r>
          </a:p>
          <a:p>
            <a:pPr lvl="1"/>
            <a:r>
              <a:rPr lang="en-US" sz="2800" dirty="0"/>
              <a:t>ALL OF THE GRANDCHILDREN who are daughters of my FIRST CHILD, and </a:t>
            </a:r>
          </a:p>
          <a:p>
            <a:pPr lvl="1"/>
            <a:r>
              <a:rPr lang="en-US" sz="2800" dirty="0"/>
              <a:t>The FIRST GRANDCHILD who is a daughter of each of my REMAINING CHILDREN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D2059980-267C-EE45-8368-21A7A0D320DC}"/>
              </a:ext>
            </a:extLst>
          </p:cNvPr>
          <p:cNvSpPr/>
          <p:nvPr/>
        </p:nvSpPr>
        <p:spPr>
          <a:xfrm>
            <a:off x="9594168" y="928468"/>
            <a:ext cx="675249" cy="576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32C1689-A33F-994B-837D-ECC50393216C}"/>
              </a:ext>
            </a:extLst>
          </p:cNvPr>
          <p:cNvSpPr/>
          <p:nvPr/>
        </p:nvSpPr>
        <p:spPr>
          <a:xfrm rot="10800000">
            <a:off x="8185053" y="2923733"/>
            <a:ext cx="675249" cy="576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94B0F867-4585-064C-9BA9-2C889F446759}"/>
                  </a:ext>
                </a:extLst>
              </p:cNvPr>
              <p:cNvSpPr/>
              <p:nvPr/>
            </p:nvSpPr>
            <p:spPr>
              <a:xfrm rot="10800000">
                <a:off x="9561341" y="2921389"/>
                <a:ext cx="675249" cy="57677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94B0F867-4585-064C-9BA9-2C889F446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9561341" y="2921389"/>
                <a:ext cx="675249" cy="576775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CFF40D17-304A-BF4B-BE17-6BA2493868FF}"/>
                  </a:ext>
                </a:extLst>
              </p:cNvPr>
              <p:cNvSpPr/>
              <p:nvPr/>
            </p:nvSpPr>
            <p:spPr>
              <a:xfrm rot="10800000">
                <a:off x="11050168" y="2919046"/>
                <a:ext cx="675249" cy="57677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CFF40D17-304A-BF4B-BE17-6BA249386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1050168" y="2919046"/>
                <a:ext cx="675249" cy="576775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iangle 8">
            <a:extLst>
              <a:ext uri="{FF2B5EF4-FFF2-40B4-BE49-F238E27FC236}">
                <a16:creationId xmlns:a16="http://schemas.microsoft.com/office/drawing/2014/main" id="{EFE65CD1-2EDA-C14D-A12F-64AF86FD191C}"/>
              </a:ext>
            </a:extLst>
          </p:cNvPr>
          <p:cNvSpPr/>
          <p:nvPr/>
        </p:nvSpPr>
        <p:spPr>
          <a:xfrm>
            <a:off x="9240133" y="435864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D0ADE08-AA4D-A147-A559-F04D6FC8E950}"/>
              </a:ext>
            </a:extLst>
          </p:cNvPr>
          <p:cNvSpPr/>
          <p:nvPr/>
        </p:nvSpPr>
        <p:spPr>
          <a:xfrm>
            <a:off x="9716093" y="4356296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D3027F1-2D2F-4C47-961C-9AD0D6B27022}"/>
              </a:ext>
            </a:extLst>
          </p:cNvPr>
          <p:cNvSpPr/>
          <p:nvPr/>
        </p:nvSpPr>
        <p:spPr>
          <a:xfrm>
            <a:off x="10192047" y="435395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1FE013A1-4047-1445-92C1-42FEE8688225}"/>
              </a:ext>
            </a:extLst>
          </p:cNvPr>
          <p:cNvSpPr/>
          <p:nvPr/>
        </p:nvSpPr>
        <p:spPr>
          <a:xfrm>
            <a:off x="10672691" y="4356295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DD952B7-26D5-A440-840F-17B4EF6335B9}"/>
              </a:ext>
            </a:extLst>
          </p:cNvPr>
          <p:cNvSpPr/>
          <p:nvPr/>
        </p:nvSpPr>
        <p:spPr>
          <a:xfrm>
            <a:off x="11148651" y="4353951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9527A4C7-7392-D742-A396-337D94C05A28}"/>
              </a:ext>
            </a:extLst>
          </p:cNvPr>
          <p:cNvSpPr/>
          <p:nvPr/>
        </p:nvSpPr>
        <p:spPr>
          <a:xfrm>
            <a:off x="11624605" y="4351605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F64AEA-591A-6040-9BDC-92FD1A3F2E93}"/>
              </a:ext>
            </a:extLst>
          </p:cNvPr>
          <p:cNvSpPr/>
          <p:nvPr/>
        </p:nvSpPr>
        <p:spPr>
          <a:xfrm>
            <a:off x="7800538" y="435395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7E103E7B-CF06-E245-9531-3A17B13794E8}"/>
              </a:ext>
            </a:extLst>
          </p:cNvPr>
          <p:cNvSpPr/>
          <p:nvPr/>
        </p:nvSpPr>
        <p:spPr>
          <a:xfrm>
            <a:off x="8290565" y="4351606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0FF13880-5316-0242-A699-415B906D9522}"/>
              </a:ext>
            </a:extLst>
          </p:cNvPr>
          <p:cNvSpPr/>
          <p:nvPr/>
        </p:nvSpPr>
        <p:spPr>
          <a:xfrm>
            <a:off x="8752452" y="434926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4B1D99-613A-BE47-B660-9DB8075A8C9F}"/>
              </a:ext>
            </a:extLst>
          </p:cNvPr>
          <p:cNvCxnSpPr>
            <a:stCxn id="2" idx="3"/>
            <a:endCxn id="6" idx="3"/>
          </p:cNvCxnSpPr>
          <p:nvPr/>
        </p:nvCxnSpPr>
        <p:spPr>
          <a:xfrm flipH="1">
            <a:off x="8522677" y="1505243"/>
            <a:ext cx="1409116" cy="141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853329-C0F6-8947-8C95-41227B8E2D36}"/>
              </a:ext>
            </a:extLst>
          </p:cNvPr>
          <p:cNvCxnSpPr>
            <a:stCxn id="6" idx="0"/>
            <a:endCxn id="15" idx="0"/>
          </p:cNvCxnSpPr>
          <p:nvPr/>
        </p:nvCxnSpPr>
        <p:spPr>
          <a:xfrm flipH="1">
            <a:off x="8030309" y="3500508"/>
            <a:ext cx="492368" cy="85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F51CE3-326A-D049-9AB4-5AE81AF5AE34}"/>
              </a:ext>
            </a:extLst>
          </p:cNvPr>
          <p:cNvCxnSpPr>
            <a:stCxn id="6" idx="0"/>
            <a:endCxn id="16" idx="0"/>
          </p:cNvCxnSpPr>
          <p:nvPr/>
        </p:nvCxnSpPr>
        <p:spPr>
          <a:xfrm flipH="1">
            <a:off x="8520336" y="3500508"/>
            <a:ext cx="2341" cy="8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73D0C-1E44-CB45-B8BC-2E35089CF566}"/>
              </a:ext>
            </a:extLst>
          </p:cNvPr>
          <p:cNvCxnSpPr>
            <a:stCxn id="6" idx="0"/>
            <a:endCxn id="17" idx="0"/>
          </p:cNvCxnSpPr>
          <p:nvPr/>
        </p:nvCxnSpPr>
        <p:spPr>
          <a:xfrm>
            <a:off x="8522677" y="3500508"/>
            <a:ext cx="459546" cy="84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530140-35BB-A046-B3BC-E09FC097C1A4}"/>
              </a:ext>
            </a:extLst>
          </p:cNvPr>
          <p:cNvCxnSpPr>
            <a:stCxn id="2" idx="3"/>
            <a:endCxn id="7" idx="3"/>
          </p:cNvCxnSpPr>
          <p:nvPr/>
        </p:nvCxnSpPr>
        <p:spPr>
          <a:xfrm flipH="1">
            <a:off x="9898965" y="1505243"/>
            <a:ext cx="32828" cy="14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3F2959-D246-6546-8264-D0A9F1ED5C6E}"/>
              </a:ext>
            </a:extLst>
          </p:cNvPr>
          <p:cNvCxnSpPr>
            <a:stCxn id="2" idx="3"/>
            <a:endCxn id="8" idx="3"/>
          </p:cNvCxnSpPr>
          <p:nvPr/>
        </p:nvCxnSpPr>
        <p:spPr>
          <a:xfrm>
            <a:off x="9931793" y="1505243"/>
            <a:ext cx="1455999" cy="141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F68D3-ED6C-3045-BF17-2780DDC38658}"/>
              </a:ext>
            </a:extLst>
          </p:cNvPr>
          <p:cNvCxnSpPr>
            <a:stCxn id="7" idx="0"/>
            <a:endCxn id="9" idx="0"/>
          </p:cNvCxnSpPr>
          <p:nvPr/>
        </p:nvCxnSpPr>
        <p:spPr>
          <a:xfrm flipH="1">
            <a:off x="9469904" y="3498164"/>
            <a:ext cx="429061" cy="86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63ADA0-A752-BD45-B95A-AC8D395F6F49}"/>
              </a:ext>
            </a:extLst>
          </p:cNvPr>
          <p:cNvCxnSpPr>
            <a:stCxn id="7" idx="0"/>
            <a:endCxn id="10" idx="0"/>
          </p:cNvCxnSpPr>
          <p:nvPr/>
        </p:nvCxnSpPr>
        <p:spPr>
          <a:xfrm>
            <a:off x="9898965" y="3498164"/>
            <a:ext cx="46899" cy="85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3225D0-B51C-1946-AA21-3DF5F63BAA79}"/>
              </a:ext>
            </a:extLst>
          </p:cNvPr>
          <p:cNvCxnSpPr>
            <a:stCxn id="7" idx="0"/>
            <a:endCxn id="11" idx="0"/>
          </p:cNvCxnSpPr>
          <p:nvPr/>
        </p:nvCxnSpPr>
        <p:spPr>
          <a:xfrm>
            <a:off x="9898965" y="3498164"/>
            <a:ext cx="522853" cy="8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F8E4E2-9E24-D24F-AE23-8F96651CD616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flipH="1">
            <a:off x="10902462" y="3495821"/>
            <a:ext cx="485330" cy="86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EF1356-0301-1F48-A5F7-E1C3E71641B5}"/>
              </a:ext>
            </a:extLst>
          </p:cNvPr>
          <p:cNvCxnSpPr>
            <a:stCxn id="8" idx="0"/>
            <a:endCxn id="13" idx="0"/>
          </p:cNvCxnSpPr>
          <p:nvPr/>
        </p:nvCxnSpPr>
        <p:spPr>
          <a:xfrm flipH="1">
            <a:off x="11378422" y="3495821"/>
            <a:ext cx="9370" cy="85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80AABE-7C6F-8E49-B788-D5CDF59CF3AB}"/>
              </a:ext>
            </a:extLst>
          </p:cNvPr>
          <p:cNvCxnSpPr>
            <a:stCxn id="8" idx="0"/>
            <a:endCxn id="14" idx="0"/>
          </p:cNvCxnSpPr>
          <p:nvPr/>
        </p:nvCxnSpPr>
        <p:spPr>
          <a:xfrm>
            <a:off x="11387792" y="3495821"/>
            <a:ext cx="466584" cy="85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BFD875-1AA2-9D48-9E9E-85B1E9122823}"/>
              </a:ext>
            </a:extLst>
          </p:cNvPr>
          <p:cNvSpPr txBox="1"/>
          <p:nvPr/>
        </p:nvSpPr>
        <p:spPr>
          <a:xfrm>
            <a:off x="9746567" y="37701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5D642C-E85A-244B-9F70-5699DABC7EDF}"/>
              </a:ext>
            </a:extLst>
          </p:cNvPr>
          <p:cNvSpPr txBox="1"/>
          <p:nvPr/>
        </p:nvSpPr>
        <p:spPr>
          <a:xfrm>
            <a:off x="10067780" y="378186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1F7908-C796-8A40-9F4B-DA66C4A1BB3A}"/>
              </a:ext>
            </a:extLst>
          </p:cNvPr>
          <p:cNvSpPr txBox="1"/>
          <p:nvPr/>
        </p:nvSpPr>
        <p:spPr>
          <a:xfrm>
            <a:off x="11204918" y="37935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E45EA2-567A-C147-8219-AF89F2690979}"/>
              </a:ext>
            </a:extLst>
          </p:cNvPr>
          <p:cNvSpPr txBox="1"/>
          <p:nvPr/>
        </p:nvSpPr>
        <p:spPr>
          <a:xfrm>
            <a:off x="11512063" y="379124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22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5863" y="13433"/>
            <a:ext cx="10515600" cy="1325563"/>
          </a:xfrm>
        </p:spPr>
        <p:txBody>
          <a:bodyPr/>
          <a:lstStyle/>
          <a:p>
            <a:r>
              <a:rPr lang="en-US" dirty="0"/>
              <a:t>Alpha-beta pruning: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58" y="1332914"/>
                <a:ext cx="6443002" cy="5525085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With perfect ordering:</a:t>
                </a:r>
              </a:p>
              <a:p>
                <a:pPr lvl="1"/>
                <a:r>
                  <a:rPr lang="en-US" sz="2800" dirty="0"/>
                  <a:t>With a branching factor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I have to evaluate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of my grandchildren,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lvl="1"/>
                <a:r>
                  <a:rPr lang="en-US" sz="2800" dirty="0"/>
                  <a:t>So the total computational complexity is reduced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Exponential reduction in complexity!</a:t>
                </a:r>
              </a:p>
              <a:p>
                <a:pPr lvl="1"/>
                <a:r>
                  <a:rPr lang="en-US" sz="2800" dirty="0"/>
                  <a:t>Equivalently: with the same computational power, you can search a tree that is twice as deep.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58" y="1332914"/>
                <a:ext cx="6443002" cy="5525085"/>
              </a:xfrm>
              <a:blipFill>
                <a:blip r:embed="rId3"/>
                <a:stretch>
                  <a:fillRect l="-1965" t="-2064" r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D2059980-267C-EE45-8368-21A7A0D320DC}"/>
              </a:ext>
            </a:extLst>
          </p:cNvPr>
          <p:cNvSpPr/>
          <p:nvPr/>
        </p:nvSpPr>
        <p:spPr>
          <a:xfrm>
            <a:off x="9594168" y="928468"/>
            <a:ext cx="675249" cy="576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32C1689-A33F-994B-837D-ECC50393216C}"/>
              </a:ext>
            </a:extLst>
          </p:cNvPr>
          <p:cNvSpPr/>
          <p:nvPr/>
        </p:nvSpPr>
        <p:spPr>
          <a:xfrm rot="10800000">
            <a:off x="8185053" y="2923733"/>
            <a:ext cx="675249" cy="576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94B0F867-4585-064C-9BA9-2C889F446759}"/>
                  </a:ext>
                </a:extLst>
              </p:cNvPr>
              <p:cNvSpPr/>
              <p:nvPr/>
            </p:nvSpPr>
            <p:spPr>
              <a:xfrm rot="10800000">
                <a:off x="9561341" y="2921389"/>
                <a:ext cx="675249" cy="57677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94B0F867-4585-064C-9BA9-2C889F446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9561341" y="2921389"/>
                <a:ext cx="675249" cy="576775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CFF40D17-304A-BF4B-BE17-6BA2493868FF}"/>
                  </a:ext>
                </a:extLst>
              </p:cNvPr>
              <p:cNvSpPr/>
              <p:nvPr/>
            </p:nvSpPr>
            <p:spPr>
              <a:xfrm rot="10800000">
                <a:off x="11050168" y="2919046"/>
                <a:ext cx="675249" cy="57677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CFF40D17-304A-BF4B-BE17-6BA249386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1050168" y="2919046"/>
                <a:ext cx="675249" cy="576775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iangle 8">
            <a:extLst>
              <a:ext uri="{FF2B5EF4-FFF2-40B4-BE49-F238E27FC236}">
                <a16:creationId xmlns:a16="http://schemas.microsoft.com/office/drawing/2014/main" id="{EFE65CD1-2EDA-C14D-A12F-64AF86FD191C}"/>
              </a:ext>
            </a:extLst>
          </p:cNvPr>
          <p:cNvSpPr/>
          <p:nvPr/>
        </p:nvSpPr>
        <p:spPr>
          <a:xfrm>
            <a:off x="9240133" y="435864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D0ADE08-AA4D-A147-A559-F04D6FC8E950}"/>
              </a:ext>
            </a:extLst>
          </p:cNvPr>
          <p:cNvSpPr/>
          <p:nvPr/>
        </p:nvSpPr>
        <p:spPr>
          <a:xfrm>
            <a:off x="9716093" y="4356296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D3027F1-2D2F-4C47-961C-9AD0D6B27022}"/>
              </a:ext>
            </a:extLst>
          </p:cNvPr>
          <p:cNvSpPr/>
          <p:nvPr/>
        </p:nvSpPr>
        <p:spPr>
          <a:xfrm>
            <a:off x="10192047" y="435395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1FE013A1-4047-1445-92C1-42FEE8688225}"/>
              </a:ext>
            </a:extLst>
          </p:cNvPr>
          <p:cNvSpPr/>
          <p:nvPr/>
        </p:nvSpPr>
        <p:spPr>
          <a:xfrm>
            <a:off x="10672691" y="4356295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DD952B7-26D5-A440-840F-17B4EF6335B9}"/>
              </a:ext>
            </a:extLst>
          </p:cNvPr>
          <p:cNvSpPr/>
          <p:nvPr/>
        </p:nvSpPr>
        <p:spPr>
          <a:xfrm>
            <a:off x="11148651" y="4353951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9527A4C7-7392-D742-A396-337D94C05A28}"/>
              </a:ext>
            </a:extLst>
          </p:cNvPr>
          <p:cNvSpPr/>
          <p:nvPr/>
        </p:nvSpPr>
        <p:spPr>
          <a:xfrm>
            <a:off x="11624605" y="4351605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F64AEA-591A-6040-9BDC-92FD1A3F2E93}"/>
              </a:ext>
            </a:extLst>
          </p:cNvPr>
          <p:cNvSpPr/>
          <p:nvPr/>
        </p:nvSpPr>
        <p:spPr>
          <a:xfrm>
            <a:off x="7800538" y="435395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7E103E7B-CF06-E245-9531-3A17B13794E8}"/>
              </a:ext>
            </a:extLst>
          </p:cNvPr>
          <p:cNvSpPr/>
          <p:nvPr/>
        </p:nvSpPr>
        <p:spPr>
          <a:xfrm>
            <a:off x="8290565" y="4351606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0FF13880-5316-0242-A699-415B906D9522}"/>
              </a:ext>
            </a:extLst>
          </p:cNvPr>
          <p:cNvSpPr/>
          <p:nvPr/>
        </p:nvSpPr>
        <p:spPr>
          <a:xfrm>
            <a:off x="8752452" y="4349260"/>
            <a:ext cx="459542" cy="4314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4B1D99-613A-BE47-B660-9DB8075A8C9F}"/>
              </a:ext>
            </a:extLst>
          </p:cNvPr>
          <p:cNvCxnSpPr>
            <a:stCxn id="2" idx="3"/>
            <a:endCxn id="6" idx="3"/>
          </p:cNvCxnSpPr>
          <p:nvPr/>
        </p:nvCxnSpPr>
        <p:spPr>
          <a:xfrm flipH="1">
            <a:off x="8522677" y="1505243"/>
            <a:ext cx="1409116" cy="141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853329-C0F6-8947-8C95-41227B8E2D36}"/>
              </a:ext>
            </a:extLst>
          </p:cNvPr>
          <p:cNvCxnSpPr>
            <a:stCxn id="6" idx="0"/>
            <a:endCxn id="15" idx="0"/>
          </p:cNvCxnSpPr>
          <p:nvPr/>
        </p:nvCxnSpPr>
        <p:spPr>
          <a:xfrm flipH="1">
            <a:off x="8030309" y="3500508"/>
            <a:ext cx="492368" cy="85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F51CE3-326A-D049-9AB4-5AE81AF5AE34}"/>
              </a:ext>
            </a:extLst>
          </p:cNvPr>
          <p:cNvCxnSpPr>
            <a:stCxn id="6" idx="0"/>
            <a:endCxn id="16" idx="0"/>
          </p:cNvCxnSpPr>
          <p:nvPr/>
        </p:nvCxnSpPr>
        <p:spPr>
          <a:xfrm flipH="1">
            <a:off x="8520336" y="3500508"/>
            <a:ext cx="2341" cy="8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73D0C-1E44-CB45-B8BC-2E35089CF566}"/>
              </a:ext>
            </a:extLst>
          </p:cNvPr>
          <p:cNvCxnSpPr>
            <a:stCxn id="6" idx="0"/>
            <a:endCxn id="17" idx="0"/>
          </p:cNvCxnSpPr>
          <p:nvPr/>
        </p:nvCxnSpPr>
        <p:spPr>
          <a:xfrm>
            <a:off x="8522677" y="3500508"/>
            <a:ext cx="459546" cy="84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530140-35BB-A046-B3BC-E09FC097C1A4}"/>
              </a:ext>
            </a:extLst>
          </p:cNvPr>
          <p:cNvCxnSpPr>
            <a:stCxn id="2" idx="3"/>
            <a:endCxn id="7" idx="3"/>
          </p:cNvCxnSpPr>
          <p:nvPr/>
        </p:nvCxnSpPr>
        <p:spPr>
          <a:xfrm flipH="1">
            <a:off x="9898965" y="1505243"/>
            <a:ext cx="32828" cy="14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3F2959-D246-6546-8264-D0A9F1ED5C6E}"/>
              </a:ext>
            </a:extLst>
          </p:cNvPr>
          <p:cNvCxnSpPr>
            <a:stCxn id="2" idx="3"/>
            <a:endCxn id="8" idx="3"/>
          </p:cNvCxnSpPr>
          <p:nvPr/>
        </p:nvCxnSpPr>
        <p:spPr>
          <a:xfrm>
            <a:off x="9931793" y="1505243"/>
            <a:ext cx="1455999" cy="141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F68D3-ED6C-3045-BF17-2780DDC38658}"/>
              </a:ext>
            </a:extLst>
          </p:cNvPr>
          <p:cNvCxnSpPr>
            <a:stCxn id="7" idx="0"/>
            <a:endCxn id="9" idx="0"/>
          </p:cNvCxnSpPr>
          <p:nvPr/>
        </p:nvCxnSpPr>
        <p:spPr>
          <a:xfrm flipH="1">
            <a:off x="9469904" y="3498164"/>
            <a:ext cx="429061" cy="86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63ADA0-A752-BD45-B95A-AC8D395F6F49}"/>
              </a:ext>
            </a:extLst>
          </p:cNvPr>
          <p:cNvCxnSpPr>
            <a:stCxn id="7" idx="0"/>
            <a:endCxn id="10" idx="0"/>
          </p:cNvCxnSpPr>
          <p:nvPr/>
        </p:nvCxnSpPr>
        <p:spPr>
          <a:xfrm>
            <a:off x="9898965" y="3498164"/>
            <a:ext cx="46899" cy="85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3225D0-B51C-1946-AA21-3DF5F63BAA79}"/>
              </a:ext>
            </a:extLst>
          </p:cNvPr>
          <p:cNvCxnSpPr>
            <a:stCxn id="7" idx="0"/>
            <a:endCxn id="11" idx="0"/>
          </p:cNvCxnSpPr>
          <p:nvPr/>
        </p:nvCxnSpPr>
        <p:spPr>
          <a:xfrm>
            <a:off x="9898965" y="3498164"/>
            <a:ext cx="522853" cy="8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F8E4E2-9E24-D24F-AE23-8F96651CD616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flipH="1">
            <a:off x="10902462" y="3495821"/>
            <a:ext cx="485330" cy="86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EF1356-0301-1F48-A5F7-E1C3E71641B5}"/>
              </a:ext>
            </a:extLst>
          </p:cNvPr>
          <p:cNvCxnSpPr>
            <a:stCxn id="8" idx="0"/>
            <a:endCxn id="13" idx="0"/>
          </p:cNvCxnSpPr>
          <p:nvPr/>
        </p:nvCxnSpPr>
        <p:spPr>
          <a:xfrm flipH="1">
            <a:off x="11378422" y="3495821"/>
            <a:ext cx="9370" cy="85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80AABE-7C6F-8E49-B788-D5CDF59CF3AB}"/>
              </a:ext>
            </a:extLst>
          </p:cNvPr>
          <p:cNvCxnSpPr>
            <a:stCxn id="8" idx="0"/>
            <a:endCxn id="14" idx="0"/>
          </p:cNvCxnSpPr>
          <p:nvPr/>
        </p:nvCxnSpPr>
        <p:spPr>
          <a:xfrm>
            <a:off x="11387792" y="3495821"/>
            <a:ext cx="466584" cy="85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BFD875-1AA2-9D48-9E9E-85B1E9122823}"/>
              </a:ext>
            </a:extLst>
          </p:cNvPr>
          <p:cNvSpPr txBox="1"/>
          <p:nvPr/>
        </p:nvSpPr>
        <p:spPr>
          <a:xfrm>
            <a:off x="9746567" y="37701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5D642C-E85A-244B-9F70-5699DABC7EDF}"/>
              </a:ext>
            </a:extLst>
          </p:cNvPr>
          <p:cNvSpPr txBox="1"/>
          <p:nvPr/>
        </p:nvSpPr>
        <p:spPr>
          <a:xfrm>
            <a:off x="10067780" y="378186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1F7908-C796-8A40-9F4B-DA66C4A1BB3A}"/>
              </a:ext>
            </a:extLst>
          </p:cNvPr>
          <p:cNvSpPr txBox="1"/>
          <p:nvPr/>
        </p:nvSpPr>
        <p:spPr>
          <a:xfrm>
            <a:off x="11204918" y="37935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E45EA2-567A-C147-8219-AF89F2690979}"/>
              </a:ext>
            </a:extLst>
          </p:cNvPr>
          <p:cNvSpPr txBox="1"/>
          <p:nvPr/>
        </p:nvSpPr>
        <p:spPr>
          <a:xfrm>
            <a:off x="11512063" y="379124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9694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Limited-Horizon Computation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6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05" y="64477"/>
            <a:ext cx="8686800" cy="1143000"/>
          </a:xfrm>
        </p:spPr>
        <p:txBody>
          <a:bodyPr/>
          <a:lstStyle/>
          <a:p>
            <a:r>
              <a:rPr lang="en-US" sz="3600" dirty="0"/>
              <a:t>Minimax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770438"/>
            <a:ext cx="8686800" cy="2011363"/>
          </a:xfrm>
        </p:spPr>
        <p:txBody>
          <a:bodyPr/>
          <a:lstStyle/>
          <a:p>
            <a:r>
              <a:rPr lang="en-US" sz="2400" b="1" dirty="0" err="1">
                <a:solidFill>
                  <a:srgbClr val="CC0099"/>
                </a:solidFill>
              </a:rPr>
              <a:t>Minimax</a:t>
            </a:r>
            <a:r>
              <a:rPr lang="en-US" sz="2400" dirty="0"/>
              <a:t>(</a:t>
            </a:r>
            <a:r>
              <a:rPr lang="en-US" sz="2400" i="1" dirty="0"/>
              <a:t>node</a:t>
            </a:r>
            <a:r>
              <a:rPr lang="en-US" sz="2400" dirty="0"/>
              <a:t>) =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Utility(</a:t>
            </a:r>
            <a:r>
              <a:rPr lang="en-US" i="1" dirty="0"/>
              <a:t>node</a:t>
            </a:r>
            <a:r>
              <a:rPr lang="en-US" dirty="0"/>
              <a:t>) if </a:t>
            </a:r>
            <a:r>
              <a:rPr lang="en-US" i="1" dirty="0"/>
              <a:t>node</a:t>
            </a:r>
            <a:r>
              <a:rPr lang="en-US" dirty="0"/>
              <a:t> is terminal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max</a:t>
            </a:r>
            <a:r>
              <a:rPr lang="en-US" i="1" baseline="-25000" dirty="0"/>
              <a:t>action</a:t>
            </a:r>
            <a:r>
              <a:rPr lang="en-US" dirty="0"/>
              <a:t> </a:t>
            </a:r>
            <a:r>
              <a:rPr lang="en-US" b="1" dirty="0" err="1">
                <a:solidFill>
                  <a:srgbClr val="CC0099"/>
                </a:solidFill>
              </a:rPr>
              <a:t>Minimax</a:t>
            </a:r>
            <a:r>
              <a:rPr lang="en-US" dirty="0"/>
              <a:t>(</a:t>
            </a:r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node, action</a:t>
            </a:r>
            <a:r>
              <a:rPr lang="en-US" dirty="0"/>
              <a:t>)) if </a:t>
            </a:r>
            <a:r>
              <a:rPr lang="en-US" i="1" dirty="0"/>
              <a:t>player</a:t>
            </a:r>
            <a:r>
              <a:rPr lang="en-US" dirty="0"/>
              <a:t> = MAX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min</a:t>
            </a:r>
            <a:r>
              <a:rPr lang="en-US" i="1" baseline="-25000" dirty="0" err="1"/>
              <a:t>action</a:t>
            </a:r>
            <a:r>
              <a:rPr lang="en-US" dirty="0"/>
              <a:t>  </a:t>
            </a:r>
            <a:r>
              <a:rPr lang="en-US" b="1" dirty="0" err="1">
                <a:solidFill>
                  <a:srgbClr val="CC0099"/>
                </a:solidFill>
              </a:rPr>
              <a:t>Minimax</a:t>
            </a:r>
            <a:r>
              <a:rPr lang="en-US" dirty="0"/>
              <a:t>(</a:t>
            </a:r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node, action</a:t>
            </a:r>
            <a:r>
              <a:rPr lang="en-US" dirty="0"/>
              <a:t>)) if </a:t>
            </a:r>
            <a:r>
              <a:rPr lang="en-US" i="1" dirty="0"/>
              <a:t>player</a:t>
            </a:r>
            <a:r>
              <a:rPr lang="en-US" dirty="0"/>
              <a:t> = MIN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5358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92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5358" y="1066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single-agent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70038"/>
            <a:ext cx="8839200" cy="4525963"/>
          </a:xfrm>
        </p:spPr>
        <p:txBody>
          <a:bodyPr/>
          <a:lstStyle/>
          <a:p>
            <a:r>
              <a:rPr lang="en-US" dirty="0"/>
              <a:t>We don’t know how the opponent will act</a:t>
            </a:r>
          </a:p>
          <a:p>
            <a:pPr lvl="1"/>
            <a:r>
              <a:rPr lang="en-US" dirty="0"/>
              <a:t>The solution is not a fixed sequence of actions from start state to goal state, but a </a:t>
            </a:r>
            <a:r>
              <a:rPr lang="en-US" b="1" i="1" dirty="0">
                <a:solidFill>
                  <a:srgbClr val="CC0099"/>
                </a:solidFill>
              </a:rPr>
              <a:t>strategy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CC0099"/>
                </a:solidFill>
              </a:rPr>
              <a:t>policy</a:t>
            </a:r>
            <a:r>
              <a:rPr lang="en-US" dirty="0"/>
              <a:t> (a mapping from state to best move in that state)</a:t>
            </a:r>
          </a:p>
        </p:txBody>
      </p:sp>
    </p:spTree>
    <p:extLst>
      <p:ext uri="{BB962C8B-B14F-4D97-AF65-F5344CB8AC3E}">
        <p14:creationId xmlns:p14="http://schemas.microsoft.com/office/powerpoint/2010/main" val="173162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00200" y="1570038"/>
                <a:ext cx="8839200" cy="4525963"/>
              </a:xfrm>
            </p:spPr>
            <p:txBody>
              <a:bodyPr/>
              <a:lstStyle/>
              <a:p>
                <a:r>
                  <a:rPr lang="en-US" dirty="0"/>
                  <a:t>In order to decide how to move 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need to search all possible sequences of moves,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until the end of the game</a:t>
                </a:r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0200" y="1570038"/>
                <a:ext cx="8839200" cy="4525963"/>
              </a:xfrm>
              <a:blipFill>
                <a:blip r:embed="rId3"/>
                <a:stretch>
                  <a:fillRect l="-114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0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00200" y="1570038"/>
                <a:ext cx="8839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branching factor, search depth, and number of terminal configurations are huge</a:t>
                </a:r>
              </a:p>
              <a:p>
                <a:pPr lvl="1"/>
                <a:r>
                  <a:rPr lang="en-US" sz="2800" dirty="0"/>
                  <a:t>In chess, </a:t>
                </a:r>
                <a:r>
                  <a:rPr lang="en-US" sz="2800" dirty="0">
                    <a:solidFill>
                      <a:srgbClr val="CC0099"/>
                    </a:solidFill>
                  </a:rPr>
                  <a:t>branching factor ≈ 35 </a:t>
                </a:r>
                <a:r>
                  <a:rPr lang="en-US" sz="2800" dirty="0"/>
                  <a:t>and </a:t>
                </a:r>
                <a:r>
                  <a:rPr lang="en-US" sz="2800" dirty="0">
                    <a:solidFill>
                      <a:srgbClr val="CC0099"/>
                    </a:solidFill>
                  </a:rPr>
                  <a:t>depth ≈ 100</a:t>
                </a:r>
                <a:r>
                  <a:rPr lang="en-US" sz="2800" dirty="0"/>
                  <a:t>, giving a search tree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𝟑𝟓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𝟏𝟓𝟒</m:t>
                        </m:r>
                      </m:sup>
                    </m:sSup>
                  </m:oMath>
                </a14:m>
                <a:r>
                  <a:rPr lang="en-US" sz="2800" dirty="0"/>
                  <a:t> nodes</a:t>
                </a:r>
              </a:p>
              <a:p>
                <a:pPr lvl="1"/>
                <a:r>
                  <a:rPr lang="en-US" sz="2800" dirty="0"/>
                  <a:t>Number of atoms in the observable universe ≈ </a:t>
                </a:r>
                <a:r>
                  <a:rPr lang="en-US" sz="2800" dirty="0">
                    <a:solidFill>
                      <a:srgbClr val="CC0099"/>
                    </a:solidFill>
                  </a:rPr>
                  <a:t>10</a:t>
                </a:r>
                <a:r>
                  <a:rPr lang="en-US" sz="2800" baseline="30000" dirty="0">
                    <a:solidFill>
                      <a:srgbClr val="CC0099"/>
                    </a:solidFill>
                  </a:rPr>
                  <a:t>80</a:t>
                </a:r>
                <a:endParaRPr lang="en-US" sz="2800" dirty="0">
                  <a:solidFill>
                    <a:srgbClr val="CC0099"/>
                  </a:solidFill>
                </a:endParaRPr>
              </a:p>
              <a:p>
                <a:pPr lvl="1"/>
                <a:r>
                  <a:rPr lang="en-US" sz="2800" dirty="0"/>
                  <a:t>This rules out searching all the way to the end of the game</a:t>
                </a:r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0200" y="1570038"/>
                <a:ext cx="8839200" cy="4525963"/>
              </a:xfrm>
              <a:blipFill>
                <a:blip r:embed="rId3"/>
                <a:stretch>
                  <a:fillRect l="-1435" t="-2801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69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431" y="274638"/>
            <a:ext cx="8382000" cy="1143000"/>
          </a:xfrm>
        </p:spPr>
        <p:txBody>
          <a:bodyPr/>
          <a:lstStyle/>
          <a:p>
            <a:r>
              <a:rPr lang="en-US" dirty="0"/>
              <a:t>Limited-horizon computing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17453" y="1417638"/>
                <a:ext cx="10747716" cy="532078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/>
                  <a:t>Cut off search at a certain depth (called the “horizon”)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3000" dirty="0"/>
                  <a:t>With a 10 gigaflops laptop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3000" dirty="0"/>
                  <a:t> operations/second, you can compute a tree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3000" dirty="0"/>
                  <a:t>, i.e., your horizon is just 6 moves.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3000" dirty="0"/>
                  <a:t>Blue Waters has 13.3 petaflops =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 panose="02040503050406030204" pitchFamily="18" charset="0"/>
                      </a:rPr>
                      <m:t>1.3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3000" dirty="0"/>
                  <a:t>, so it can compute a tree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35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sz="3000" dirty="0"/>
                  <a:t>, i.e., the entire Blue Waters supercomputer, playing chess, can only search a game tree with a horizon of about 11 moves into the future.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dirty="0"/>
                  <a:t>Obvious fact: after 11 moves, nobody has won the game yet (usually)…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dirty="0"/>
                  <a:t>so you don’t know the TRUE value of any node at a horizon of just 11 moves.</a:t>
                </a:r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7453" y="1417638"/>
                <a:ext cx="10747716" cy="5320787"/>
              </a:xfrm>
              <a:blipFill>
                <a:blip r:embed="rId3"/>
                <a:stretch>
                  <a:fillRect l="-825" t="-714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431" y="274638"/>
            <a:ext cx="8382000" cy="1143000"/>
          </a:xfrm>
        </p:spPr>
        <p:txBody>
          <a:bodyPr/>
          <a:lstStyle/>
          <a:p>
            <a:r>
              <a:rPr lang="en-US" dirty="0"/>
              <a:t>Limited-horizon computing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17453" y="1417638"/>
                <a:ext cx="10747716" cy="53207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The solution implemented by every chess-playing program ever written: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800" dirty="0"/>
                  <a:t>Search out to a horizon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moves (thus, a tree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).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800" dirty="0"/>
                  <a:t>For each of those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 terminal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), use some kind of </a:t>
                </a:r>
                <a:r>
                  <a:rPr lang="en-US" sz="2800" b="1" u="sng" dirty="0"/>
                  <a:t>evaluation function</a:t>
                </a:r>
                <a:r>
                  <a:rPr lang="en-US" sz="2800" dirty="0"/>
                  <a:t> to estimate the probability of winning,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800" dirty="0"/>
                  <a:t>Then use minimax or alpha-beta to propagate those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back to the start node, so you can choose the best move to make in the starting node.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800" dirty="0"/>
                  <a:t>At the next move, push the tree one step farther into the future, and repeat the process.</a:t>
                </a:r>
              </a:p>
              <a:p>
                <a:pPr lvl="1">
                  <a:lnSpc>
                    <a:spcPct val="120000"/>
                  </a:lnSpc>
                </a:pPr>
                <a:endParaRPr lang="en-US" sz="2800" dirty="0"/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7453" y="1417638"/>
                <a:ext cx="10747716" cy="5320787"/>
              </a:xfrm>
              <a:blipFill>
                <a:blip r:embed="rId3"/>
                <a:stretch>
                  <a:fillRect l="-1179" t="-47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15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431" y="274638"/>
            <a:ext cx="8382000" cy="1143000"/>
          </a:xfrm>
        </p:spPr>
        <p:txBody>
          <a:bodyPr/>
          <a:lstStyle/>
          <a:p>
            <a:r>
              <a:rPr lang="en-US" dirty="0"/>
              <a:t>Evaluation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17453" y="1417638"/>
                <a:ext cx="10747716" cy="532078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How can we estimate the evaluation function?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800" dirty="0"/>
                  <a:t>Use a neural net (or maybe just a logistic regression) to estimate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from a training database of human vs. human games.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400" dirty="0"/>
                  <a:t>… or by playing two computers against one another.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800" dirty="0"/>
                  <a:t>Most of the possible game boards in chess have never occurred in the history of the universe.  Therefore we need to approximate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by computing some useful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whose values we have observed, somewhere in the history of the universe.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800" dirty="0"/>
                  <a:t>Example features: # rooks remaining, position of the queen, relative positions of the queen &amp; king, # steps in the shortest path from the knight to the queen.</a:t>
                </a:r>
              </a:p>
              <a:p>
                <a:pPr lvl="1">
                  <a:lnSpc>
                    <a:spcPct val="120000"/>
                  </a:lnSpc>
                </a:pPr>
                <a:endParaRPr lang="en-US" sz="2800" dirty="0"/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7453" y="1417638"/>
                <a:ext cx="10747716" cy="5320787"/>
              </a:xfrm>
              <a:blipFill>
                <a:blip r:embed="rId3"/>
                <a:stretch>
                  <a:fillRect l="-1179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931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Horizon effect:</a:t>
            </a:r>
            <a:r>
              <a:rPr lang="en-US" dirty="0"/>
              <a:t> you may incorrectly estimate the value of a state by overlooking an event that is just beyond the depth limit</a:t>
            </a:r>
          </a:p>
          <a:p>
            <a:pPr lvl="1"/>
            <a:r>
              <a:rPr lang="en-US" dirty="0"/>
              <a:t>For example, a damaging move by the opponent that can be delayed but not avoided</a:t>
            </a:r>
          </a:p>
          <a:p>
            <a:r>
              <a:rPr lang="en-US" dirty="0"/>
              <a:t>Possible remedies</a:t>
            </a:r>
          </a:p>
          <a:p>
            <a:pPr lvl="1"/>
            <a:r>
              <a:rPr lang="en-US" b="1" dirty="0"/>
              <a:t>Quiescence search:</a:t>
            </a:r>
            <a:r>
              <a:rPr lang="en-US" dirty="0"/>
              <a:t> do not cut off search at positions that are unstable – for example, are you about to lose an important piece?</a:t>
            </a:r>
          </a:p>
          <a:p>
            <a:pPr lvl="1"/>
            <a:r>
              <a:rPr lang="en-US" b="1" dirty="0"/>
              <a:t>Singular extension: </a:t>
            </a:r>
            <a:r>
              <a:rPr lang="en-US" dirty="0"/>
              <a:t>a strong move that should be tried when the normal depth limit is reached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Chess playing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1"/>
            <a:ext cx="8610600" cy="4983163"/>
          </a:xfrm>
        </p:spPr>
        <p:txBody>
          <a:bodyPr>
            <a:normAutofit lnSpcReduction="10000"/>
          </a:bodyPr>
          <a:lstStyle/>
          <a:p>
            <a:pPr marL="590550" indent="-533400"/>
            <a:r>
              <a:rPr lang="en-US" sz="2400" dirty="0"/>
              <a:t>Baseline system: 200 million node evaluations per move, minimax with a decent evaluation function and quiescence search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5-ply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</a:t>
            </a:r>
            <a:r>
              <a:rPr lang="en-US" dirty="0"/>
              <a:t>human novice</a:t>
            </a:r>
          </a:p>
          <a:p>
            <a:pPr marL="590550" indent="-533400"/>
            <a:r>
              <a:rPr lang="en-US" sz="2400" dirty="0"/>
              <a:t>Add alpha-beta pruning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10-ply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</a:t>
            </a:r>
            <a:r>
              <a:rPr lang="en-US" dirty="0"/>
              <a:t> typical PC, experienced player</a:t>
            </a:r>
          </a:p>
          <a:p>
            <a:pPr marL="590550" indent="-533400"/>
            <a:r>
              <a:rPr lang="en-US" sz="2400" dirty="0"/>
              <a:t>Deep Blue: 30 billion evaluations per move, singular extensions, evaluation function with 8000 features, </a:t>
            </a:r>
            <a:br>
              <a:rPr lang="en-US" sz="2400" dirty="0"/>
            </a:br>
            <a:r>
              <a:rPr lang="en-US" sz="2400" dirty="0"/>
              <a:t>large databases of opening and endgame moves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14-ply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</a:t>
            </a:r>
            <a:r>
              <a:rPr lang="en-US" dirty="0"/>
              <a:t> Garry Kasparov</a:t>
            </a:r>
          </a:p>
          <a:p>
            <a:pPr marL="590550" indent="-533400"/>
            <a:r>
              <a:rPr lang="en-US" sz="2400" dirty="0"/>
              <a:t>More recent state of the art (</a:t>
            </a:r>
            <a:r>
              <a:rPr lang="en-US" sz="2400" dirty="0">
                <a:hlinkClick r:id="rId3"/>
              </a:rPr>
              <a:t>Hydra</a:t>
            </a:r>
            <a:r>
              <a:rPr lang="en-US" sz="2400" dirty="0"/>
              <a:t>, ca. 2006): 36 billion evaluations per second, advanced pruning techniques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18-ply</a:t>
            </a:r>
            <a:r>
              <a:rPr lang="en-US" dirty="0">
                <a:cs typeface="Arial" charset="0"/>
              </a:rPr>
              <a:t> ≈</a:t>
            </a:r>
            <a:r>
              <a:rPr lang="en-US" dirty="0"/>
              <a:t> better than any human alive?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 zero-sum game can be expressed as a minimax tree</a:t>
            </a:r>
          </a:p>
          <a:p>
            <a:r>
              <a:rPr lang="en-US" altLang="ja-JP" dirty="0"/>
              <a:t>Alpha-beta pruning finds the correct solution.  In the best case, it has half the exponent of minimax (can search twice as deeply with a given computational complexity).</a:t>
            </a:r>
          </a:p>
          <a:p>
            <a:r>
              <a:rPr lang="en-US" altLang="ja-JP" dirty="0"/>
              <a:t>Limited-horizon search is always necessary (you can’t search to the end of the game), and always suboptimal.</a:t>
            </a:r>
          </a:p>
          <a:p>
            <a:pPr lvl="1"/>
            <a:r>
              <a:rPr kumimoji="1" lang="en-US" altLang="ja-JP" dirty="0"/>
              <a:t>Estimate your utility, at the end of your horizon, using some type of learned utility function</a:t>
            </a:r>
          </a:p>
          <a:p>
            <a:pPr lvl="1"/>
            <a:r>
              <a:rPr lang="en-US" altLang="ja-JP" dirty="0"/>
              <a:t>Quiescence search: don’t cut off the search in an unstable position (need some way to measure “stability”)</a:t>
            </a:r>
          </a:p>
          <a:p>
            <a:pPr lvl="1"/>
            <a:r>
              <a:rPr kumimoji="1" lang="en-US" altLang="ja-JP" dirty="0"/>
              <a:t>Singular extension: have one or two “super-moves” that you can test at the end of your horizon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88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Alpha-Beta Pruning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0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5196348" y="2895600"/>
            <a:ext cx="5397910" cy="33528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7910" h="3352800">
                <a:moveTo>
                  <a:pt x="1280652" y="76200"/>
                </a:moveTo>
                <a:lnTo>
                  <a:pt x="678426" y="1376516"/>
                </a:lnTo>
                <a:lnTo>
                  <a:pt x="0" y="3279058"/>
                </a:lnTo>
                <a:lnTo>
                  <a:pt x="5397910" y="3352800"/>
                </a:lnTo>
                <a:lnTo>
                  <a:pt x="5206181" y="904568"/>
                </a:lnTo>
                <a:cubicBezTo>
                  <a:pt x="4646971" y="350275"/>
                  <a:pt x="2774113" y="141678"/>
                  <a:pt x="2118852" y="0"/>
                </a:cubicBezTo>
                <a:cubicBezTo>
                  <a:pt x="1918059" y="11676"/>
                  <a:pt x="1567171" y="69287"/>
                  <a:pt x="1280652" y="76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6516624" y="2945132"/>
            <a:ext cx="4114800" cy="3297799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297799">
                <a:moveTo>
                  <a:pt x="0" y="21199"/>
                </a:moveTo>
                <a:cubicBezTo>
                  <a:pt x="268288" y="641912"/>
                  <a:pt x="962742" y="1291199"/>
                  <a:pt x="1445342" y="1926199"/>
                </a:cubicBezTo>
                <a:lnTo>
                  <a:pt x="1445342" y="3221599"/>
                </a:lnTo>
                <a:lnTo>
                  <a:pt x="4114800" y="3297799"/>
                </a:lnTo>
                <a:lnTo>
                  <a:pt x="3923071" y="849567"/>
                </a:lnTo>
                <a:cubicBezTo>
                  <a:pt x="3363861" y="295274"/>
                  <a:pt x="1493461" y="162877"/>
                  <a:pt x="838200" y="21199"/>
                </a:cubicBezTo>
                <a:cubicBezTo>
                  <a:pt x="637407" y="32875"/>
                  <a:pt x="224608" y="0"/>
                  <a:pt x="0" y="21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182803" y="3794700"/>
            <a:ext cx="2157707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707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2157707" y="2448232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8615517" y="3794700"/>
            <a:ext cx="2015909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909" h="2453700">
                <a:moveTo>
                  <a:pt x="147484" y="624900"/>
                </a:moveTo>
                <a:cubicBezTo>
                  <a:pt x="0" y="1175097"/>
                  <a:pt x="158086" y="2088360"/>
                  <a:pt x="299884" y="2453700"/>
                </a:cubicBezTo>
                <a:lnTo>
                  <a:pt x="2015909" y="2448232"/>
                </a:lnTo>
                <a:lnTo>
                  <a:pt x="1824180" y="0"/>
                </a:lnTo>
                <a:cubicBezTo>
                  <a:pt x="920841" y="652617"/>
                  <a:pt x="569835" y="70808"/>
                  <a:pt x="147484" y="624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47589" y="3896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14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82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8793481" y="3813048"/>
            <a:ext cx="1792225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1 h 2453700"/>
              <a:gd name="connsiteX1" fmla="*/ 13666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0 w 1868425"/>
              <a:gd name="connsiteY0" fmla="*/ 624901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1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868425"/>
              <a:gd name="connsiteY0" fmla="*/ 6249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868425"/>
              <a:gd name="connsiteY0" fmla="*/ 5487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225" h="2453700">
                <a:moveTo>
                  <a:pt x="0" y="548700"/>
                </a:moveTo>
                <a:cubicBezTo>
                  <a:pt x="430161" y="1312749"/>
                  <a:pt x="1001202" y="2088360"/>
                  <a:pt x="1143000" y="2453700"/>
                </a:cubicBezTo>
                <a:lnTo>
                  <a:pt x="1792225" y="2448232"/>
                </a:lnTo>
                <a:lnTo>
                  <a:pt x="1600496" y="0"/>
                </a:lnTo>
                <a:cubicBezTo>
                  <a:pt x="697157" y="652617"/>
                  <a:pt x="484263" y="85095"/>
                  <a:pt x="0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4759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82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9558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47589" y="38963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2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82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1893</Words>
  <Application>Microsoft Macintosh PowerPoint</Application>
  <PresentationFormat>Widescreen</PresentationFormat>
  <Paragraphs>239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CS440/ECE448 Lecture 11: Alpha-Beta Pruning; Limited Horizon</vt:lpstr>
      <vt:lpstr>Minimax Search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 pruning: Nodes MIN can’t reach</vt:lpstr>
      <vt:lpstr>Beta pruning: Nodes MAX can’t reach</vt:lpstr>
      <vt:lpstr>Alpha-beta pruning</vt:lpstr>
      <vt:lpstr>Alpha-beta pruning</vt:lpstr>
      <vt:lpstr>Alpha-beta pruning</vt:lpstr>
      <vt:lpstr>Alpha-beta pruning is optimal!</vt:lpstr>
      <vt:lpstr>Alpha-beta pruning: Complexity</vt:lpstr>
      <vt:lpstr>Alpha-beta pruning: Complexity</vt:lpstr>
      <vt:lpstr>Limited-Horizon Computation</vt:lpstr>
      <vt:lpstr>Games vs. single-agent search</vt:lpstr>
      <vt:lpstr>Computational complexity…</vt:lpstr>
      <vt:lpstr>Computational complexity…</vt:lpstr>
      <vt:lpstr>Limited-horizon computing</vt:lpstr>
      <vt:lpstr>Limited-horizon computing</vt:lpstr>
      <vt:lpstr>Evaluation functions</vt:lpstr>
      <vt:lpstr>Cutting off search</vt:lpstr>
      <vt:lpstr>Chess playing systems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9: Minimax Search</dc:title>
  <dc:creator>Mark Hasegawa-Johnson</dc:creator>
  <cp:lastModifiedBy>Hasegawa-Johnson, Mark Allan</cp:lastModifiedBy>
  <cp:revision>30</cp:revision>
  <dcterms:created xsi:type="dcterms:W3CDTF">2017-09-26T00:41:02Z</dcterms:created>
  <dcterms:modified xsi:type="dcterms:W3CDTF">2020-02-15T18:45:49Z</dcterms:modified>
</cp:coreProperties>
</file>