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84" r:id="rId6"/>
    <p:sldId id="261" r:id="rId7"/>
    <p:sldId id="285" r:id="rId8"/>
    <p:sldId id="286" r:id="rId9"/>
    <p:sldId id="287" r:id="rId10"/>
    <p:sldId id="288" r:id="rId11"/>
    <p:sldId id="272" r:id="rId12"/>
    <p:sldId id="274" r:id="rId13"/>
    <p:sldId id="291" r:id="rId14"/>
    <p:sldId id="264" r:id="rId15"/>
    <p:sldId id="267" r:id="rId16"/>
    <p:sldId id="268" r:id="rId17"/>
    <p:sldId id="269" r:id="rId18"/>
    <p:sldId id="270" r:id="rId19"/>
    <p:sldId id="271" r:id="rId20"/>
    <p:sldId id="289" r:id="rId21"/>
    <p:sldId id="293" r:id="rId22"/>
    <p:sldId id="292" r:id="rId23"/>
    <p:sldId id="294" r:id="rId24"/>
    <p:sldId id="295" r:id="rId25"/>
    <p:sldId id="296" r:id="rId26"/>
    <p:sldId id="297" r:id="rId27"/>
    <p:sldId id="29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39" autoAdjust="0"/>
    <p:restoredTop sz="94660"/>
  </p:normalViewPr>
  <p:slideViewPr>
    <p:cSldViewPr snapToGrid="0">
      <p:cViewPr varScale="1">
        <p:scale>
          <a:sx n="95" d="100"/>
          <a:sy n="95" d="100"/>
        </p:scale>
        <p:origin x="208"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FF401D-1610-444A-9C9D-3B4C4C22971B}" type="datetimeFigureOut">
              <a:rPr lang="en-US" smtClean="0"/>
              <a:t>3/6/20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FB1E0-EBAD-46B7-8008-0848D7887D58}" type="slidenum">
              <a:rPr lang="en-US" smtClean="0"/>
              <a:t>‹#›</a:t>
            </a:fld>
            <a:endParaRPr lang="en-US"/>
          </a:p>
        </p:txBody>
      </p:sp>
    </p:spTree>
    <p:extLst>
      <p:ext uri="{BB962C8B-B14F-4D97-AF65-F5344CB8AC3E}">
        <p14:creationId xmlns:p14="http://schemas.microsoft.com/office/powerpoint/2010/main" val="2953558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2</a:t>
            </a:fld>
            <a:endParaRPr lang="en-US"/>
          </a:p>
        </p:txBody>
      </p:sp>
    </p:spTree>
    <p:extLst>
      <p:ext uri="{BB962C8B-B14F-4D97-AF65-F5344CB8AC3E}">
        <p14:creationId xmlns:p14="http://schemas.microsoft.com/office/powerpoint/2010/main" val="549025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13</a:t>
            </a:fld>
            <a:endParaRPr lang="en-US"/>
          </a:p>
        </p:txBody>
      </p:sp>
    </p:spTree>
    <p:extLst>
      <p:ext uri="{BB962C8B-B14F-4D97-AF65-F5344CB8AC3E}">
        <p14:creationId xmlns:p14="http://schemas.microsoft.com/office/powerpoint/2010/main" val="3753081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6A2EA70-8A4C-40BF-A25E-4BD4BBF0DDA4}" type="slidenum">
              <a:rPr lang="en-US" smtClean="0"/>
              <a:pPr/>
              <a:t>14</a:t>
            </a:fld>
            <a:endParaRPr lang="en-US"/>
          </a:p>
        </p:txBody>
      </p:sp>
    </p:spTree>
    <p:extLst>
      <p:ext uri="{BB962C8B-B14F-4D97-AF65-F5344CB8AC3E}">
        <p14:creationId xmlns:p14="http://schemas.microsoft.com/office/powerpoint/2010/main" val="3020171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15</a:t>
            </a:fld>
            <a:endParaRPr lang="en-US"/>
          </a:p>
        </p:txBody>
      </p:sp>
    </p:spTree>
    <p:extLst>
      <p:ext uri="{BB962C8B-B14F-4D97-AF65-F5344CB8AC3E}">
        <p14:creationId xmlns:p14="http://schemas.microsoft.com/office/powerpoint/2010/main" val="1201941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16</a:t>
            </a:fld>
            <a:endParaRPr lang="en-US"/>
          </a:p>
        </p:txBody>
      </p:sp>
    </p:spTree>
    <p:extLst>
      <p:ext uri="{BB962C8B-B14F-4D97-AF65-F5344CB8AC3E}">
        <p14:creationId xmlns:p14="http://schemas.microsoft.com/office/powerpoint/2010/main" val="2847433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17</a:t>
            </a:fld>
            <a:endParaRPr lang="en-US"/>
          </a:p>
        </p:txBody>
      </p:sp>
    </p:spTree>
    <p:extLst>
      <p:ext uri="{BB962C8B-B14F-4D97-AF65-F5344CB8AC3E}">
        <p14:creationId xmlns:p14="http://schemas.microsoft.com/office/powerpoint/2010/main" val="786935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18</a:t>
            </a:fld>
            <a:endParaRPr lang="en-US"/>
          </a:p>
        </p:txBody>
      </p:sp>
    </p:spTree>
    <p:extLst>
      <p:ext uri="{BB962C8B-B14F-4D97-AF65-F5344CB8AC3E}">
        <p14:creationId xmlns:p14="http://schemas.microsoft.com/office/powerpoint/2010/main" val="2364928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19</a:t>
            </a:fld>
            <a:endParaRPr lang="en-US"/>
          </a:p>
        </p:txBody>
      </p:sp>
    </p:spTree>
    <p:extLst>
      <p:ext uri="{BB962C8B-B14F-4D97-AF65-F5344CB8AC3E}">
        <p14:creationId xmlns:p14="http://schemas.microsoft.com/office/powerpoint/2010/main" val="2350161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example is</a:t>
            </a:r>
            <a:r>
              <a:rPr lang="en-US" baseline="0" dirty="0"/>
              <a:t> described </a:t>
            </a:r>
            <a:r>
              <a:rPr lang="en-US" baseline="0"/>
              <a:t>in Section 15.1.1</a:t>
            </a:r>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20</a:t>
            </a:fld>
            <a:endParaRPr lang="en-US"/>
          </a:p>
        </p:txBody>
      </p:sp>
    </p:spTree>
    <p:extLst>
      <p:ext uri="{BB962C8B-B14F-4D97-AF65-F5344CB8AC3E}">
        <p14:creationId xmlns:p14="http://schemas.microsoft.com/office/powerpoint/2010/main" val="1399034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6A2EA70-8A4C-40BF-A25E-4BD4BBF0DDA4}" type="slidenum">
              <a:rPr lang="en-US" smtClean="0"/>
              <a:pPr/>
              <a:t>21</a:t>
            </a:fld>
            <a:endParaRPr lang="en-US"/>
          </a:p>
        </p:txBody>
      </p:sp>
    </p:spTree>
    <p:extLst>
      <p:ext uri="{BB962C8B-B14F-4D97-AF65-F5344CB8AC3E}">
        <p14:creationId xmlns:p14="http://schemas.microsoft.com/office/powerpoint/2010/main" val="521267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example is</a:t>
            </a:r>
            <a:r>
              <a:rPr lang="en-US" baseline="0" dirty="0"/>
              <a:t> described </a:t>
            </a:r>
            <a:r>
              <a:rPr lang="en-US" baseline="0"/>
              <a:t>in Section 15.1.1</a:t>
            </a:r>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22</a:t>
            </a:fld>
            <a:endParaRPr lang="en-US"/>
          </a:p>
        </p:txBody>
      </p:sp>
    </p:spTree>
    <p:extLst>
      <p:ext uri="{BB962C8B-B14F-4D97-AF65-F5344CB8AC3E}">
        <p14:creationId xmlns:p14="http://schemas.microsoft.com/office/powerpoint/2010/main" val="686977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6A2EA70-8A4C-40BF-A25E-4BD4BBF0DDA4}" type="slidenum">
              <a:rPr lang="en-US" smtClean="0"/>
              <a:pPr/>
              <a:t>3</a:t>
            </a:fld>
            <a:endParaRPr lang="en-US"/>
          </a:p>
        </p:txBody>
      </p:sp>
    </p:spTree>
    <p:extLst>
      <p:ext uri="{BB962C8B-B14F-4D97-AF65-F5344CB8AC3E}">
        <p14:creationId xmlns:p14="http://schemas.microsoft.com/office/powerpoint/2010/main" val="4231646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example is</a:t>
            </a:r>
            <a:r>
              <a:rPr lang="en-US" baseline="0" dirty="0"/>
              <a:t> described </a:t>
            </a:r>
            <a:r>
              <a:rPr lang="en-US" baseline="0"/>
              <a:t>in Section 15.1.1</a:t>
            </a:r>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23</a:t>
            </a:fld>
            <a:endParaRPr lang="en-US"/>
          </a:p>
        </p:txBody>
      </p:sp>
    </p:spTree>
    <p:extLst>
      <p:ext uri="{BB962C8B-B14F-4D97-AF65-F5344CB8AC3E}">
        <p14:creationId xmlns:p14="http://schemas.microsoft.com/office/powerpoint/2010/main" val="916591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example is</a:t>
            </a:r>
            <a:r>
              <a:rPr lang="en-US" baseline="0" dirty="0"/>
              <a:t> described </a:t>
            </a:r>
            <a:r>
              <a:rPr lang="en-US" baseline="0"/>
              <a:t>in Section 15.1.1</a:t>
            </a:r>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24</a:t>
            </a:fld>
            <a:endParaRPr lang="en-US"/>
          </a:p>
        </p:txBody>
      </p:sp>
    </p:spTree>
    <p:extLst>
      <p:ext uri="{BB962C8B-B14F-4D97-AF65-F5344CB8AC3E}">
        <p14:creationId xmlns:p14="http://schemas.microsoft.com/office/powerpoint/2010/main" val="817313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example is</a:t>
            </a:r>
            <a:r>
              <a:rPr lang="en-US" baseline="0" dirty="0"/>
              <a:t> described </a:t>
            </a:r>
            <a:r>
              <a:rPr lang="en-US" baseline="0"/>
              <a:t>in Section 15.1.1</a:t>
            </a:r>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25</a:t>
            </a:fld>
            <a:endParaRPr lang="en-US"/>
          </a:p>
        </p:txBody>
      </p:sp>
    </p:spTree>
    <p:extLst>
      <p:ext uri="{BB962C8B-B14F-4D97-AF65-F5344CB8AC3E}">
        <p14:creationId xmlns:p14="http://schemas.microsoft.com/office/powerpoint/2010/main" val="2121693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6A2EA70-8A4C-40BF-A25E-4BD4BBF0DDA4}" type="slidenum">
              <a:rPr lang="en-US" smtClean="0"/>
              <a:pPr/>
              <a:t>4</a:t>
            </a:fld>
            <a:endParaRPr lang="en-US"/>
          </a:p>
        </p:txBody>
      </p:sp>
    </p:spTree>
    <p:extLst>
      <p:ext uri="{BB962C8B-B14F-4D97-AF65-F5344CB8AC3E}">
        <p14:creationId xmlns:p14="http://schemas.microsoft.com/office/powerpoint/2010/main" val="2815983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example is</a:t>
            </a:r>
            <a:r>
              <a:rPr lang="en-US" baseline="0" dirty="0"/>
              <a:t> described </a:t>
            </a:r>
            <a:r>
              <a:rPr lang="en-US" baseline="0"/>
              <a:t>in Section 15.1.1</a:t>
            </a:r>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6</a:t>
            </a:fld>
            <a:endParaRPr lang="en-US"/>
          </a:p>
        </p:txBody>
      </p:sp>
    </p:spTree>
    <p:extLst>
      <p:ext uri="{BB962C8B-B14F-4D97-AF65-F5344CB8AC3E}">
        <p14:creationId xmlns:p14="http://schemas.microsoft.com/office/powerpoint/2010/main" val="691831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example is</a:t>
            </a:r>
            <a:r>
              <a:rPr lang="en-US" baseline="0" dirty="0"/>
              <a:t> described </a:t>
            </a:r>
            <a:r>
              <a:rPr lang="en-US" baseline="0"/>
              <a:t>in Section 15.1.1</a:t>
            </a:r>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7</a:t>
            </a:fld>
            <a:endParaRPr lang="en-US"/>
          </a:p>
        </p:txBody>
      </p:sp>
    </p:spTree>
    <p:extLst>
      <p:ext uri="{BB962C8B-B14F-4D97-AF65-F5344CB8AC3E}">
        <p14:creationId xmlns:p14="http://schemas.microsoft.com/office/powerpoint/2010/main" val="346921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example is</a:t>
            </a:r>
            <a:r>
              <a:rPr lang="en-US" baseline="0" dirty="0"/>
              <a:t> described </a:t>
            </a:r>
            <a:r>
              <a:rPr lang="en-US" baseline="0"/>
              <a:t>in Section 15.1.1</a:t>
            </a:r>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8</a:t>
            </a:fld>
            <a:endParaRPr lang="en-US"/>
          </a:p>
        </p:txBody>
      </p:sp>
    </p:spTree>
    <p:extLst>
      <p:ext uri="{BB962C8B-B14F-4D97-AF65-F5344CB8AC3E}">
        <p14:creationId xmlns:p14="http://schemas.microsoft.com/office/powerpoint/2010/main" val="969568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example is</a:t>
            </a:r>
            <a:r>
              <a:rPr lang="en-US" baseline="0" dirty="0"/>
              <a:t> described </a:t>
            </a:r>
            <a:r>
              <a:rPr lang="en-US" baseline="0"/>
              <a:t>in Section 15.1.1</a:t>
            </a:r>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9</a:t>
            </a:fld>
            <a:endParaRPr lang="en-US"/>
          </a:p>
        </p:txBody>
      </p:sp>
    </p:spTree>
    <p:extLst>
      <p:ext uri="{BB962C8B-B14F-4D97-AF65-F5344CB8AC3E}">
        <p14:creationId xmlns:p14="http://schemas.microsoft.com/office/powerpoint/2010/main" val="3635604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HMMs are used all over the place.</a:t>
            </a:r>
            <a:r>
              <a:rPr lang="en-US" baseline="0" dirty="0"/>
              <a:t> They’re used for speech recognition in HMMs. Here observations are acoustic signals, states are phonemes in words. HMMs are used for machine translation where observations are words and states are translation options (</a:t>
            </a:r>
            <a:r>
              <a:rPr lang="en-US" baseline="0" dirty="0" err="1"/>
              <a:t>ie</a:t>
            </a:r>
            <a:r>
              <a:rPr lang="en-US" baseline="0" dirty="0"/>
              <a:t> what word in </a:t>
            </a:r>
            <a:r>
              <a:rPr lang="en-US" baseline="0" dirty="0" err="1"/>
              <a:t>german</a:t>
            </a:r>
            <a:r>
              <a:rPr lang="en-US" baseline="0" dirty="0"/>
              <a:t> should we translate this word in </a:t>
            </a:r>
            <a:r>
              <a:rPr lang="en-US" baseline="0" dirty="0" err="1"/>
              <a:t>english</a:t>
            </a:r>
            <a:r>
              <a:rPr lang="en-US" baseline="0" dirty="0"/>
              <a:t> to?) in robot tracking </a:t>
            </a:r>
            <a:r>
              <a:rPr lang="en-US" baseline="0" dirty="0" err="1"/>
              <a:t>hmm’s</a:t>
            </a:r>
            <a:r>
              <a:rPr lang="en-US" baseline="0" dirty="0"/>
              <a:t> are used to localize where the robot is located in space. Here observations are range readings and states are positions on a map. We’ll see some of these examples in a little more depth later.</a:t>
            </a:r>
            <a:endParaRPr lang="en-US" dirty="0"/>
          </a:p>
          <a:p>
            <a:endParaRPr lang="en-US" dirty="0"/>
          </a:p>
        </p:txBody>
      </p:sp>
      <p:sp>
        <p:nvSpPr>
          <p:cNvPr id="4" name="Slide Number Placeholder 3"/>
          <p:cNvSpPr>
            <a:spLocks noGrp="1"/>
          </p:cNvSpPr>
          <p:nvPr>
            <p:ph type="sldNum" sz="quarter" idx="10"/>
          </p:nvPr>
        </p:nvSpPr>
        <p:spPr/>
        <p:txBody>
          <a:bodyPr/>
          <a:lstStyle/>
          <a:p>
            <a:fld id="{4C101891-9506-EA48-AA77-8CF087EF26BB}" type="slidenum">
              <a:rPr lang="en-US" smtClean="0"/>
              <a:pPr/>
              <a:t>11</a:t>
            </a:fld>
            <a:endParaRPr lang="en-US"/>
          </a:p>
        </p:txBody>
      </p:sp>
    </p:spTree>
    <p:extLst>
      <p:ext uri="{BB962C8B-B14F-4D97-AF65-F5344CB8AC3E}">
        <p14:creationId xmlns:p14="http://schemas.microsoft.com/office/powerpoint/2010/main" val="3316639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12</a:t>
            </a:fld>
            <a:endParaRPr lang="en-US"/>
          </a:p>
        </p:txBody>
      </p:sp>
    </p:spTree>
    <p:extLst>
      <p:ext uri="{BB962C8B-B14F-4D97-AF65-F5344CB8AC3E}">
        <p14:creationId xmlns:p14="http://schemas.microsoft.com/office/powerpoint/2010/main" val="3120107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81B39-DD2D-4291-BD5C-5DC6E296F3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C39FA-C0BE-4E51-9DB3-A9913B7FD8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8846A6-CEC1-41EC-81E5-E42115A39937}"/>
              </a:ext>
            </a:extLst>
          </p:cNvPr>
          <p:cNvSpPr>
            <a:spLocks noGrp="1"/>
          </p:cNvSpPr>
          <p:nvPr>
            <p:ph type="dt" sz="half" idx="10"/>
          </p:nvPr>
        </p:nvSpPr>
        <p:spPr/>
        <p:txBody>
          <a:bodyPr/>
          <a:lstStyle/>
          <a:p>
            <a:fld id="{9E32FB6B-A12A-4978-B248-2EF0D31F82CB}" type="datetimeFigureOut">
              <a:rPr lang="en-US" smtClean="0"/>
              <a:t>3/6/20</a:t>
            </a:fld>
            <a:endParaRPr lang="en-US"/>
          </a:p>
        </p:txBody>
      </p:sp>
      <p:sp>
        <p:nvSpPr>
          <p:cNvPr id="5" name="Footer Placeholder 4">
            <a:extLst>
              <a:ext uri="{FF2B5EF4-FFF2-40B4-BE49-F238E27FC236}">
                <a16:creationId xmlns:a16="http://schemas.microsoft.com/office/drawing/2014/main" id="{48CB30C8-8E3A-42F8-A3CA-2DB409702E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6AD39C-D931-4AD5-B0EE-B9692A880794}"/>
              </a:ext>
            </a:extLst>
          </p:cNvPr>
          <p:cNvSpPr>
            <a:spLocks noGrp="1"/>
          </p:cNvSpPr>
          <p:nvPr>
            <p:ph type="sldNum" sz="quarter" idx="12"/>
          </p:nvPr>
        </p:nvSpPr>
        <p:spPr/>
        <p:txBody>
          <a:bodyPr/>
          <a:lstStyle/>
          <a:p>
            <a:fld id="{6E543302-C6DA-44A3-8D10-AE9A36285268}" type="slidenum">
              <a:rPr lang="en-US" smtClean="0"/>
              <a:t>‹#›</a:t>
            </a:fld>
            <a:endParaRPr lang="en-US"/>
          </a:p>
        </p:txBody>
      </p:sp>
    </p:spTree>
    <p:extLst>
      <p:ext uri="{BB962C8B-B14F-4D97-AF65-F5344CB8AC3E}">
        <p14:creationId xmlns:p14="http://schemas.microsoft.com/office/powerpoint/2010/main" val="126850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CBE8-583A-4769-BBEC-661A27A422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3F6250-56BE-408D-8039-9D430D6086E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B1E090-6225-4215-8480-640E0D5DE8C1}"/>
              </a:ext>
            </a:extLst>
          </p:cNvPr>
          <p:cNvSpPr>
            <a:spLocks noGrp="1"/>
          </p:cNvSpPr>
          <p:nvPr>
            <p:ph type="dt" sz="half" idx="10"/>
          </p:nvPr>
        </p:nvSpPr>
        <p:spPr/>
        <p:txBody>
          <a:bodyPr/>
          <a:lstStyle/>
          <a:p>
            <a:fld id="{9E32FB6B-A12A-4978-B248-2EF0D31F82CB}" type="datetimeFigureOut">
              <a:rPr lang="en-US" smtClean="0"/>
              <a:t>3/6/20</a:t>
            </a:fld>
            <a:endParaRPr lang="en-US"/>
          </a:p>
        </p:txBody>
      </p:sp>
      <p:sp>
        <p:nvSpPr>
          <p:cNvPr id="5" name="Footer Placeholder 4">
            <a:extLst>
              <a:ext uri="{FF2B5EF4-FFF2-40B4-BE49-F238E27FC236}">
                <a16:creationId xmlns:a16="http://schemas.microsoft.com/office/drawing/2014/main" id="{0EC2F32F-C29E-466A-B851-900A559E4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6D81D-C114-41EF-9B42-0775A2AA184C}"/>
              </a:ext>
            </a:extLst>
          </p:cNvPr>
          <p:cNvSpPr>
            <a:spLocks noGrp="1"/>
          </p:cNvSpPr>
          <p:nvPr>
            <p:ph type="sldNum" sz="quarter" idx="12"/>
          </p:nvPr>
        </p:nvSpPr>
        <p:spPr/>
        <p:txBody>
          <a:bodyPr/>
          <a:lstStyle/>
          <a:p>
            <a:fld id="{6E543302-C6DA-44A3-8D10-AE9A36285268}" type="slidenum">
              <a:rPr lang="en-US" smtClean="0"/>
              <a:t>‹#›</a:t>
            </a:fld>
            <a:endParaRPr lang="en-US"/>
          </a:p>
        </p:txBody>
      </p:sp>
    </p:spTree>
    <p:extLst>
      <p:ext uri="{BB962C8B-B14F-4D97-AF65-F5344CB8AC3E}">
        <p14:creationId xmlns:p14="http://schemas.microsoft.com/office/powerpoint/2010/main" val="396200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73A5B3-DCBE-4EFE-B5A9-EB683E1A6C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308B92-171B-407A-9EEC-376FF505787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078094-C31A-4AE8-AF60-17D28F0A82EC}"/>
              </a:ext>
            </a:extLst>
          </p:cNvPr>
          <p:cNvSpPr>
            <a:spLocks noGrp="1"/>
          </p:cNvSpPr>
          <p:nvPr>
            <p:ph type="dt" sz="half" idx="10"/>
          </p:nvPr>
        </p:nvSpPr>
        <p:spPr/>
        <p:txBody>
          <a:bodyPr/>
          <a:lstStyle/>
          <a:p>
            <a:fld id="{9E32FB6B-A12A-4978-B248-2EF0D31F82CB}" type="datetimeFigureOut">
              <a:rPr lang="en-US" smtClean="0"/>
              <a:t>3/6/20</a:t>
            </a:fld>
            <a:endParaRPr lang="en-US"/>
          </a:p>
        </p:txBody>
      </p:sp>
      <p:sp>
        <p:nvSpPr>
          <p:cNvPr id="5" name="Footer Placeholder 4">
            <a:extLst>
              <a:ext uri="{FF2B5EF4-FFF2-40B4-BE49-F238E27FC236}">
                <a16:creationId xmlns:a16="http://schemas.microsoft.com/office/drawing/2014/main" id="{39250AC6-3FF3-4FC7-93E0-23DD5672E9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D135BB-9311-44B1-B2A5-F9D81800B2F2}"/>
              </a:ext>
            </a:extLst>
          </p:cNvPr>
          <p:cNvSpPr>
            <a:spLocks noGrp="1"/>
          </p:cNvSpPr>
          <p:nvPr>
            <p:ph type="sldNum" sz="quarter" idx="12"/>
          </p:nvPr>
        </p:nvSpPr>
        <p:spPr/>
        <p:txBody>
          <a:bodyPr/>
          <a:lstStyle/>
          <a:p>
            <a:fld id="{6E543302-C6DA-44A3-8D10-AE9A36285268}" type="slidenum">
              <a:rPr lang="en-US" smtClean="0"/>
              <a:t>‹#›</a:t>
            </a:fld>
            <a:endParaRPr lang="en-US"/>
          </a:p>
        </p:txBody>
      </p:sp>
    </p:spTree>
    <p:extLst>
      <p:ext uri="{BB962C8B-B14F-4D97-AF65-F5344CB8AC3E}">
        <p14:creationId xmlns:p14="http://schemas.microsoft.com/office/powerpoint/2010/main" val="671380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D16E1-7B8D-43B0-8AC0-A52A40BFB5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8FA884-B8CA-4F28-A8EF-224E33B87A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95F64D-2D87-4F15-BA25-E3ADE36579BA}"/>
              </a:ext>
            </a:extLst>
          </p:cNvPr>
          <p:cNvSpPr>
            <a:spLocks noGrp="1"/>
          </p:cNvSpPr>
          <p:nvPr>
            <p:ph type="dt" sz="half" idx="10"/>
          </p:nvPr>
        </p:nvSpPr>
        <p:spPr/>
        <p:txBody>
          <a:bodyPr/>
          <a:lstStyle/>
          <a:p>
            <a:fld id="{9E32FB6B-A12A-4978-B248-2EF0D31F82CB}" type="datetimeFigureOut">
              <a:rPr lang="en-US" smtClean="0"/>
              <a:t>3/6/20</a:t>
            </a:fld>
            <a:endParaRPr lang="en-US"/>
          </a:p>
        </p:txBody>
      </p:sp>
      <p:sp>
        <p:nvSpPr>
          <p:cNvPr id="5" name="Footer Placeholder 4">
            <a:extLst>
              <a:ext uri="{FF2B5EF4-FFF2-40B4-BE49-F238E27FC236}">
                <a16:creationId xmlns:a16="http://schemas.microsoft.com/office/drawing/2014/main" id="{95B9293A-E2CD-4FE2-B02B-89755D8BF4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BE29C-BC71-43E2-B5FF-9E14402B9BF5}"/>
              </a:ext>
            </a:extLst>
          </p:cNvPr>
          <p:cNvSpPr>
            <a:spLocks noGrp="1"/>
          </p:cNvSpPr>
          <p:nvPr>
            <p:ph type="sldNum" sz="quarter" idx="12"/>
          </p:nvPr>
        </p:nvSpPr>
        <p:spPr/>
        <p:txBody>
          <a:bodyPr/>
          <a:lstStyle/>
          <a:p>
            <a:fld id="{6E543302-C6DA-44A3-8D10-AE9A36285268}" type="slidenum">
              <a:rPr lang="en-US" smtClean="0"/>
              <a:t>‹#›</a:t>
            </a:fld>
            <a:endParaRPr lang="en-US"/>
          </a:p>
        </p:txBody>
      </p:sp>
    </p:spTree>
    <p:extLst>
      <p:ext uri="{BB962C8B-B14F-4D97-AF65-F5344CB8AC3E}">
        <p14:creationId xmlns:p14="http://schemas.microsoft.com/office/powerpoint/2010/main" val="3458614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C88EF-BBC7-46E1-8407-7A08AEB0E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FC5DCE-2F73-40D3-8033-7C7AFF0581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06BCA40-B72B-4D2F-8E32-2C589043A35C}"/>
              </a:ext>
            </a:extLst>
          </p:cNvPr>
          <p:cNvSpPr>
            <a:spLocks noGrp="1"/>
          </p:cNvSpPr>
          <p:nvPr>
            <p:ph type="dt" sz="half" idx="10"/>
          </p:nvPr>
        </p:nvSpPr>
        <p:spPr/>
        <p:txBody>
          <a:bodyPr/>
          <a:lstStyle/>
          <a:p>
            <a:fld id="{9E32FB6B-A12A-4978-B248-2EF0D31F82CB}" type="datetimeFigureOut">
              <a:rPr lang="en-US" smtClean="0"/>
              <a:t>3/6/20</a:t>
            </a:fld>
            <a:endParaRPr lang="en-US"/>
          </a:p>
        </p:txBody>
      </p:sp>
      <p:sp>
        <p:nvSpPr>
          <p:cNvPr id="5" name="Footer Placeholder 4">
            <a:extLst>
              <a:ext uri="{FF2B5EF4-FFF2-40B4-BE49-F238E27FC236}">
                <a16:creationId xmlns:a16="http://schemas.microsoft.com/office/drawing/2014/main" id="{782AC0F7-20A1-4B6A-97E8-5A914B5D99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2D59D-DBEF-4A90-A46F-2B86161E505E}"/>
              </a:ext>
            </a:extLst>
          </p:cNvPr>
          <p:cNvSpPr>
            <a:spLocks noGrp="1"/>
          </p:cNvSpPr>
          <p:nvPr>
            <p:ph type="sldNum" sz="quarter" idx="12"/>
          </p:nvPr>
        </p:nvSpPr>
        <p:spPr/>
        <p:txBody>
          <a:bodyPr/>
          <a:lstStyle/>
          <a:p>
            <a:fld id="{6E543302-C6DA-44A3-8D10-AE9A36285268}" type="slidenum">
              <a:rPr lang="en-US" smtClean="0"/>
              <a:t>‹#›</a:t>
            </a:fld>
            <a:endParaRPr lang="en-US"/>
          </a:p>
        </p:txBody>
      </p:sp>
    </p:spTree>
    <p:extLst>
      <p:ext uri="{BB962C8B-B14F-4D97-AF65-F5344CB8AC3E}">
        <p14:creationId xmlns:p14="http://schemas.microsoft.com/office/powerpoint/2010/main" val="2486628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FFE4-9D31-43DB-B362-7DB9BF8DDB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F3527E-E31B-467D-853B-828D501C6E2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E32572-1D6D-4484-9338-784044A3DFB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C0912-C49D-46FD-8A71-2494E5781AA6}"/>
              </a:ext>
            </a:extLst>
          </p:cNvPr>
          <p:cNvSpPr>
            <a:spLocks noGrp="1"/>
          </p:cNvSpPr>
          <p:nvPr>
            <p:ph type="dt" sz="half" idx="10"/>
          </p:nvPr>
        </p:nvSpPr>
        <p:spPr/>
        <p:txBody>
          <a:bodyPr/>
          <a:lstStyle/>
          <a:p>
            <a:fld id="{9E32FB6B-A12A-4978-B248-2EF0D31F82CB}" type="datetimeFigureOut">
              <a:rPr lang="en-US" smtClean="0"/>
              <a:t>3/6/20</a:t>
            </a:fld>
            <a:endParaRPr lang="en-US"/>
          </a:p>
        </p:txBody>
      </p:sp>
      <p:sp>
        <p:nvSpPr>
          <p:cNvPr id="6" name="Footer Placeholder 5">
            <a:extLst>
              <a:ext uri="{FF2B5EF4-FFF2-40B4-BE49-F238E27FC236}">
                <a16:creationId xmlns:a16="http://schemas.microsoft.com/office/drawing/2014/main" id="{9D0A6E76-0B74-4E4A-A38A-9A5558D84F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D13AC2-BDEB-422E-B08A-47A9C7E18A05}"/>
              </a:ext>
            </a:extLst>
          </p:cNvPr>
          <p:cNvSpPr>
            <a:spLocks noGrp="1"/>
          </p:cNvSpPr>
          <p:nvPr>
            <p:ph type="sldNum" sz="quarter" idx="12"/>
          </p:nvPr>
        </p:nvSpPr>
        <p:spPr/>
        <p:txBody>
          <a:bodyPr/>
          <a:lstStyle/>
          <a:p>
            <a:fld id="{6E543302-C6DA-44A3-8D10-AE9A36285268}" type="slidenum">
              <a:rPr lang="en-US" smtClean="0"/>
              <a:t>‹#›</a:t>
            </a:fld>
            <a:endParaRPr lang="en-US"/>
          </a:p>
        </p:txBody>
      </p:sp>
    </p:spTree>
    <p:extLst>
      <p:ext uri="{BB962C8B-B14F-4D97-AF65-F5344CB8AC3E}">
        <p14:creationId xmlns:p14="http://schemas.microsoft.com/office/powerpoint/2010/main" val="3456337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229C7-AE1F-418D-9509-B663A3D933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2B59B3-B143-4977-B224-4EB9F2BC60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7D4FC9-4FCE-4D58-A91C-F8A93509C0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BDA18E-ABE7-444B-88CE-3172D37669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8EFEC24-7DCC-4EA3-B3BD-2DF448BB716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26CDCD-D60F-48EB-9C4F-0524919ABA8D}"/>
              </a:ext>
            </a:extLst>
          </p:cNvPr>
          <p:cNvSpPr>
            <a:spLocks noGrp="1"/>
          </p:cNvSpPr>
          <p:nvPr>
            <p:ph type="dt" sz="half" idx="10"/>
          </p:nvPr>
        </p:nvSpPr>
        <p:spPr/>
        <p:txBody>
          <a:bodyPr/>
          <a:lstStyle/>
          <a:p>
            <a:fld id="{9E32FB6B-A12A-4978-B248-2EF0D31F82CB}" type="datetimeFigureOut">
              <a:rPr lang="en-US" smtClean="0"/>
              <a:t>3/6/20</a:t>
            </a:fld>
            <a:endParaRPr lang="en-US"/>
          </a:p>
        </p:txBody>
      </p:sp>
      <p:sp>
        <p:nvSpPr>
          <p:cNvPr id="8" name="Footer Placeholder 7">
            <a:extLst>
              <a:ext uri="{FF2B5EF4-FFF2-40B4-BE49-F238E27FC236}">
                <a16:creationId xmlns:a16="http://schemas.microsoft.com/office/drawing/2014/main" id="{AC8D945B-1E37-4D39-9803-64B2A5FCB3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F5D124-C245-40DA-9065-5F3D72E72C6E}"/>
              </a:ext>
            </a:extLst>
          </p:cNvPr>
          <p:cNvSpPr>
            <a:spLocks noGrp="1"/>
          </p:cNvSpPr>
          <p:nvPr>
            <p:ph type="sldNum" sz="quarter" idx="12"/>
          </p:nvPr>
        </p:nvSpPr>
        <p:spPr/>
        <p:txBody>
          <a:bodyPr/>
          <a:lstStyle/>
          <a:p>
            <a:fld id="{6E543302-C6DA-44A3-8D10-AE9A36285268}" type="slidenum">
              <a:rPr lang="en-US" smtClean="0"/>
              <a:t>‹#›</a:t>
            </a:fld>
            <a:endParaRPr lang="en-US"/>
          </a:p>
        </p:txBody>
      </p:sp>
    </p:spTree>
    <p:extLst>
      <p:ext uri="{BB962C8B-B14F-4D97-AF65-F5344CB8AC3E}">
        <p14:creationId xmlns:p14="http://schemas.microsoft.com/office/powerpoint/2010/main" val="3447702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CA8FF-7E8C-4DCD-AFAA-B664863B4D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F59A39-07F2-4BBA-B0A3-02546DE020B6}"/>
              </a:ext>
            </a:extLst>
          </p:cNvPr>
          <p:cNvSpPr>
            <a:spLocks noGrp="1"/>
          </p:cNvSpPr>
          <p:nvPr>
            <p:ph type="dt" sz="half" idx="10"/>
          </p:nvPr>
        </p:nvSpPr>
        <p:spPr/>
        <p:txBody>
          <a:bodyPr/>
          <a:lstStyle/>
          <a:p>
            <a:fld id="{9E32FB6B-A12A-4978-B248-2EF0D31F82CB}" type="datetimeFigureOut">
              <a:rPr lang="en-US" smtClean="0"/>
              <a:t>3/6/20</a:t>
            </a:fld>
            <a:endParaRPr lang="en-US"/>
          </a:p>
        </p:txBody>
      </p:sp>
      <p:sp>
        <p:nvSpPr>
          <p:cNvPr id="4" name="Footer Placeholder 3">
            <a:extLst>
              <a:ext uri="{FF2B5EF4-FFF2-40B4-BE49-F238E27FC236}">
                <a16:creationId xmlns:a16="http://schemas.microsoft.com/office/drawing/2014/main" id="{146F47EA-E4E7-43FC-B1C3-28258180A5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D92A2A-A06C-4963-8488-EA99227D1620}"/>
              </a:ext>
            </a:extLst>
          </p:cNvPr>
          <p:cNvSpPr>
            <a:spLocks noGrp="1"/>
          </p:cNvSpPr>
          <p:nvPr>
            <p:ph type="sldNum" sz="quarter" idx="12"/>
          </p:nvPr>
        </p:nvSpPr>
        <p:spPr/>
        <p:txBody>
          <a:bodyPr/>
          <a:lstStyle/>
          <a:p>
            <a:fld id="{6E543302-C6DA-44A3-8D10-AE9A36285268}" type="slidenum">
              <a:rPr lang="en-US" smtClean="0"/>
              <a:t>‹#›</a:t>
            </a:fld>
            <a:endParaRPr lang="en-US"/>
          </a:p>
        </p:txBody>
      </p:sp>
    </p:spTree>
    <p:extLst>
      <p:ext uri="{BB962C8B-B14F-4D97-AF65-F5344CB8AC3E}">
        <p14:creationId xmlns:p14="http://schemas.microsoft.com/office/powerpoint/2010/main" val="474206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6BCB04-8DCF-4DE2-A482-7EE6FE66A8C4}"/>
              </a:ext>
            </a:extLst>
          </p:cNvPr>
          <p:cNvSpPr>
            <a:spLocks noGrp="1"/>
          </p:cNvSpPr>
          <p:nvPr>
            <p:ph type="dt" sz="half" idx="10"/>
          </p:nvPr>
        </p:nvSpPr>
        <p:spPr/>
        <p:txBody>
          <a:bodyPr/>
          <a:lstStyle/>
          <a:p>
            <a:fld id="{9E32FB6B-A12A-4978-B248-2EF0D31F82CB}" type="datetimeFigureOut">
              <a:rPr lang="en-US" smtClean="0"/>
              <a:t>3/6/20</a:t>
            </a:fld>
            <a:endParaRPr lang="en-US"/>
          </a:p>
        </p:txBody>
      </p:sp>
      <p:sp>
        <p:nvSpPr>
          <p:cNvPr id="3" name="Footer Placeholder 2">
            <a:extLst>
              <a:ext uri="{FF2B5EF4-FFF2-40B4-BE49-F238E27FC236}">
                <a16:creationId xmlns:a16="http://schemas.microsoft.com/office/drawing/2014/main" id="{1766A0AA-C2E4-4D8F-8ADF-42893B5BE8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C3B549-6146-4550-B12E-65B386E465AC}"/>
              </a:ext>
            </a:extLst>
          </p:cNvPr>
          <p:cNvSpPr>
            <a:spLocks noGrp="1"/>
          </p:cNvSpPr>
          <p:nvPr>
            <p:ph type="sldNum" sz="quarter" idx="12"/>
          </p:nvPr>
        </p:nvSpPr>
        <p:spPr/>
        <p:txBody>
          <a:bodyPr/>
          <a:lstStyle/>
          <a:p>
            <a:fld id="{6E543302-C6DA-44A3-8D10-AE9A36285268}" type="slidenum">
              <a:rPr lang="en-US" smtClean="0"/>
              <a:t>‹#›</a:t>
            </a:fld>
            <a:endParaRPr lang="en-US"/>
          </a:p>
        </p:txBody>
      </p:sp>
    </p:spTree>
    <p:extLst>
      <p:ext uri="{BB962C8B-B14F-4D97-AF65-F5344CB8AC3E}">
        <p14:creationId xmlns:p14="http://schemas.microsoft.com/office/powerpoint/2010/main" val="3744825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29CD6-3BF4-43A4-A01F-B4799C3E9F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1960D8-11F9-4846-8059-BFC84792AD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A7EBBC-2701-439A-8564-299118392D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E58B9A-B27A-4B12-832E-1D54281E4BC1}"/>
              </a:ext>
            </a:extLst>
          </p:cNvPr>
          <p:cNvSpPr>
            <a:spLocks noGrp="1"/>
          </p:cNvSpPr>
          <p:nvPr>
            <p:ph type="dt" sz="half" idx="10"/>
          </p:nvPr>
        </p:nvSpPr>
        <p:spPr/>
        <p:txBody>
          <a:bodyPr/>
          <a:lstStyle/>
          <a:p>
            <a:fld id="{9E32FB6B-A12A-4978-B248-2EF0D31F82CB}" type="datetimeFigureOut">
              <a:rPr lang="en-US" smtClean="0"/>
              <a:t>3/6/20</a:t>
            </a:fld>
            <a:endParaRPr lang="en-US"/>
          </a:p>
        </p:txBody>
      </p:sp>
      <p:sp>
        <p:nvSpPr>
          <p:cNvPr id="6" name="Footer Placeholder 5">
            <a:extLst>
              <a:ext uri="{FF2B5EF4-FFF2-40B4-BE49-F238E27FC236}">
                <a16:creationId xmlns:a16="http://schemas.microsoft.com/office/drawing/2014/main" id="{729BCC49-1AA6-404A-B00F-96FF2BAF39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0FF328-48AD-464F-A3CB-33645F7D5A40}"/>
              </a:ext>
            </a:extLst>
          </p:cNvPr>
          <p:cNvSpPr>
            <a:spLocks noGrp="1"/>
          </p:cNvSpPr>
          <p:nvPr>
            <p:ph type="sldNum" sz="quarter" idx="12"/>
          </p:nvPr>
        </p:nvSpPr>
        <p:spPr/>
        <p:txBody>
          <a:bodyPr/>
          <a:lstStyle/>
          <a:p>
            <a:fld id="{6E543302-C6DA-44A3-8D10-AE9A36285268}" type="slidenum">
              <a:rPr lang="en-US" smtClean="0"/>
              <a:t>‹#›</a:t>
            </a:fld>
            <a:endParaRPr lang="en-US"/>
          </a:p>
        </p:txBody>
      </p:sp>
    </p:spTree>
    <p:extLst>
      <p:ext uri="{BB962C8B-B14F-4D97-AF65-F5344CB8AC3E}">
        <p14:creationId xmlns:p14="http://schemas.microsoft.com/office/powerpoint/2010/main" val="75037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4B3F-B686-41F6-BE21-C93621B495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B84CD5-243D-4D00-BEAC-23FFA726F7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F3B7D7-4681-4016-AB63-A00F32A8A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56FBDD-EA30-4C4F-B429-8FFB00ACCEA7}"/>
              </a:ext>
            </a:extLst>
          </p:cNvPr>
          <p:cNvSpPr>
            <a:spLocks noGrp="1"/>
          </p:cNvSpPr>
          <p:nvPr>
            <p:ph type="dt" sz="half" idx="10"/>
          </p:nvPr>
        </p:nvSpPr>
        <p:spPr/>
        <p:txBody>
          <a:bodyPr/>
          <a:lstStyle/>
          <a:p>
            <a:fld id="{9E32FB6B-A12A-4978-B248-2EF0D31F82CB}" type="datetimeFigureOut">
              <a:rPr lang="en-US" smtClean="0"/>
              <a:t>3/6/20</a:t>
            </a:fld>
            <a:endParaRPr lang="en-US"/>
          </a:p>
        </p:txBody>
      </p:sp>
      <p:sp>
        <p:nvSpPr>
          <p:cNvPr id="6" name="Footer Placeholder 5">
            <a:extLst>
              <a:ext uri="{FF2B5EF4-FFF2-40B4-BE49-F238E27FC236}">
                <a16:creationId xmlns:a16="http://schemas.microsoft.com/office/drawing/2014/main" id="{0FA0103D-6829-4B65-BA96-410057B96B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B8BCD-40B9-4121-9901-953C1B3844C2}"/>
              </a:ext>
            </a:extLst>
          </p:cNvPr>
          <p:cNvSpPr>
            <a:spLocks noGrp="1"/>
          </p:cNvSpPr>
          <p:nvPr>
            <p:ph type="sldNum" sz="quarter" idx="12"/>
          </p:nvPr>
        </p:nvSpPr>
        <p:spPr/>
        <p:txBody>
          <a:bodyPr/>
          <a:lstStyle/>
          <a:p>
            <a:fld id="{6E543302-C6DA-44A3-8D10-AE9A36285268}" type="slidenum">
              <a:rPr lang="en-US" smtClean="0"/>
              <a:t>‹#›</a:t>
            </a:fld>
            <a:endParaRPr lang="en-US"/>
          </a:p>
        </p:txBody>
      </p:sp>
    </p:spTree>
    <p:extLst>
      <p:ext uri="{BB962C8B-B14F-4D97-AF65-F5344CB8AC3E}">
        <p14:creationId xmlns:p14="http://schemas.microsoft.com/office/powerpoint/2010/main" val="3038636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C36096-6D73-4E20-B96A-50720A321F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09E5F8-F18E-4501-A23F-54B9556744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A5B036-20E2-47E5-BB58-A8F44F1C65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32FB6B-A12A-4978-B248-2EF0D31F82CB}" type="datetimeFigureOut">
              <a:rPr lang="en-US" smtClean="0"/>
              <a:t>3/6/20</a:t>
            </a:fld>
            <a:endParaRPr lang="en-US"/>
          </a:p>
        </p:txBody>
      </p:sp>
      <p:sp>
        <p:nvSpPr>
          <p:cNvPr id="5" name="Footer Placeholder 4">
            <a:extLst>
              <a:ext uri="{FF2B5EF4-FFF2-40B4-BE49-F238E27FC236}">
                <a16:creationId xmlns:a16="http://schemas.microsoft.com/office/drawing/2014/main" id="{8E97649C-0FF9-4E83-8272-600DB696BD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2FD5A3-7305-4123-B406-47E970286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543302-C6DA-44A3-8D10-AE9A36285268}" type="slidenum">
              <a:rPr lang="en-US" smtClean="0"/>
              <a:t>‹#›</a:t>
            </a:fld>
            <a:endParaRPr lang="en-US"/>
          </a:p>
        </p:txBody>
      </p:sp>
    </p:spTree>
    <p:extLst>
      <p:ext uri="{BB962C8B-B14F-4D97-AF65-F5344CB8AC3E}">
        <p14:creationId xmlns:p14="http://schemas.microsoft.com/office/powerpoint/2010/main" val="861448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International_Phonetic_Alphabe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C:\My Documents\Figs\hmmscore.gif">
            <a:extLst>
              <a:ext uri="{FF2B5EF4-FFF2-40B4-BE49-F238E27FC236}">
                <a16:creationId xmlns:a16="http://schemas.microsoft.com/office/drawing/2014/main" id="{9AF0EAB5-55DB-F641-95CB-F6B02B13B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1439" y="1689650"/>
            <a:ext cx="6981825" cy="5076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F1E8BA-1B79-4BFF-9478-CDDBC0D13EEA}"/>
              </a:ext>
            </a:extLst>
          </p:cNvPr>
          <p:cNvSpPr>
            <a:spLocks noGrp="1"/>
          </p:cNvSpPr>
          <p:nvPr>
            <p:ph type="ctrTitle"/>
          </p:nvPr>
        </p:nvSpPr>
        <p:spPr>
          <a:xfrm>
            <a:off x="1524000" y="38996"/>
            <a:ext cx="9144000" cy="1650654"/>
          </a:xfrm>
        </p:spPr>
        <p:txBody>
          <a:bodyPr>
            <a:normAutofit fontScale="90000"/>
          </a:bodyPr>
          <a:lstStyle/>
          <a:p>
            <a:r>
              <a:rPr lang="en-US" dirty="0"/>
              <a:t>CS440/ECE448 Lecture 18:</a:t>
            </a:r>
            <a:br>
              <a:rPr lang="en-US" dirty="0"/>
            </a:br>
            <a:r>
              <a:rPr lang="en-US" dirty="0"/>
              <a:t>Hidden Markov Models</a:t>
            </a:r>
          </a:p>
        </p:txBody>
      </p:sp>
      <p:sp>
        <p:nvSpPr>
          <p:cNvPr id="3" name="Subtitle 2">
            <a:extLst>
              <a:ext uri="{FF2B5EF4-FFF2-40B4-BE49-F238E27FC236}">
                <a16:creationId xmlns:a16="http://schemas.microsoft.com/office/drawing/2014/main" id="{1E4C23BF-0458-4B94-9DF5-1BC3C08A23B2}"/>
              </a:ext>
            </a:extLst>
          </p:cNvPr>
          <p:cNvSpPr>
            <a:spLocks noGrp="1"/>
          </p:cNvSpPr>
          <p:nvPr>
            <p:ph type="subTitle" idx="1"/>
          </p:nvPr>
        </p:nvSpPr>
        <p:spPr>
          <a:xfrm>
            <a:off x="142459" y="1634092"/>
            <a:ext cx="5294243" cy="1042201"/>
          </a:xfrm>
        </p:spPr>
        <p:txBody>
          <a:bodyPr>
            <a:normAutofit fontScale="62500" lnSpcReduction="20000"/>
          </a:bodyPr>
          <a:lstStyle/>
          <a:p>
            <a:pPr algn="l"/>
            <a:r>
              <a:rPr lang="en-US" sz="2000" dirty="0"/>
              <a:t>Mark Hasegawa-Johnson, 3/2020</a:t>
            </a:r>
          </a:p>
          <a:p>
            <a:pPr algn="l"/>
            <a:r>
              <a:rPr lang="en-US" sz="2000" dirty="0"/>
              <a:t>Including slides by Svetlana </a:t>
            </a:r>
            <a:r>
              <a:rPr lang="en-US" sz="2000" dirty="0" err="1"/>
              <a:t>Lazebnik</a:t>
            </a:r>
            <a:endParaRPr lang="en-US" sz="2000" dirty="0"/>
          </a:p>
          <a:p>
            <a:pPr algn="l"/>
            <a:r>
              <a:rPr lang="en-US" sz="2000" dirty="0"/>
              <a:t>CC-BY 3.0</a:t>
            </a:r>
          </a:p>
          <a:p>
            <a:pPr algn="l"/>
            <a:r>
              <a:rPr lang="en-US" sz="2000" dirty="0"/>
              <a:t>You may remix or redistribute if you cite the source.</a:t>
            </a:r>
          </a:p>
        </p:txBody>
      </p:sp>
    </p:spTree>
    <p:extLst>
      <p:ext uri="{BB962C8B-B14F-4D97-AF65-F5344CB8AC3E}">
        <p14:creationId xmlns:p14="http://schemas.microsoft.com/office/powerpoint/2010/main" val="1291850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B8851-3DE3-1148-A489-3867291A608D}"/>
              </a:ext>
            </a:extLst>
          </p:cNvPr>
          <p:cNvSpPr>
            <a:spLocks noGrp="1"/>
          </p:cNvSpPr>
          <p:nvPr>
            <p:ph type="title"/>
          </p:nvPr>
        </p:nvSpPr>
        <p:spPr/>
        <p:txBody>
          <a:bodyPr/>
          <a:lstStyle/>
          <a:p>
            <a:r>
              <a:rPr lang="en-US" dirty="0"/>
              <a:t>Bayes Net vs. Finite State Machine</a:t>
            </a:r>
          </a:p>
        </p:txBody>
      </p:sp>
      <p:sp>
        <p:nvSpPr>
          <p:cNvPr id="3" name="Content Placeholder 2">
            <a:extLst>
              <a:ext uri="{FF2B5EF4-FFF2-40B4-BE49-F238E27FC236}">
                <a16:creationId xmlns:a16="http://schemas.microsoft.com/office/drawing/2014/main" id="{2E024568-EC4B-024A-BCF5-EF03AD205F28}"/>
              </a:ext>
            </a:extLst>
          </p:cNvPr>
          <p:cNvSpPr>
            <a:spLocks noGrp="1"/>
          </p:cNvSpPr>
          <p:nvPr>
            <p:ph sz="half" idx="1"/>
          </p:nvPr>
        </p:nvSpPr>
        <p:spPr/>
        <p:txBody>
          <a:bodyPr/>
          <a:lstStyle/>
          <a:p>
            <a:pPr marL="0" indent="0">
              <a:buNone/>
            </a:pPr>
            <a:r>
              <a:rPr lang="en-US" dirty="0"/>
              <a:t>Finite State Machine:</a:t>
            </a:r>
          </a:p>
          <a:p>
            <a:r>
              <a:rPr lang="en-US" dirty="0"/>
              <a:t>Lists the different possible states that the world can be in, at one particular time.</a:t>
            </a:r>
          </a:p>
          <a:p>
            <a:r>
              <a:rPr lang="en-US" dirty="0"/>
              <a:t>Evolution over time is not shown.</a:t>
            </a:r>
          </a:p>
        </p:txBody>
      </p:sp>
      <p:sp>
        <p:nvSpPr>
          <p:cNvPr id="4" name="Content Placeholder 3">
            <a:extLst>
              <a:ext uri="{FF2B5EF4-FFF2-40B4-BE49-F238E27FC236}">
                <a16:creationId xmlns:a16="http://schemas.microsoft.com/office/drawing/2014/main" id="{D7245ED9-C800-5E4B-90D0-3F603987DE39}"/>
              </a:ext>
            </a:extLst>
          </p:cNvPr>
          <p:cNvSpPr>
            <a:spLocks noGrp="1"/>
          </p:cNvSpPr>
          <p:nvPr>
            <p:ph sz="half" idx="2"/>
          </p:nvPr>
        </p:nvSpPr>
        <p:spPr/>
        <p:txBody>
          <a:bodyPr/>
          <a:lstStyle/>
          <a:p>
            <a:pPr marL="0" indent="0">
              <a:buNone/>
            </a:pPr>
            <a:r>
              <a:rPr lang="en-US" dirty="0"/>
              <a:t>Bayes Net:</a:t>
            </a:r>
          </a:p>
          <a:p>
            <a:r>
              <a:rPr lang="en-US" dirty="0"/>
              <a:t>Lists the different time slices.</a:t>
            </a:r>
          </a:p>
          <a:p>
            <a:r>
              <a:rPr lang="en-US" dirty="0"/>
              <a:t>The various possible settings of the state variable are not shown.</a:t>
            </a:r>
          </a:p>
        </p:txBody>
      </p:sp>
      <p:pic>
        <p:nvPicPr>
          <p:cNvPr id="5" name="Picture 2">
            <a:extLst>
              <a:ext uri="{FF2B5EF4-FFF2-40B4-BE49-F238E27FC236}">
                <a16:creationId xmlns:a16="http://schemas.microsoft.com/office/drawing/2014/main" id="{0A8A851A-8F4A-8C47-861B-E332021A564C}"/>
              </a:ext>
            </a:extLst>
          </p:cNvPr>
          <p:cNvPicPr>
            <a:picLocks noChangeAspect="1" noChangeArrowheads="1"/>
          </p:cNvPicPr>
          <p:nvPr/>
        </p:nvPicPr>
        <p:blipFill>
          <a:blip r:embed="rId2" cstate="print"/>
          <a:srcRect b="649"/>
          <a:stretch>
            <a:fillRect/>
          </a:stretch>
        </p:blipFill>
        <p:spPr bwMode="auto">
          <a:xfrm>
            <a:off x="6122018" y="4190279"/>
            <a:ext cx="5287538" cy="2568676"/>
          </a:xfrm>
          <a:prstGeom prst="rect">
            <a:avLst/>
          </a:prstGeom>
          <a:noFill/>
          <a:ln w="9525">
            <a:noFill/>
            <a:miter lim="800000"/>
            <a:headEnd/>
            <a:tailEnd/>
          </a:ln>
        </p:spPr>
      </p:pic>
      <p:sp>
        <p:nvSpPr>
          <p:cNvPr id="6" name="Oval 4">
            <a:extLst>
              <a:ext uri="{FF2B5EF4-FFF2-40B4-BE49-F238E27FC236}">
                <a16:creationId xmlns:a16="http://schemas.microsoft.com/office/drawing/2014/main" id="{76A2A16A-6F1A-9E43-8071-96281BEBCC66}"/>
              </a:ext>
            </a:extLst>
          </p:cNvPr>
          <p:cNvSpPr>
            <a:spLocks noChangeArrowheads="1"/>
          </p:cNvSpPr>
          <p:nvPr/>
        </p:nvSpPr>
        <p:spPr bwMode="auto">
          <a:xfrm>
            <a:off x="1888280" y="5216326"/>
            <a:ext cx="609600" cy="609600"/>
          </a:xfrm>
          <a:prstGeom prst="ellipse">
            <a:avLst/>
          </a:prstGeom>
          <a:solidFill>
            <a:schemeClr val="accent1"/>
          </a:solidFill>
          <a:ln w="28575">
            <a:solidFill>
              <a:schemeClr val="tx1"/>
            </a:solidFill>
            <a:round/>
            <a:headEnd/>
            <a:tailEnd/>
          </a:ln>
        </p:spPr>
        <p:txBody>
          <a:bodyPr wrap="none" anchor="ctr"/>
          <a:lstStyle/>
          <a:p>
            <a:pPr algn="ctr"/>
            <a:r>
              <a:rPr lang="en-US" dirty="0"/>
              <a:t>R=T</a:t>
            </a:r>
          </a:p>
        </p:txBody>
      </p:sp>
      <p:sp>
        <p:nvSpPr>
          <p:cNvPr id="7" name="Oval 5">
            <a:extLst>
              <a:ext uri="{FF2B5EF4-FFF2-40B4-BE49-F238E27FC236}">
                <a16:creationId xmlns:a16="http://schemas.microsoft.com/office/drawing/2014/main" id="{FC0CD7BA-AB3E-2E4D-B04A-BD9DB61AF729}"/>
              </a:ext>
            </a:extLst>
          </p:cNvPr>
          <p:cNvSpPr>
            <a:spLocks noChangeArrowheads="1"/>
          </p:cNvSpPr>
          <p:nvPr/>
        </p:nvSpPr>
        <p:spPr bwMode="auto">
          <a:xfrm>
            <a:off x="3336080" y="5216326"/>
            <a:ext cx="609600" cy="609600"/>
          </a:xfrm>
          <a:prstGeom prst="ellipse">
            <a:avLst/>
          </a:prstGeom>
          <a:solidFill>
            <a:srgbClr val="FFCC00"/>
          </a:solidFill>
          <a:ln w="28575">
            <a:solidFill>
              <a:schemeClr val="tx1"/>
            </a:solidFill>
            <a:round/>
            <a:headEnd/>
            <a:tailEnd/>
          </a:ln>
        </p:spPr>
        <p:txBody>
          <a:bodyPr wrap="none" anchor="ctr"/>
          <a:lstStyle/>
          <a:p>
            <a:pPr algn="ctr"/>
            <a:r>
              <a:rPr lang="en-US" dirty="0"/>
              <a:t>R=F</a:t>
            </a:r>
          </a:p>
        </p:txBody>
      </p:sp>
      <p:cxnSp>
        <p:nvCxnSpPr>
          <p:cNvPr id="8" name="AutoShape 6">
            <a:extLst>
              <a:ext uri="{FF2B5EF4-FFF2-40B4-BE49-F238E27FC236}">
                <a16:creationId xmlns:a16="http://schemas.microsoft.com/office/drawing/2014/main" id="{52A67424-48CA-F64D-95B8-AAB2DCB312EE}"/>
              </a:ext>
            </a:extLst>
          </p:cNvPr>
          <p:cNvCxnSpPr>
            <a:cxnSpLocks noChangeShapeType="1"/>
            <a:stCxn id="6" idx="0"/>
            <a:endCxn id="7" idx="0"/>
          </p:cNvCxnSpPr>
          <p:nvPr/>
        </p:nvCxnSpPr>
        <p:spPr bwMode="auto">
          <a:xfrm rot="5400000" flipV="1">
            <a:off x="2916186" y="4478932"/>
            <a:ext cx="1588" cy="1447800"/>
          </a:xfrm>
          <a:prstGeom prst="curvedConnector3">
            <a:avLst>
              <a:gd name="adj1" fmla="val -25800009"/>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9" name="AutoShape 7">
            <a:extLst>
              <a:ext uri="{FF2B5EF4-FFF2-40B4-BE49-F238E27FC236}">
                <a16:creationId xmlns:a16="http://schemas.microsoft.com/office/drawing/2014/main" id="{D2AC0EA4-D5EB-5946-91BF-AC0B9510BA92}"/>
              </a:ext>
            </a:extLst>
          </p:cNvPr>
          <p:cNvCxnSpPr>
            <a:cxnSpLocks noChangeShapeType="1"/>
            <a:stCxn id="7" idx="4"/>
            <a:endCxn id="6" idx="4"/>
          </p:cNvCxnSpPr>
          <p:nvPr/>
        </p:nvCxnSpPr>
        <p:spPr bwMode="auto">
          <a:xfrm rot="5400000">
            <a:off x="2916186" y="5117107"/>
            <a:ext cx="1588" cy="1447800"/>
          </a:xfrm>
          <a:prstGeom prst="curvedConnector3">
            <a:avLst>
              <a:gd name="adj1" fmla="val 28800009"/>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0" name="AutoShape 8">
            <a:extLst>
              <a:ext uri="{FF2B5EF4-FFF2-40B4-BE49-F238E27FC236}">
                <a16:creationId xmlns:a16="http://schemas.microsoft.com/office/drawing/2014/main" id="{7BFFE307-55B9-6D42-9F62-4D30F13A5BDC}"/>
              </a:ext>
            </a:extLst>
          </p:cNvPr>
          <p:cNvCxnSpPr>
            <a:cxnSpLocks noChangeShapeType="1"/>
            <a:stCxn id="7" idx="7"/>
            <a:endCxn id="7" idx="6"/>
          </p:cNvCxnSpPr>
          <p:nvPr/>
        </p:nvCxnSpPr>
        <p:spPr bwMode="auto">
          <a:xfrm rot="5400000" flipV="1">
            <a:off x="3793280" y="5354439"/>
            <a:ext cx="230188" cy="103187"/>
          </a:xfrm>
          <a:prstGeom prst="curvedConnector4">
            <a:avLst>
              <a:gd name="adj1" fmla="val -212417"/>
              <a:gd name="adj2" fmla="val 472306"/>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1" name="AutoShape 9">
            <a:extLst>
              <a:ext uri="{FF2B5EF4-FFF2-40B4-BE49-F238E27FC236}">
                <a16:creationId xmlns:a16="http://schemas.microsoft.com/office/drawing/2014/main" id="{DDFA167C-FE44-5840-9635-71B4137E1A8E}"/>
              </a:ext>
            </a:extLst>
          </p:cNvPr>
          <p:cNvCxnSpPr>
            <a:cxnSpLocks noChangeShapeType="1"/>
            <a:stCxn id="6" idx="3"/>
            <a:endCxn id="6" idx="2"/>
          </p:cNvCxnSpPr>
          <p:nvPr/>
        </p:nvCxnSpPr>
        <p:spPr bwMode="auto">
          <a:xfrm rot="16200000" flipV="1">
            <a:off x="1810493" y="5584626"/>
            <a:ext cx="230187" cy="103188"/>
          </a:xfrm>
          <a:prstGeom prst="curvedConnector4">
            <a:avLst>
              <a:gd name="adj1" fmla="val -249657"/>
              <a:gd name="adj2" fmla="val 478458"/>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2" name="Text Box 10">
            <a:extLst>
              <a:ext uri="{FF2B5EF4-FFF2-40B4-BE49-F238E27FC236}">
                <a16:creationId xmlns:a16="http://schemas.microsoft.com/office/drawing/2014/main" id="{6DDAC823-44BC-E344-AFCA-5FDF84374154}"/>
              </a:ext>
            </a:extLst>
          </p:cNvPr>
          <p:cNvSpPr txBox="1">
            <a:spLocks noChangeArrowheads="1"/>
          </p:cNvSpPr>
          <p:nvPr/>
        </p:nvSpPr>
        <p:spPr bwMode="auto">
          <a:xfrm>
            <a:off x="4264767" y="4592439"/>
            <a:ext cx="533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t>0.7</a:t>
            </a:r>
          </a:p>
        </p:txBody>
      </p:sp>
      <p:sp>
        <p:nvSpPr>
          <p:cNvPr id="13" name="Text Box 11">
            <a:extLst>
              <a:ext uri="{FF2B5EF4-FFF2-40B4-BE49-F238E27FC236}">
                <a16:creationId xmlns:a16="http://schemas.microsoft.com/office/drawing/2014/main" id="{B5054286-FED4-7844-9BF7-E7F3725E163D}"/>
              </a:ext>
            </a:extLst>
          </p:cNvPr>
          <p:cNvSpPr txBox="1">
            <a:spLocks noChangeArrowheads="1"/>
          </p:cNvSpPr>
          <p:nvPr/>
        </p:nvSpPr>
        <p:spPr bwMode="auto">
          <a:xfrm>
            <a:off x="1369167" y="6345039"/>
            <a:ext cx="533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t>0.7</a:t>
            </a:r>
          </a:p>
        </p:txBody>
      </p:sp>
      <p:sp>
        <p:nvSpPr>
          <p:cNvPr id="14" name="Text Box 12">
            <a:extLst>
              <a:ext uri="{FF2B5EF4-FFF2-40B4-BE49-F238E27FC236}">
                <a16:creationId xmlns:a16="http://schemas.microsoft.com/office/drawing/2014/main" id="{B926685F-24AE-6241-A574-F8F24807AFA3}"/>
              </a:ext>
            </a:extLst>
          </p:cNvPr>
          <p:cNvSpPr txBox="1">
            <a:spLocks noChangeArrowheads="1"/>
          </p:cNvSpPr>
          <p:nvPr/>
        </p:nvSpPr>
        <p:spPr bwMode="auto">
          <a:xfrm>
            <a:off x="2664567" y="4287639"/>
            <a:ext cx="533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t>0.3</a:t>
            </a:r>
          </a:p>
        </p:txBody>
      </p:sp>
      <p:sp>
        <p:nvSpPr>
          <p:cNvPr id="15" name="Text Box 13">
            <a:extLst>
              <a:ext uri="{FF2B5EF4-FFF2-40B4-BE49-F238E27FC236}">
                <a16:creationId xmlns:a16="http://schemas.microsoft.com/office/drawing/2014/main" id="{522573D8-0106-B649-8C12-D2EBAB11700A}"/>
              </a:ext>
            </a:extLst>
          </p:cNvPr>
          <p:cNvSpPr txBox="1">
            <a:spLocks noChangeArrowheads="1"/>
          </p:cNvSpPr>
          <p:nvPr/>
        </p:nvSpPr>
        <p:spPr bwMode="auto">
          <a:xfrm>
            <a:off x="2664567" y="6359326"/>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t>0.3</a:t>
            </a:r>
          </a:p>
        </p:txBody>
      </p:sp>
    </p:spTree>
    <p:extLst>
      <p:ext uri="{BB962C8B-B14F-4D97-AF65-F5344CB8AC3E}">
        <p14:creationId xmlns:p14="http://schemas.microsoft.com/office/powerpoint/2010/main" val="3433112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162800" y="3657600"/>
            <a:ext cx="3200400" cy="858644"/>
          </a:xfrm>
          <a:prstGeom prst="rect">
            <a:avLst/>
          </a:prstGeom>
        </p:spPr>
      </p:pic>
      <p:sp>
        <p:nvSpPr>
          <p:cNvPr id="21506" name="Rectangle 2"/>
          <p:cNvSpPr>
            <a:spLocks noGrp="1" noChangeArrowheads="1"/>
          </p:cNvSpPr>
          <p:nvPr>
            <p:ph type="title"/>
          </p:nvPr>
        </p:nvSpPr>
        <p:spPr/>
        <p:txBody>
          <a:bodyPr/>
          <a:lstStyle/>
          <a:p>
            <a:r>
              <a:rPr lang="en-US" dirty="0">
                <a:latin typeface="Arial" charset="0"/>
              </a:rPr>
              <a:t>Applications of HMMs</a:t>
            </a:r>
          </a:p>
        </p:txBody>
      </p:sp>
      <p:sp>
        <p:nvSpPr>
          <p:cNvPr id="21507" name="Rectangle 3"/>
          <p:cNvSpPr>
            <a:spLocks noGrp="1" noChangeArrowheads="1"/>
          </p:cNvSpPr>
          <p:nvPr>
            <p:ph type="body" idx="1"/>
          </p:nvPr>
        </p:nvSpPr>
        <p:spPr>
          <a:xfrm>
            <a:off x="1600200" y="1600201"/>
            <a:ext cx="5715000" cy="4525963"/>
          </a:xfrm>
        </p:spPr>
        <p:txBody>
          <a:bodyPr>
            <a:normAutofit fontScale="92500" lnSpcReduction="10000"/>
          </a:bodyPr>
          <a:lstStyle/>
          <a:p>
            <a:pPr>
              <a:lnSpc>
                <a:spcPct val="90000"/>
              </a:lnSpc>
            </a:pPr>
            <a:r>
              <a:rPr lang="en-US" sz="2400" dirty="0">
                <a:latin typeface="Arial" charset="0"/>
              </a:rPr>
              <a:t>Speech recognition HMMs:</a:t>
            </a:r>
          </a:p>
          <a:p>
            <a:pPr lvl="1">
              <a:lnSpc>
                <a:spcPct val="90000"/>
              </a:lnSpc>
            </a:pPr>
            <a:r>
              <a:rPr lang="en-US" sz="2000" dirty="0">
                <a:latin typeface="Arial" charset="0"/>
              </a:rPr>
              <a:t>Observations are acoustic signals (continuous valued)</a:t>
            </a:r>
          </a:p>
          <a:p>
            <a:pPr lvl="1">
              <a:lnSpc>
                <a:spcPct val="90000"/>
              </a:lnSpc>
            </a:pPr>
            <a:r>
              <a:rPr lang="en-US" sz="2000" dirty="0">
                <a:latin typeface="Arial" charset="0"/>
              </a:rPr>
              <a:t>States are specific positions in specific words (so, tens of thousands)</a:t>
            </a:r>
          </a:p>
          <a:p>
            <a:pPr lvl="1">
              <a:lnSpc>
                <a:spcPct val="90000"/>
              </a:lnSpc>
            </a:pPr>
            <a:endParaRPr lang="en-US" sz="2000" dirty="0">
              <a:latin typeface="Arial" charset="0"/>
            </a:endParaRPr>
          </a:p>
          <a:p>
            <a:pPr>
              <a:lnSpc>
                <a:spcPct val="90000"/>
              </a:lnSpc>
            </a:pPr>
            <a:r>
              <a:rPr lang="en-US" sz="2400" dirty="0">
                <a:latin typeface="Arial" charset="0"/>
              </a:rPr>
              <a:t>Machine translation HMMs:</a:t>
            </a:r>
          </a:p>
          <a:p>
            <a:pPr lvl="1">
              <a:lnSpc>
                <a:spcPct val="90000"/>
              </a:lnSpc>
            </a:pPr>
            <a:r>
              <a:rPr lang="en-US" sz="2000" dirty="0">
                <a:latin typeface="Arial" charset="0"/>
              </a:rPr>
              <a:t>Observations are words (tens of thousands)</a:t>
            </a:r>
          </a:p>
          <a:p>
            <a:pPr lvl="1">
              <a:lnSpc>
                <a:spcPct val="90000"/>
              </a:lnSpc>
            </a:pPr>
            <a:r>
              <a:rPr lang="en-US" sz="2000" dirty="0">
                <a:latin typeface="Arial" charset="0"/>
              </a:rPr>
              <a:t>States are translation options</a:t>
            </a:r>
          </a:p>
          <a:p>
            <a:pPr lvl="1">
              <a:lnSpc>
                <a:spcPct val="90000"/>
              </a:lnSpc>
            </a:pPr>
            <a:endParaRPr lang="en-US" sz="2000" dirty="0">
              <a:latin typeface="Arial" charset="0"/>
            </a:endParaRPr>
          </a:p>
          <a:p>
            <a:pPr>
              <a:lnSpc>
                <a:spcPct val="90000"/>
              </a:lnSpc>
            </a:pPr>
            <a:r>
              <a:rPr lang="en-US" sz="2400" dirty="0">
                <a:latin typeface="Arial" charset="0"/>
              </a:rPr>
              <a:t>Robot tracking:</a:t>
            </a:r>
          </a:p>
          <a:p>
            <a:pPr lvl="1">
              <a:lnSpc>
                <a:spcPct val="90000"/>
              </a:lnSpc>
            </a:pPr>
            <a:r>
              <a:rPr lang="en-US" sz="2000" dirty="0">
                <a:latin typeface="Arial" charset="0"/>
              </a:rPr>
              <a:t>Observations are range readings (continuous)</a:t>
            </a:r>
          </a:p>
          <a:p>
            <a:pPr lvl="1">
              <a:lnSpc>
                <a:spcPct val="90000"/>
              </a:lnSpc>
            </a:pPr>
            <a:r>
              <a:rPr lang="en-US" sz="2000" dirty="0">
                <a:latin typeface="Arial" charset="0"/>
              </a:rPr>
              <a:t>States are positions on a map (continuous)</a:t>
            </a:r>
          </a:p>
          <a:p>
            <a:pPr lvl="1">
              <a:lnSpc>
                <a:spcPct val="90000"/>
              </a:lnSpc>
            </a:pPr>
            <a:endParaRPr lang="en-US" sz="2000" dirty="0">
              <a:latin typeface="Arial" charset="0"/>
            </a:endParaRPr>
          </a:p>
        </p:txBody>
      </p:sp>
      <p:pic>
        <p:nvPicPr>
          <p:cNvPr id="2" name="Picture 1"/>
          <p:cNvPicPr>
            <a:picLocks noChangeAspect="1"/>
          </p:cNvPicPr>
          <p:nvPr/>
        </p:nvPicPr>
        <p:blipFill>
          <a:blip r:embed="rId4"/>
          <a:stretch>
            <a:fillRect/>
          </a:stretch>
        </p:blipFill>
        <p:spPr>
          <a:xfrm>
            <a:off x="8153400" y="1447801"/>
            <a:ext cx="1905000" cy="1857375"/>
          </a:xfrm>
          <a:prstGeom prst="rect">
            <a:avLst/>
          </a:prstGeom>
        </p:spPr>
      </p:pic>
      <p:pic>
        <p:nvPicPr>
          <p:cNvPr id="4" name="Picture 3"/>
          <p:cNvPicPr>
            <a:picLocks noChangeAspect="1"/>
          </p:cNvPicPr>
          <p:nvPr/>
        </p:nvPicPr>
        <p:blipFill>
          <a:blip r:embed="rId5"/>
          <a:stretch>
            <a:fillRect/>
          </a:stretch>
        </p:blipFill>
        <p:spPr>
          <a:xfrm>
            <a:off x="7772401" y="4800600"/>
            <a:ext cx="2538211" cy="1905000"/>
          </a:xfrm>
          <a:prstGeom prst="rect">
            <a:avLst/>
          </a:prstGeom>
        </p:spPr>
      </p:pic>
      <p:sp>
        <p:nvSpPr>
          <p:cNvPr id="5" name="TextBox 4"/>
          <p:cNvSpPr txBox="1"/>
          <p:nvPr/>
        </p:nvSpPr>
        <p:spPr>
          <a:xfrm>
            <a:off x="1676401" y="6474024"/>
            <a:ext cx="1676741" cy="307777"/>
          </a:xfrm>
          <a:prstGeom prst="rect">
            <a:avLst/>
          </a:prstGeom>
          <a:noFill/>
        </p:spPr>
        <p:txBody>
          <a:bodyPr wrap="none" rtlCol="0">
            <a:spAutoFit/>
          </a:bodyPr>
          <a:lstStyle/>
          <a:p>
            <a:r>
              <a:rPr lang="en-US" sz="1400" dirty="0"/>
              <a:t>Source: Tamara Berg</a:t>
            </a:r>
          </a:p>
        </p:txBody>
      </p:sp>
    </p:spTree>
    <p:extLst>
      <p:ext uri="{BB962C8B-B14F-4D97-AF65-F5344CB8AC3E}">
        <p14:creationId xmlns:p14="http://schemas.microsoft.com/office/powerpoint/2010/main" val="3808483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062" y="319242"/>
            <a:ext cx="8229600" cy="639762"/>
          </a:xfrm>
        </p:spPr>
        <p:txBody>
          <a:bodyPr>
            <a:normAutofit fontScale="90000"/>
          </a:bodyPr>
          <a:lstStyle/>
          <a:p>
            <a:r>
              <a:rPr lang="en-US" dirty="0"/>
              <a:t>Example: Speech Recognition </a:t>
            </a:r>
          </a:p>
        </p:txBody>
      </p:sp>
      <p:pic>
        <p:nvPicPr>
          <p:cNvPr id="4" name="Picture 7"/>
          <p:cNvPicPr>
            <a:picLocks noChangeAspect="1" noChangeArrowheads="1"/>
          </p:cNvPicPr>
          <p:nvPr/>
        </p:nvPicPr>
        <p:blipFill>
          <a:blip r:embed="rId3" cstate="print"/>
          <a:srcRect/>
          <a:stretch>
            <a:fillRect/>
          </a:stretch>
        </p:blipFill>
        <p:spPr bwMode="auto">
          <a:xfrm>
            <a:off x="5726149" y="1740504"/>
            <a:ext cx="5943600" cy="2374296"/>
          </a:xfrm>
          <a:prstGeom prst="rect">
            <a:avLst/>
          </a:prstGeom>
          <a:noFill/>
        </p:spPr>
      </p:pic>
      <p:sp>
        <p:nvSpPr>
          <p:cNvPr id="5" name="TextBox 4"/>
          <p:cNvSpPr txBox="1"/>
          <p:nvPr/>
        </p:nvSpPr>
        <p:spPr>
          <a:xfrm>
            <a:off x="6229811" y="1066801"/>
            <a:ext cx="4876800" cy="646331"/>
          </a:xfrm>
          <a:prstGeom prst="rect">
            <a:avLst/>
          </a:prstGeom>
          <a:noFill/>
        </p:spPr>
        <p:txBody>
          <a:bodyPr wrap="square" rtlCol="0">
            <a:spAutoFit/>
          </a:bodyPr>
          <a:lstStyle/>
          <a:p>
            <a:pPr algn="ctr"/>
            <a:r>
              <a:rPr lang="en-US" dirty="0"/>
              <a:t>Acoustic wave form</a:t>
            </a:r>
          </a:p>
          <a:p>
            <a:pPr algn="ctr"/>
            <a:r>
              <a:rPr lang="en-US" dirty="0"/>
              <a:t>Sampled at 16KHz, quantized to 8-12 bits</a:t>
            </a:r>
          </a:p>
        </p:txBody>
      </p:sp>
      <p:cxnSp>
        <p:nvCxnSpPr>
          <p:cNvPr id="8" name="Straight Arrow Connector 7"/>
          <p:cNvCxnSpPr>
            <a:cxnSpLocks/>
          </p:cNvCxnSpPr>
          <p:nvPr/>
        </p:nvCxnSpPr>
        <p:spPr>
          <a:xfrm>
            <a:off x="5515645" y="4114800"/>
            <a:ext cx="6391999" cy="0"/>
          </a:xfrm>
          <a:prstGeom prst="straightConnector1">
            <a:avLst/>
          </a:prstGeom>
          <a:ln>
            <a:solidFill>
              <a:schemeClr val="tx1"/>
            </a:solidFill>
            <a:headEnd type="triangle"/>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709629" y="4050268"/>
            <a:ext cx="1143000" cy="369332"/>
          </a:xfrm>
          <a:prstGeom prst="rect">
            <a:avLst/>
          </a:prstGeom>
          <a:noFill/>
        </p:spPr>
        <p:txBody>
          <a:bodyPr wrap="square" rtlCol="0">
            <a:spAutoFit/>
          </a:bodyPr>
          <a:lstStyle/>
          <a:p>
            <a:pPr algn="ctr"/>
            <a:r>
              <a:rPr lang="en-US" dirty="0"/>
              <a:t>Time</a:t>
            </a:r>
          </a:p>
        </p:txBody>
      </p:sp>
      <p:sp>
        <p:nvSpPr>
          <p:cNvPr id="13" name="TextBox 12"/>
          <p:cNvSpPr txBox="1"/>
          <p:nvPr/>
        </p:nvSpPr>
        <p:spPr>
          <a:xfrm rot="16200000">
            <a:off x="11134420" y="3305294"/>
            <a:ext cx="1371600" cy="369332"/>
          </a:xfrm>
          <a:prstGeom prst="rect">
            <a:avLst/>
          </a:prstGeom>
          <a:noFill/>
        </p:spPr>
        <p:txBody>
          <a:bodyPr wrap="square" rtlCol="0">
            <a:spAutoFit/>
          </a:bodyPr>
          <a:lstStyle/>
          <a:p>
            <a:pPr algn="ctr"/>
            <a:r>
              <a:rPr lang="en-US" dirty="0"/>
              <a:t>Frequency</a:t>
            </a:r>
          </a:p>
        </p:txBody>
      </p:sp>
      <p:sp>
        <p:nvSpPr>
          <p:cNvPr id="16" name="Rectangle 15"/>
          <p:cNvSpPr/>
          <p:nvPr/>
        </p:nvSpPr>
        <p:spPr>
          <a:xfrm>
            <a:off x="6030949" y="2438400"/>
            <a:ext cx="76200" cy="16764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893789" y="4419601"/>
            <a:ext cx="2514600" cy="923330"/>
          </a:xfrm>
          <a:prstGeom prst="rect">
            <a:avLst/>
          </a:prstGeom>
          <a:noFill/>
        </p:spPr>
        <p:txBody>
          <a:bodyPr wrap="square" rtlCol="0">
            <a:spAutoFit/>
          </a:bodyPr>
          <a:lstStyle/>
          <a:p>
            <a:r>
              <a:rPr lang="en-US" dirty="0"/>
              <a:t>FFT of one frame (10ms)</a:t>
            </a:r>
          </a:p>
          <a:p>
            <a:r>
              <a:rPr lang="en-US" dirty="0"/>
              <a:t>is the HMM observation, once per 10ms</a:t>
            </a:r>
          </a:p>
        </p:txBody>
      </p:sp>
      <p:cxnSp>
        <p:nvCxnSpPr>
          <p:cNvPr id="18" name="Straight Arrow Connector 17"/>
          <p:cNvCxnSpPr>
            <a:cxnSpLocks/>
            <a:endCxn id="16" idx="2"/>
          </p:cNvCxnSpPr>
          <p:nvPr/>
        </p:nvCxnSpPr>
        <p:spPr>
          <a:xfrm flipV="1">
            <a:off x="6069049" y="4114800"/>
            <a:ext cx="0" cy="30480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p:cNvCxnSpPr>
          <p:nvPr/>
        </p:nvCxnSpPr>
        <p:spPr>
          <a:xfrm>
            <a:off x="6045395" y="5342931"/>
            <a:ext cx="0" cy="143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Double Bracket 23"/>
          <p:cNvSpPr/>
          <p:nvPr/>
        </p:nvSpPr>
        <p:spPr>
          <a:xfrm>
            <a:off x="5848069" y="5638800"/>
            <a:ext cx="457200" cy="990600"/>
          </a:xfrm>
          <a:prstGeom prst="bracketPair">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cxnSp>
        <p:nvCxnSpPr>
          <p:cNvPr id="26" name="Straight Connector 25"/>
          <p:cNvCxnSpPr/>
          <p:nvPr/>
        </p:nvCxnSpPr>
        <p:spPr>
          <a:xfrm>
            <a:off x="5924269" y="57912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924269" y="59436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924269" y="60960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924269" y="62484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924269" y="64008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924269" y="6553200"/>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255090" y="5806429"/>
            <a:ext cx="4181708" cy="646331"/>
          </a:xfrm>
          <a:prstGeom prst="rect">
            <a:avLst/>
          </a:prstGeom>
          <a:noFill/>
        </p:spPr>
        <p:txBody>
          <a:bodyPr wrap="square" rtlCol="0">
            <a:spAutoFit/>
          </a:bodyPr>
          <a:lstStyle/>
          <a:p>
            <a:pPr algn="ctr"/>
            <a:r>
              <a:rPr lang="en-US" dirty="0"/>
              <a:t>Observation = compressed version of the log magnitude FFT, from one 10ms frame</a:t>
            </a:r>
          </a:p>
        </p:txBody>
      </p:sp>
      <mc:AlternateContent xmlns:mc="http://schemas.openxmlformats.org/markup-compatibility/2006" xmlns:a14="http://schemas.microsoft.com/office/drawing/2010/main">
        <mc:Choice Requires="a14">
          <p:sp>
            <p:nvSpPr>
              <p:cNvPr id="22" name="Rectangle 3">
                <a:extLst>
                  <a:ext uri="{FF2B5EF4-FFF2-40B4-BE49-F238E27FC236}">
                    <a16:creationId xmlns:a16="http://schemas.microsoft.com/office/drawing/2014/main" id="{B6F45FA6-FFA4-2444-90CD-10AF2774D9BE}"/>
                  </a:ext>
                </a:extLst>
              </p:cNvPr>
              <p:cNvSpPr txBox="1">
                <a:spLocks noChangeArrowheads="1"/>
              </p:cNvSpPr>
              <p:nvPr/>
            </p:nvSpPr>
            <p:spPr>
              <a:xfrm>
                <a:off x="284356" y="1388329"/>
                <a:ext cx="5056029"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Arial" charset="0"/>
                  </a:rPr>
                  <a:t>Observations: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𝐸</m:t>
                        </m:r>
                      </m:e>
                      <m:sub>
                        <m:r>
                          <a:rPr lang="en-US" sz="2000" i="1">
                            <a:latin typeface="Cambria Math" panose="02040503050406030204" pitchFamily="18" charset="0"/>
                          </a:rPr>
                          <m:t>𝑡</m:t>
                        </m:r>
                      </m:sub>
                    </m:sSub>
                    <m:r>
                      <a:rPr lang="en-US" sz="2000" i="1">
                        <a:latin typeface="Cambria Math" panose="02040503050406030204" pitchFamily="18" charset="0"/>
                      </a:rPr>
                      <m:t> </m:t>
                    </m:r>
                  </m:oMath>
                </a14:m>
                <a:r>
                  <a:rPr lang="en-US" sz="2000" dirty="0">
                    <a:latin typeface="Arial" charset="0"/>
                  </a:rPr>
                  <a:t>= FFT of 10ms “frame” of the speech signal.</a:t>
                </a:r>
              </a:p>
              <a:p>
                <a:pPr lvl="1"/>
                <a:endParaRPr lang="en-US" sz="2000" dirty="0">
                  <a:latin typeface="Arial" charset="0"/>
                </a:endParaRPr>
              </a:p>
            </p:txBody>
          </p:sp>
        </mc:Choice>
        <mc:Fallback xmlns="">
          <p:sp>
            <p:nvSpPr>
              <p:cNvPr id="22" name="Rectangle 3">
                <a:extLst>
                  <a:ext uri="{FF2B5EF4-FFF2-40B4-BE49-F238E27FC236}">
                    <a16:creationId xmlns:a16="http://schemas.microsoft.com/office/drawing/2014/main" id="{B6F45FA6-FFA4-2444-90CD-10AF2774D9BE}"/>
                  </a:ext>
                </a:extLst>
              </p:cNvPr>
              <p:cNvSpPr txBox="1">
                <a:spLocks noRot="1" noChangeAspect="1" noMove="1" noResize="1" noEditPoints="1" noAdjustHandles="1" noChangeArrowheads="1" noChangeShapeType="1" noTextEdit="1"/>
              </p:cNvSpPr>
              <p:nvPr/>
            </p:nvSpPr>
            <p:spPr>
              <a:xfrm>
                <a:off x="284356" y="1388329"/>
                <a:ext cx="5056029" cy="4525963"/>
              </a:xfrm>
              <a:prstGeom prst="rect">
                <a:avLst/>
              </a:prstGeom>
              <a:blipFill>
                <a:blip r:embed="rId4"/>
                <a:stretch>
                  <a:fillRect l="-750" t="-1117"/>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B25FBE8B-6AC0-3148-AB42-8EB1A90C8B70}"/>
              </a:ext>
            </a:extLst>
          </p:cNvPr>
          <p:cNvSpPr txBox="1"/>
          <p:nvPr/>
        </p:nvSpPr>
        <p:spPr>
          <a:xfrm>
            <a:off x="6226096" y="2323166"/>
            <a:ext cx="4876800" cy="923330"/>
          </a:xfrm>
          <a:prstGeom prst="rect">
            <a:avLst/>
          </a:prstGeom>
          <a:solidFill>
            <a:schemeClr val="bg1"/>
          </a:solidFill>
        </p:spPr>
        <p:txBody>
          <a:bodyPr wrap="square" rtlCol="0">
            <a:spAutoFit/>
          </a:bodyPr>
          <a:lstStyle/>
          <a:p>
            <a:pPr algn="ctr"/>
            <a:r>
              <a:rPr lang="en-US" dirty="0"/>
              <a:t>Fast Fourier Transform (FFT), once per 10ms, computes a ”picture” whose axes are time and frequency</a:t>
            </a:r>
          </a:p>
        </p:txBody>
      </p:sp>
      <p:cxnSp>
        <p:nvCxnSpPr>
          <p:cNvPr id="33" name="Straight Arrow Connector 32">
            <a:extLst>
              <a:ext uri="{FF2B5EF4-FFF2-40B4-BE49-F238E27FC236}">
                <a16:creationId xmlns:a16="http://schemas.microsoft.com/office/drawing/2014/main" id="{F62D706E-14F9-644B-AE84-D1F888E9F179}"/>
              </a:ext>
            </a:extLst>
          </p:cNvPr>
          <p:cNvCxnSpPr>
            <a:cxnSpLocks/>
          </p:cNvCxnSpPr>
          <p:nvPr/>
        </p:nvCxnSpPr>
        <p:spPr>
          <a:xfrm>
            <a:off x="11669749" y="2323166"/>
            <a:ext cx="0" cy="1944034"/>
          </a:xfrm>
          <a:prstGeom prst="straightConnector1">
            <a:avLst/>
          </a:prstGeom>
          <a:ln>
            <a:solidFill>
              <a:schemeClr val="tx1"/>
            </a:solidFill>
            <a:headEnd type="triangle"/>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861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062" y="319242"/>
            <a:ext cx="8229600" cy="639762"/>
          </a:xfrm>
        </p:spPr>
        <p:txBody>
          <a:bodyPr>
            <a:normAutofit fontScale="90000"/>
          </a:bodyPr>
          <a:lstStyle/>
          <a:p>
            <a:r>
              <a:rPr lang="en-US" dirty="0"/>
              <a:t>Example: Speech Recognition </a:t>
            </a:r>
          </a:p>
        </p:txBody>
      </p:sp>
      <mc:AlternateContent xmlns:mc="http://schemas.openxmlformats.org/markup-compatibility/2006" xmlns:a14="http://schemas.microsoft.com/office/drawing/2010/main">
        <mc:Choice Requires="a14">
          <p:sp>
            <p:nvSpPr>
              <p:cNvPr id="22" name="Rectangle 3">
                <a:extLst>
                  <a:ext uri="{FF2B5EF4-FFF2-40B4-BE49-F238E27FC236}">
                    <a16:creationId xmlns:a16="http://schemas.microsoft.com/office/drawing/2014/main" id="{B6F45FA6-FFA4-2444-90CD-10AF2774D9BE}"/>
                  </a:ext>
                </a:extLst>
              </p:cNvPr>
              <p:cNvSpPr txBox="1">
                <a:spLocks noChangeArrowheads="1"/>
              </p:cNvSpPr>
              <p:nvPr/>
            </p:nvSpPr>
            <p:spPr>
              <a:xfrm>
                <a:off x="284356" y="1388329"/>
                <a:ext cx="5056029"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Arial" charset="0"/>
                  </a:rPr>
                  <a:t>Observations: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𝑡</m:t>
                        </m:r>
                      </m:sub>
                    </m:sSub>
                    <m:r>
                      <a:rPr lang="en-US" sz="2000" i="1">
                        <a:latin typeface="Cambria Math" panose="02040503050406030204" pitchFamily="18" charset="0"/>
                      </a:rPr>
                      <m:t> </m:t>
                    </m:r>
                  </m:oMath>
                </a14:m>
                <a:r>
                  <a:rPr lang="en-US" sz="2000" dirty="0">
                    <a:latin typeface="Arial" charset="0"/>
                  </a:rPr>
                  <a:t>= FFT of 10ms “frame” of the speech signal.</a:t>
                </a:r>
              </a:p>
              <a:p>
                <a:r>
                  <a:rPr lang="en-US" sz="2000" dirty="0">
                    <a:latin typeface="Arial" charset="0"/>
                  </a:rPr>
                  <a:t>States: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𝑋</m:t>
                        </m:r>
                      </m:e>
                      <m:sub>
                        <m:r>
                          <a:rPr lang="en-US" sz="2000" i="1">
                            <a:latin typeface="Cambria Math" panose="02040503050406030204" pitchFamily="18" charset="0"/>
                          </a:rPr>
                          <m:t>𝑡</m:t>
                        </m:r>
                      </m:sub>
                    </m:sSub>
                    <m:r>
                      <a:rPr lang="en-US" sz="2000" i="1">
                        <a:latin typeface="Cambria Math" panose="02040503050406030204" pitchFamily="18" charset="0"/>
                      </a:rPr>
                      <m:t> </m:t>
                    </m:r>
                  </m:oMath>
                </a14:m>
                <a:r>
                  <a:rPr lang="en-US" sz="2000" dirty="0">
                    <a:latin typeface="Arial" charset="0"/>
                  </a:rPr>
                  <a:t>= a specific position in a specific word, coded using the </a:t>
                </a:r>
                <a:r>
                  <a:rPr lang="en-US" sz="2000" dirty="0">
                    <a:latin typeface="Arial" charset="0"/>
                    <a:hlinkClick r:id="rId3"/>
                  </a:rPr>
                  <a:t>international phonetic alphabet</a:t>
                </a:r>
                <a:r>
                  <a:rPr lang="en-US" sz="2000" dirty="0">
                    <a:latin typeface="Arial" charset="0"/>
                  </a:rPr>
                  <a:t>:</a:t>
                </a:r>
              </a:p>
              <a:p>
                <a:pPr lvl="1"/>
                <a:r>
                  <a:rPr lang="en-US" sz="2000" dirty="0">
                    <a:latin typeface="Arial" charset="0"/>
                  </a:rPr>
                  <a:t>b = first sound of the word “Beth”</a:t>
                </a:r>
              </a:p>
              <a:p>
                <a:pPr lvl="1"/>
                <a:r>
                  <a:rPr lang="en-US" dirty="0" err="1"/>
                  <a:t>ɛ</a:t>
                </a:r>
                <a:r>
                  <a:rPr lang="en-US" sz="2000" dirty="0">
                    <a:latin typeface="Arial" charset="0"/>
                  </a:rPr>
                  <a:t> = second sound of the word “Beth”</a:t>
                </a:r>
              </a:p>
              <a:p>
                <a:pPr lvl="1"/>
                <a:r>
                  <a:rPr lang="el-GR" sz="2000" dirty="0"/>
                  <a:t>θ</a:t>
                </a:r>
                <a:r>
                  <a:rPr lang="en-US" sz="2000" dirty="0">
                    <a:latin typeface="Arial" charset="0"/>
                  </a:rPr>
                  <a:t> = third sound in the word “Beth”</a:t>
                </a:r>
              </a:p>
              <a:p>
                <a:pPr marL="457200" lvl="1" indent="0">
                  <a:buNone/>
                </a:pPr>
                <a:endParaRPr lang="en-US" sz="2000" dirty="0">
                  <a:latin typeface="Arial" charset="0"/>
                </a:endParaRPr>
              </a:p>
              <a:p>
                <a:pPr lvl="1"/>
                <a:endParaRPr lang="en-US" sz="2000" dirty="0">
                  <a:latin typeface="Arial" charset="0"/>
                </a:endParaRPr>
              </a:p>
            </p:txBody>
          </p:sp>
        </mc:Choice>
        <mc:Fallback xmlns="">
          <p:sp>
            <p:nvSpPr>
              <p:cNvPr id="22" name="Rectangle 3">
                <a:extLst>
                  <a:ext uri="{FF2B5EF4-FFF2-40B4-BE49-F238E27FC236}">
                    <a16:creationId xmlns:a16="http://schemas.microsoft.com/office/drawing/2014/main" id="{B6F45FA6-FFA4-2444-90CD-10AF2774D9BE}"/>
                  </a:ext>
                </a:extLst>
              </p:cNvPr>
              <p:cNvSpPr txBox="1">
                <a:spLocks noRot="1" noChangeAspect="1" noMove="1" noResize="1" noEditPoints="1" noAdjustHandles="1" noChangeArrowheads="1" noChangeShapeType="1" noTextEdit="1"/>
              </p:cNvSpPr>
              <p:nvPr/>
            </p:nvSpPr>
            <p:spPr>
              <a:xfrm>
                <a:off x="284356" y="1388329"/>
                <a:ext cx="5056029" cy="4525963"/>
              </a:xfrm>
              <a:prstGeom prst="rect">
                <a:avLst/>
              </a:prstGeom>
              <a:blipFill>
                <a:blip r:embed="rId4"/>
                <a:stretch>
                  <a:fillRect l="-750" t="-1117"/>
                </a:stretch>
              </a:blipFill>
            </p:spPr>
            <p:txBody>
              <a:bodyPr/>
              <a:lstStyle/>
              <a:p>
                <a:r>
                  <a:rPr lang="en-US">
                    <a:noFill/>
                  </a:rPr>
                  <a:t> </a:t>
                </a:r>
              </a:p>
            </p:txBody>
          </p:sp>
        </mc:Fallback>
      </mc:AlternateContent>
      <p:sp>
        <p:nvSpPr>
          <p:cNvPr id="23" name="Oval 4">
            <a:extLst>
              <a:ext uri="{FF2B5EF4-FFF2-40B4-BE49-F238E27FC236}">
                <a16:creationId xmlns:a16="http://schemas.microsoft.com/office/drawing/2014/main" id="{7B91FB8E-0132-F441-B78B-0703AD30A558}"/>
              </a:ext>
            </a:extLst>
          </p:cNvPr>
          <p:cNvSpPr>
            <a:spLocks noChangeArrowheads="1"/>
          </p:cNvSpPr>
          <p:nvPr/>
        </p:nvSpPr>
        <p:spPr bwMode="auto">
          <a:xfrm>
            <a:off x="5610929" y="3161534"/>
            <a:ext cx="609600" cy="609600"/>
          </a:xfrm>
          <a:prstGeom prst="ellipse">
            <a:avLst/>
          </a:prstGeom>
          <a:solidFill>
            <a:schemeClr val="accent1"/>
          </a:solidFill>
          <a:ln w="28575">
            <a:solidFill>
              <a:schemeClr val="tx1"/>
            </a:solidFill>
            <a:round/>
            <a:headEnd/>
            <a:tailEnd/>
          </a:ln>
        </p:spPr>
        <p:txBody>
          <a:bodyPr wrap="none" anchor="ctr"/>
          <a:lstStyle/>
          <a:p>
            <a:pPr algn="ctr"/>
            <a:r>
              <a:rPr lang="en-US" b="1" dirty="0">
                <a:solidFill>
                  <a:schemeClr val="bg1"/>
                </a:solidFill>
              </a:rPr>
              <a:t>SIL</a:t>
            </a:r>
          </a:p>
        </p:txBody>
      </p:sp>
      <p:sp>
        <p:nvSpPr>
          <p:cNvPr id="25" name="Oval 5">
            <a:extLst>
              <a:ext uri="{FF2B5EF4-FFF2-40B4-BE49-F238E27FC236}">
                <a16:creationId xmlns:a16="http://schemas.microsoft.com/office/drawing/2014/main" id="{D1EC5F8E-BBA4-394C-AB8E-002CDCD479F8}"/>
              </a:ext>
            </a:extLst>
          </p:cNvPr>
          <p:cNvSpPr>
            <a:spLocks noChangeArrowheads="1"/>
          </p:cNvSpPr>
          <p:nvPr/>
        </p:nvSpPr>
        <p:spPr bwMode="auto">
          <a:xfrm>
            <a:off x="7058729" y="3161534"/>
            <a:ext cx="609600" cy="609600"/>
          </a:xfrm>
          <a:prstGeom prst="ellipse">
            <a:avLst/>
          </a:prstGeom>
          <a:solidFill>
            <a:srgbClr val="FFCC00"/>
          </a:solidFill>
          <a:ln w="28575">
            <a:solidFill>
              <a:schemeClr val="tx1"/>
            </a:solidFill>
            <a:round/>
            <a:headEnd/>
            <a:tailEnd/>
          </a:ln>
        </p:spPr>
        <p:txBody>
          <a:bodyPr wrap="none" anchor="ctr"/>
          <a:lstStyle/>
          <a:p>
            <a:pPr algn="ctr"/>
            <a:r>
              <a:rPr lang="en-US" sz="2800" b="1" dirty="0"/>
              <a:t>b</a:t>
            </a:r>
          </a:p>
        </p:txBody>
      </p:sp>
      <p:cxnSp>
        <p:nvCxnSpPr>
          <p:cNvPr id="33" name="AutoShape 6">
            <a:extLst>
              <a:ext uri="{FF2B5EF4-FFF2-40B4-BE49-F238E27FC236}">
                <a16:creationId xmlns:a16="http://schemas.microsoft.com/office/drawing/2014/main" id="{6D957094-80B0-B646-B871-BBE2A9E75DF1}"/>
              </a:ext>
            </a:extLst>
          </p:cNvPr>
          <p:cNvCxnSpPr>
            <a:cxnSpLocks noChangeShapeType="1"/>
            <a:stCxn id="23" idx="0"/>
            <a:endCxn id="25" idx="0"/>
          </p:cNvCxnSpPr>
          <p:nvPr/>
        </p:nvCxnSpPr>
        <p:spPr bwMode="auto">
          <a:xfrm rot="5400000" flipV="1">
            <a:off x="6638835" y="2424140"/>
            <a:ext cx="1588" cy="1447800"/>
          </a:xfrm>
          <a:prstGeom prst="curvedConnector3">
            <a:avLst>
              <a:gd name="adj1" fmla="val -25800009"/>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4" name="AutoShape 9">
            <a:extLst>
              <a:ext uri="{FF2B5EF4-FFF2-40B4-BE49-F238E27FC236}">
                <a16:creationId xmlns:a16="http://schemas.microsoft.com/office/drawing/2014/main" id="{F0CD7EAE-87CF-3944-981A-8912B198D227}"/>
              </a:ext>
            </a:extLst>
          </p:cNvPr>
          <p:cNvCxnSpPr>
            <a:cxnSpLocks noChangeShapeType="1"/>
            <a:stCxn id="23" idx="3"/>
            <a:endCxn id="23" idx="2"/>
          </p:cNvCxnSpPr>
          <p:nvPr/>
        </p:nvCxnSpPr>
        <p:spPr bwMode="auto">
          <a:xfrm rot="16200000" flipV="1">
            <a:off x="5533142" y="3529834"/>
            <a:ext cx="230187" cy="103188"/>
          </a:xfrm>
          <a:prstGeom prst="curvedConnector4">
            <a:avLst>
              <a:gd name="adj1" fmla="val -249657"/>
              <a:gd name="adj2" fmla="val 478458"/>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5" name="Text Box 11">
            <a:extLst>
              <a:ext uri="{FF2B5EF4-FFF2-40B4-BE49-F238E27FC236}">
                <a16:creationId xmlns:a16="http://schemas.microsoft.com/office/drawing/2014/main" id="{47224821-ABFE-BF43-9089-5F71DFA5262B}"/>
              </a:ext>
            </a:extLst>
          </p:cNvPr>
          <p:cNvSpPr txBox="1">
            <a:spLocks noChangeArrowheads="1"/>
          </p:cNvSpPr>
          <p:nvPr/>
        </p:nvSpPr>
        <p:spPr bwMode="auto">
          <a:xfrm>
            <a:off x="5091815" y="4290247"/>
            <a:ext cx="82391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t>0.95</a:t>
            </a:r>
          </a:p>
        </p:txBody>
      </p:sp>
      <p:sp>
        <p:nvSpPr>
          <p:cNvPr id="36" name="Text Box 12">
            <a:extLst>
              <a:ext uri="{FF2B5EF4-FFF2-40B4-BE49-F238E27FC236}">
                <a16:creationId xmlns:a16="http://schemas.microsoft.com/office/drawing/2014/main" id="{E578B883-DD1E-8E4F-ACC9-88F25AD7FBE4}"/>
              </a:ext>
            </a:extLst>
          </p:cNvPr>
          <p:cNvSpPr txBox="1">
            <a:spLocks noChangeArrowheads="1"/>
          </p:cNvSpPr>
          <p:nvPr/>
        </p:nvSpPr>
        <p:spPr bwMode="auto">
          <a:xfrm>
            <a:off x="6387215" y="2232847"/>
            <a:ext cx="76970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t>0.05</a:t>
            </a:r>
          </a:p>
        </p:txBody>
      </p:sp>
      <p:cxnSp>
        <p:nvCxnSpPr>
          <p:cNvPr id="37" name="AutoShape 9">
            <a:extLst>
              <a:ext uri="{FF2B5EF4-FFF2-40B4-BE49-F238E27FC236}">
                <a16:creationId xmlns:a16="http://schemas.microsoft.com/office/drawing/2014/main" id="{572E3F45-4B05-CE4A-B116-113EAF68567C}"/>
              </a:ext>
            </a:extLst>
          </p:cNvPr>
          <p:cNvCxnSpPr>
            <a:cxnSpLocks noChangeShapeType="1"/>
          </p:cNvCxnSpPr>
          <p:nvPr/>
        </p:nvCxnSpPr>
        <p:spPr bwMode="auto">
          <a:xfrm rot="16200000" flipV="1">
            <a:off x="6990233" y="3514967"/>
            <a:ext cx="230187" cy="103188"/>
          </a:xfrm>
          <a:prstGeom prst="curvedConnector4">
            <a:avLst>
              <a:gd name="adj1" fmla="val -249657"/>
              <a:gd name="adj2" fmla="val 478458"/>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38" name="Oval 5">
            <a:extLst>
              <a:ext uri="{FF2B5EF4-FFF2-40B4-BE49-F238E27FC236}">
                <a16:creationId xmlns:a16="http://schemas.microsoft.com/office/drawing/2014/main" id="{B2C4EA2F-FC24-2748-8943-2CCBDB21890F}"/>
              </a:ext>
            </a:extLst>
          </p:cNvPr>
          <p:cNvSpPr>
            <a:spLocks noChangeArrowheads="1"/>
          </p:cNvSpPr>
          <p:nvPr/>
        </p:nvSpPr>
        <p:spPr bwMode="auto">
          <a:xfrm>
            <a:off x="9970687" y="3173059"/>
            <a:ext cx="609600" cy="609600"/>
          </a:xfrm>
          <a:prstGeom prst="ellipse">
            <a:avLst/>
          </a:prstGeom>
          <a:solidFill>
            <a:schemeClr val="accent6">
              <a:lumMod val="40000"/>
              <a:lumOff val="60000"/>
            </a:schemeClr>
          </a:solidFill>
          <a:ln w="28575">
            <a:solidFill>
              <a:schemeClr val="tx1"/>
            </a:solidFill>
            <a:round/>
            <a:headEnd/>
            <a:tailEnd/>
          </a:ln>
        </p:spPr>
        <p:txBody>
          <a:bodyPr wrap="none" anchor="ctr"/>
          <a:lstStyle/>
          <a:p>
            <a:pPr algn="ctr"/>
            <a:r>
              <a:rPr lang="el-GR" sz="2800" b="1" dirty="0"/>
              <a:t>θ</a:t>
            </a:r>
            <a:endParaRPr lang="en-US" sz="2800" b="1" dirty="0"/>
          </a:p>
        </p:txBody>
      </p:sp>
      <p:cxnSp>
        <p:nvCxnSpPr>
          <p:cNvPr id="39" name="AutoShape 6">
            <a:extLst>
              <a:ext uri="{FF2B5EF4-FFF2-40B4-BE49-F238E27FC236}">
                <a16:creationId xmlns:a16="http://schemas.microsoft.com/office/drawing/2014/main" id="{51DF382A-B276-2044-BA6F-2CE3EB92A3E4}"/>
              </a:ext>
            </a:extLst>
          </p:cNvPr>
          <p:cNvCxnSpPr>
            <a:cxnSpLocks noChangeShapeType="1"/>
            <a:endCxn id="38" idx="0"/>
          </p:cNvCxnSpPr>
          <p:nvPr/>
        </p:nvCxnSpPr>
        <p:spPr bwMode="auto">
          <a:xfrm rot="5400000" flipV="1">
            <a:off x="9550793" y="2435665"/>
            <a:ext cx="1588" cy="1447800"/>
          </a:xfrm>
          <a:prstGeom prst="curvedConnector3">
            <a:avLst>
              <a:gd name="adj1" fmla="val -25800009"/>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0" name="Text Box 12">
            <a:extLst>
              <a:ext uri="{FF2B5EF4-FFF2-40B4-BE49-F238E27FC236}">
                <a16:creationId xmlns:a16="http://schemas.microsoft.com/office/drawing/2014/main" id="{25BDBD1D-7DD6-AE4D-9E43-C90362DBEFA2}"/>
              </a:ext>
            </a:extLst>
          </p:cNvPr>
          <p:cNvSpPr txBox="1">
            <a:spLocks noChangeArrowheads="1"/>
          </p:cNvSpPr>
          <p:nvPr/>
        </p:nvSpPr>
        <p:spPr bwMode="auto">
          <a:xfrm>
            <a:off x="9299173" y="2244372"/>
            <a:ext cx="76970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t>0.1</a:t>
            </a:r>
          </a:p>
        </p:txBody>
      </p:sp>
      <p:cxnSp>
        <p:nvCxnSpPr>
          <p:cNvPr id="41" name="AutoShape 9">
            <a:extLst>
              <a:ext uri="{FF2B5EF4-FFF2-40B4-BE49-F238E27FC236}">
                <a16:creationId xmlns:a16="http://schemas.microsoft.com/office/drawing/2014/main" id="{64F50E93-CBFC-8B44-AB34-7520C63934F0}"/>
              </a:ext>
            </a:extLst>
          </p:cNvPr>
          <p:cNvCxnSpPr>
            <a:cxnSpLocks noChangeShapeType="1"/>
          </p:cNvCxnSpPr>
          <p:nvPr/>
        </p:nvCxnSpPr>
        <p:spPr bwMode="auto">
          <a:xfrm rot="16200000" flipV="1">
            <a:off x="9902191" y="3526492"/>
            <a:ext cx="230187" cy="103188"/>
          </a:xfrm>
          <a:prstGeom prst="curvedConnector4">
            <a:avLst>
              <a:gd name="adj1" fmla="val -249657"/>
              <a:gd name="adj2" fmla="val 478458"/>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2" name="Text Box 11">
            <a:extLst>
              <a:ext uri="{FF2B5EF4-FFF2-40B4-BE49-F238E27FC236}">
                <a16:creationId xmlns:a16="http://schemas.microsoft.com/office/drawing/2014/main" id="{6ED3E7B6-3E67-5E48-8A5E-28465B3DD563}"/>
              </a:ext>
            </a:extLst>
          </p:cNvPr>
          <p:cNvSpPr txBox="1">
            <a:spLocks noChangeArrowheads="1"/>
          </p:cNvSpPr>
          <p:nvPr/>
        </p:nvSpPr>
        <p:spPr bwMode="auto">
          <a:xfrm>
            <a:off x="6771934" y="4297684"/>
            <a:ext cx="59159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t>0.5</a:t>
            </a:r>
          </a:p>
        </p:txBody>
      </p:sp>
      <p:sp>
        <p:nvSpPr>
          <p:cNvPr id="43" name="Oval 4">
            <a:extLst>
              <a:ext uri="{FF2B5EF4-FFF2-40B4-BE49-F238E27FC236}">
                <a16:creationId xmlns:a16="http://schemas.microsoft.com/office/drawing/2014/main" id="{76B86DDC-07C2-5E46-A9CF-8CFBCACD0BA6}"/>
              </a:ext>
            </a:extLst>
          </p:cNvPr>
          <p:cNvSpPr>
            <a:spLocks noChangeArrowheads="1"/>
          </p:cNvSpPr>
          <p:nvPr/>
        </p:nvSpPr>
        <p:spPr bwMode="auto">
          <a:xfrm>
            <a:off x="11447849" y="3176774"/>
            <a:ext cx="609600" cy="609600"/>
          </a:xfrm>
          <a:prstGeom prst="ellipse">
            <a:avLst/>
          </a:prstGeom>
          <a:solidFill>
            <a:schemeClr val="accent1"/>
          </a:solidFill>
          <a:ln w="28575">
            <a:solidFill>
              <a:schemeClr val="tx1"/>
            </a:solidFill>
            <a:round/>
            <a:headEnd/>
            <a:tailEnd/>
          </a:ln>
        </p:spPr>
        <p:txBody>
          <a:bodyPr wrap="none" anchor="ctr"/>
          <a:lstStyle/>
          <a:p>
            <a:pPr algn="ctr"/>
            <a:r>
              <a:rPr lang="en-US" b="1" dirty="0">
                <a:solidFill>
                  <a:schemeClr val="bg1"/>
                </a:solidFill>
              </a:rPr>
              <a:t>SIL</a:t>
            </a:r>
          </a:p>
        </p:txBody>
      </p:sp>
      <p:cxnSp>
        <p:nvCxnSpPr>
          <p:cNvPr id="44" name="AutoShape 9">
            <a:extLst>
              <a:ext uri="{FF2B5EF4-FFF2-40B4-BE49-F238E27FC236}">
                <a16:creationId xmlns:a16="http://schemas.microsoft.com/office/drawing/2014/main" id="{83879C5E-2B61-0F49-A103-8F6E72FCA786}"/>
              </a:ext>
            </a:extLst>
          </p:cNvPr>
          <p:cNvCxnSpPr>
            <a:cxnSpLocks noChangeShapeType="1"/>
            <a:stCxn id="43" idx="3"/>
            <a:endCxn id="43" idx="2"/>
          </p:cNvCxnSpPr>
          <p:nvPr/>
        </p:nvCxnSpPr>
        <p:spPr bwMode="auto">
          <a:xfrm rot="16200000" flipV="1">
            <a:off x="11370062" y="3545074"/>
            <a:ext cx="230187" cy="103188"/>
          </a:xfrm>
          <a:prstGeom prst="curvedConnector4">
            <a:avLst>
              <a:gd name="adj1" fmla="val -249657"/>
              <a:gd name="adj2" fmla="val 478458"/>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5" name="Text Box 11">
            <a:extLst>
              <a:ext uri="{FF2B5EF4-FFF2-40B4-BE49-F238E27FC236}">
                <a16:creationId xmlns:a16="http://schemas.microsoft.com/office/drawing/2014/main" id="{0B80C670-034F-6241-8F0B-28D6AB94B2DA}"/>
              </a:ext>
            </a:extLst>
          </p:cNvPr>
          <p:cNvSpPr txBox="1">
            <a:spLocks noChangeArrowheads="1"/>
          </p:cNvSpPr>
          <p:nvPr/>
        </p:nvSpPr>
        <p:spPr bwMode="auto">
          <a:xfrm>
            <a:off x="10928735" y="4305487"/>
            <a:ext cx="82391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t>1.0</a:t>
            </a:r>
          </a:p>
        </p:txBody>
      </p:sp>
      <p:cxnSp>
        <p:nvCxnSpPr>
          <p:cNvPr id="46" name="AutoShape 6">
            <a:extLst>
              <a:ext uri="{FF2B5EF4-FFF2-40B4-BE49-F238E27FC236}">
                <a16:creationId xmlns:a16="http://schemas.microsoft.com/office/drawing/2014/main" id="{A6803A89-20B1-2B4C-873C-A4454A1A75A5}"/>
              </a:ext>
            </a:extLst>
          </p:cNvPr>
          <p:cNvCxnSpPr>
            <a:cxnSpLocks noChangeShapeType="1"/>
          </p:cNvCxnSpPr>
          <p:nvPr/>
        </p:nvCxnSpPr>
        <p:spPr bwMode="auto">
          <a:xfrm rot="5400000" flipV="1">
            <a:off x="11029073" y="2435665"/>
            <a:ext cx="1588" cy="1447800"/>
          </a:xfrm>
          <a:prstGeom prst="curvedConnector3">
            <a:avLst>
              <a:gd name="adj1" fmla="val -25800009"/>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7" name="Text Box 12">
            <a:extLst>
              <a:ext uri="{FF2B5EF4-FFF2-40B4-BE49-F238E27FC236}">
                <a16:creationId xmlns:a16="http://schemas.microsoft.com/office/drawing/2014/main" id="{73F421F1-FEA8-944E-8E76-A8E517F9B1A6}"/>
              </a:ext>
            </a:extLst>
          </p:cNvPr>
          <p:cNvSpPr txBox="1">
            <a:spLocks noChangeArrowheads="1"/>
          </p:cNvSpPr>
          <p:nvPr/>
        </p:nvSpPr>
        <p:spPr bwMode="auto">
          <a:xfrm>
            <a:off x="10746973" y="2259612"/>
            <a:ext cx="76970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t>0.2</a:t>
            </a:r>
          </a:p>
        </p:txBody>
      </p:sp>
      <p:sp>
        <p:nvSpPr>
          <p:cNvPr id="48" name="Text Box 11">
            <a:extLst>
              <a:ext uri="{FF2B5EF4-FFF2-40B4-BE49-F238E27FC236}">
                <a16:creationId xmlns:a16="http://schemas.microsoft.com/office/drawing/2014/main" id="{83A0C468-4810-5D45-9F6F-955E0F6BB342}"/>
              </a:ext>
            </a:extLst>
          </p:cNvPr>
          <p:cNvSpPr txBox="1">
            <a:spLocks noChangeArrowheads="1"/>
          </p:cNvSpPr>
          <p:nvPr/>
        </p:nvSpPr>
        <p:spPr bwMode="auto">
          <a:xfrm>
            <a:off x="9728494" y="4328164"/>
            <a:ext cx="59159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t>0.8</a:t>
            </a:r>
          </a:p>
        </p:txBody>
      </p:sp>
      <p:sp>
        <p:nvSpPr>
          <p:cNvPr id="49" name="Oval 5">
            <a:extLst>
              <a:ext uri="{FF2B5EF4-FFF2-40B4-BE49-F238E27FC236}">
                <a16:creationId xmlns:a16="http://schemas.microsoft.com/office/drawing/2014/main" id="{98B56C8A-CADD-FF43-9F10-01873183232B}"/>
              </a:ext>
            </a:extLst>
          </p:cNvPr>
          <p:cNvSpPr>
            <a:spLocks noChangeArrowheads="1"/>
          </p:cNvSpPr>
          <p:nvPr/>
        </p:nvSpPr>
        <p:spPr bwMode="auto">
          <a:xfrm>
            <a:off x="8506529" y="3176774"/>
            <a:ext cx="609600" cy="609600"/>
          </a:xfrm>
          <a:prstGeom prst="ellipse">
            <a:avLst/>
          </a:prstGeom>
          <a:solidFill>
            <a:srgbClr val="FF8AD8"/>
          </a:solidFill>
          <a:ln w="28575">
            <a:solidFill>
              <a:schemeClr val="tx1"/>
            </a:solidFill>
            <a:round/>
            <a:headEnd/>
            <a:tailEnd/>
          </a:ln>
        </p:spPr>
        <p:txBody>
          <a:bodyPr wrap="none" anchor="ctr"/>
          <a:lstStyle/>
          <a:p>
            <a:pPr algn="ctr"/>
            <a:r>
              <a:rPr lang="en-US" sz="2800" b="1" dirty="0" err="1"/>
              <a:t>ɛ</a:t>
            </a:r>
            <a:endParaRPr lang="en-US" sz="2800" b="1" dirty="0"/>
          </a:p>
        </p:txBody>
      </p:sp>
      <p:cxnSp>
        <p:nvCxnSpPr>
          <p:cNvPr id="50" name="AutoShape 6">
            <a:extLst>
              <a:ext uri="{FF2B5EF4-FFF2-40B4-BE49-F238E27FC236}">
                <a16:creationId xmlns:a16="http://schemas.microsoft.com/office/drawing/2014/main" id="{F25227D5-AE41-A244-B3E8-A0499CAF676F}"/>
              </a:ext>
            </a:extLst>
          </p:cNvPr>
          <p:cNvCxnSpPr>
            <a:cxnSpLocks noChangeShapeType="1"/>
            <a:endCxn id="49" idx="0"/>
          </p:cNvCxnSpPr>
          <p:nvPr/>
        </p:nvCxnSpPr>
        <p:spPr bwMode="auto">
          <a:xfrm rot="5400000" flipV="1">
            <a:off x="8086635" y="2439380"/>
            <a:ext cx="1588" cy="1447800"/>
          </a:xfrm>
          <a:prstGeom prst="curvedConnector3">
            <a:avLst>
              <a:gd name="adj1" fmla="val -25800009"/>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51" name="Text Box 12">
            <a:extLst>
              <a:ext uri="{FF2B5EF4-FFF2-40B4-BE49-F238E27FC236}">
                <a16:creationId xmlns:a16="http://schemas.microsoft.com/office/drawing/2014/main" id="{BE3495CC-D100-AE49-9A9A-AA69177B038D}"/>
              </a:ext>
            </a:extLst>
          </p:cNvPr>
          <p:cNvSpPr txBox="1">
            <a:spLocks noChangeArrowheads="1"/>
          </p:cNvSpPr>
          <p:nvPr/>
        </p:nvSpPr>
        <p:spPr bwMode="auto">
          <a:xfrm>
            <a:off x="7835015" y="2248087"/>
            <a:ext cx="76970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a:t>0.5</a:t>
            </a:r>
            <a:endParaRPr lang="en-US" dirty="0"/>
          </a:p>
        </p:txBody>
      </p:sp>
      <p:cxnSp>
        <p:nvCxnSpPr>
          <p:cNvPr id="52" name="AutoShape 9">
            <a:extLst>
              <a:ext uri="{FF2B5EF4-FFF2-40B4-BE49-F238E27FC236}">
                <a16:creationId xmlns:a16="http://schemas.microsoft.com/office/drawing/2014/main" id="{C45FAD89-A3D1-924E-99BF-9742F1858FCD}"/>
              </a:ext>
            </a:extLst>
          </p:cNvPr>
          <p:cNvCxnSpPr>
            <a:cxnSpLocks noChangeShapeType="1"/>
          </p:cNvCxnSpPr>
          <p:nvPr/>
        </p:nvCxnSpPr>
        <p:spPr bwMode="auto">
          <a:xfrm rot="16200000" flipV="1">
            <a:off x="8438033" y="3530207"/>
            <a:ext cx="230187" cy="103188"/>
          </a:xfrm>
          <a:prstGeom prst="curvedConnector4">
            <a:avLst>
              <a:gd name="adj1" fmla="val -249657"/>
              <a:gd name="adj2" fmla="val 478458"/>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53" name="Text Box 11">
            <a:extLst>
              <a:ext uri="{FF2B5EF4-FFF2-40B4-BE49-F238E27FC236}">
                <a16:creationId xmlns:a16="http://schemas.microsoft.com/office/drawing/2014/main" id="{6223DE63-8A22-B641-BB1F-6C7879DD233D}"/>
              </a:ext>
            </a:extLst>
          </p:cNvPr>
          <p:cNvSpPr txBox="1">
            <a:spLocks noChangeArrowheads="1"/>
          </p:cNvSpPr>
          <p:nvPr/>
        </p:nvSpPr>
        <p:spPr bwMode="auto">
          <a:xfrm>
            <a:off x="8219734" y="4312924"/>
            <a:ext cx="59159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t>0.9</a:t>
            </a:r>
          </a:p>
        </p:txBody>
      </p:sp>
      <p:sp>
        <p:nvSpPr>
          <p:cNvPr id="54" name="TextBox 53">
            <a:extLst>
              <a:ext uri="{FF2B5EF4-FFF2-40B4-BE49-F238E27FC236}">
                <a16:creationId xmlns:a16="http://schemas.microsoft.com/office/drawing/2014/main" id="{4D439D2E-6248-B541-A943-A9917E48A697}"/>
              </a:ext>
            </a:extLst>
          </p:cNvPr>
          <p:cNvSpPr txBox="1"/>
          <p:nvPr/>
        </p:nvSpPr>
        <p:spPr>
          <a:xfrm>
            <a:off x="6016451" y="1737361"/>
            <a:ext cx="4876800" cy="369332"/>
          </a:xfrm>
          <a:prstGeom prst="rect">
            <a:avLst/>
          </a:prstGeom>
          <a:noFill/>
        </p:spPr>
        <p:txBody>
          <a:bodyPr wrap="square" rtlCol="0">
            <a:spAutoFit/>
          </a:bodyPr>
          <a:lstStyle/>
          <a:p>
            <a:pPr algn="ctr"/>
            <a:r>
              <a:rPr lang="en-US" dirty="0"/>
              <a:t>Finite State Machine model of the word “Beth”</a:t>
            </a:r>
          </a:p>
        </p:txBody>
      </p:sp>
    </p:spTree>
    <p:extLst>
      <p:ext uri="{BB962C8B-B14F-4D97-AF65-F5344CB8AC3E}">
        <p14:creationId xmlns:p14="http://schemas.microsoft.com/office/powerpoint/2010/main" val="1416398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792162"/>
          </a:xfrm>
        </p:spPr>
        <p:txBody>
          <a:bodyPr/>
          <a:lstStyle/>
          <a:p>
            <a:r>
              <a:rPr lang="en-US" dirty="0"/>
              <a:t>The Joint Distribution</a:t>
            </a:r>
          </a:p>
        </p:txBody>
      </p:sp>
      <p:sp>
        <p:nvSpPr>
          <p:cNvPr id="3" name="Content Placeholder 2"/>
          <p:cNvSpPr>
            <a:spLocks noGrp="1"/>
          </p:cNvSpPr>
          <p:nvPr>
            <p:ph idx="1"/>
          </p:nvPr>
        </p:nvSpPr>
        <p:spPr>
          <a:xfrm>
            <a:off x="1752600" y="1219201"/>
            <a:ext cx="8763000" cy="4678363"/>
          </a:xfrm>
        </p:spPr>
        <p:txBody>
          <a:bodyPr/>
          <a:lstStyle/>
          <a:p>
            <a:r>
              <a:rPr lang="en-US" dirty="0"/>
              <a:t>Transition model: </a:t>
            </a:r>
            <a:r>
              <a:rPr lang="en-US" dirty="0">
                <a:solidFill>
                  <a:srgbClr val="0000FF"/>
                </a:solidFill>
              </a:rPr>
              <a:t>P(X</a:t>
            </a:r>
            <a:r>
              <a:rPr lang="en-US" i="1" baseline="-25000" dirty="0">
                <a:solidFill>
                  <a:srgbClr val="0000FF"/>
                </a:solidFill>
              </a:rPr>
              <a:t>t</a:t>
            </a:r>
            <a:r>
              <a:rPr lang="en-US" dirty="0">
                <a:solidFill>
                  <a:srgbClr val="0000FF"/>
                </a:solidFill>
              </a:rPr>
              <a:t> | </a:t>
            </a:r>
            <a:r>
              <a:rPr lang="en-US" b="1" dirty="0">
                <a:solidFill>
                  <a:srgbClr val="0000FF"/>
                </a:solidFill>
              </a:rPr>
              <a:t>X</a:t>
            </a:r>
            <a:r>
              <a:rPr lang="en-US" baseline="-25000" dirty="0">
                <a:solidFill>
                  <a:srgbClr val="0000FF"/>
                </a:solidFill>
              </a:rPr>
              <a:t>0:</a:t>
            </a:r>
            <a:r>
              <a:rPr lang="en-US" i="1" baseline="-25000" dirty="0">
                <a:solidFill>
                  <a:srgbClr val="0000FF"/>
                </a:solidFill>
              </a:rPr>
              <a:t>t</a:t>
            </a:r>
            <a:r>
              <a:rPr lang="en-US" baseline="-25000" dirty="0">
                <a:solidFill>
                  <a:srgbClr val="0000FF"/>
                </a:solidFill>
              </a:rPr>
              <a:t>-1</a:t>
            </a:r>
            <a:r>
              <a:rPr lang="en-US" dirty="0">
                <a:solidFill>
                  <a:srgbClr val="0000FF"/>
                </a:solidFill>
              </a:rPr>
              <a:t>) = P(X</a:t>
            </a:r>
            <a:r>
              <a:rPr lang="en-US" i="1" baseline="-25000" dirty="0">
                <a:solidFill>
                  <a:srgbClr val="0000FF"/>
                </a:solidFill>
              </a:rPr>
              <a:t>t</a:t>
            </a:r>
            <a:r>
              <a:rPr lang="en-US" dirty="0">
                <a:solidFill>
                  <a:srgbClr val="0000FF"/>
                </a:solidFill>
              </a:rPr>
              <a:t> | X</a:t>
            </a:r>
            <a:r>
              <a:rPr lang="en-US" i="1" baseline="-25000" dirty="0">
                <a:solidFill>
                  <a:srgbClr val="0000FF"/>
                </a:solidFill>
              </a:rPr>
              <a:t>t</a:t>
            </a:r>
            <a:r>
              <a:rPr lang="en-US" baseline="-25000" dirty="0">
                <a:solidFill>
                  <a:srgbClr val="0000FF"/>
                </a:solidFill>
              </a:rPr>
              <a:t>-1</a:t>
            </a:r>
            <a:r>
              <a:rPr lang="en-US" dirty="0">
                <a:solidFill>
                  <a:srgbClr val="0000FF"/>
                </a:solidFill>
              </a:rPr>
              <a:t>) </a:t>
            </a:r>
            <a:endParaRPr lang="en-US" dirty="0"/>
          </a:p>
          <a:p>
            <a:r>
              <a:rPr lang="en-US" dirty="0"/>
              <a:t>Observation model:</a:t>
            </a:r>
            <a:r>
              <a:rPr lang="en-US" dirty="0">
                <a:solidFill>
                  <a:srgbClr val="0000FF"/>
                </a:solidFill>
              </a:rPr>
              <a:t> P(E</a:t>
            </a:r>
            <a:r>
              <a:rPr lang="en-US" i="1" baseline="-25000" dirty="0">
                <a:solidFill>
                  <a:srgbClr val="0000FF"/>
                </a:solidFill>
              </a:rPr>
              <a:t>t</a:t>
            </a:r>
            <a:r>
              <a:rPr lang="en-US" dirty="0">
                <a:solidFill>
                  <a:srgbClr val="0000FF"/>
                </a:solidFill>
              </a:rPr>
              <a:t> | </a:t>
            </a:r>
            <a:r>
              <a:rPr lang="en-US" b="1" dirty="0">
                <a:solidFill>
                  <a:srgbClr val="0000FF"/>
                </a:solidFill>
              </a:rPr>
              <a:t>X</a:t>
            </a:r>
            <a:r>
              <a:rPr lang="en-US" baseline="-25000" dirty="0">
                <a:solidFill>
                  <a:srgbClr val="0000FF"/>
                </a:solidFill>
              </a:rPr>
              <a:t>0:</a:t>
            </a:r>
            <a:r>
              <a:rPr lang="en-US" i="1" baseline="-25000" dirty="0">
                <a:solidFill>
                  <a:srgbClr val="0000FF"/>
                </a:solidFill>
              </a:rPr>
              <a:t>t</a:t>
            </a:r>
            <a:r>
              <a:rPr lang="en-US" dirty="0">
                <a:solidFill>
                  <a:srgbClr val="0000FF"/>
                </a:solidFill>
              </a:rPr>
              <a:t>, </a:t>
            </a:r>
            <a:r>
              <a:rPr lang="en-US" b="1" dirty="0">
                <a:solidFill>
                  <a:srgbClr val="0000FF"/>
                </a:solidFill>
              </a:rPr>
              <a:t>E</a:t>
            </a:r>
            <a:r>
              <a:rPr lang="en-US" baseline="-25000" dirty="0">
                <a:solidFill>
                  <a:srgbClr val="0000FF"/>
                </a:solidFill>
              </a:rPr>
              <a:t>1:</a:t>
            </a:r>
            <a:r>
              <a:rPr lang="en-US" i="1" baseline="-25000" dirty="0">
                <a:solidFill>
                  <a:srgbClr val="0000FF"/>
                </a:solidFill>
              </a:rPr>
              <a:t>t</a:t>
            </a:r>
            <a:r>
              <a:rPr lang="en-US" baseline="-25000" dirty="0">
                <a:solidFill>
                  <a:srgbClr val="0000FF"/>
                </a:solidFill>
              </a:rPr>
              <a:t>-1</a:t>
            </a:r>
            <a:r>
              <a:rPr lang="en-US" dirty="0">
                <a:solidFill>
                  <a:srgbClr val="0000FF"/>
                </a:solidFill>
              </a:rPr>
              <a:t>)  = P(E</a:t>
            </a:r>
            <a:r>
              <a:rPr lang="en-US" i="1" baseline="-25000" dirty="0">
                <a:solidFill>
                  <a:srgbClr val="0000FF"/>
                </a:solidFill>
              </a:rPr>
              <a:t>t</a:t>
            </a:r>
            <a:r>
              <a:rPr lang="en-US" dirty="0">
                <a:solidFill>
                  <a:srgbClr val="0000FF"/>
                </a:solidFill>
              </a:rPr>
              <a:t> | X</a:t>
            </a:r>
            <a:r>
              <a:rPr lang="en-US" i="1" baseline="-25000" dirty="0">
                <a:solidFill>
                  <a:srgbClr val="0000FF"/>
                </a:solidFill>
              </a:rPr>
              <a:t>t</a:t>
            </a:r>
            <a:r>
              <a:rPr lang="en-US" dirty="0">
                <a:solidFill>
                  <a:srgbClr val="0000FF"/>
                </a:solidFill>
              </a:rPr>
              <a:t>) </a:t>
            </a:r>
          </a:p>
          <a:p>
            <a:r>
              <a:rPr lang="en-US" dirty="0"/>
              <a:t>How do we compute the full joint probability table 		</a:t>
            </a:r>
            <a:r>
              <a:rPr lang="en-US" dirty="0">
                <a:solidFill>
                  <a:srgbClr val="0000FF"/>
                </a:solidFill>
              </a:rPr>
              <a:t>P(</a:t>
            </a:r>
            <a:r>
              <a:rPr lang="en-US" b="1" dirty="0">
                <a:solidFill>
                  <a:srgbClr val="0000FF"/>
                </a:solidFill>
              </a:rPr>
              <a:t>X</a:t>
            </a:r>
            <a:r>
              <a:rPr lang="en-US" baseline="-25000" dirty="0">
                <a:solidFill>
                  <a:srgbClr val="0000FF"/>
                </a:solidFill>
              </a:rPr>
              <a:t>0:</a:t>
            </a:r>
            <a:r>
              <a:rPr lang="en-US" i="1" baseline="-25000" dirty="0">
                <a:solidFill>
                  <a:srgbClr val="0000FF"/>
                </a:solidFill>
              </a:rPr>
              <a:t>t</a:t>
            </a:r>
            <a:r>
              <a:rPr lang="en-US" dirty="0">
                <a:solidFill>
                  <a:srgbClr val="0000FF"/>
                </a:solidFill>
              </a:rPr>
              <a:t>, </a:t>
            </a:r>
            <a:r>
              <a:rPr lang="en-US" b="1" dirty="0">
                <a:solidFill>
                  <a:srgbClr val="0000FF"/>
                </a:solidFill>
              </a:rPr>
              <a:t>E</a:t>
            </a:r>
            <a:r>
              <a:rPr lang="en-US" baseline="-25000" dirty="0">
                <a:solidFill>
                  <a:srgbClr val="0000FF"/>
                </a:solidFill>
              </a:rPr>
              <a:t>1:</a:t>
            </a:r>
            <a:r>
              <a:rPr lang="en-US" i="1" baseline="-25000" dirty="0">
                <a:solidFill>
                  <a:srgbClr val="0000FF"/>
                </a:solidFill>
              </a:rPr>
              <a:t>t</a:t>
            </a:r>
            <a:r>
              <a:rPr lang="en-US" dirty="0">
                <a:solidFill>
                  <a:srgbClr val="0000FF"/>
                </a:solidFill>
              </a:rPr>
              <a:t>)</a:t>
            </a:r>
            <a:r>
              <a:rPr lang="en-US" dirty="0"/>
              <a:t>?</a:t>
            </a:r>
          </a:p>
        </p:txBody>
      </p:sp>
      <p:sp>
        <p:nvSpPr>
          <p:cNvPr id="11" name="Oval 10"/>
          <p:cNvSpPr/>
          <p:nvPr/>
        </p:nvSpPr>
        <p:spPr>
          <a:xfrm>
            <a:off x="2362200" y="4963886"/>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X</a:t>
            </a:r>
            <a:r>
              <a:rPr lang="en-US" sz="2400" baseline="-25000" dirty="0">
                <a:solidFill>
                  <a:srgbClr val="0000FF"/>
                </a:solidFill>
              </a:rPr>
              <a:t>0</a:t>
            </a:r>
            <a:endParaRPr lang="en-US" sz="2400" dirty="0"/>
          </a:p>
        </p:txBody>
      </p:sp>
      <p:sp>
        <p:nvSpPr>
          <p:cNvPr id="12" name="Oval 11"/>
          <p:cNvSpPr/>
          <p:nvPr/>
        </p:nvSpPr>
        <p:spPr>
          <a:xfrm>
            <a:off x="3657600" y="5878286"/>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E</a:t>
            </a:r>
            <a:r>
              <a:rPr lang="en-US" sz="2400" baseline="-25000" dirty="0">
                <a:solidFill>
                  <a:srgbClr val="0000FF"/>
                </a:solidFill>
              </a:rPr>
              <a:t>1</a:t>
            </a:r>
            <a:endParaRPr lang="en-US" sz="2400" dirty="0"/>
          </a:p>
        </p:txBody>
      </p:sp>
      <p:sp>
        <p:nvSpPr>
          <p:cNvPr id="13" name="Oval 12"/>
          <p:cNvSpPr/>
          <p:nvPr/>
        </p:nvSpPr>
        <p:spPr>
          <a:xfrm>
            <a:off x="3657600" y="4963886"/>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X</a:t>
            </a:r>
            <a:r>
              <a:rPr lang="en-US" sz="2400" baseline="-25000" dirty="0">
                <a:solidFill>
                  <a:srgbClr val="0000FF"/>
                </a:solidFill>
              </a:rPr>
              <a:t>1</a:t>
            </a:r>
            <a:endParaRPr lang="en-US" sz="2400" dirty="0"/>
          </a:p>
        </p:txBody>
      </p:sp>
      <p:sp>
        <p:nvSpPr>
          <p:cNvPr id="14" name="Oval 13"/>
          <p:cNvSpPr/>
          <p:nvPr/>
        </p:nvSpPr>
        <p:spPr>
          <a:xfrm>
            <a:off x="7315200" y="5867400"/>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E</a:t>
            </a:r>
            <a:r>
              <a:rPr lang="en-US" sz="2400" i="1" baseline="-25000" dirty="0">
                <a:solidFill>
                  <a:srgbClr val="0000FF"/>
                </a:solidFill>
              </a:rPr>
              <a:t>t</a:t>
            </a:r>
            <a:r>
              <a:rPr lang="en-US" sz="2400" baseline="-25000" dirty="0">
                <a:solidFill>
                  <a:srgbClr val="0000FF"/>
                </a:solidFill>
              </a:rPr>
              <a:t>-1</a:t>
            </a:r>
            <a:endParaRPr lang="en-US" sz="2400" dirty="0"/>
          </a:p>
        </p:txBody>
      </p:sp>
      <p:sp>
        <p:nvSpPr>
          <p:cNvPr id="15" name="Oval 14"/>
          <p:cNvSpPr/>
          <p:nvPr/>
        </p:nvSpPr>
        <p:spPr>
          <a:xfrm>
            <a:off x="7315200" y="4953000"/>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X</a:t>
            </a:r>
            <a:r>
              <a:rPr lang="en-US" sz="2400" i="1" baseline="-25000" dirty="0">
                <a:solidFill>
                  <a:srgbClr val="0000FF"/>
                </a:solidFill>
              </a:rPr>
              <a:t>t</a:t>
            </a:r>
            <a:r>
              <a:rPr lang="en-US" sz="2400" baseline="-25000" dirty="0">
                <a:solidFill>
                  <a:srgbClr val="0000FF"/>
                </a:solidFill>
              </a:rPr>
              <a:t>-1</a:t>
            </a:r>
            <a:endParaRPr lang="en-US" sz="2400" dirty="0"/>
          </a:p>
        </p:txBody>
      </p:sp>
      <p:sp>
        <p:nvSpPr>
          <p:cNvPr id="16" name="Oval 15"/>
          <p:cNvSpPr/>
          <p:nvPr/>
        </p:nvSpPr>
        <p:spPr>
          <a:xfrm>
            <a:off x="8610600" y="5867400"/>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E</a:t>
            </a:r>
            <a:r>
              <a:rPr lang="en-US" sz="2400" i="1" baseline="-25000" dirty="0">
                <a:solidFill>
                  <a:srgbClr val="0000FF"/>
                </a:solidFill>
              </a:rPr>
              <a:t>t</a:t>
            </a:r>
            <a:endParaRPr lang="en-US" sz="2400" i="1" dirty="0"/>
          </a:p>
        </p:txBody>
      </p:sp>
      <p:sp>
        <p:nvSpPr>
          <p:cNvPr id="17" name="Oval 16"/>
          <p:cNvSpPr/>
          <p:nvPr/>
        </p:nvSpPr>
        <p:spPr>
          <a:xfrm>
            <a:off x="8610600" y="4953000"/>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X</a:t>
            </a:r>
            <a:r>
              <a:rPr lang="en-US" sz="2400" i="1" baseline="-25000" dirty="0">
                <a:solidFill>
                  <a:srgbClr val="0000FF"/>
                </a:solidFill>
              </a:rPr>
              <a:t>t</a:t>
            </a:r>
            <a:endParaRPr lang="en-US" sz="2400" i="1" dirty="0"/>
          </a:p>
        </p:txBody>
      </p:sp>
      <p:cxnSp>
        <p:nvCxnSpPr>
          <p:cNvPr id="19" name="Straight Arrow Connector 18"/>
          <p:cNvCxnSpPr>
            <a:stCxn id="11" idx="6"/>
            <a:endCxn id="13" idx="2"/>
          </p:cNvCxnSpPr>
          <p:nvPr/>
        </p:nvCxnSpPr>
        <p:spPr>
          <a:xfrm>
            <a:off x="3276600" y="5225143"/>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229600" y="5181600"/>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4"/>
            <a:endCxn id="12" idx="0"/>
          </p:cNvCxnSpPr>
          <p:nvPr/>
        </p:nvCxnSpPr>
        <p:spPr>
          <a:xfrm rot="5400000">
            <a:off x="3918857" y="5682343"/>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7577251" y="5681549"/>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8872651" y="5681549"/>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572000" y="5224272"/>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934200" y="5224272"/>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210181" y="4800601"/>
            <a:ext cx="609462" cy="830997"/>
          </a:xfrm>
          <a:prstGeom prst="rect">
            <a:avLst/>
          </a:prstGeom>
          <a:noFill/>
        </p:spPr>
        <p:txBody>
          <a:bodyPr wrap="none" rtlCol="0">
            <a:spAutoFit/>
          </a:bodyPr>
          <a:lstStyle/>
          <a:p>
            <a:r>
              <a:rPr lang="en-US" sz="4800" dirty="0"/>
              <a:t>…</a:t>
            </a:r>
          </a:p>
        </p:txBody>
      </p:sp>
      <p:sp>
        <p:nvSpPr>
          <p:cNvPr id="38" name="Oval 37"/>
          <p:cNvSpPr/>
          <p:nvPr/>
        </p:nvSpPr>
        <p:spPr>
          <a:xfrm>
            <a:off x="4953000" y="5867400"/>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E</a:t>
            </a:r>
            <a:r>
              <a:rPr lang="en-US" sz="2400" baseline="-25000" dirty="0">
                <a:solidFill>
                  <a:srgbClr val="0000FF"/>
                </a:solidFill>
              </a:rPr>
              <a:t>2</a:t>
            </a:r>
            <a:endParaRPr lang="en-US" sz="2400" dirty="0"/>
          </a:p>
        </p:txBody>
      </p:sp>
      <p:sp>
        <p:nvSpPr>
          <p:cNvPr id="39" name="Oval 38"/>
          <p:cNvSpPr/>
          <p:nvPr/>
        </p:nvSpPr>
        <p:spPr>
          <a:xfrm>
            <a:off x="4953000" y="4953000"/>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X</a:t>
            </a:r>
            <a:r>
              <a:rPr lang="en-US" sz="2400" baseline="-25000" dirty="0">
                <a:solidFill>
                  <a:srgbClr val="0000FF"/>
                </a:solidFill>
              </a:rPr>
              <a:t>2</a:t>
            </a:r>
            <a:endParaRPr lang="en-US" sz="2400" dirty="0"/>
          </a:p>
        </p:txBody>
      </p:sp>
      <p:cxnSp>
        <p:nvCxnSpPr>
          <p:cNvPr id="40" name="Straight Arrow Connector 39"/>
          <p:cNvCxnSpPr>
            <a:stCxn id="39" idx="4"/>
            <a:endCxn id="38" idx="0"/>
          </p:cNvCxnSpPr>
          <p:nvPr/>
        </p:nvCxnSpPr>
        <p:spPr>
          <a:xfrm rot="5400000">
            <a:off x="5214257" y="5671457"/>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867400" y="521338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3" name="Object 22"/>
          <p:cNvGraphicFramePr>
            <a:graphicFrameLocks noChangeAspect="1"/>
          </p:cNvGraphicFramePr>
          <p:nvPr/>
        </p:nvGraphicFramePr>
        <p:xfrm>
          <a:off x="2290763" y="3048000"/>
          <a:ext cx="7531100" cy="1219200"/>
        </p:xfrm>
        <a:graphic>
          <a:graphicData uri="http://schemas.openxmlformats.org/presentationml/2006/ole">
            <mc:AlternateContent xmlns:mc="http://schemas.openxmlformats.org/markup-compatibility/2006">
              <mc:Choice xmlns:v="urn:schemas-microsoft-com:vml" Requires="v">
                <p:oleObj spid="_x0000_s1052" name="Equation" r:id="rId4" imgW="2666880" imgH="431640" progId="Equation.3">
                  <p:embed/>
                </p:oleObj>
              </mc:Choice>
              <mc:Fallback>
                <p:oleObj name="Equation" r:id="rId4" imgW="2666880" imgH="431640" progId="Equation.3">
                  <p:embed/>
                  <p:pic>
                    <p:nvPicPr>
                      <p:cNvPr id="23"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0763" y="3048000"/>
                        <a:ext cx="7531100" cy="12192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57643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868362"/>
          </a:xfrm>
        </p:spPr>
        <p:txBody>
          <a:bodyPr/>
          <a:lstStyle/>
          <a:p>
            <a:r>
              <a:rPr lang="en-US" dirty="0"/>
              <a:t>HMM inference tasks</a:t>
            </a:r>
          </a:p>
        </p:txBody>
      </p:sp>
      <p:sp>
        <p:nvSpPr>
          <p:cNvPr id="3" name="Content Placeholder 2"/>
          <p:cNvSpPr>
            <a:spLocks noGrp="1"/>
          </p:cNvSpPr>
          <p:nvPr>
            <p:ph idx="1"/>
          </p:nvPr>
        </p:nvSpPr>
        <p:spPr>
          <a:xfrm>
            <a:off x="1752600" y="1143001"/>
            <a:ext cx="8686800" cy="4983163"/>
          </a:xfrm>
        </p:spPr>
        <p:txBody>
          <a:bodyPr/>
          <a:lstStyle/>
          <a:p>
            <a:r>
              <a:rPr lang="en-US" sz="2400" b="1" dirty="0"/>
              <a:t>Filtering: </a:t>
            </a:r>
            <a:r>
              <a:rPr lang="en-US" sz="2400" dirty="0"/>
              <a:t>what is the distribution over the current state </a:t>
            </a:r>
            <a:r>
              <a:rPr lang="en-US" sz="2400" dirty="0" err="1"/>
              <a:t>X</a:t>
            </a:r>
            <a:r>
              <a:rPr lang="en-US" sz="2400" baseline="-25000" dirty="0" err="1"/>
              <a:t>t</a:t>
            </a:r>
            <a:r>
              <a:rPr lang="en-US" sz="2400" dirty="0"/>
              <a:t> given all the evidence so far, </a:t>
            </a:r>
            <a:r>
              <a:rPr lang="en-US" sz="2400" b="1" dirty="0"/>
              <a:t>E</a:t>
            </a:r>
            <a:r>
              <a:rPr lang="en-US" sz="2400" baseline="-25000" dirty="0"/>
              <a:t>1:t</a:t>
            </a:r>
            <a:r>
              <a:rPr lang="en-US" sz="2400" dirty="0"/>
              <a:t> ?   (example: is it currently raining?)</a:t>
            </a:r>
          </a:p>
        </p:txBody>
      </p:sp>
      <p:sp>
        <p:nvSpPr>
          <p:cNvPr id="4" name="Oval 3"/>
          <p:cNvSpPr/>
          <p:nvPr/>
        </p:nvSpPr>
        <p:spPr>
          <a:xfrm>
            <a:off x="1752600" y="4887686"/>
            <a:ext cx="914400" cy="522514"/>
          </a:xfrm>
          <a:prstGeom prst="ellipse">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X</a:t>
            </a:r>
            <a:r>
              <a:rPr lang="en-US" sz="2400" baseline="-25000" dirty="0">
                <a:solidFill>
                  <a:srgbClr val="0000FF"/>
                </a:solidFill>
              </a:rPr>
              <a:t>0</a:t>
            </a:r>
            <a:endParaRPr lang="en-US" sz="2400" dirty="0"/>
          </a:p>
        </p:txBody>
      </p:sp>
      <p:sp>
        <p:nvSpPr>
          <p:cNvPr id="5" name="Oval 4"/>
          <p:cNvSpPr/>
          <p:nvPr/>
        </p:nvSpPr>
        <p:spPr>
          <a:xfrm>
            <a:off x="3048000" y="5802086"/>
            <a:ext cx="914400" cy="522514"/>
          </a:xfrm>
          <a:prstGeom prst="ellipse">
            <a:avLst/>
          </a:prstGeom>
          <a:noFill/>
          <a:ln w="508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E</a:t>
            </a:r>
            <a:r>
              <a:rPr lang="en-US" sz="2400" baseline="-25000" dirty="0">
                <a:solidFill>
                  <a:srgbClr val="0000FF"/>
                </a:solidFill>
              </a:rPr>
              <a:t>1</a:t>
            </a:r>
            <a:endParaRPr lang="en-US" sz="2400" dirty="0"/>
          </a:p>
        </p:txBody>
      </p:sp>
      <p:sp>
        <p:nvSpPr>
          <p:cNvPr id="6" name="Oval 5"/>
          <p:cNvSpPr/>
          <p:nvPr/>
        </p:nvSpPr>
        <p:spPr>
          <a:xfrm>
            <a:off x="3048000" y="4887686"/>
            <a:ext cx="914400" cy="522514"/>
          </a:xfrm>
          <a:prstGeom prst="ellipse">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X</a:t>
            </a:r>
            <a:r>
              <a:rPr lang="en-US" sz="2400" baseline="-25000" dirty="0">
                <a:solidFill>
                  <a:srgbClr val="0000FF"/>
                </a:solidFill>
              </a:rPr>
              <a:t>1</a:t>
            </a:r>
            <a:endParaRPr lang="en-US" sz="2400" dirty="0"/>
          </a:p>
        </p:txBody>
      </p:sp>
      <p:sp>
        <p:nvSpPr>
          <p:cNvPr id="7" name="Oval 6"/>
          <p:cNvSpPr/>
          <p:nvPr/>
        </p:nvSpPr>
        <p:spPr>
          <a:xfrm>
            <a:off x="8153400" y="5791200"/>
            <a:ext cx="914400" cy="522514"/>
          </a:xfrm>
          <a:prstGeom prst="ellipse">
            <a:avLst/>
          </a:prstGeom>
          <a:noFill/>
          <a:ln w="508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E</a:t>
            </a:r>
            <a:r>
              <a:rPr lang="en-US" sz="2400" i="1" baseline="-25000" dirty="0">
                <a:solidFill>
                  <a:srgbClr val="0000FF"/>
                </a:solidFill>
              </a:rPr>
              <a:t>t</a:t>
            </a:r>
            <a:r>
              <a:rPr lang="en-US" sz="2400" baseline="-25000" dirty="0">
                <a:solidFill>
                  <a:srgbClr val="0000FF"/>
                </a:solidFill>
              </a:rPr>
              <a:t>-1</a:t>
            </a:r>
            <a:endParaRPr lang="en-US" sz="2400" dirty="0"/>
          </a:p>
        </p:txBody>
      </p:sp>
      <p:sp>
        <p:nvSpPr>
          <p:cNvPr id="8" name="Oval 7"/>
          <p:cNvSpPr/>
          <p:nvPr/>
        </p:nvSpPr>
        <p:spPr>
          <a:xfrm>
            <a:off x="8153400" y="4876800"/>
            <a:ext cx="914400" cy="522514"/>
          </a:xfrm>
          <a:prstGeom prst="ellipse">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X</a:t>
            </a:r>
            <a:r>
              <a:rPr lang="en-US" sz="2400" i="1" baseline="-25000" dirty="0">
                <a:solidFill>
                  <a:srgbClr val="0000FF"/>
                </a:solidFill>
              </a:rPr>
              <a:t>t</a:t>
            </a:r>
            <a:r>
              <a:rPr lang="en-US" sz="2400" baseline="-25000" dirty="0">
                <a:solidFill>
                  <a:srgbClr val="0000FF"/>
                </a:solidFill>
              </a:rPr>
              <a:t>-1</a:t>
            </a:r>
            <a:endParaRPr lang="en-US" sz="2400" dirty="0"/>
          </a:p>
        </p:txBody>
      </p:sp>
      <p:sp>
        <p:nvSpPr>
          <p:cNvPr id="9" name="Oval 8"/>
          <p:cNvSpPr/>
          <p:nvPr/>
        </p:nvSpPr>
        <p:spPr>
          <a:xfrm>
            <a:off x="9448800" y="5791200"/>
            <a:ext cx="914400" cy="522514"/>
          </a:xfrm>
          <a:prstGeom prst="ellipse">
            <a:avLst/>
          </a:prstGeom>
          <a:noFill/>
          <a:ln w="508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E</a:t>
            </a:r>
            <a:r>
              <a:rPr lang="en-US" sz="2400" i="1" baseline="-25000" dirty="0">
                <a:solidFill>
                  <a:srgbClr val="0000FF"/>
                </a:solidFill>
              </a:rPr>
              <a:t>t</a:t>
            </a:r>
            <a:endParaRPr lang="en-US" sz="2400" i="1" dirty="0"/>
          </a:p>
        </p:txBody>
      </p:sp>
      <p:sp>
        <p:nvSpPr>
          <p:cNvPr id="10" name="Oval 9"/>
          <p:cNvSpPr/>
          <p:nvPr/>
        </p:nvSpPr>
        <p:spPr>
          <a:xfrm>
            <a:off x="9448800" y="4876800"/>
            <a:ext cx="914400" cy="522514"/>
          </a:xfrm>
          <a:prstGeom prst="ellipse">
            <a:avLst/>
          </a:prstGeom>
          <a:solidFill>
            <a:schemeClr val="bg2">
              <a:lumMod val="40000"/>
              <a:lumOff val="6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X</a:t>
            </a:r>
            <a:r>
              <a:rPr lang="en-US" sz="2400" i="1" baseline="-25000" dirty="0">
                <a:solidFill>
                  <a:srgbClr val="0000FF"/>
                </a:solidFill>
              </a:rPr>
              <a:t>t</a:t>
            </a:r>
            <a:endParaRPr lang="en-US" sz="2400" i="1" dirty="0"/>
          </a:p>
        </p:txBody>
      </p:sp>
      <p:cxnSp>
        <p:nvCxnSpPr>
          <p:cNvPr id="11" name="Straight Arrow Connector 10"/>
          <p:cNvCxnSpPr>
            <a:stCxn id="4" idx="6"/>
            <a:endCxn id="6" idx="2"/>
          </p:cNvCxnSpPr>
          <p:nvPr/>
        </p:nvCxnSpPr>
        <p:spPr>
          <a:xfrm>
            <a:off x="2667000" y="5148943"/>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9067800" y="5105400"/>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4"/>
            <a:endCxn id="5" idx="0"/>
          </p:cNvCxnSpPr>
          <p:nvPr/>
        </p:nvCxnSpPr>
        <p:spPr>
          <a:xfrm rot="5400000">
            <a:off x="3309257" y="5606143"/>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8415451" y="5605349"/>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9710851" y="5605349"/>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962400" y="5148072"/>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772400" y="5148072"/>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048381" y="4724401"/>
            <a:ext cx="609462" cy="830997"/>
          </a:xfrm>
          <a:prstGeom prst="rect">
            <a:avLst/>
          </a:prstGeom>
          <a:noFill/>
        </p:spPr>
        <p:txBody>
          <a:bodyPr wrap="none" rtlCol="0">
            <a:spAutoFit/>
          </a:bodyPr>
          <a:lstStyle/>
          <a:p>
            <a:r>
              <a:rPr lang="en-US" sz="4800" dirty="0"/>
              <a:t>…</a:t>
            </a:r>
          </a:p>
        </p:txBody>
      </p:sp>
      <p:sp>
        <p:nvSpPr>
          <p:cNvPr id="19" name="Oval 18"/>
          <p:cNvSpPr/>
          <p:nvPr/>
        </p:nvSpPr>
        <p:spPr>
          <a:xfrm>
            <a:off x="5791200" y="5791200"/>
            <a:ext cx="914400" cy="522514"/>
          </a:xfrm>
          <a:prstGeom prst="ellipse">
            <a:avLst/>
          </a:prstGeom>
          <a:noFill/>
          <a:ln w="508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rgbClr val="0000FF"/>
                </a:solidFill>
              </a:rPr>
              <a:t>E</a:t>
            </a:r>
            <a:r>
              <a:rPr lang="en-US" sz="2400" i="1" baseline="-25000" dirty="0" err="1">
                <a:solidFill>
                  <a:srgbClr val="0000FF"/>
                </a:solidFill>
              </a:rPr>
              <a:t>k</a:t>
            </a:r>
            <a:endParaRPr lang="en-US" sz="2400" i="1" dirty="0"/>
          </a:p>
        </p:txBody>
      </p:sp>
      <p:sp>
        <p:nvSpPr>
          <p:cNvPr id="20" name="Oval 19"/>
          <p:cNvSpPr/>
          <p:nvPr/>
        </p:nvSpPr>
        <p:spPr>
          <a:xfrm>
            <a:off x="5791200" y="4876800"/>
            <a:ext cx="914400" cy="522514"/>
          </a:xfrm>
          <a:prstGeom prst="ellipse">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rgbClr val="0000FF"/>
                </a:solidFill>
              </a:rPr>
              <a:t>X</a:t>
            </a:r>
            <a:r>
              <a:rPr lang="en-US" sz="2400" i="1" baseline="-25000" dirty="0" err="1">
                <a:solidFill>
                  <a:srgbClr val="0000FF"/>
                </a:solidFill>
              </a:rPr>
              <a:t>k</a:t>
            </a:r>
            <a:endParaRPr lang="en-US" sz="2400" i="1" dirty="0"/>
          </a:p>
        </p:txBody>
      </p:sp>
      <p:cxnSp>
        <p:nvCxnSpPr>
          <p:cNvPr id="21" name="Straight Arrow Connector 20"/>
          <p:cNvCxnSpPr>
            <a:stCxn id="20" idx="4"/>
            <a:endCxn id="19" idx="0"/>
          </p:cNvCxnSpPr>
          <p:nvPr/>
        </p:nvCxnSpPr>
        <p:spPr>
          <a:xfrm rot="5400000">
            <a:off x="6052457" y="5595257"/>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705600" y="513718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287724" y="3886201"/>
            <a:ext cx="1304077" cy="830997"/>
          </a:xfrm>
          <a:prstGeom prst="rect">
            <a:avLst/>
          </a:prstGeom>
          <a:noFill/>
        </p:spPr>
        <p:txBody>
          <a:bodyPr wrap="square" rtlCol="0">
            <a:spAutoFit/>
          </a:bodyPr>
          <a:lstStyle/>
          <a:p>
            <a:pPr algn="ctr"/>
            <a:r>
              <a:rPr lang="en-US" sz="2400" dirty="0">
                <a:solidFill>
                  <a:srgbClr val="FF0000"/>
                </a:solidFill>
              </a:rPr>
              <a:t>Query variable</a:t>
            </a:r>
          </a:p>
        </p:txBody>
      </p:sp>
      <p:sp>
        <p:nvSpPr>
          <p:cNvPr id="24" name="TextBox 23"/>
          <p:cNvSpPr txBox="1"/>
          <p:nvPr/>
        </p:nvSpPr>
        <p:spPr>
          <a:xfrm>
            <a:off x="4876801" y="6396336"/>
            <a:ext cx="2482859" cy="461665"/>
          </a:xfrm>
          <a:prstGeom prst="rect">
            <a:avLst/>
          </a:prstGeom>
          <a:noFill/>
        </p:spPr>
        <p:txBody>
          <a:bodyPr wrap="none" rtlCol="0">
            <a:spAutoFit/>
          </a:bodyPr>
          <a:lstStyle/>
          <a:p>
            <a:r>
              <a:rPr lang="en-US" sz="2400" dirty="0">
                <a:solidFill>
                  <a:srgbClr val="FF00FF"/>
                </a:solidFill>
              </a:rPr>
              <a:t>Evidence variables</a:t>
            </a:r>
          </a:p>
        </p:txBody>
      </p:sp>
      <p:sp>
        <p:nvSpPr>
          <p:cNvPr id="25" name="TextBox 24"/>
          <p:cNvSpPr txBox="1"/>
          <p:nvPr/>
        </p:nvSpPr>
        <p:spPr>
          <a:xfrm>
            <a:off x="4381381" y="4724401"/>
            <a:ext cx="609462" cy="830997"/>
          </a:xfrm>
          <a:prstGeom prst="rect">
            <a:avLst/>
          </a:prstGeom>
          <a:noFill/>
        </p:spPr>
        <p:txBody>
          <a:bodyPr wrap="none" rtlCol="0">
            <a:spAutoFit/>
          </a:bodyPr>
          <a:lstStyle/>
          <a:p>
            <a:r>
              <a:rPr lang="en-US" sz="4800" dirty="0"/>
              <a:t>…</a:t>
            </a:r>
          </a:p>
        </p:txBody>
      </p:sp>
      <p:cxnSp>
        <p:nvCxnSpPr>
          <p:cNvPr id="26" name="Straight Arrow Connector 25"/>
          <p:cNvCxnSpPr/>
          <p:nvPr/>
        </p:nvCxnSpPr>
        <p:spPr>
          <a:xfrm>
            <a:off x="5385816" y="5138928"/>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5496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868362"/>
          </a:xfrm>
        </p:spPr>
        <p:txBody>
          <a:bodyPr/>
          <a:lstStyle/>
          <a:p>
            <a:r>
              <a:rPr lang="en-US" dirty="0"/>
              <a:t>HMM inference tasks</a:t>
            </a:r>
          </a:p>
        </p:txBody>
      </p:sp>
      <p:sp>
        <p:nvSpPr>
          <p:cNvPr id="3" name="Content Placeholder 2"/>
          <p:cNvSpPr>
            <a:spLocks noGrp="1"/>
          </p:cNvSpPr>
          <p:nvPr>
            <p:ph idx="1"/>
          </p:nvPr>
        </p:nvSpPr>
        <p:spPr>
          <a:xfrm>
            <a:off x="1752600" y="1143001"/>
            <a:ext cx="8686800" cy="4983163"/>
          </a:xfrm>
        </p:spPr>
        <p:txBody>
          <a:bodyPr/>
          <a:lstStyle/>
          <a:p>
            <a:r>
              <a:rPr lang="en-US" sz="2400" b="1" dirty="0"/>
              <a:t>Filtering: </a:t>
            </a:r>
            <a:r>
              <a:rPr lang="en-US" sz="2400" dirty="0"/>
              <a:t>what is the distribution over the current state X</a:t>
            </a:r>
            <a:r>
              <a:rPr lang="en-US" sz="2400" baseline="-25000" dirty="0"/>
              <a:t>t</a:t>
            </a:r>
            <a:r>
              <a:rPr lang="en-US" sz="2400" dirty="0"/>
              <a:t> given all the evidence so far, </a:t>
            </a:r>
            <a:r>
              <a:rPr lang="en-US" sz="2400" b="1" dirty="0"/>
              <a:t>E</a:t>
            </a:r>
            <a:r>
              <a:rPr lang="en-US" sz="2400" baseline="-25000" dirty="0"/>
              <a:t>1:t</a:t>
            </a:r>
            <a:r>
              <a:rPr lang="en-US" sz="2400" dirty="0"/>
              <a:t> ?</a:t>
            </a:r>
            <a:endParaRPr lang="en-US" sz="2400" baseline="-25000" dirty="0"/>
          </a:p>
          <a:p>
            <a:r>
              <a:rPr lang="en-US" sz="2400" b="1" dirty="0"/>
              <a:t>Smoothing:</a:t>
            </a:r>
            <a:r>
              <a:rPr lang="en-US" sz="2400" dirty="0"/>
              <a:t> what is the distribution of some state </a:t>
            </a:r>
            <a:r>
              <a:rPr lang="en-US" sz="2400" dirty="0" err="1"/>
              <a:t>X</a:t>
            </a:r>
            <a:r>
              <a:rPr lang="en-US" sz="2400" baseline="-25000" dirty="0" err="1"/>
              <a:t>k</a:t>
            </a:r>
            <a:r>
              <a:rPr lang="en-US" sz="2400" dirty="0"/>
              <a:t> (k&lt;t) given the entire observation sequence </a:t>
            </a:r>
            <a:r>
              <a:rPr lang="en-US" sz="2400" b="1" dirty="0"/>
              <a:t>E</a:t>
            </a:r>
            <a:r>
              <a:rPr lang="en-US" sz="2400" baseline="-25000" dirty="0"/>
              <a:t>1:t</a:t>
            </a:r>
            <a:r>
              <a:rPr lang="en-US" sz="2400" dirty="0"/>
              <a:t>?   (example: did it rain on Sunday?)</a:t>
            </a:r>
            <a:endParaRPr lang="en-US" sz="2000" dirty="0"/>
          </a:p>
          <a:p>
            <a:pPr lvl="1"/>
            <a:endParaRPr lang="en-US" sz="2000" dirty="0"/>
          </a:p>
        </p:txBody>
      </p:sp>
      <p:sp>
        <p:nvSpPr>
          <p:cNvPr id="23" name="Oval 22"/>
          <p:cNvSpPr/>
          <p:nvPr/>
        </p:nvSpPr>
        <p:spPr>
          <a:xfrm>
            <a:off x="1752600" y="4887686"/>
            <a:ext cx="914400" cy="522514"/>
          </a:xfrm>
          <a:prstGeom prst="ellipse">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X</a:t>
            </a:r>
            <a:r>
              <a:rPr lang="en-US" sz="2400" baseline="-25000" dirty="0">
                <a:solidFill>
                  <a:srgbClr val="0000FF"/>
                </a:solidFill>
              </a:rPr>
              <a:t>0</a:t>
            </a:r>
            <a:endParaRPr lang="en-US" sz="2400" dirty="0"/>
          </a:p>
        </p:txBody>
      </p:sp>
      <p:sp>
        <p:nvSpPr>
          <p:cNvPr id="24" name="Oval 23"/>
          <p:cNvSpPr/>
          <p:nvPr/>
        </p:nvSpPr>
        <p:spPr>
          <a:xfrm>
            <a:off x="3048000" y="5802086"/>
            <a:ext cx="914400" cy="522514"/>
          </a:xfrm>
          <a:prstGeom prst="ellipse">
            <a:avLst/>
          </a:prstGeom>
          <a:noFill/>
          <a:ln w="508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E</a:t>
            </a:r>
            <a:r>
              <a:rPr lang="en-US" sz="2400" baseline="-25000" dirty="0">
                <a:solidFill>
                  <a:srgbClr val="0000FF"/>
                </a:solidFill>
              </a:rPr>
              <a:t>1</a:t>
            </a:r>
            <a:endParaRPr lang="en-US" sz="2400" dirty="0"/>
          </a:p>
        </p:txBody>
      </p:sp>
      <p:sp>
        <p:nvSpPr>
          <p:cNvPr id="25" name="Oval 24"/>
          <p:cNvSpPr/>
          <p:nvPr/>
        </p:nvSpPr>
        <p:spPr>
          <a:xfrm>
            <a:off x="3048000" y="4887686"/>
            <a:ext cx="914400" cy="522514"/>
          </a:xfrm>
          <a:prstGeom prst="ellipse">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X</a:t>
            </a:r>
            <a:r>
              <a:rPr lang="en-US" sz="2400" baseline="-25000" dirty="0">
                <a:solidFill>
                  <a:srgbClr val="0000FF"/>
                </a:solidFill>
              </a:rPr>
              <a:t>1</a:t>
            </a:r>
            <a:endParaRPr lang="en-US" sz="2400" dirty="0"/>
          </a:p>
        </p:txBody>
      </p:sp>
      <p:sp>
        <p:nvSpPr>
          <p:cNvPr id="26" name="Oval 25"/>
          <p:cNvSpPr/>
          <p:nvPr/>
        </p:nvSpPr>
        <p:spPr>
          <a:xfrm>
            <a:off x="8153400" y="5791200"/>
            <a:ext cx="914400" cy="522514"/>
          </a:xfrm>
          <a:prstGeom prst="ellipse">
            <a:avLst/>
          </a:prstGeom>
          <a:noFill/>
          <a:ln w="508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E</a:t>
            </a:r>
            <a:r>
              <a:rPr lang="en-US" sz="2400" i="1" baseline="-25000" dirty="0">
                <a:solidFill>
                  <a:srgbClr val="0000FF"/>
                </a:solidFill>
              </a:rPr>
              <a:t>t</a:t>
            </a:r>
            <a:r>
              <a:rPr lang="en-US" sz="2400" baseline="-25000" dirty="0">
                <a:solidFill>
                  <a:srgbClr val="0000FF"/>
                </a:solidFill>
              </a:rPr>
              <a:t>-1</a:t>
            </a:r>
            <a:endParaRPr lang="en-US" sz="2400" dirty="0"/>
          </a:p>
        </p:txBody>
      </p:sp>
      <p:sp>
        <p:nvSpPr>
          <p:cNvPr id="27" name="Oval 26"/>
          <p:cNvSpPr/>
          <p:nvPr/>
        </p:nvSpPr>
        <p:spPr>
          <a:xfrm>
            <a:off x="8153400" y="4876800"/>
            <a:ext cx="914400" cy="522514"/>
          </a:xfrm>
          <a:prstGeom prst="ellipse">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X</a:t>
            </a:r>
            <a:r>
              <a:rPr lang="en-US" sz="2400" i="1" baseline="-25000" dirty="0">
                <a:solidFill>
                  <a:srgbClr val="0000FF"/>
                </a:solidFill>
              </a:rPr>
              <a:t>t</a:t>
            </a:r>
            <a:r>
              <a:rPr lang="en-US" sz="2400" baseline="-25000" dirty="0">
                <a:solidFill>
                  <a:srgbClr val="0000FF"/>
                </a:solidFill>
              </a:rPr>
              <a:t>-1</a:t>
            </a:r>
            <a:endParaRPr lang="en-US" sz="2400" dirty="0"/>
          </a:p>
        </p:txBody>
      </p:sp>
      <p:sp>
        <p:nvSpPr>
          <p:cNvPr id="28" name="Oval 27"/>
          <p:cNvSpPr/>
          <p:nvPr/>
        </p:nvSpPr>
        <p:spPr>
          <a:xfrm>
            <a:off x="9448800" y="5791200"/>
            <a:ext cx="914400" cy="522514"/>
          </a:xfrm>
          <a:prstGeom prst="ellipse">
            <a:avLst/>
          </a:prstGeom>
          <a:noFill/>
          <a:ln w="508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E</a:t>
            </a:r>
            <a:r>
              <a:rPr lang="en-US" sz="2400" i="1" baseline="-25000" dirty="0">
                <a:solidFill>
                  <a:srgbClr val="0000FF"/>
                </a:solidFill>
              </a:rPr>
              <a:t>t</a:t>
            </a:r>
            <a:endParaRPr lang="en-US" sz="2400" i="1" dirty="0"/>
          </a:p>
        </p:txBody>
      </p:sp>
      <p:cxnSp>
        <p:nvCxnSpPr>
          <p:cNvPr id="30" name="Straight Arrow Connector 29"/>
          <p:cNvCxnSpPr>
            <a:stCxn id="23" idx="6"/>
            <a:endCxn id="25" idx="2"/>
          </p:cNvCxnSpPr>
          <p:nvPr/>
        </p:nvCxnSpPr>
        <p:spPr>
          <a:xfrm>
            <a:off x="2667000" y="5148943"/>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067800" y="5105400"/>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5" idx="4"/>
            <a:endCxn id="24" idx="0"/>
          </p:cNvCxnSpPr>
          <p:nvPr/>
        </p:nvCxnSpPr>
        <p:spPr>
          <a:xfrm rot="5400000">
            <a:off x="3309257" y="5606143"/>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8415451" y="5605349"/>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9710851" y="5605349"/>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962400" y="5148072"/>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772400" y="5148072"/>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048381" y="4724401"/>
            <a:ext cx="609462" cy="830997"/>
          </a:xfrm>
          <a:prstGeom prst="rect">
            <a:avLst/>
          </a:prstGeom>
          <a:noFill/>
        </p:spPr>
        <p:txBody>
          <a:bodyPr wrap="none" rtlCol="0">
            <a:spAutoFit/>
          </a:bodyPr>
          <a:lstStyle/>
          <a:p>
            <a:r>
              <a:rPr lang="en-US" sz="4800" dirty="0"/>
              <a:t>…</a:t>
            </a:r>
          </a:p>
        </p:txBody>
      </p:sp>
      <p:sp>
        <p:nvSpPr>
          <p:cNvPr id="38" name="Oval 37"/>
          <p:cNvSpPr/>
          <p:nvPr/>
        </p:nvSpPr>
        <p:spPr>
          <a:xfrm>
            <a:off x="5791200" y="5791200"/>
            <a:ext cx="914400" cy="522514"/>
          </a:xfrm>
          <a:prstGeom prst="ellipse">
            <a:avLst/>
          </a:prstGeom>
          <a:noFill/>
          <a:ln w="508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rgbClr val="0000FF"/>
                </a:solidFill>
              </a:rPr>
              <a:t>E</a:t>
            </a:r>
            <a:r>
              <a:rPr lang="en-US" sz="2400" i="1" baseline="-25000" dirty="0" err="1">
                <a:solidFill>
                  <a:srgbClr val="0000FF"/>
                </a:solidFill>
              </a:rPr>
              <a:t>k</a:t>
            </a:r>
            <a:endParaRPr lang="en-US" sz="2400" i="1" dirty="0"/>
          </a:p>
        </p:txBody>
      </p:sp>
      <p:sp>
        <p:nvSpPr>
          <p:cNvPr id="39" name="Oval 38"/>
          <p:cNvSpPr/>
          <p:nvPr/>
        </p:nvSpPr>
        <p:spPr>
          <a:xfrm>
            <a:off x="5791200" y="4876800"/>
            <a:ext cx="914400" cy="522514"/>
          </a:xfrm>
          <a:prstGeom prst="ellipse">
            <a:avLst/>
          </a:prstGeom>
          <a:solidFill>
            <a:schemeClr val="bg2">
              <a:lumMod val="40000"/>
              <a:lumOff val="6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rgbClr val="0000FF"/>
                </a:solidFill>
              </a:rPr>
              <a:t>X</a:t>
            </a:r>
            <a:r>
              <a:rPr lang="en-US" sz="2400" i="1" baseline="-25000" dirty="0" err="1">
                <a:solidFill>
                  <a:srgbClr val="0000FF"/>
                </a:solidFill>
              </a:rPr>
              <a:t>k</a:t>
            </a:r>
            <a:endParaRPr lang="en-US" sz="2400" i="1" dirty="0"/>
          </a:p>
        </p:txBody>
      </p:sp>
      <p:cxnSp>
        <p:nvCxnSpPr>
          <p:cNvPr id="40" name="Straight Arrow Connector 39"/>
          <p:cNvCxnSpPr>
            <a:stCxn id="39" idx="4"/>
            <a:endCxn id="38" idx="0"/>
          </p:cNvCxnSpPr>
          <p:nvPr/>
        </p:nvCxnSpPr>
        <p:spPr>
          <a:xfrm rot="5400000">
            <a:off x="6052457" y="5595257"/>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705600" y="513718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381381" y="4724401"/>
            <a:ext cx="609462" cy="830997"/>
          </a:xfrm>
          <a:prstGeom prst="rect">
            <a:avLst/>
          </a:prstGeom>
          <a:noFill/>
        </p:spPr>
        <p:txBody>
          <a:bodyPr wrap="none" rtlCol="0">
            <a:spAutoFit/>
          </a:bodyPr>
          <a:lstStyle/>
          <a:p>
            <a:r>
              <a:rPr lang="en-US" sz="4800" dirty="0"/>
              <a:t>…</a:t>
            </a:r>
          </a:p>
        </p:txBody>
      </p:sp>
      <p:cxnSp>
        <p:nvCxnSpPr>
          <p:cNvPr id="45" name="Straight Arrow Connector 44"/>
          <p:cNvCxnSpPr/>
          <p:nvPr/>
        </p:nvCxnSpPr>
        <p:spPr>
          <a:xfrm>
            <a:off x="5385816" y="5138928"/>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9448800" y="4876800"/>
            <a:ext cx="914400" cy="522514"/>
          </a:xfrm>
          <a:prstGeom prst="ellipse">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X</a:t>
            </a:r>
            <a:r>
              <a:rPr lang="en-US" sz="2400" i="1" baseline="-25000" dirty="0">
                <a:solidFill>
                  <a:srgbClr val="0000FF"/>
                </a:solidFill>
              </a:rPr>
              <a:t>t</a:t>
            </a:r>
            <a:endParaRPr lang="en-US" sz="2400" i="1" dirty="0"/>
          </a:p>
        </p:txBody>
      </p:sp>
      <p:sp>
        <p:nvSpPr>
          <p:cNvPr id="29" name="TextBox 28">
            <a:extLst>
              <a:ext uri="{FF2B5EF4-FFF2-40B4-BE49-F238E27FC236}">
                <a16:creationId xmlns:a16="http://schemas.microsoft.com/office/drawing/2014/main" id="{D87560A3-6F69-0746-B7B0-DC5F248E63B9}"/>
              </a:ext>
            </a:extLst>
          </p:cNvPr>
          <p:cNvSpPr txBox="1"/>
          <p:nvPr/>
        </p:nvSpPr>
        <p:spPr>
          <a:xfrm>
            <a:off x="5552846" y="3886201"/>
            <a:ext cx="1304077" cy="830997"/>
          </a:xfrm>
          <a:prstGeom prst="rect">
            <a:avLst/>
          </a:prstGeom>
          <a:noFill/>
        </p:spPr>
        <p:txBody>
          <a:bodyPr wrap="square" rtlCol="0">
            <a:spAutoFit/>
          </a:bodyPr>
          <a:lstStyle/>
          <a:p>
            <a:pPr algn="ctr"/>
            <a:r>
              <a:rPr lang="en-US" sz="2400" dirty="0">
                <a:solidFill>
                  <a:srgbClr val="FF0000"/>
                </a:solidFill>
              </a:rPr>
              <a:t>Query variable</a:t>
            </a:r>
          </a:p>
        </p:txBody>
      </p:sp>
    </p:spTree>
    <p:extLst>
      <p:ext uri="{BB962C8B-B14F-4D97-AF65-F5344CB8AC3E}">
        <p14:creationId xmlns:p14="http://schemas.microsoft.com/office/powerpoint/2010/main" val="1497386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868362"/>
          </a:xfrm>
        </p:spPr>
        <p:txBody>
          <a:bodyPr/>
          <a:lstStyle/>
          <a:p>
            <a:r>
              <a:rPr lang="en-US" dirty="0"/>
              <a:t>HMM inference tasks</a:t>
            </a:r>
          </a:p>
        </p:txBody>
      </p:sp>
      <p:sp>
        <p:nvSpPr>
          <p:cNvPr id="3" name="Content Placeholder 2"/>
          <p:cNvSpPr>
            <a:spLocks noGrp="1"/>
          </p:cNvSpPr>
          <p:nvPr>
            <p:ph idx="1"/>
          </p:nvPr>
        </p:nvSpPr>
        <p:spPr>
          <a:xfrm>
            <a:off x="1752600" y="1143001"/>
            <a:ext cx="8686800" cy="4983163"/>
          </a:xfrm>
        </p:spPr>
        <p:txBody>
          <a:bodyPr/>
          <a:lstStyle/>
          <a:p>
            <a:r>
              <a:rPr lang="en-US" sz="2400" b="1" dirty="0"/>
              <a:t>Filtering: </a:t>
            </a:r>
            <a:r>
              <a:rPr lang="en-US" sz="2400" dirty="0"/>
              <a:t>what is the distribution over the current state X</a:t>
            </a:r>
            <a:r>
              <a:rPr lang="en-US" sz="2400" baseline="-25000" dirty="0"/>
              <a:t>t</a:t>
            </a:r>
            <a:r>
              <a:rPr lang="en-US" sz="2400" dirty="0"/>
              <a:t> given all the evidence so far, </a:t>
            </a:r>
            <a:r>
              <a:rPr lang="en-US" sz="2400" b="1" dirty="0"/>
              <a:t>E</a:t>
            </a:r>
            <a:r>
              <a:rPr lang="en-US" sz="2400" baseline="-25000" dirty="0"/>
              <a:t>1:t</a:t>
            </a:r>
            <a:r>
              <a:rPr lang="en-US" sz="2400" dirty="0"/>
              <a:t> ?</a:t>
            </a:r>
            <a:endParaRPr lang="en-US" sz="2400" baseline="-25000" dirty="0"/>
          </a:p>
          <a:p>
            <a:r>
              <a:rPr lang="en-US" sz="2400" b="1" dirty="0"/>
              <a:t>Smoothing:</a:t>
            </a:r>
            <a:r>
              <a:rPr lang="en-US" sz="2400" dirty="0"/>
              <a:t> what is the distribution of some state </a:t>
            </a:r>
            <a:r>
              <a:rPr lang="en-US" sz="2400" dirty="0" err="1"/>
              <a:t>X</a:t>
            </a:r>
            <a:r>
              <a:rPr lang="en-US" sz="2400" baseline="-25000" dirty="0" err="1"/>
              <a:t>k</a:t>
            </a:r>
            <a:r>
              <a:rPr lang="en-US" sz="2400" dirty="0"/>
              <a:t> (k&lt;t) given the entire observation sequence </a:t>
            </a:r>
            <a:r>
              <a:rPr lang="en-US" sz="2400" b="1" dirty="0"/>
              <a:t>E</a:t>
            </a:r>
            <a:r>
              <a:rPr lang="en-US" sz="2400" baseline="-25000" dirty="0"/>
              <a:t>1:t</a:t>
            </a:r>
            <a:r>
              <a:rPr lang="en-US" sz="2400" dirty="0"/>
              <a:t>?</a:t>
            </a:r>
          </a:p>
          <a:p>
            <a:r>
              <a:rPr lang="en-US" sz="2400" b="1" dirty="0"/>
              <a:t>Evaluation:</a:t>
            </a:r>
            <a:r>
              <a:rPr lang="en-US" sz="2400" dirty="0"/>
              <a:t> compute the probability of a given observation sequence </a:t>
            </a:r>
            <a:r>
              <a:rPr lang="en-US" sz="2400" b="1" dirty="0"/>
              <a:t>E</a:t>
            </a:r>
            <a:r>
              <a:rPr lang="en-US" sz="2400" baseline="-25000" dirty="0"/>
              <a:t>1:t</a:t>
            </a:r>
            <a:r>
              <a:rPr lang="en-US" sz="2400" dirty="0"/>
              <a:t>  (example: is Richard using the right model?)</a:t>
            </a:r>
          </a:p>
        </p:txBody>
      </p:sp>
      <p:sp>
        <p:nvSpPr>
          <p:cNvPr id="23" name="Oval 22"/>
          <p:cNvSpPr/>
          <p:nvPr/>
        </p:nvSpPr>
        <p:spPr>
          <a:xfrm>
            <a:off x="1752600" y="4887686"/>
            <a:ext cx="914400" cy="522514"/>
          </a:xfrm>
          <a:prstGeom prst="ellipse">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X</a:t>
            </a:r>
            <a:r>
              <a:rPr lang="en-US" sz="2400" baseline="-25000" dirty="0">
                <a:solidFill>
                  <a:srgbClr val="0000FF"/>
                </a:solidFill>
              </a:rPr>
              <a:t>0</a:t>
            </a:r>
            <a:endParaRPr lang="en-US" sz="2400" dirty="0"/>
          </a:p>
        </p:txBody>
      </p:sp>
      <p:sp>
        <p:nvSpPr>
          <p:cNvPr id="24" name="Oval 23"/>
          <p:cNvSpPr/>
          <p:nvPr/>
        </p:nvSpPr>
        <p:spPr>
          <a:xfrm>
            <a:off x="3048000" y="5802086"/>
            <a:ext cx="914400" cy="522514"/>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E</a:t>
            </a:r>
            <a:r>
              <a:rPr lang="en-US" sz="2400" baseline="-25000" dirty="0">
                <a:solidFill>
                  <a:srgbClr val="0000FF"/>
                </a:solidFill>
              </a:rPr>
              <a:t>1</a:t>
            </a:r>
            <a:endParaRPr lang="en-US" sz="2400" dirty="0"/>
          </a:p>
        </p:txBody>
      </p:sp>
      <p:sp>
        <p:nvSpPr>
          <p:cNvPr id="25" name="Oval 24"/>
          <p:cNvSpPr/>
          <p:nvPr/>
        </p:nvSpPr>
        <p:spPr>
          <a:xfrm>
            <a:off x="3048000" y="4887686"/>
            <a:ext cx="914400" cy="522514"/>
          </a:xfrm>
          <a:prstGeom prst="ellipse">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X</a:t>
            </a:r>
            <a:r>
              <a:rPr lang="en-US" sz="2400" baseline="-25000" dirty="0">
                <a:solidFill>
                  <a:srgbClr val="0000FF"/>
                </a:solidFill>
              </a:rPr>
              <a:t>1</a:t>
            </a:r>
            <a:endParaRPr lang="en-US" sz="2400" dirty="0"/>
          </a:p>
        </p:txBody>
      </p:sp>
      <p:sp>
        <p:nvSpPr>
          <p:cNvPr id="26" name="Oval 25"/>
          <p:cNvSpPr/>
          <p:nvPr/>
        </p:nvSpPr>
        <p:spPr>
          <a:xfrm>
            <a:off x="8153400" y="5791200"/>
            <a:ext cx="914400" cy="522514"/>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E</a:t>
            </a:r>
            <a:r>
              <a:rPr lang="en-US" sz="2400" i="1" baseline="-25000" dirty="0">
                <a:solidFill>
                  <a:srgbClr val="0000FF"/>
                </a:solidFill>
              </a:rPr>
              <a:t>t</a:t>
            </a:r>
            <a:r>
              <a:rPr lang="en-US" sz="2400" baseline="-25000" dirty="0">
                <a:solidFill>
                  <a:srgbClr val="0000FF"/>
                </a:solidFill>
              </a:rPr>
              <a:t>-1</a:t>
            </a:r>
            <a:endParaRPr lang="en-US" sz="2400" dirty="0"/>
          </a:p>
        </p:txBody>
      </p:sp>
      <p:sp>
        <p:nvSpPr>
          <p:cNvPr id="27" name="Oval 26"/>
          <p:cNvSpPr/>
          <p:nvPr/>
        </p:nvSpPr>
        <p:spPr>
          <a:xfrm>
            <a:off x="8153400" y="4876800"/>
            <a:ext cx="914400" cy="522514"/>
          </a:xfrm>
          <a:prstGeom prst="ellipse">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X</a:t>
            </a:r>
            <a:r>
              <a:rPr lang="en-US" sz="2400" i="1" baseline="-25000" dirty="0">
                <a:solidFill>
                  <a:srgbClr val="0000FF"/>
                </a:solidFill>
              </a:rPr>
              <a:t>t</a:t>
            </a:r>
            <a:r>
              <a:rPr lang="en-US" sz="2400" baseline="-25000" dirty="0">
                <a:solidFill>
                  <a:srgbClr val="0000FF"/>
                </a:solidFill>
              </a:rPr>
              <a:t>-1</a:t>
            </a:r>
            <a:endParaRPr lang="en-US" sz="2400" dirty="0"/>
          </a:p>
        </p:txBody>
      </p:sp>
      <p:sp>
        <p:nvSpPr>
          <p:cNvPr id="28" name="Oval 27"/>
          <p:cNvSpPr/>
          <p:nvPr/>
        </p:nvSpPr>
        <p:spPr>
          <a:xfrm>
            <a:off x="9448800" y="5791200"/>
            <a:ext cx="914400" cy="522514"/>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E</a:t>
            </a:r>
            <a:r>
              <a:rPr lang="en-US" sz="2400" i="1" baseline="-25000" dirty="0">
                <a:solidFill>
                  <a:srgbClr val="0000FF"/>
                </a:solidFill>
              </a:rPr>
              <a:t>t</a:t>
            </a:r>
            <a:endParaRPr lang="en-US" sz="2400" i="1" dirty="0"/>
          </a:p>
        </p:txBody>
      </p:sp>
      <p:cxnSp>
        <p:nvCxnSpPr>
          <p:cNvPr id="30" name="Straight Arrow Connector 29"/>
          <p:cNvCxnSpPr>
            <a:stCxn id="23" idx="6"/>
            <a:endCxn id="25" idx="2"/>
          </p:cNvCxnSpPr>
          <p:nvPr/>
        </p:nvCxnSpPr>
        <p:spPr>
          <a:xfrm>
            <a:off x="2667000" y="5148943"/>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067800" y="5105400"/>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5" idx="4"/>
            <a:endCxn id="24" idx="0"/>
          </p:cNvCxnSpPr>
          <p:nvPr/>
        </p:nvCxnSpPr>
        <p:spPr>
          <a:xfrm rot="5400000">
            <a:off x="3309257" y="5606143"/>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8415451" y="5605349"/>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9710851" y="5605349"/>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962400" y="5148072"/>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772400" y="5148072"/>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048381" y="4724401"/>
            <a:ext cx="609462" cy="830997"/>
          </a:xfrm>
          <a:prstGeom prst="rect">
            <a:avLst/>
          </a:prstGeom>
          <a:noFill/>
        </p:spPr>
        <p:txBody>
          <a:bodyPr wrap="none" rtlCol="0">
            <a:spAutoFit/>
          </a:bodyPr>
          <a:lstStyle/>
          <a:p>
            <a:r>
              <a:rPr lang="en-US" sz="4800" dirty="0"/>
              <a:t>…</a:t>
            </a:r>
          </a:p>
        </p:txBody>
      </p:sp>
      <p:sp>
        <p:nvSpPr>
          <p:cNvPr id="38" name="Oval 37"/>
          <p:cNvSpPr/>
          <p:nvPr/>
        </p:nvSpPr>
        <p:spPr>
          <a:xfrm>
            <a:off x="5791200" y="5791200"/>
            <a:ext cx="914400" cy="522514"/>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rgbClr val="0000FF"/>
                </a:solidFill>
              </a:rPr>
              <a:t>E</a:t>
            </a:r>
            <a:r>
              <a:rPr lang="en-US" sz="2400" i="1" baseline="-25000" dirty="0" err="1">
                <a:solidFill>
                  <a:srgbClr val="0000FF"/>
                </a:solidFill>
              </a:rPr>
              <a:t>k</a:t>
            </a:r>
            <a:endParaRPr lang="en-US" sz="2400" i="1" dirty="0"/>
          </a:p>
        </p:txBody>
      </p:sp>
      <p:sp>
        <p:nvSpPr>
          <p:cNvPr id="39" name="Oval 38"/>
          <p:cNvSpPr/>
          <p:nvPr/>
        </p:nvSpPr>
        <p:spPr>
          <a:xfrm>
            <a:off x="5791200" y="4876800"/>
            <a:ext cx="914400" cy="522514"/>
          </a:xfrm>
          <a:prstGeom prst="ellipse">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rgbClr val="0000FF"/>
                </a:solidFill>
              </a:rPr>
              <a:t>X</a:t>
            </a:r>
            <a:r>
              <a:rPr lang="en-US" sz="2400" i="1" baseline="-25000" dirty="0" err="1">
                <a:solidFill>
                  <a:srgbClr val="0000FF"/>
                </a:solidFill>
              </a:rPr>
              <a:t>k</a:t>
            </a:r>
            <a:endParaRPr lang="en-US" sz="2400" i="1" dirty="0"/>
          </a:p>
        </p:txBody>
      </p:sp>
      <p:cxnSp>
        <p:nvCxnSpPr>
          <p:cNvPr id="40" name="Straight Arrow Connector 39"/>
          <p:cNvCxnSpPr>
            <a:stCxn id="39" idx="4"/>
            <a:endCxn id="38" idx="0"/>
          </p:cNvCxnSpPr>
          <p:nvPr/>
        </p:nvCxnSpPr>
        <p:spPr>
          <a:xfrm rot="5400000">
            <a:off x="6052457" y="5595257"/>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705600" y="513718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381381" y="4724401"/>
            <a:ext cx="609462" cy="830997"/>
          </a:xfrm>
          <a:prstGeom prst="rect">
            <a:avLst/>
          </a:prstGeom>
          <a:noFill/>
        </p:spPr>
        <p:txBody>
          <a:bodyPr wrap="none" rtlCol="0">
            <a:spAutoFit/>
          </a:bodyPr>
          <a:lstStyle/>
          <a:p>
            <a:r>
              <a:rPr lang="en-US" sz="4800" dirty="0"/>
              <a:t>…</a:t>
            </a:r>
          </a:p>
        </p:txBody>
      </p:sp>
      <p:cxnSp>
        <p:nvCxnSpPr>
          <p:cNvPr id="45" name="Straight Arrow Connector 44"/>
          <p:cNvCxnSpPr/>
          <p:nvPr/>
        </p:nvCxnSpPr>
        <p:spPr>
          <a:xfrm>
            <a:off x="5385816" y="5138928"/>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9448800" y="4876800"/>
            <a:ext cx="914400" cy="522514"/>
          </a:xfrm>
          <a:prstGeom prst="ellipse">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X</a:t>
            </a:r>
            <a:r>
              <a:rPr lang="en-US" sz="2400" i="1" baseline="-25000" dirty="0">
                <a:solidFill>
                  <a:srgbClr val="0000FF"/>
                </a:solidFill>
              </a:rPr>
              <a:t>t</a:t>
            </a:r>
            <a:endParaRPr lang="en-US" sz="2400" i="1" dirty="0"/>
          </a:p>
        </p:txBody>
      </p:sp>
      <p:sp>
        <p:nvSpPr>
          <p:cNvPr id="29" name="TextBox 28">
            <a:extLst>
              <a:ext uri="{FF2B5EF4-FFF2-40B4-BE49-F238E27FC236}">
                <a16:creationId xmlns:a16="http://schemas.microsoft.com/office/drawing/2014/main" id="{2FD34E71-DD2D-E143-BDB7-B039CCAE0917}"/>
              </a:ext>
            </a:extLst>
          </p:cNvPr>
          <p:cNvSpPr txBox="1"/>
          <p:nvPr/>
        </p:nvSpPr>
        <p:spPr>
          <a:xfrm>
            <a:off x="4780108" y="3628621"/>
            <a:ext cx="2993930" cy="1200329"/>
          </a:xfrm>
          <a:prstGeom prst="rect">
            <a:avLst/>
          </a:prstGeom>
          <a:noFill/>
        </p:spPr>
        <p:txBody>
          <a:bodyPr wrap="square" rtlCol="0">
            <a:spAutoFit/>
          </a:bodyPr>
          <a:lstStyle/>
          <a:p>
            <a:pPr algn="ctr"/>
            <a:r>
              <a:rPr lang="en-US" sz="2400" dirty="0">
                <a:solidFill>
                  <a:srgbClr val="FF0000"/>
                </a:solidFill>
              </a:rPr>
              <a:t>Query:</a:t>
            </a:r>
          </a:p>
          <a:p>
            <a:pPr algn="ctr"/>
            <a:r>
              <a:rPr lang="en-US" sz="2400" dirty="0">
                <a:solidFill>
                  <a:srgbClr val="FF0000"/>
                </a:solidFill>
              </a:rPr>
              <a:t>Is this the right model for these data?</a:t>
            </a:r>
          </a:p>
        </p:txBody>
      </p:sp>
    </p:spTree>
    <p:extLst>
      <p:ext uri="{BB962C8B-B14F-4D97-AF65-F5344CB8AC3E}">
        <p14:creationId xmlns:p14="http://schemas.microsoft.com/office/powerpoint/2010/main" val="1526374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868362"/>
          </a:xfrm>
        </p:spPr>
        <p:txBody>
          <a:bodyPr/>
          <a:lstStyle/>
          <a:p>
            <a:r>
              <a:rPr lang="en-US" dirty="0"/>
              <a:t>HMM inference tasks</a:t>
            </a:r>
          </a:p>
        </p:txBody>
      </p:sp>
      <p:sp>
        <p:nvSpPr>
          <p:cNvPr id="3" name="Content Placeholder 2"/>
          <p:cNvSpPr>
            <a:spLocks noGrp="1"/>
          </p:cNvSpPr>
          <p:nvPr>
            <p:ph idx="1"/>
          </p:nvPr>
        </p:nvSpPr>
        <p:spPr>
          <a:xfrm>
            <a:off x="1752600" y="1143001"/>
            <a:ext cx="8686800" cy="4983163"/>
          </a:xfrm>
        </p:spPr>
        <p:txBody>
          <a:bodyPr/>
          <a:lstStyle/>
          <a:p>
            <a:r>
              <a:rPr lang="en-US" sz="2400" b="1" dirty="0"/>
              <a:t>Filtering: </a:t>
            </a:r>
            <a:r>
              <a:rPr lang="en-US" sz="2400" dirty="0"/>
              <a:t>what is the distribution over the current state X</a:t>
            </a:r>
            <a:r>
              <a:rPr lang="en-US" sz="2400" baseline="-25000" dirty="0"/>
              <a:t>t</a:t>
            </a:r>
            <a:r>
              <a:rPr lang="en-US" sz="2400" dirty="0"/>
              <a:t> given all the evidence so far, </a:t>
            </a:r>
            <a:r>
              <a:rPr lang="en-US" sz="2400" b="1" dirty="0"/>
              <a:t>E</a:t>
            </a:r>
            <a:r>
              <a:rPr lang="en-US" sz="2400" baseline="-25000" dirty="0"/>
              <a:t>1:t</a:t>
            </a:r>
          </a:p>
          <a:p>
            <a:r>
              <a:rPr lang="en-US" sz="2400" b="1" dirty="0"/>
              <a:t>Smoothing:</a:t>
            </a:r>
            <a:r>
              <a:rPr lang="en-US" sz="2400" dirty="0"/>
              <a:t> what is the distribution of some state </a:t>
            </a:r>
            <a:r>
              <a:rPr lang="en-US" sz="2400" dirty="0" err="1"/>
              <a:t>X</a:t>
            </a:r>
            <a:r>
              <a:rPr lang="en-US" sz="2400" baseline="-25000" dirty="0" err="1"/>
              <a:t>k</a:t>
            </a:r>
            <a:r>
              <a:rPr lang="en-US" sz="2400" dirty="0"/>
              <a:t> (k&lt;t) given the entire observation sequence </a:t>
            </a:r>
            <a:r>
              <a:rPr lang="en-US" sz="2400" b="1" dirty="0"/>
              <a:t>E</a:t>
            </a:r>
            <a:r>
              <a:rPr lang="en-US" sz="2400" baseline="-25000" dirty="0"/>
              <a:t>1:t</a:t>
            </a:r>
            <a:r>
              <a:rPr lang="en-US" sz="2400" dirty="0"/>
              <a:t>?</a:t>
            </a:r>
          </a:p>
          <a:p>
            <a:r>
              <a:rPr lang="en-US" sz="2400" b="1" dirty="0"/>
              <a:t>Evaluation:</a:t>
            </a:r>
            <a:r>
              <a:rPr lang="en-US" sz="2400" dirty="0"/>
              <a:t> compute the probability of a given observation sequence </a:t>
            </a:r>
            <a:r>
              <a:rPr lang="en-US" sz="2400" b="1" dirty="0"/>
              <a:t>E</a:t>
            </a:r>
            <a:r>
              <a:rPr lang="en-US" sz="2400" baseline="-25000" dirty="0"/>
              <a:t>1:t</a:t>
            </a:r>
            <a:endParaRPr lang="en-US" sz="2400" dirty="0"/>
          </a:p>
          <a:p>
            <a:r>
              <a:rPr lang="en-US" sz="2400" b="1" dirty="0"/>
              <a:t>Decoding: </a:t>
            </a:r>
            <a:r>
              <a:rPr lang="en-US" sz="2400" dirty="0"/>
              <a:t>what is the most likely state sequence </a:t>
            </a:r>
            <a:r>
              <a:rPr lang="en-US" sz="2400" b="1" dirty="0"/>
              <a:t>X</a:t>
            </a:r>
            <a:r>
              <a:rPr lang="en-US" sz="2400" baseline="-25000" dirty="0"/>
              <a:t>0:t</a:t>
            </a:r>
            <a:r>
              <a:rPr lang="en-US" sz="2400" dirty="0"/>
              <a:t> given the observation sequence </a:t>
            </a:r>
            <a:r>
              <a:rPr lang="en-US" sz="2400" b="1" dirty="0"/>
              <a:t>E</a:t>
            </a:r>
            <a:r>
              <a:rPr lang="en-US" sz="2400" baseline="-25000" dirty="0"/>
              <a:t>1:t</a:t>
            </a:r>
            <a:r>
              <a:rPr lang="en-US" sz="2400" dirty="0"/>
              <a:t>?  (example: what’s the weather every day?)</a:t>
            </a:r>
          </a:p>
        </p:txBody>
      </p:sp>
      <p:sp>
        <p:nvSpPr>
          <p:cNvPr id="23" name="Oval 22"/>
          <p:cNvSpPr/>
          <p:nvPr/>
        </p:nvSpPr>
        <p:spPr>
          <a:xfrm>
            <a:off x="1752600" y="4887686"/>
            <a:ext cx="914400" cy="522514"/>
          </a:xfrm>
          <a:prstGeom prst="ellipse">
            <a:avLst/>
          </a:prstGeom>
          <a:solidFill>
            <a:schemeClr val="bg2">
              <a:lumMod val="40000"/>
              <a:lumOff val="6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X</a:t>
            </a:r>
            <a:r>
              <a:rPr lang="en-US" sz="2400" baseline="-25000" dirty="0">
                <a:solidFill>
                  <a:srgbClr val="0000FF"/>
                </a:solidFill>
              </a:rPr>
              <a:t>0</a:t>
            </a:r>
            <a:endParaRPr lang="en-US" sz="2400" dirty="0"/>
          </a:p>
        </p:txBody>
      </p:sp>
      <p:sp>
        <p:nvSpPr>
          <p:cNvPr id="24" name="Oval 23"/>
          <p:cNvSpPr/>
          <p:nvPr/>
        </p:nvSpPr>
        <p:spPr>
          <a:xfrm>
            <a:off x="3048000" y="5802086"/>
            <a:ext cx="914400" cy="522514"/>
          </a:xfrm>
          <a:prstGeom prst="ellipse">
            <a:avLst/>
          </a:prstGeom>
          <a:noFill/>
          <a:ln w="508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E</a:t>
            </a:r>
            <a:r>
              <a:rPr lang="en-US" sz="2400" baseline="-25000" dirty="0">
                <a:solidFill>
                  <a:srgbClr val="0000FF"/>
                </a:solidFill>
              </a:rPr>
              <a:t>1</a:t>
            </a:r>
            <a:endParaRPr lang="en-US" sz="2400" dirty="0"/>
          </a:p>
        </p:txBody>
      </p:sp>
      <p:sp>
        <p:nvSpPr>
          <p:cNvPr id="25" name="Oval 24"/>
          <p:cNvSpPr/>
          <p:nvPr/>
        </p:nvSpPr>
        <p:spPr>
          <a:xfrm>
            <a:off x="3048000" y="4887686"/>
            <a:ext cx="914400" cy="522514"/>
          </a:xfrm>
          <a:prstGeom prst="ellipse">
            <a:avLst/>
          </a:prstGeom>
          <a:solidFill>
            <a:schemeClr val="bg2">
              <a:lumMod val="40000"/>
              <a:lumOff val="6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X</a:t>
            </a:r>
            <a:r>
              <a:rPr lang="en-US" sz="2400" baseline="-25000" dirty="0">
                <a:solidFill>
                  <a:srgbClr val="0000FF"/>
                </a:solidFill>
              </a:rPr>
              <a:t>1</a:t>
            </a:r>
            <a:endParaRPr lang="en-US" sz="2400" dirty="0"/>
          </a:p>
        </p:txBody>
      </p:sp>
      <p:sp>
        <p:nvSpPr>
          <p:cNvPr id="26" name="Oval 25"/>
          <p:cNvSpPr/>
          <p:nvPr/>
        </p:nvSpPr>
        <p:spPr>
          <a:xfrm>
            <a:off x="8153400" y="5791200"/>
            <a:ext cx="914400" cy="522514"/>
          </a:xfrm>
          <a:prstGeom prst="ellipse">
            <a:avLst/>
          </a:prstGeom>
          <a:noFill/>
          <a:ln w="508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E</a:t>
            </a:r>
            <a:r>
              <a:rPr lang="en-US" sz="2400" i="1" baseline="-25000" dirty="0">
                <a:solidFill>
                  <a:srgbClr val="0000FF"/>
                </a:solidFill>
              </a:rPr>
              <a:t>t</a:t>
            </a:r>
            <a:r>
              <a:rPr lang="en-US" sz="2400" baseline="-25000" dirty="0">
                <a:solidFill>
                  <a:srgbClr val="0000FF"/>
                </a:solidFill>
              </a:rPr>
              <a:t>-1</a:t>
            </a:r>
            <a:endParaRPr lang="en-US" sz="2400" dirty="0"/>
          </a:p>
        </p:txBody>
      </p:sp>
      <p:sp>
        <p:nvSpPr>
          <p:cNvPr id="27" name="Oval 26"/>
          <p:cNvSpPr/>
          <p:nvPr/>
        </p:nvSpPr>
        <p:spPr>
          <a:xfrm>
            <a:off x="8153400" y="4876800"/>
            <a:ext cx="914400" cy="522514"/>
          </a:xfrm>
          <a:prstGeom prst="ellipse">
            <a:avLst/>
          </a:prstGeom>
          <a:solidFill>
            <a:schemeClr val="bg2">
              <a:lumMod val="40000"/>
              <a:lumOff val="6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X</a:t>
            </a:r>
            <a:r>
              <a:rPr lang="en-US" sz="2400" i="1" baseline="-25000" dirty="0">
                <a:solidFill>
                  <a:srgbClr val="0000FF"/>
                </a:solidFill>
              </a:rPr>
              <a:t>t</a:t>
            </a:r>
            <a:r>
              <a:rPr lang="en-US" sz="2400" baseline="-25000" dirty="0">
                <a:solidFill>
                  <a:srgbClr val="0000FF"/>
                </a:solidFill>
              </a:rPr>
              <a:t>-1</a:t>
            </a:r>
            <a:endParaRPr lang="en-US" sz="2400" dirty="0"/>
          </a:p>
        </p:txBody>
      </p:sp>
      <p:sp>
        <p:nvSpPr>
          <p:cNvPr id="28" name="Oval 27"/>
          <p:cNvSpPr/>
          <p:nvPr/>
        </p:nvSpPr>
        <p:spPr>
          <a:xfrm>
            <a:off x="9448800" y="5791200"/>
            <a:ext cx="914400" cy="522514"/>
          </a:xfrm>
          <a:prstGeom prst="ellipse">
            <a:avLst/>
          </a:prstGeom>
          <a:noFill/>
          <a:ln w="508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E</a:t>
            </a:r>
            <a:r>
              <a:rPr lang="en-US" sz="2400" i="1" baseline="-25000" dirty="0">
                <a:solidFill>
                  <a:srgbClr val="0000FF"/>
                </a:solidFill>
              </a:rPr>
              <a:t>t</a:t>
            </a:r>
            <a:endParaRPr lang="en-US" sz="2400" i="1" dirty="0"/>
          </a:p>
        </p:txBody>
      </p:sp>
      <p:cxnSp>
        <p:nvCxnSpPr>
          <p:cNvPr id="30" name="Straight Arrow Connector 29"/>
          <p:cNvCxnSpPr>
            <a:stCxn id="23" idx="6"/>
            <a:endCxn id="25" idx="2"/>
          </p:cNvCxnSpPr>
          <p:nvPr/>
        </p:nvCxnSpPr>
        <p:spPr>
          <a:xfrm>
            <a:off x="2667000" y="5148943"/>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067800" y="5105400"/>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5" idx="4"/>
            <a:endCxn id="24" idx="0"/>
          </p:cNvCxnSpPr>
          <p:nvPr/>
        </p:nvCxnSpPr>
        <p:spPr>
          <a:xfrm rot="5400000">
            <a:off x="3309257" y="5606143"/>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8415451" y="5605349"/>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9710851" y="5605349"/>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962400" y="5148072"/>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772400" y="5148072"/>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048381" y="4724401"/>
            <a:ext cx="609462" cy="830997"/>
          </a:xfrm>
          <a:prstGeom prst="rect">
            <a:avLst/>
          </a:prstGeom>
          <a:noFill/>
        </p:spPr>
        <p:txBody>
          <a:bodyPr wrap="none" rtlCol="0">
            <a:spAutoFit/>
          </a:bodyPr>
          <a:lstStyle/>
          <a:p>
            <a:r>
              <a:rPr lang="en-US" sz="4800" dirty="0"/>
              <a:t>…</a:t>
            </a:r>
          </a:p>
        </p:txBody>
      </p:sp>
      <p:sp>
        <p:nvSpPr>
          <p:cNvPr id="38" name="Oval 37"/>
          <p:cNvSpPr/>
          <p:nvPr/>
        </p:nvSpPr>
        <p:spPr>
          <a:xfrm>
            <a:off x="5791200" y="5791200"/>
            <a:ext cx="914400" cy="522514"/>
          </a:xfrm>
          <a:prstGeom prst="ellipse">
            <a:avLst/>
          </a:prstGeom>
          <a:noFill/>
          <a:ln w="508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rgbClr val="0000FF"/>
                </a:solidFill>
              </a:rPr>
              <a:t>E</a:t>
            </a:r>
            <a:r>
              <a:rPr lang="en-US" sz="2400" i="1" baseline="-25000" dirty="0" err="1">
                <a:solidFill>
                  <a:srgbClr val="0000FF"/>
                </a:solidFill>
              </a:rPr>
              <a:t>k</a:t>
            </a:r>
            <a:endParaRPr lang="en-US" sz="2400" i="1" dirty="0"/>
          </a:p>
        </p:txBody>
      </p:sp>
      <p:sp>
        <p:nvSpPr>
          <p:cNvPr id="39" name="Oval 38"/>
          <p:cNvSpPr/>
          <p:nvPr/>
        </p:nvSpPr>
        <p:spPr>
          <a:xfrm>
            <a:off x="5791200" y="4876800"/>
            <a:ext cx="914400" cy="522514"/>
          </a:xfrm>
          <a:prstGeom prst="ellipse">
            <a:avLst/>
          </a:prstGeom>
          <a:solidFill>
            <a:schemeClr val="bg2">
              <a:lumMod val="40000"/>
              <a:lumOff val="6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rgbClr val="0000FF"/>
                </a:solidFill>
              </a:rPr>
              <a:t>X</a:t>
            </a:r>
            <a:r>
              <a:rPr lang="en-US" sz="2400" i="1" baseline="-25000" dirty="0" err="1">
                <a:solidFill>
                  <a:srgbClr val="0000FF"/>
                </a:solidFill>
              </a:rPr>
              <a:t>k</a:t>
            </a:r>
            <a:endParaRPr lang="en-US" sz="2400" i="1" dirty="0"/>
          </a:p>
        </p:txBody>
      </p:sp>
      <p:cxnSp>
        <p:nvCxnSpPr>
          <p:cNvPr id="40" name="Straight Arrow Connector 39"/>
          <p:cNvCxnSpPr>
            <a:stCxn id="39" idx="4"/>
            <a:endCxn id="38" idx="0"/>
          </p:cNvCxnSpPr>
          <p:nvPr/>
        </p:nvCxnSpPr>
        <p:spPr>
          <a:xfrm rot="5400000">
            <a:off x="6052457" y="5595257"/>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6705600" y="513718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381381" y="4724401"/>
            <a:ext cx="609462" cy="830997"/>
          </a:xfrm>
          <a:prstGeom prst="rect">
            <a:avLst/>
          </a:prstGeom>
          <a:noFill/>
        </p:spPr>
        <p:txBody>
          <a:bodyPr wrap="none" rtlCol="0">
            <a:spAutoFit/>
          </a:bodyPr>
          <a:lstStyle/>
          <a:p>
            <a:r>
              <a:rPr lang="en-US" sz="4800" dirty="0"/>
              <a:t>…</a:t>
            </a:r>
          </a:p>
        </p:txBody>
      </p:sp>
      <p:cxnSp>
        <p:nvCxnSpPr>
          <p:cNvPr id="45" name="Straight Arrow Connector 44"/>
          <p:cNvCxnSpPr/>
          <p:nvPr/>
        </p:nvCxnSpPr>
        <p:spPr>
          <a:xfrm>
            <a:off x="5385816" y="5138928"/>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9448800" y="4876800"/>
            <a:ext cx="914400" cy="522514"/>
          </a:xfrm>
          <a:prstGeom prst="ellipse">
            <a:avLst/>
          </a:prstGeom>
          <a:solidFill>
            <a:schemeClr val="bg2">
              <a:lumMod val="40000"/>
              <a:lumOff val="6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X</a:t>
            </a:r>
            <a:r>
              <a:rPr lang="en-US" sz="2400" i="1" baseline="-25000" dirty="0">
                <a:solidFill>
                  <a:srgbClr val="0000FF"/>
                </a:solidFill>
              </a:rPr>
              <a:t>t</a:t>
            </a:r>
            <a:endParaRPr lang="en-US" sz="2400" i="1" dirty="0"/>
          </a:p>
        </p:txBody>
      </p:sp>
      <p:sp>
        <p:nvSpPr>
          <p:cNvPr id="29" name="TextBox 28">
            <a:extLst>
              <a:ext uri="{FF2B5EF4-FFF2-40B4-BE49-F238E27FC236}">
                <a16:creationId xmlns:a16="http://schemas.microsoft.com/office/drawing/2014/main" id="{3958B7BC-7483-584E-BBF2-F1FDDCD3FF7E}"/>
              </a:ext>
            </a:extLst>
          </p:cNvPr>
          <p:cNvSpPr txBox="1"/>
          <p:nvPr/>
        </p:nvSpPr>
        <p:spPr>
          <a:xfrm>
            <a:off x="2874039" y="4414235"/>
            <a:ext cx="4106309" cy="461665"/>
          </a:xfrm>
          <a:prstGeom prst="rect">
            <a:avLst/>
          </a:prstGeom>
          <a:noFill/>
        </p:spPr>
        <p:txBody>
          <a:bodyPr wrap="square" rtlCol="0">
            <a:spAutoFit/>
          </a:bodyPr>
          <a:lstStyle/>
          <a:p>
            <a:pPr algn="ctr"/>
            <a:r>
              <a:rPr lang="en-US" sz="2400" dirty="0">
                <a:solidFill>
                  <a:srgbClr val="FF0000"/>
                </a:solidFill>
              </a:rPr>
              <a:t>Query variables: all of them</a:t>
            </a:r>
          </a:p>
        </p:txBody>
      </p:sp>
    </p:spTree>
    <p:extLst>
      <p:ext uri="{BB962C8B-B14F-4D97-AF65-F5344CB8AC3E}">
        <p14:creationId xmlns:p14="http://schemas.microsoft.com/office/powerpoint/2010/main" val="372245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HMM Learning and Inference</a:t>
            </a:r>
          </a:p>
        </p:txBody>
      </p:sp>
      <p:sp>
        <p:nvSpPr>
          <p:cNvPr id="3" name="Content Placeholder 2"/>
          <p:cNvSpPr>
            <a:spLocks noGrp="1"/>
          </p:cNvSpPr>
          <p:nvPr>
            <p:ph idx="1"/>
          </p:nvPr>
        </p:nvSpPr>
        <p:spPr>
          <a:xfrm>
            <a:off x="1752600" y="1447801"/>
            <a:ext cx="8686800" cy="4525963"/>
          </a:xfrm>
        </p:spPr>
        <p:txBody>
          <a:bodyPr>
            <a:normAutofit/>
          </a:bodyPr>
          <a:lstStyle/>
          <a:p>
            <a:r>
              <a:rPr lang="en-US" sz="2400" dirty="0"/>
              <a:t>Inference tasks</a:t>
            </a:r>
          </a:p>
          <a:p>
            <a:pPr lvl="1"/>
            <a:r>
              <a:rPr lang="en-US" b="1" dirty="0"/>
              <a:t>Filtering: </a:t>
            </a:r>
            <a:r>
              <a:rPr lang="en-US" dirty="0"/>
              <a:t>what is the distribution over the current state X</a:t>
            </a:r>
            <a:r>
              <a:rPr lang="en-US" baseline="-25000" dirty="0"/>
              <a:t>t</a:t>
            </a:r>
            <a:r>
              <a:rPr lang="en-US" dirty="0"/>
              <a:t> given all the evidence so far, </a:t>
            </a:r>
            <a:r>
              <a:rPr lang="en-US" b="1" dirty="0"/>
              <a:t>E</a:t>
            </a:r>
            <a:r>
              <a:rPr lang="en-US" baseline="-25000" dirty="0"/>
              <a:t>1:t</a:t>
            </a:r>
          </a:p>
          <a:p>
            <a:pPr lvl="1"/>
            <a:r>
              <a:rPr lang="en-US" b="1" dirty="0"/>
              <a:t>Smoothing:</a:t>
            </a:r>
            <a:r>
              <a:rPr lang="en-US" dirty="0"/>
              <a:t> what is the distribution of some state </a:t>
            </a:r>
            <a:r>
              <a:rPr lang="en-US" dirty="0" err="1"/>
              <a:t>X</a:t>
            </a:r>
            <a:r>
              <a:rPr lang="en-US" baseline="-25000" dirty="0" err="1"/>
              <a:t>k</a:t>
            </a:r>
            <a:r>
              <a:rPr lang="en-US" dirty="0"/>
              <a:t> (k&lt;t) given the entire observation sequence </a:t>
            </a:r>
            <a:r>
              <a:rPr lang="en-US" b="1" dirty="0"/>
              <a:t>E</a:t>
            </a:r>
            <a:r>
              <a:rPr lang="en-US" baseline="-25000" dirty="0"/>
              <a:t>1:t</a:t>
            </a:r>
            <a:r>
              <a:rPr lang="en-US" dirty="0"/>
              <a:t>?</a:t>
            </a:r>
          </a:p>
          <a:p>
            <a:pPr lvl="1"/>
            <a:r>
              <a:rPr lang="en-US" b="1" dirty="0"/>
              <a:t>Evaluation:</a:t>
            </a:r>
            <a:r>
              <a:rPr lang="en-US" dirty="0"/>
              <a:t> compute the probability of a given observation sequence </a:t>
            </a:r>
            <a:r>
              <a:rPr lang="en-US" b="1" dirty="0"/>
              <a:t>E</a:t>
            </a:r>
            <a:r>
              <a:rPr lang="en-US" baseline="-25000" dirty="0"/>
              <a:t>1:t</a:t>
            </a:r>
            <a:endParaRPr lang="en-US" dirty="0"/>
          </a:p>
          <a:p>
            <a:pPr lvl="1"/>
            <a:r>
              <a:rPr lang="en-US" b="1" dirty="0"/>
              <a:t>Decoding: </a:t>
            </a:r>
            <a:r>
              <a:rPr lang="en-US" dirty="0"/>
              <a:t>what is the most likely state sequence </a:t>
            </a:r>
            <a:r>
              <a:rPr lang="en-US" b="1" dirty="0"/>
              <a:t>X</a:t>
            </a:r>
            <a:r>
              <a:rPr lang="en-US" baseline="-25000" dirty="0"/>
              <a:t>0:t</a:t>
            </a:r>
            <a:r>
              <a:rPr lang="en-US" dirty="0"/>
              <a:t> given the observation sequence </a:t>
            </a:r>
            <a:r>
              <a:rPr lang="en-US" b="1" dirty="0"/>
              <a:t>E</a:t>
            </a:r>
            <a:r>
              <a:rPr lang="en-US" baseline="-25000" dirty="0"/>
              <a:t>1:t</a:t>
            </a:r>
            <a:r>
              <a:rPr lang="en-US" dirty="0"/>
              <a:t>?</a:t>
            </a:r>
          </a:p>
          <a:p>
            <a:r>
              <a:rPr lang="en-US" sz="2400" dirty="0"/>
              <a:t>Learning</a:t>
            </a:r>
          </a:p>
          <a:p>
            <a:pPr lvl="1"/>
            <a:r>
              <a:rPr lang="en-US" dirty="0"/>
              <a:t>Given a training sample of sequences, learn the model parameters (transition and emission probabilities)</a:t>
            </a:r>
          </a:p>
          <a:p>
            <a:pPr marL="457200" lvl="1" indent="0">
              <a:buNone/>
            </a:pPr>
            <a:endParaRPr lang="en-US" dirty="0"/>
          </a:p>
        </p:txBody>
      </p:sp>
    </p:spTree>
    <p:extLst>
      <p:ext uri="{BB962C8B-B14F-4D97-AF65-F5344CB8AC3E}">
        <p14:creationId xmlns:p14="http://schemas.microsoft.com/office/powerpoint/2010/main" val="351296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8458200" cy="1143000"/>
          </a:xfrm>
        </p:spPr>
        <p:txBody>
          <a:bodyPr/>
          <a:lstStyle/>
          <a:p>
            <a:r>
              <a:rPr lang="en-US" dirty="0"/>
              <a:t>Probabilistic reasoning over time</a:t>
            </a:r>
          </a:p>
        </p:txBody>
      </p:sp>
      <p:sp>
        <p:nvSpPr>
          <p:cNvPr id="3" name="Content Placeholder 2"/>
          <p:cNvSpPr>
            <a:spLocks noGrp="1"/>
          </p:cNvSpPr>
          <p:nvPr>
            <p:ph idx="1"/>
          </p:nvPr>
        </p:nvSpPr>
        <p:spPr>
          <a:xfrm>
            <a:off x="1981200" y="1600200"/>
            <a:ext cx="8229600" cy="4800600"/>
          </a:xfrm>
        </p:spPr>
        <p:txBody>
          <a:bodyPr/>
          <a:lstStyle/>
          <a:p>
            <a:r>
              <a:rPr lang="en-US" dirty="0"/>
              <a:t>So far, we’ve mostly dealt with </a:t>
            </a:r>
            <a:r>
              <a:rPr lang="en-US" i="1" dirty="0"/>
              <a:t>episodic</a:t>
            </a:r>
            <a:r>
              <a:rPr lang="en-US" dirty="0"/>
              <a:t> environments</a:t>
            </a:r>
          </a:p>
          <a:p>
            <a:pPr lvl="1"/>
            <a:r>
              <a:rPr lang="en-US" dirty="0"/>
              <a:t>Exceptions: games with multiple moves, planning</a:t>
            </a:r>
          </a:p>
          <a:p>
            <a:r>
              <a:rPr lang="en-US" dirty="0"/>
              <a:t>In particular, the Bayesian networks we’ve seen so far describe static situations</a:t>
            </a:r>
          </a:p>
          <a:p>
            <a:pPr lvl="1"/>
            <a:r>
              <a:rPr lang="en-US" dirty="0"/>
              <a:t>Each random variable gets a single fixed value in a single problem instance</a:t>
            </a:r>
          </a:p>
          <a:p>
            <a:r>
              <a:rPr lang="en-US" dirty="0"/>
              <a:t>Now we consider the problem of describing probabilistic environments that evolve over time</a:t>
            </a:r>
          </a:p>
          <a:p>
            <a:pPr lvl="1"/>
            <a:r>
              <a:rPr lang="en-US" dirty="0"/>
              <a:t>Examples: robot localization, human activity detection, tracking, speech recognition, machine translation, </a:t>
            </a:r>
          </a:p>
        </p:txBody>
      </p:sp>
    </p:spTree>
    <p:extLst>
      <p:ext uri="{BB962C8B-B14F-4D97-AF65-F5344CB8AC3E}">
        <p14:creationId xmlns:p14="http://schemas.microsoft.com/office/powerpoint/2010/main" val="368479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54574" y="2536108"/>
            <a:ext cx="797975" cy="461665"/>
          </a:xfrm>
          <a:prstGeom prst="rect">
            <a:avLst/>
          </a:prstGeom>
          <a:noFill/>
        </p:spPr>
        <p:txBody>
          <a:bodyPr wrap="none" rtlCol="0">
            <a:spAutoFit/>
          </a:bodyPr>
          <a:lstStyle/>
          <a:p>
            <a:r>
              <a:rPr lang="en-US" sz="2400" dirty="0">
                <a:solidFill>
                  <a:srgbClr val="0000FF"/>
                </a:solidFill>
              </a:rPr>
              <a:t>state</a:t>
            </a:r>
          </a:p>
        </p:txBody>
      </p:sp>
      <p:sp>
        <p:nvSpPr>
          <p:cNvPr id="6" name="TextBox 5"/>
          <p:cNvSpPr txBox="1"/>
          <p:nvPr/>
        </p:nvSpPr>
        <p:spPr>
          <a:xfrm>
            <a:off x="7466093" y="3424420"/>
            <a:ext cx="1667892" cy="461665"/>
          </a:xfrm>
          <a:prstGeom prst="rect">
            <a:avLst/>
          </a:prstGeom>
          <a:noFill/>
        </p:spPr>
        <p:txBody>
          <a:bodyPr wrap="none" rtlCol="0">
            <a:spAutoFit/>
          </a:bodyPr>
          <a:lstStyle/>
          <a:p>
            <a:r>
              <a:rPr lang="en-US" sz="2400" dirty="0">
                <a:solidFill>
                  <a:srgbClr val="0000FF"/>
                </a:solidFill>
              </a:rPr>
              <a:t>observation</a:t>
            </a:r>
          </a:p>
        </p:txBody>
      </p:sp>
      <p:sp>
        <p:nvSpPr>
          <p:cNvPr id="12" name="TextBox 11"/>
          <p:cNvSpPr txBox="1"/>
          <p:nvPr/>
        </p:nvSpPr>
        <p:spPr>
          <a:xfrm>
            <a:off x="6766932" y="1941423"/>
            <a:ext cx="2276842" cy="461665"/>
          </a:xfrm>
          <a:prstGeom prst="rect">
            <a:avLst/>
          </a:prstGeom>
          <a:noFill/>
        </p:spPr>
        <p:txBody>
          <a:bodyPr wrap="none" rtlCol="0">
            <a:spAutoFit/>
          </a:bodyPr>
          <a:lstStyle/>
          <a:p>
            <a:r>
              <a:rPr lang="en-US" sz="2400" dirty="0">
                <a:solidFill>
                  <a:srgbClr val="0000FF"/>
                </a:solidFill>
              </a:rPr>
              <a:t>Transition model</a:t>
            </a:r>
          </a:p>
        </p:txBody>
      </p:sp>
      <p:sp>
        <p:nvSpPr>
          <p:cNvPr id="11" name="Title 1">
            <a:extLst>
              <a:ext uri="{FF2B5EF4-FFF2-40B4-BE49-F238E27FC236}">
                <a16:creationId xmlns:a16="http://schemas.microsoft.com/office/drawing/2014/main" id="{599D4E26-183F-1C40-BC5B-24EB945A87F4}"/>
              </a:ext>
            </a:extLst>
          </p:cNvPr>
          <p:cNvSpPr>
            <a:spLocks noGrp="1"/>
          </p:cNvSpPr>
          <p:nvPr>
            <p:ph type="title"/>
          </p:nvPr>
        </p:nvSpPr>
        <p:spPr>
          <a:xfrm>
            <a:off x="838200" y="365125"/>
            <a:ext cx="10515600" cy="1325563"/>
          </a:xfrm>
        </p:spPr>
        <p:txBody>
          <a:bodyPr>
            <a:normAutofit/>
          </a:bodyPr>
          <a:lstStyle/>
          <a:p>
            <a:r>
              <a:rPr lang="en-US" dirty="0"/>
              <a:t>Filtering and Decoding in </a:t>
            </a:r>
            <a:r>
              <a:rPr lang="en-US" dirty="0" err="1"/>
              <a:t>UmbrellaWorld</a:t>
            </a:r>
            <a:endParaRPr lang="en-US" dirty="0"/>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690FDDC3-7D21-EE40-8F1A-3168B983AED9}"/>
                  </a:ext>
                </a:extLst>
              </p:cNvPr>
              <p:cNvSpPr>
                <a:spLocks noGrp="1"/>
              </p:cNvSpPr>
              <p:nvPr>
                <p:ph idx="1"/>
              </p:nvPr>
            </p:nvSpPr>
            <p:spPr>
              <a:xfrm>
                <a:off x="127868" y="1970589"/>
                <a:ext cx="5297202" cy="4351338"/>
              </a:xfrm>
            </p:spPr>
            <p:txBody>
              <a:bodyPr>
                <a:normAutofit/>
              </a:bodyPr>
              <a:lstStyle/>
              <a:p>
                <a:pPr marL="0" indent="0">
                  <a:buNone/>
                </a:pPr>
                <a:r>
                  <a:rPr lang="en-US" b="1" u="sng" dirty="0"/>
                  <a:t>Filtering</a:t>
                </a:r>
                <a:r>
                  <a:rPr lang="en-US" dirty="0"/>
                  <a:t>: Richard observes Elspeth’s umbrella on day 2, but not on day 1.  What is the probability that it’s raining on day 2?</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2</m:t>
                              </m:r>
                            </m:sub>
                          </m:sSub>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𝑈</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oMath>
                  </m:oMathPara>
                </a14:m>
                <a:endParaRPr lang="en-US" dirty="0"/>
              </a:p>
              <a:p>
                <a:pPr marL="0" indent="0">
                  <a:buNone/>
                </a:pPr>
                <a:r>
                  <a:rPr lang="en-US" b="1" u="sng" dirty="0"/>
                  <a:t>Decoding</a:t>
                </a:r>
                <a:r>
                  <a:rPr lang="en-US" dirty="0"/>
                  <a:t>: Same observation.  What is the most likely sequence of hidden variables?</a:t>
                </a: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b="0" i="0" smtClean="0">
                                  <a:latin typeface="Cambria Math" panose="02040503050406030204" pitchFamily="18" charset="0"/>
                                </a:rPr>
                                <m:t>arg</m:t>
                              </m:r>
                              <m:r>
                                <m:rPr>
                                  <m:sty m:val="p"/>
                                </m:rPr>
                                <a:rPr lang="en-US" i="0" smtClean="0">
                                  <a:latin typeface="Cambria Math" panose="02040503050406030204" pitchFamily="18" charset="0"/>
                                </a:rPr>
                                <m:t>max</m:t>
                              </m:r>
                            </m:e>
                            <m:lim>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2</m:t>
                                  </m:r>
                                </m:sub>
                              </m:sSub>
                            </m:lim>
                          </m:limLow>
                        </m:fName>
                        <m:e>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2</m:t>
                                  </m:r>
                                </m:sub>
                              </m:sSub>
                              <m:r>
                                <a:rPr lang="en-US" i="1" smtClean="0">
                                  <a:latin typeface="Cambria Math" panose="02040503050406030204" pitchFamily="18" charset="0"/>
                                </a:rPr>
                                <m:t> </m:t>
                              </m:r>
                            </m:e>
                          </m:d>
                        </m:e>
                      </m:func>
                      <m:r>
                        <a:rPr lang="en-US" i="1">
                          <a:latin typeface="Cambria Math" panose="02040503050406030204" pitchFamily="18" charset="0"/>
                        </a:rPr>
                        <m:t>?</m:t>
                      </m:r>
                    </m:oMath>
                  </m:oMathPara>
                </a14:m>
                <a:endParaRPr lang="en-US" dirty="0"/>
              </a:p>
            </p:txBody>
          </p:sp>
        </mc:Choice>
        <mc:Fallback xmlns="">
          <p:sp>
            <p:nvSpPr>
              <p:cNvPr id="14" name="Content Placeholder 2">
                <a:extLst>
                  <a:ext uri="{FF2B5EF4-FFF2-40B4-BE49-F238E27FC236}">
                    <a16:creationId xmlns:a16="http://schemas.microsoft.com/office/drawing/2014/main" id="{690FDDC3-7D21-EE40-8F1A-3168B983AED9}"/>
                  </a:ext>
                </a:extLst>
              </p:cNvPr>
              <p:cNvSpPr>
                <a:spLocks noGrp="1" noRot="1" noChangeAspect="1" noMove="1" noResize="1" noEditPoints="1" noAdjustHandles="1" noChangeArrowheads="1" noChangeShapeType="1" noTextEdit="1"/>
              </p:cNvSpPr>
              <p:nvPr>
                <p:ph idx="1"/>
              </p:nvPr>
            </p:nvSpPr>
            <p:spPr>
              <a:xfrm>
                <a:off x="127868" y="1970589"/>
                <a:ext cx="5297202" cy="4351338"/>
              </a:xfrm>
              <a:blipFill>
                <a:blip r:embed="rId3"/>
                <a:stretch>
                  <a:fillRect l="-2153" t="-2326" r="-3828"/>
                </a:stretch>
              </a:blipFill>
            </p:spPr>
            <p:txBody>
              <a:bodyPr/>
              <a:lstStyle/>
              <a:p>
                <a:r>
                  <a:rPr lang="en-US">
                    <a:noFill/>
                  </a:rPr>
                  <a:t> </a:t>
                </a:r>
              </a:p>
            </p:txBody>
          </p:sp>
        </mc:Fallback>
      </mc:AlternateContent>
      <p:sp>
        <p:nvSpPr>
          <p:cNvPr id="10" name="Oval 9">
            <a:extLst>
              <a:ext uri="{FF2B5EF4-FFF2-40B4-BE49-F238E27FC236}">
                <a16:creationId xmlns:a16="http://schemas.microsoft.com/office/drawing/2014/main" id="{C41F5AFA-50AE-104C-882D-65441A926C55}"/>
              </a:ext>
            </a:extLst>
          </p:cNvPr>
          <p:cNvSpPr/>
          <p:nvPr/>
        </p:nvSpPr>
        <p:spPr>
          <a:xfrm>
            <a:off x="8186851" y="2523629"/>
            <a:ext cx="914400" cy="522514"/>
          </a:xfrm>
          <a:prstGeom prst="ellipse">
            <a:avLst/>
          </a:prstGeom>
          <a:solidFill>
            <a:schemeClr val="bg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R</a:t>
            </a:r>
            <a:r>
              <a:rPr lang="en-US" sz="2400" baseline="-25000" dirty="0">
                <a:solidFill>
                  <a:srgbClr val="0000FF"/>
                </a:solidFill>
              </a:rPr>
              <a:t>0</a:t>
            </a:r>
            <a:endParaRPr lang="en-US" sz="2400" dirty="0"/>
          </a:p>
        </p:txBody>
      </p:sp>
      <p:sp>
        <p:nvSpPr>
          <p:cNvPr id="15" name="Oval 14">
            <a:extLst>
              <a:ext uri="{FF2B5EF4-FFF2-40B4-BE49-F238E27FC236}">
                <a16:creationId xmlns:a16="http://schemas.microsoft.com/office/drawing/2014/main" id="{59BA3295-44AE-DD4E-82B3-70EC9D7B0910}"/>
              </a:ext>
            </a:extLst>
          </p:cNvPr>
          <p:cNvSpPr/>
          <p:nvPr/>
        </p:nvSpPr>
        <p:spPr>
          <a:xfrm>
            <a:off x="9482251" y="3438029"/>
            <a:ext cx="914400" cy="522514"/>
          </a:xfrm>
          <a:prstGeom prst="ellipse">
            <a:avLst/>
          </a:prstGeom>
          <a:noFill/>
          <a:ln w="508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U</a:t>
            </a:r>
            <a:r>
              <a:rPr lang="en-US" sz="2400" baseline="-25000" dirty="0">
                <a:solidFill>
                  <a:srgbClr val="0000FF"/>
                </a:solidFill>
              </a:rPr>
              <a:t>1</a:t>
            </a:r>
            <a:endParaRPr lang="en-US" sz="2400" dirty="0"/>
          </a:p>
        </p:txBody>
      </p:sp>
      <p:sp>
        <p:nvSpPr>
          <p:cNvPr id="16" name="Oval 15">
            <a:extLst>
              <a:ext uri="{FF2B5EF4-FFF2-40B4-BE49-F238E27FC236}">
                <a16:creationId xmlns:a16="http://schemas.microsoft.com/office/drawing/2014/main" id="{9A26D4C4-6917-C446-8CEE-1F264401B3D2}"/>
              </a:ext>
            </a:extLst>
          </p:cNvPr>
          <p:cNvSpPr/>
          <p:nvPr/>
        </p:nvSpPr>
        <p:spPr>
          <a:xfrm>
            <a:off x="9482251" y="2523629"/>
            <a:ext cx="914400" cy="522514"/>
          </a:xfrm>
          <a:prstGeom prst="ellipse">
            <a:avLst/>
          </a:prstGeom>
          <a:solidFill>
            <a:schemeClr val="bg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R</a:t>
            </a:r>
            <a:r>
              <a:rPr lang="en-US" sz="2400" baseline="-25000" dirty="0">
                <a:solidFill>
                  <a:srgbClr val="0000FF"/>
                </a:solidFill>
              </a:rPr>
              <a:t>1</a:t>
            </a:r>
            <a:endParaRPr lang="en-US" sz="2400" dirty="0"/>
          </a:p>
        </p:txBody>
      </p:sp>
      <p:cxnSp>
        <p:nvCxnSpPr>
          <p:cNvPr id="17" name="Straight Arrow Connector 16">
            <a:extLst>
              <a:ext uri="{FF2B5EF4-FFF2-40B4-BE49-F238E27FC236}">
                <a16:creationId xmlns:a16="http://schemas.microsoft.com/office/drawing/2014/main" id="{D0355DA6-4C89-954A-8FF9-C3886111C678}"/>
              </a:ext>
            </a:extLst>
          </p:cNvPr>
          <p:cNvCxnSpPr>
            <a:stCxn id="10" idx="6"/>
            <a:endCxn id="16" idx="2"/>
          </p:cNvCxnSpPr>
          <p:nvPr/>
        </p:nvCxnSpPr>
        <p:spPr>
          <a:xfrm>
            <a:off x="9101251" y="278488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937705-9928-E94D-B010-74C43AE89150}"/>
              </a:ext>
            </a:extLst>
          </p:cNvPr>
          <p:cNvCxnSpPr>
            <a:stCxn id="16" idx="4"/>
            <a:endCxn id="15" idx="0"/>
          </p:cNvCxnSpPr>
          <p:nvPr/>
        </p:nvCxnSpPr>
        <p:spPr>
          <a:xfrm rot="5400000">
            <a:off x="9743508" y="3242086"/>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0601995-9A22-D045-BFC3-CEAAF5A6C94B}"/>
              </a:ext>
            </a:extLst>
          </p:cNvPr>
          <p:cNvCxnSpPr/>
          <p:nvPr/>
        </p:nvCxnSpPr>
        <p:spPr>
          <a:xfrm>
            <a:off x="10396651" y="2784015"/>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C70148CE-2E73-4449-8912-D664BA62E761}"/>
              </a:ext>
            </a:extLst>
          </p:cNvPr>
          <p:cNvSpPr/>
          <p:nvPr/>
        </p:nvSpPr>
        <p:spPr>
          <a:xfrm>
            <a:off x="10798097" y="3449445"/>
            <a:ext cx="914400" cy="522514"/>
          </a:xfrm>
          <a:prstGeom prst="ellipse">
            <a:avLst/>
          </a:prstGeom>
          <a:noFill/>
          <a:ln w="508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U</a:t>
            </a:r>
            <a:r>
              <a:rPr lang="en-US" sz="2400" i="1" baseline="-25000" dirty="0">
                <a:solidFill>
                  <a:srgbClr val="0000FF"/>
                </a:solidFill>
              </a:rPr>
              <a:t>2</a:t>
            </a:r>
            <a:endParaRPr lang="en-US" sz="2400" i="1" dirty="0"/>
          </a:p>
        </p:txBody>
      </p:sp>
      <p:sp>
        <p:nvSpPr>
          <p:cNvPr id="21" name="Oval 20">
            <a:extLst>
              <a:ext uri="{FF2B5EF4-FFF2-40B4-BE49-F238E27FC236}">
                <a16:creationId xmlns:a16="http://schemas.microsoft.com/office/drawing/2014/main" id="{74547A0C-D18B-4B40-BF11-1C57B2D1EF0D}"/>
              </a:ext>
            </a:extLst>
          </p:cNvPr>
          <p:cNvSpPr/>
          <p:nvPr/>
        </p:nvSpPr>
        <p:spPr>
          <a:xfrm>
            <a:off x="10798097" y="2535045"/>
            <a:ext cx="914400" cy="522514"/>
          </a:xfrm>
          <a:prstGeom prst="ellipse">
            <a:avLst/>
          </a:prstGeom>
          <a:solidFill>
            <a:schemeClr val="bg2">
              <a:lumMod val="40000"/>
              <a:lumOff val="6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R</a:t>
            </a:r>
            <a:r>
              <a:rPr lang="en-US" sz="2400" i="1" baseline="-25000" dirty="0">
                <a:solidFill>
                  <a:srgbClr val="0000FF"/>
                </a:solidFill>
              </a:rPr>
              <a:t>2</a:t>
            </a:r>
            <a:endParaRPr lang="en-US" sz="2400" i="1" dirty="0"/>
          </a:p>
        </p:txBody>
      </p:sp>
      <p:cxnSp>
        <p:nvCxnSpPr>
          <p:cNvPr id="23" name="Straight Arrow Connector 22">
            <a:extLst>
              <a:ext uri="{FF2B5EF4-FFF2-40B4-BE49-F238E27FC236}">
                <a16:creationId xmlns:a16="http://schemas.microsoft.com/office/drawing/2014/main" id="{EDA67BF7-6828-1340-9DDA-06AF9CEE79DB}"/>
              </a:ext>
            </a:extLst>
          </p:cNvPr>
          <p:cNvCxnSpPr>
            <a:stCxn id="21" idx="4"/>
            <a:endCxn id="20" idx="0"/>
          </p:cNvCxnSpPr>
          <p:nvPr/>
        </p:nvCxnSpPr>
        <p:spPr>
          <a:xfrm rot="5400000">
            <a:off x="11059354" y="3253502"/>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06D7774-CF35-7B4C-B380-922A5229AD3D}"/>
              </a:ext>
            </a:extLst>
          </p:cNvPr>
          <p:cNvCxnSpPr/>
          <p:nvPr/>
        </p:nvCxnSpPr>
        <p:spPr>
          <a:xfrm>
            <a:off x="11712497" y="2795431"/>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A7AB1ACC-9249-184D-A14D-7F13886354E9}"/>
              </a:ext>
            </a:extLst>
          </p:cNvPr>
          <p:cNvGraphicFramePr>
            <a:graphicFrameLocks noGrp="1"/>
          </p:cNvGraphicFramePr>
          <p:nvPr>
            <p:extLst>
              <p:ext uri="{D42A27DB-BD31-4B8C-83A1-F6EECF244321}">
                <p14:modId xmlns:p14="http://schemas.microsoft.com/office/powerpoint/2010/main" val="3234461372"/>
              </p:ext>
            </p:extLst>
          </p:nvPr>
        </p:nvGraphicFramePr>
        <p:xfrm>
          <a:off x="9296400" y="4964150"/>
          <a:ext cx="2667000" cy="1036320"/>
        </p:xfrm>
        <a:graphic>
          <a:graphicData uri="http://schemas.openxmlformats.org/drawingml/2006/table">
            <a:tbl>
              <a:tblPr firstRow="1" bandRow="1">
                <a:tableStyleId>{F5AB1C69-6EDB-4FF4-983F-18BD219EF322}</a:tableStyleId>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345440">
                <a:tc>
                  <a:txBody>
                    <a:bodyPr/>
                    <a:lstStyle/>
                    <a:p>
                      <a:pPr algn="ct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1"/>
                          </a:solidFill>
                        </a:rPr>
                        <a:t>U</a:t>
                      </a:r>
                      <a:r>
                        <a:rPr lang="en-US" sz="1600" b="0" baseline="-25000" dirty="0" err="1">
                          <a:solidFill>
                            <a:schemeClr val="tx1"/>
                          </a:solidFill>
                        </a:rPr>
                        <a:t>t</a:t>
                      </a:r>
                      <a:r>
                        <a:rPr lang="en-US" sz="1600" b="0" baseline="0" dirty="0">
                          <a:solidFill>
                            <a:schemeClr val="tx1"/>
                          </a:solidFill>
                        </a:rPr>
                        <a:t> = 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1"/>
                          </a:solidFill>
                        </a:rPr>
                        <a:t>U</a:t>
                      </a:r>
                      <a:r>
                        <a:rPr lang="en-US" sz="1600" b="0" baseline="-25000" dirty="0" err="1">
                          <a:solidFill>
                            <a:schemeClr val="tx1"/>
                          </a:solidFill>
                        </a:rPr>
                        <a:t>t</a:t>
                      </a:r>
                      <a:r>
                        <a:rPr lang="en-US" sz="1600" b="0" baseline="0" dirty="0">
                          <a:solidFill>
                            <a:schemeClr val="tx1"/>
                          </a:solidFill>
                        </a:rPr>
                        <a:t> = F</a:t>
                      </a:r>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5440">
                <a:tc>
                  <a:txBody>
                    <a:bodyPr/>
                    <a:lstStyle/>
                    <a:p>
                      <a:pPr algn="ctr"/>
                      <a:r>
                        <a:rPr lang="en-US" sz="1600" dirty="0" err="1"/>
                        <a:t>R</a:t>
                      </a:r>
                      <a:r>
                        <a:rPr lang="en-US" sz="1600" baseline="-25000" dirty="0" err="1"/>
                        <a:t>t</a:t>
                      </a:r>
                      <a:r>
                        <a:rPr lang="en-US" sz="1600" baseline="0" dirty="0"/>
                        <a:t> = 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454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err="1"/>
                        <a:t>R</a:t>
                      </a:r>
                      <a:r>
                        <a:rPr lang="en-US" sz="1600" baseline="-25000" dirty="0" err="1"/>
                        <a:t>t</a:t>
                      </a:r>
                      <a:r>
                        <a:rPr lang="en-US" sz="1600" baseline="0" dirty="0"/>
                        <a:t> = F</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8" name="TextBox 27">
            <a:extLst>
              <a:ext uri="{FF2B5EF4-FFF2-40B4-BE49-F238E27FC236}">
                <a16:creationId xmlns:a16="http://schemas.microsoft.com/office/drawing/2014/main" id="{6842036F-639E-6C40-AD9F-5764176CAE78}"/>
              </a:ext>
            </a:extLst>
          </p:cNvPr>
          <p:cNvSpPr txBox="1"/>
          <p:nvPr/>
        </p:nvSpPr>
        <p:spPr>
          <a:xfrm>
            <a:off x="9301971" y="4661209"/>
            <a:ext cx="2667000" cy="369332"/>
          </a:xfrm>
          <a:prstGeom prst="rect">
            <a:avLst/>
          </a:prstGeom>
          <a:noFill/>
        </p:spPr>
        <p:txBody>
          <a:bodyPr wrap="square" rtlCol="0">
            <a:spAutoFit/>
          </a:bodyPr>
          <a:lstStyle/>
          <a:p>
            <a:pPr algn="ctr"/>
            <a:r>
              <a:rPr lang="en-US" dirty="0">
                <a:solidFill>
                  <a:srgbClr val="0000FF"/>
                </a:solidFill>
              </a:rPr>
              <a:t>Observation probabilities</a:t>
            </a:r>
          </a:p>
        </p:txBody>
      </p:sp>
      <p:graphicFrame>
        <p:nvGraphicFramePr>
          <p:cNvPr id="29" name="Table 28">
            <a:extLst>
              <a:ext uri="{FF2B5EF4-FFF2-40B4-BE49-F238E27FC236}">
                <a16:creationId xmlns:a16="http://schemas.microsoft.com/office/drawing/2014/main" id="{FD9D8B84-1C47-A944-A653-4FBD5F7E9035}"/>
              </a:ext>
            </a:extLst>
          </p:cNvPr>
          <p:cNvGraphicFramePr>
            <a:graphicFrameLocks noGrp="1"/>
          </p:cNvGraphicFramePr>
          <p:nvPr>
            <p:extLst>
              <p:ext uri="{D42A27DB-BD31-4B8C-83A1-F6EECF244321}">
                <p14:modId xmlns:p14="http://schemas.microsoft.com/office/powerpoint/2010/main" val="2313660682"/>
              </p:ext>
            </p:extLst>
          </p:nvPr>
        </p:nvGraphicFramePr>
        <p:xfrm>
          <a:off x="6276275" y="4952998"/>
          <a:ext cx="2667000" cy="1036320"/>
        </p:xfrm>
        <a:graphic>
          <a:graphicData uri="http://schemas.openxmlformats.org/drawingml/2006/table">
            <a:tbl>
              <a:tblPr firstRow="1" bandRow="1">
                <a:tableStyleId>{F5AB1C69-6EDB-4FF4-983F-18BD219EF322}</a:tableStyleId>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345440">
                <a:tc>
                  <a:txBody>
                    <a:bodyPr/>
                    <a:lstStyle/>
                    <a:p>
                      <a:pPr algn="ct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1"/>
                          </a:solidFill>
                        </a:rPr>
                        <a:t>R</a:t>
                      </a:r>
                      <a:r>
                        <a:rPr lang="en-US" sz="1600" b="0" baseline="-25000" dirty="0" err="1">
                          <a:solidFill>
                            <a:schemeClr val="tx1"/>
                          </a:solidFill>
                        </a:rPr>
                        <a:t>t</a:t>
                      </a:r>
                      <a:r>
                        <a:rPr lang="en-US" sz="1600" b="0" baseline="0" dirty="0">
                          <a:solidFill>
                            <a:schemeClr val="tx1"/>
                          </a:solidFill>
                        </a:rPr>
                        <a:t> = 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1"/>
                          </a:solidFill>
                        </a:rPr>
                        <a:t>R</a:t>
                      </a:r>
                      <a:r>
                        <a:rPr lang="en-US" sz="1600" b="0" baseline="-25000" dirty="0" err="1">
                          <a:solidFill>
                            <a:schemeClr val="tx1"/>
                          </a:solidFill>
                        </a:rPr>
                        <a:t>t</a:t>
                      </a:r>
                      <a:r>
                        <a:rPr lang="en-US" sz="1600" b="0" baseline="0" dirty="0">
                          <a:solidFill>
                            <a:schemeClr val="tx1"/>
                          </a:solidFill>
                        </a:rPr>
                        <a:t> = F</a:t>
                      </a:r>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5440">
                <a:tc>
                  <a:txBody>
                    <a:bodyPr/>
                    <a:lstStyle/>
                    <a:p>
                      <a:pPr algn="ctr"/>
                      <a:r>
                        <a:rPr lang="en-US" sz="1600" dirty="0"/>
                        <a:t>R</a:t>
                      </a:r>
                      <a:r>
                        <a:rPr lang="en-US" sz="1600" baseline="-25000" dirty="0"/>
                        <a:t>t-1</a:t>
                      </a:r>
                      <a:r>
                        <a:rPr lang="en-US" sz="1600" baseline="0" dirty="0"/>
                        <a:t> = 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0.7</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454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R</a:t>
                      </a:r>
                      <a:r>
                        <a:rPr lang="en-US" sz="1600" baseline="-25000" dirty="0"/>
                        <a:t>t-1</a:t>
                      </a:r>
                      <a:r>
                        <a:rPr lang="en-US" sz="1600" baseline="0" dirty="0"/>
                        <a:t> = F</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0" name="TextBox 29">
            <a:extLst>
              <a:ext uri="{FF2B5EF4-FFF2-40B4-BE49-F238E27FC236}">
                <a16:creationId xmlns:a16="http://schemas.microsoft.com/office/drawing/2014/main" id="{987A52D8-C482-3D4B-80C6-919B047F2D27}"/>
              </a:ext>
            </a:extLst>
          </p:cNvPr>
          <p:cNvSpPr txBox="1"/>
          <p:nvPr/>
        </p:nvSpPr>
        <p:spPr>
          <a:xfrm>
            <a:off x="6194495" y="4654220"/>
            <a:ext cx="2815683" cy="369332"/>
          </a:xfrm>
          <a:prstGeom prst="rect">
            <a:avLst/>
          </a:prstGeom>
          <a:noFill/>
        </p:spPr>
        <p:txBody>
          <a:bodyPr wrap="square" rtlCol="0">
            <a:spAutoFit/>
          </a:bodyPr>
          <a:lstStyle/>
          <a:p>
            <a:pPr algn="ctr"/>
            <a:r>
              <a:rPr lang="en-US" dirty="0">
                <a:solidFill>
                  <a:srgbClr val="0000FF"/>
                </a:solidFill>
              </a:rPr>
              <a:t>Transition probabilities</a:t>
            </a:r>
          </a:p>
        </p:txBody>
      </p:sp>
    </p:spTree>
    <p:extLst>
      <p:ext uri="{BB962C8B-B14F-4D97-AF65-F5344CB8AC3E}">
        <p14:creationId xmlns:p14="http://schemas.microsoft.com/office/powerpoint/2010/main" val="876908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1" y="0"/>
            <a:ext cx="11774556" cy="792162"/>
          </a:xfrm>
        </p:spPr>
        <p:txBody>
          <a:bodyPr>
            <a:normAutofit/>
          </a:bodyPr>
          <a:lstStyle/>
          <a:p>
            <a:r>
              <a:rPr lang="en-US" dirty="0"/>
              <a:t>Bayes Net Inference for HMMs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58240" y="747877"/>
                <a:ext cx="9357360" cy="4678363"/>
              </a:xfrm>
            </p:spPr>
            <p:txBody>
              <a:bodyPr>
                <a:normAutofit lnSpcReduction="10000"/>
              </a:bodyPr>
              <a:lstStyle/>
              <a:p>
                <a:pPr marL="0" indent="0">
                  <a:buNone/>
                </a:pPr>
                <a:r>
                  <a:rPr lang="en-US" dirty="0"/>
                  <a:t>To calculate a probability </a:t>
                </a:r>
                <a14:m>
                  <m:oMath xmlns:m="http://schemas.openxmlformats.org/officeDocument/2006/math">
                    <m:r>
                      <a:rPr lang="en-US" i="1" dirty="0">
                        <a:latin typeface="Cambria Math" panose="02040503050406030204" pitchFamily="18" charset="0"/>
                      </a:rPr>
                      <m:t>𝑃</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i="1" dirty="0">
                                <a:latin typeface="Cambria Math" panose="02040503050406030204" pitchFamily="18" charset="0"/>
                              </a:rPr>
                              <m:t>1</m:t>
                            </m:r>
                          </m:sub>
                        </m:sSub>
                        <m:r>
                          <m:rPr>
                            <m:nor/>
                          </m:rPr>
                          <a:rPr lang="en-US" dirty="0"/>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i="1" dirty="0">
                                <a:latin typeface="Cambria Math" panose="02040503050406030204" pitchFamily="18" charset="0"/>
                              </a:rPr>
                              <m:t>2</m:t>
                            </m:r>
                          </m:sub>
                        </m:sSub>
                      </m:e>
                    </m:d>
                  </m:oMath>
                </a14:m>
                <a:r>
                  <a:rPr lang="en-US" dirty="0"/>
                  <a:t>:</a:t>
                </a:r>
              </a:p>
              <a:p>
                <a:pPr marL="514350" indent="-514350">
                  <a:buFont typeface="+mj-lt"/>
                  <a:buAutoNum type="arabicPeriod"/>
                </a:pPr>
                <a:r>
                  <a:rPr lang="en-US" b="1" u="sng" dirty="0"/>
                  <a:t>Select:</a:t>
                </a:r>
                <a:r>
                  <a:rPr lang="en-US" dirty="0"/>
                  <a:t> which variables do we need, in order to model the relationship among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𝑈</m:t>
                        </m:r>
                      </m:e>
                      <m:sub>
                        <m:r>
                          <a:rPr lang="en-US" b="0" i="1" dirty="0" smtClean="0">
                            <a:latin typeface="Cambria Math" panose="02040503050406030204" pitchFamily="18" charset="0"/>
                          </a:rPr>
                          <m:t>1</m:t>
                        </m:r>
                      </m:sub>
                    </m:sSub>
                  </m:oMath>
                </a14:m>
                <a:r>
                  <a:rPr lang="en-US" dirty="0"/>
                  <a:t>,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b="0" i="1" dirty="0" smtClean="0">
                            <a:latin typeface="Cambria Math" panose="02040503050406030204" pitchFamily="18" charset="0"/>
                          </a:rPr>
                          <m:t>2</m:t>
                        </m:r>
                      </m:sub>
                    </m:sSub>
                  </m:oMath>
                </a14:m>
                <a:r>
                  <a:rPr lang="en-US" dirty="0"/>
                  <a:t>, and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2</m:t>
                        </m:r>
                      </m:sub>
                    </m:sSub>
                  </m:oMath>
                </a14:m>
                <a:r>
                  <a:rPr lang="en-US" dirty="0"/>
                  <a:t>?  </a:t>
                </a:r>
              </a:p>
              <a:p>
                <a:pPr lvl="1"/>
                <a:r>
                  <a:rPr lang="en-US" dirty="0"/>
                  <a:t>We need also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0</m:t>
                        </m:r>
                      </m:sub>
                    </m:sSub>
                  </m:oMath>
                </a14:m>
                <a:r>
                  <a:rPr lang="en-US" dirty="0"/>
                  <a:t> and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i="1" dirty="0">
                            <a:latin typeface="Cambria Math" panose="02040503050406030204" pitchFamily="18" charset="0"/>
                          </a:rPr>
                          <m:t>1</m:t>
                        </m:r>
                      </m:sub>
                    </m:sSub>
                  </m:oMath>
                </a14:m>
                <a:r>
                  <a:rPr lang="en-US" dirty="0"/>
                  <a:t>.</a:t>
                </a:r>
              </a:p>
              <a:p>
                <a:pPr marL="514350" indent="-514350">
                  <a:buFont typeface="+mj-lt"/>
                  <a:buAutoNum type="arabicPeriod"/>
                </a:pPr>
                <a:r>
                  <a:rPr lang="en-US" b="1" u="sng" dirty="0"/>
                  <a:t>Multiply</a:t>
                </a:r>
                <a:r>
                  <a:rPr lang="en-US" dirty="0"/>
                  <a:t> to compute joint probability:</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𝑃</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i="1" dirty="0">
                                  <a:latin typeface="Cambria Math" panose="02040503050406030204" pitchFamily="18" charset="0"/>
                                </a:rPr>
                                <m:t>0</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i="1" dirty="0">
                                  <a:latin typeface="Cambria Math" panose="02040503050406030204" pitchFamily="18" charset="0"/>
                                </a:rPr>
                                <m:t>1</m:t>
                              </m:r>
                            </m:sub>
                          </m:sSub>
                          <m:r>
                            <m:rPr>
                              <m:nor/>
                            </m:rPr>
                            <a:rPr lang="en-US" dirty="0"/>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i="1" dirty="0">
                                  <a:latin typeface="Cambria Math" panose="02040503050406030204" pitchFamily="18" charset="0"/>
                                </a:rPr>
                                <m:t>2</m:t>
                              </m:r>
                            </m:sub>
                          </m:sSub>
                        </m:e>
                      </m:d>
                      <m:r>
                        <a:rPr lang="en-US" b="0" i="1" dirty="0" smtClean="0">
                          <a:latin typeface="Cambria Math" panose="02040503050406030204" pitchFamily="18" charset="0"/>
                        </a:rPr>
                        <m:t>=</m:t>
                      </m:r>
                      <m:r>
                        <a:rPr lang="en-US" i="1" dirty="0">
                          <a:latin typeface="Cambria Math" panose="02040503050406030204" pitchFamily="18" charset="0"/>
                        </a:rPr>
                        <m:t>𝑃</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i="1" dirty="0">
                                  <a:latin typeface="Cambria Math" panose="02040503050406030204" pitchFamily="18" charset="0"/>
                                </a:rPr>
                                <m:t>0</m:t>
                              </m:r>
                            </m:sub>
                          </m:sSub>
                        </m:e>
                      </m:d>
                      <m:r>
                        <a:rPr lang="en-US" i="1" dirty="0">
                          <a:latin typeface="Cambria Math" panose="02040503050406030204" pitchFamily="18" charset="0"/>
                        </a:rPr>
                        <m:t>𝑃</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i="1" dirty="0">
                                  <a:latin typeface="Cambria Math" panose="02040503050406030204" pitchFamily="18" charset="0"/>
                                </a:rPr>
                                <m:t>1</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i="1" dirty="0">
                                  <a:latin typeface="Cambria Math" panose="02040503050406030204" pitchFamily="18" charset="0"/>
                                </a:rPr>
                                <m:t>0</m:t>
                              </m:r>
                            </m:sub>
                          </m:sSub>
                        </m:e>
                      </m:d>
                      <m:r>
                        <a:rPr lang="en-US" i="1" dirty="0">
                          <a:latin typeface="Cambria Math" panose="02040503050406030204" pitchFamily="18" charset="0"/>
                        </a:rPr>
                        <m:t>𝑃</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1</m:t>
                              </m:r>
                            </m:sub>
                          </m:sSub>
                        </m:e>
                      </m:d>
                      <m:r>
                        <a:rPr lang="en-US" b="0" i="1" dirty="0" smtClean="0">
                          <a:latin typeface="Cambria Math" panose="02040503050406030204" pitchFamily="18" charset="0"/>
                        </a:rPr>
                        <m:t>…</m:t>
                      </m:r>
                      <m:r>
                        <a:rPr lang="en-US" i="1" dirty="0">
                          <a:latin typeface="Cambria Math" panose="02040503050406030204" pitchFamily="18" charset="0"/>
                        </a:rPr>
                        <m:t>𝑃</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b="0" i="1" dirty="0" smtClean="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2</m:t>
                              </m:r>
                            </m:sub>
                          </m:sSub>
                        </m:e>
                      </m:d>
                    </m:oMath>
                  </m:oMathPara>
                </a14:m>
                <a:endParaRPr lang="en-US" dirty="0"/>
              </a:p>
              <a:p>
                <a:pPr marL="514350" indent="-514350">
                  <a:buFont typeface="+mj-lt"/>
                  <a:buAutoNum type="arabicPeriod" startAt="3"/>
                </a:pPr>
                <a:r>
                  <a:rPr lang="en-US" b="1" u="sng" dirty="0"/>
                  <a:t>Add</a:t>
                </a:r>
                <a:r>
                  <a:rPr lang="en-US" dirty="0"/>
                  <a:t> to eliminate those we don’t care about</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𝑃</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i="1" dirty="0">
                                  <a:latin typeface="Cambria Math" panose="02040503050406030204" pitchFamily="18" charset="0"/>
                                </a:rPr>
                                <m:t>1</m:t>
                              </m:r>
                            </m:sub>
                          </m:sSub>
                          <m:r>
                            <m:rPr>
                              <m:nor/>
                            </m:rPr>
                            <a:rPr lang="en-US" dirty="0"/>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i="1" dirty="0">
                                  <a:latin typeface="Cambria Math" panose="02040503050406030204" pitchFamily="18" charset="0"/>
                                </a:rPr>
                                <m:t>2</m:t>
                              </m:r>
                            </m:sub>
                          </m:sSub>
                        </m:e>
                      </m:d>
                      <m:r>
                        <a:rPr lang="en-US" b="0" i="1" dirty="0" smtClean="0">
                          <a:latin typeface="Cambria Math" panose="02040503050406030204" pitchFamily="18" charset="0"/>
                        </a:rPr>
                        <m:t>=</m:t>
                      </m:r>
                      <m:nary>
                        <m:naryPr>
                          <m:chr m:val="∑"/>
                          <m:limLoc m:val="subSup"/>
                          <m:supHide m:val="on"/>
                          <m:ctrlPr>
                            <a:rPr lang="en-US" i="1" dirty="0" smtClean="0">
                              <a:latin typeface="Cambria Math" panose="02040503050406030204" pitchFamily="18" charset="0"/>
                            </a:rPr>
                          </m:ctrlPr>
                        </m:naryPr>
                        <m:sub>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1</m:t>
                              </m:r>
                            </m:sub>
                          </m:sSub>
                        </m:sub>
                        <m:sup/>
                        <m:e>
                          <m:r>
                            <a:rPr lang="en-US" i="1" dirty="0">
                              <a:latin typeface="Cambria Math" panose="02040503050406030204" pitchFamily="18" charset="0"/>
                            </a:rPr>
                            <m:t>𝑃</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i="1" dirty="0">
                                      <a:latin typeface="Cambria Math" panose="02040503050406030204" pitchFamily="18" charset="0"/>
                                    </a:rPr>
                                    <m:t>0</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i="1" dirty="0">
                                      <a:latin typeface="Cambria Math" panose="02040503050406030204" pitchFamily="18" charset="0"/>
                                    </a:rPr>
                                    <m:t>1</m:t>
                                  </m:r>
                                </m:sub>
                              </m:sSub>
                              <m:r>
                                <m:rPr>
                                  <m:nor/>
                                </m:rPr>
                                <a:rPr lang="en-US" dirty="0"/>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i="1" dirty="0">
                                      <a:latin typeface="Cambria Math" panose="02040503050406030204" pitchFamily="18" charset="0"/>
                                    </a:rPr>
                                    <m:t>2</m:t>
                                  </m:r>
                                </m:sub>
                              </m:sSub>
                            </m:e>
                          </m:d>
                        </m:e>
                      </m:nary>
                      <m:r>
                        <a:rPr lang="en-US" i="1" dirty="0">
                          <a:latin typeface="Cambria Math" panose="02040503050406030204" pitchFamily="18" charset="0"/>
                        </a:rPr>
                        <m:t> </m:t>
                      </m:r>
                    </m:oMath>
                  </m:oMathPara>
                </a14:m>
                <a:endParaRPr lang="en-US" dirty="0"/>
              </a:p>
              <a:p>
                <a:pPr marL="514350" indent="-514350">
                  <a:buFont typeface="+mj-lt"/>
                  <a:buAutoNum type="arabicPeriod" startAt="4"/>
                </a:pPr>
                <a:r>
                  <a:rPr lang="en-US" b="1" u="sng" dirty="0"/>
                  <a:t>Divide:</a:t>
                </a:r>
                <a:r>
                  <a:rPr lang="en-US" dirty="0"/>
                  <a:t> use Bayes’ rule to get the desired conditional</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𝑃</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i="1" dirty="0">
                                  <a:latin typeface="Cambria Math" panose="02040503050406030204" pitchFamily="18" charset="0"/>
                                </a:rPr>
                                <m:t>1</m:t>
                              </m:r>
                            </m:sub>
                          </m:sSub>
                          <m:r>
                            <m:rPr>
                              <m:nor/>
                            </m:rPr>
                            <a:rPr lang="en-US" dirty="0"/>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i="1" dirty="0">
                                  <a:latin typeface="Cambria Math" panose="02040503050406030204" pitchFamily="18" charset="0"/>
                                </a:rPr>
                                <m:t>2</m:t>
                              </m:r>
                            </m:sub>
                          </m:sSub>
                        </m:e>
                      </m:d>
                      <m:r>
                        <a:rPr lang="en-US" b="0" i="1" dirty="0" smtClean="0">
                          <a:latin typeface="Cambria Math" panose="02040503050406030204" pitchFamily="18" charset="0"/>
                        </a:rPr>
                        <m:t>=</m:t>
                      </m:r>
                      <m:r>
                        <a:rPr lang="en-US" i="1" dirty="0">
                          <a:latin typeface="Cambria Math" panose="02040503050406030204" pitchFamily="18" charset="0"/>
                        </a:rPr>
                        <m:t>𝑃</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i="1" dirty="0">
                                  <a:latin typeface="Cambria Math" panose="02040503050406030204" pitchFamily="18" charset="0"/>
                                </a:rPr>
                                <m:t>1</m:t>
                              </m:r>
                            </m:sub>
                          </m:sSub>
                          <m:r>
                            <m:rPr>
                              <m:nor/>
                            </m:rPr>
                            <a:rPr lang="en-US" dirty="0"/>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i="1" dirty="0">
                                  <a:latin typeface="Cambria Math" panose="02040503050406030204" pitchFamily="18" charset="0"/>
                                </a:rPr>
                                <m:t>2</m:t>
                              </m:r>
                            </m:sub>
                          </m:sSub>
                        </m:e>
                      </m:d>
                      <m:r>
                        <a:rPr lang="en-US" b="0" i="1" dirty="0" smtClean="0">
                          <a:latin typeface="Cambria Math" panose="02040503050406030204" pitchFamily="18" charset="0"/>
                        </a:rPr>
                        <m:t>/</m:t>
                      </m:r>
                      <m:r>
                        <a:rPr lang="en-US" i="1" dirty="0">
                          <a:latin typeface="Cambria Math" panose="02040503050406030204" pitchFamily="18" charset="0"/>
                        </a:rPr>
                        <m:t>𝑃</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i="1" dirty="0">
                                  <a:latin typeface="Cambria Math" panose="02040503050406030204" pitchFamily="18" charset="0"/>
                                </a:rPr>
                                <m:t>1</m:t>
                              </m:r>
                            </m:sub>
                          </m:sSub>
                          <m:r>
                            <m:rPr>
                              <m:nor/>
                            </m:rPr>
                            <a:rPr lang="en-US" dirty="0"/>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i="1" dirty="0">
                                  <a:latin typeface="Cambria Math" panose="02040503050406030204" pitchFamily="18" charset="0"/>
                                </a:rPr>
                                <m:t>2</m:t>
                              </m:r>
                            </m:sub>
                          </m:sSub>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58240" y="747877"/>
                <a:ext cx="9357360" cy="4678363"/>
              </a:xfrm>
              <a:blipFill>
                <a:blip r:embed="rId3"/>
                <a:stretch>
                  <a:fillRect l="-1220" t="-2981" b="-26016"/>
                </a:stretch>
              </a:blipFill>
            </p:spPr>
            <p:txBody>
              <a:bodyPr/>
              <a:lstStyle/>
              <a:p>
                <a:r>
                  <a:rPr lang="en-US">
                    <a:noFill/>
                  </a:rPr>
                  <a:t> </a:t>
                </a:r>
              </a:p>
            </p:txBody>
          </p:sp>
        </mc:Fallback>
      </mc:AlternateContent>
      <p:sp>
        <p:nvSpPr>
          <p:cNvPr id="11" name="Oval 10"/>
          <p:cNvSpPr/>
          <p:nvPr/>
        </p:nvSpPr>
        <p:spPr>
          <a:xfrm>
            <a:off x="2362200" y="5421086"/>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R</a:t>
            </a:r>
            <a:r>
              <a:rPr lang="en-US" sz="2400" baseline="-25000" dirty="0">
                <a:solidFill>
                  <a:srgbClr val="0000FF"/>
                </a:solidFill>
              </a:rPr>
              <a:t>0</a:t>
            </a:r>
            <a:endParaRPr lang="en-US" sz="2400" dirty="0"/>
          </a:p>
        </p:txBody>
      </p:sp>
      <p:sp>
        <p:nvSpPr>
          <p:cNvPr id="12" name="Oval 11"/>
          <p:cNvSpPr/>
          <p:nvPr/>
        </p:nvSpPr>
        <p:spPr>
          <a:xfrm>
            <a:off x="3657600" y="6335486"/>
            <a:ext cx="914400" cy="522514"/>
          </a:xfrm>
          <a:prstGeom prst="ellipse">
            <a:avLst/>
          </a:prstGeom>
          <a:noFill/>
          <a:ln w="50800">
            <a:solidFill>
              <a:srgbClr val="FF8A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U</a:t>
            </a:r>
            <a:r>
              <a:rPr lang="en-US" sz="2400" baseline="-25000" dirty="0">
                <a:solidFill>
                  <a:srgbClr val="0000FF"/>
                </a:solidFill>
              </a:rPr>
              <a:t>1</a:t>
            </a:r>
            <a:endParaRPr lang="en-US" sz="2400" dirty="0"/>
          </a:p>
        </p:txBody>
      </p:sp>
      <p:sp>
        <p:nvSpPr>
          <p:cNvPr id="13" name="Oval 12"/>
          <p:cNvSpPr/>
          <p:nvPr/>
        </p:nvSpPr>
        <p:spPr>
          <a:xfrm>
            <a:off x="3657600" y="5421086"/>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R</a:t>
            </a:r>
            <a:r>
              <a:rPr lang="en-US" sz="2400" baseline="-25000" dirty="0">
                <a:solidFill>
                  <a:srgbClr val="0000FF"/>
                </a:solidFill>
              </a:rPr>
              <a:t>1</a:t>
            </a:r>
            <a:endParaRPr lang="en-US" sz="2400" dirty="0"/>
          </a:p>
        </p:txBody>
      </p:sp>
      <p:sp>
        <p:nvSpPr>
          <p:cNvPr id="14" name="Oval 13"/>
          <p:cNvSpPr/>
          <p:nvPr/>
        </p:nvSpPr>
        <p:spPr>
          <a:xfrm>
            <a:off x="7315200" y="6324600"/>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U</a:t>
            </a:r>
            <a:r>
              <a:rPr lang="en-US" sz="2400" i="1" baseline="-25000" dirty="0">
                <a:solidFill>
                  <a:srgbClr val="0000FF"/>
                </a:solidFill>
              </a:rPr>
              <a:t>t</a:t>
            </a:r>
            <a:r>
              <a:rPr lang="en-US" sz="2400" baseline="-25000" dirty="0">
                <a:solidFill>
                  <a:srgbClr val="0000FF"/>
                </a:solidFill>
              </a:rPr>
              <a:t>-1</a:t>
            </a:r>
            <a:endParaRPr lang="en-US" sz="2400" dirty="0"/>
          </a:p>
        </p:txBody>
      </p:sp>
      <p:sp>
        <p:nvSpPr>
          <p:cNvPr id="15" name="Oval 14"/>
          <p:cNvSpPr/>
          <p:nvPr/>
        </p:nvSpPr>
        <p:spPr>
          <a:xfrm>
            <a:off x="7315200" y="5410200"/>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R</a:t>
            </a:r>
            <a:r>
              <a:rPr lang="en-US" sz="2400" i="1" baseline="-25000" dirty="0">
                <a:solidFill>
                  <a:srgbClr val="0000FF"/>
                </a:solidFill>
              </a:rPr>
              <a:t>t</a:t>
            </a:r>
            <a:r>
              <a:rPr lang="en-US" sz="2400" baseline="-25000" dirty="0">
                <a:solidFill>
                  <a:srgbClr val="0000FF"/>
                </a:solidFill>
              </a:rPr>
              <a:t>-1</a:t>
            </a:r>
            <a:endParaRPr lang="en-US" sz="2400" dirty="0"/>
          </a:p>
        </p:txBody>
      </p:sp>
      <p:sp>
        <p:nvSpPr>
          <p:cNvPr id="16" name="Oval 15"/>
          <p:cNvSpPr/>
          <p:nvPr/>
        </p:nvSpPr>
        <p:spPr>
          <a:xfrm>
            <a:off x="8610600" y="6324600"/>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U</a:t>
            </a:r>
            <a:r>
              <a:rPr lang="en-US" sz="2400" i="1" baseline="-25000" dirty="0">
                <a:solidFill>
                  <a:srgbClr val="0000FF"/>
                </a:solidFill>
              </a:rPr>
              <a:t>t</a:t>
            </a:r>
            <a:endParaRPr lang="en-US" sz="2400" i="1" dirty="0"/>
          </a:p>
        </p:txBody>
      </p:sp>
      <p:sp>
        <p:nvSpPr>
          <p:cNvPr id="17" name="Oval 16"/>
          <p:cNvSpPr/>
          <p:nvPr/>
        </p:nvSpPr>
        <p:spPr>
          <a:xfrm>
            <a:off x="8610600" y="5410200"/>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R</a:t>
            </a:r>
            <a:r>
              <a:rPr lang="en-US" sz="2400" i="1" baseline="-25000" dirty="0">
                <a:solidFill>
                  <a:srgbClr val="0000FF"/>
                </a:solidFill>
              </a:rPr>
              <a:t>t</a:t>
            </a:r>
            <a:endParaRPr lang="en-US" sz="2400" i="1" dirty="0"/>
          </a:p>
        </p:txBody>
      </p:sp>
      <p:cxnSp>
        <p:nvCxnSpPr>
          <p:cNvPr id="19" name="Straight Arrow Connector 18"/>
          <p:cNvCxnSpPr>
            <a:stCxn id="11" idx="6"/>
            <a:endCxn id="13" idx="2"/>
          </p:cNvCxnSpPr>
          <p:nvPr/>
        </p:nvCxnSpPr>
        <p:spPr>
          <a:xfrm>
            <a:off x="3276600" y="5682343"/>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229600" y="5638800"/>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4"/>
            <a:endCxn id="12" idx="0"/>
          </p:cNvCxnSpPr>
          <p:nvPr/>
        </p:nvCxnSpPr>
        <p:spPr>
          <a:xfrm rot="5400000">
            <a:off x="3918857" y="6139543"/>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7577251" y="6138749"/>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8872651" y="6138749"/>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572000" y="5681472"/>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934200" y="5681472"/>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210181" y="5257801"/>
            <a:ext cx="609462" cy="830997"/>
          </a:xfrm>
          <a:prstGeom prst="rect">
            <a:avLst/>
          </a:prstGeom>
          <a:noFill/>
        </p:spPr>
        <p:txBody>
          <a:bodyPr wrap="none" rtlCol="0">
            <a:spAutoFit/>
          </a:bodyPr>
          <a:lstStyle/>
          <a:p>
            <a:r>
              <a:rPr lang="en-US" sz="4800" dirty="0"/>
              <a:t>…</a:t>
            </a:r>
          </a:p>
        </p:txBody>
      </p:sp>
      <p:sp>
        <p:nvSpPr>
          <p:cNvPr id="38" name="Oval 37"/>
          <p:cNvSpPr/>
          <p:nvPr/>
        </p:nvSpPr>
        <p:spPr>
          <a:xfrm>
            <a:off x="4953000" y="6324600"/>
            <a:ext cx="914400" cy="522514"/>
          </a:xfrm>
          <a:prstGeom prst="ellipse">
            <a:avLst/>
          </a:prstGeom>
          <a:noFill/>
          <a:ln w="50800">
            <a:solidFill>
              <a:srgbClr val="FF8A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U</a:t>
            </a:r>
            <a:r>
              <a:rPr lang="en-US" sz="2400" baseline="-25000" dirty="0">
                <a:solidFill>
                  <a:srgbClr val="0000FF"/>
                </a:solidFill>
              </a:rPr>
              <a:t>2</a:t>
            </a:r>
            <a:endParaRPr lang="en-US" sz="2400" dirty="0"/>
          </a:p>
        </p:txBody>
      </p:sp>
      <p:sp>
        <p:nvSpPr>
          <p:cNvPr id="39" name="Oval 38"/>
          <p:cNvSpPr/>
          <p:nvPr/>
        </p:nvSpPr>
        <p:spPr>
          <a:xfrm>
            <a:off x="4953000" y="5410200"/>
            <a:ext cx="914400" cy="522514"/>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R</a:t>
            </a:r>
            <a:r>
              <a:rPr lang="en-US" sz="2400" baseline="-25000" dirty="0">
                <a:solidFill>
                  <a:srgbClr val="0000FF"/>
                </a:solidFill>
              </a:rPr>
              <a:t>2</a:t>
            </a:r>
            <a:endParaRPr lang="en-US" sz="2400" dirty="0"/>
          </a:p>
        </p:txBody>
      </p:sp>
      <p:cxnSp>
        <p:nvCxnSpPr>
          <p:cNvPr id="40" name="Straight Arrow Connector 39"/>
          <p:cNvCxnSpPr>
            <a:stCxn id="39" idx="4"/>
            <a:endCxn id="38" idx="0"/>
          </p:cNvCxnSpPr>
          <p:nvPr/>
        </p:nvCxnSpPr>
        <p:spPr>
          <a:xfrm rot="5400000">
            <a:off x="5214257" y="6128657"/>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867400" y="567058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063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54574" y="2536108"/>
            <a:ext cx="797975" cy="461665"/>
          </a:xfrm>
          <a:prstGeom prst="rect">
            <a:avLst/>
          </a:prstGeom>
          <a:noFill/>
        </p:spPr>
        <p:txBody>
          <a:bodyPr wrap="none" rtlCol="0">
            <a:spAutoFit/>
          </a:bodyPr>
          <a:lstStyle/>
          <a:p>
            <a:r>
              <a:rPr lang="en-US" sz="2400" dirty="0">
                <a:solidFill>
                  <a:srgbClr val="0000FF"/>
                </a:solidFill>
              </a:rPr>
              <a:t>state</a:t>
            </a:r>
          </a:p>
        </p:txBody>
      </p:sp>
      <p:sp>
        <p:nvSpPr>
          <p:cNvPr id="6" name="TextBox 5"/>
          <p:cNvSpPr txBox="1"/>
          <p:nvPr/>
        </p:nvSpPr>
        <p:spPr>
          <a:xfrm>
            <a:off x="7466093" y="3424420"/>
            <a:ext cx="1667892" cy="461665"/>
          </a:xfrm>
          <a:prstGeom prst="rect">
            <a:avLst/>
          </a:prstGeom>
          <a:noFill/>
        </p:spPr>
        <p:txBody>
          <a:bodyPr wrap="none" rtlCol="0">
            <a:spAutoFit/>
          </a:bodyPr>
          <a:lstStyle/>
          <a:p>
            <a:r>
              <a:rPr lang="en-US" sz="2400" dirty="0">
                <a:solidFill>
                  <a:srgbClr val="0000FF"/>
                </a:solidFill>
              </a:rPr>
              <a:t>observation</a:t>
            </a:r>
          </a:p>
        </p:txBody>
      </p:sp>
      <p:sp>
        <p:nvSpPr>
          <p:cNvPr id="12" name="TextBox 11"/>
          <p:cNvSpPr txBox="1"/>
          <p:nvPr/>
        </p:nvSpPr>
        <p:spPr>
          <a:xfrm>
            <a:off x="6766932" y="1941423"/>
            <a:ext cx="2276842" cy="461665"/>
          </a:xfrm>
          <a:prstGeom prst="rect">
            <a:avLst/>
          </a:prstGeom>
          <a:noFill/>
        </p:spPr>
        <p:txBody>
          <a:bodyPr wrap="none" rtlCol="0">
            <a:spAutoFit/>
          </a:bodyPr>
          <a:lstStyle/>
          <a:p>
            <a:r>
              <a:rPr lang="en-US" sz="2400" dirty="0">
                <a:solidFill>
                  <a:srgbClr val="0000FF"/>
                </a:solidFill>
              </a:rPr>
              <a:t>Transition model</a:t>
            </a:r>
          </a:p>
        </p:txBody>
      </p:sp>
      <p:sp>
        <p:nvSpPr>
          <p:cNvPr id="11" name="Title 1">
            <a:extLst>
              <a:ext uri="{FF2B5EF4-FFF2-40B4-BE49-F238E27FC236}">
                <a16:creationId xmlns:a16="http://schemas.microsoft.com/office/drawing/2014/main" id="{599D4E26-183F-1C40-BC5B-24EB945A87F4}"/>
              </a:ext>
            </a:extLst>
          </p:cNvPr>
          <p:cNvSpPr>
            <a:spLocks noGrp="1"/>
          </p:cNvSpPr>
          <p:nvPr>
            <p:ph type="title"/>
          </p:nvPr>
        </p:nvSpPr>
        <p:spPr>
          <a:xfrm>
            <a:off x="838200" y="365125"/>
            <a:ext cx="10515600" cy="1325563"/>
          </a:xfrm>
        </p:spPr>
        <p:txBody>
          <a:bodyPr>
            <a:normAutofit/>
          </a:bodyPr>
          <a:lstStyle/>
          <a:p>
            <a:r>
              <a:rPr lang="en-US" dirty="0"/>
              <a:t>Filtering and Decoding in </a:t>
            </a:r>
            <a:r>
              <a:rPr lang="en-US" dirty="0" err="1"/>
              <a:t>UmbrellaWorld</a:t>
            </a:r>
            <a:endParaRPr lang="en-US" dirty="0"/>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690FDDC3-7D21-EE40-8F1A-3168B983AED9}"/>
                  </a:ext>
                </a:extLst>
              </p:cNvPr>
              <p:cNvSpPr>
                <a:spLocks noGrp="1"/>
              </p:cNvSpPr>
              <p:nvPr>
                <p:ph idx="1"/>
              </p:nvPr>
            </p:nvSpPr>
            <p:spPr>
              <a:xfrm>
                <a:off x="127868" y="1970589"/>
                <a:ext cx="5297202" cy="4351338"/>
              </a:xfrm>
            </p:spPr>
            <p:txBody>
              <a:bodyPr>
                <a:normAutofit fontScale="85000" lnSpcReduction="10000"/>
              </a:bodyPr>
              <a:lstStyle/>
              <a:p>
                <a:pPr marL="514350" indent="-514350">
                  <a:buAutoNum type="arabicPeriod"/>
                </a:pPr>
                <a:r>
                  <a:rPr lang="en-US" b="1" u="sng" dirty="0"/>
                  <a:t>Select</a:t>
                </a:r>
                <a:r>
                  <a:rPr lang="en-US" dirty="0"/>
                  <a:t>: </a:t>
                </a:r>
              </a:p>
              <a:p>
                <a:pPr marL="0" indent="0">
                  <a:buNone/>
                </a:pPr>
                <a:r>
                  <a:rPr lang="en-US" dirty="0"/>
                  <a:t>To represent the relationship among</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2</m:t>
                              </m:r>
                            </m:sub>
                          </m:sSub>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𝑈</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oMath>
                  </m:oMathPara>
                </a14:m>
                <a:endParaRPr lang="en-US" dirty="0"/>
              </a:p>
              <a:p>
                <a:pPr marL="0" indent="0">
                  <a:buNone/>
                </a:pPr>
                <a:r>
                  <a:rPr lang="en-US" dirty="0"/>
                  <a:t>…we also need knowledge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0</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1</m:t>
                        </m:r>
                      </m:sub>
                    </m:sSub>
                  </m:oMath>
                </a14:m>
                <a:r>
                  <a:rPr lang="en-US" dirty="0"/>
                  <a:t>.  </a:t>
                </a:r>
              </a:p>
              <a:p>
                <a:r>
                  <a:rPr lang="en-US" dirty="0"/>
                  <a:t>In particular, we need the initial state probability,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0</m:t>
                            </m:r>
                          </m:sub>
                        </m:sSub>
                      </m:e>
                    </m:d>
                  </m:oMath>
                </a14:m>
                <a:r>
                  <a:rPr lang="en-US" dirty="0"/>
                  <a:t>.  </a:t>
                </a:r>
              </a:p>
              <a:p>
                <a:r>
                  <a:rPr lang="en-US" dirty="0"/>
                  <a:t>It wasn’t specified in the problem statement!  Therefore we are justified in making any reasonable assumption, and clearly stating our assumption. Let’s assume </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0</m:t>
                              </m:r>
                            </m:sub>
                          </m:sSub>
                        </m:e>
                      </m:d>
                      <m:r>
                        <a:rPr lang="en-US" b="0" i="1" smtClean="0">
                          <a:latin typeface="Cambria Math" panose="02040503050406030204" pitchFamily="18" charset="0"/>
                        </a:rPr>
                        <m:t>=0.5</m:t>
                      </m:r>
                    </m:oMath>
                  </m:oMathPara>
                </a14:m>
                <a:endParaRPr lang="en-US" dirty="0"/>
              </a:p>
            </p:txBody>
          </p:sp>
        </mc:Choice>
        <mc:Fallback xmlns="">
          <p:sp>
            <p:nvSpPr>
              <p:cNvPr id="14" name="Content Placeholder 2">
                <a:extLst>
                  <a:ext uri="{FF2B5EF4-FFF2-40B4-BE49-F238E27FC236}">
                    <a16:creationId xmlns:a16="http://schemas.microsoft.com/office/drawing/2014/main" id="{690FDDC3-7D21-EE40-8F1A-3168B983AED9}"/>
                  </a:ext>
                </a:extLst>
              </p:cNvPr>
              <p:cNvSpPr>
                <a:spLocks noGrp="1" noRot="1" noChangeAspect="1" noMove="1" noResize="1" noEditPoints="1" noAdjustHandles="1" noChangeArrowheads="1" noChangeShapeType="1" noTextEdit="1"/>
              </p:cNvSpPr>
              <p:nvPr>
                <p:ph idx="1"/>
              </p:nvPr>
            </p:nvSpPr>
            <p:spPr>
              <a:xfrm>
                <a:off x="127868" y="1970589"/>
                <a:ext cx="5297202" cy="4351338"/>
              </a:xfrm>
              <a:blipFill>
                <a:blip r:embed="rId3"/>
                <a:stretch>
                  <a:fillRect l="-1675" t="-2616" r="-1675"/>
                </a:stretch>
              </a:blipFill>
            </p:spPr>
            <p:txBody>
              <a:bodyPr/>
              <a:lstStyle/>
              <a:p>
                <a:r>
                  <a:rPr lang="en-US">
                    <a:noFill/>
                  </a:rPr>
                  <a:t> </a:t>
                </a:r>
              </a:p>
            </p:txBody>
          </p:sp>
        </mc:Fallback>
      </mc:AlternateContent>
      <p:sp>
        <p:nvSpPr>
          <p:cNvPr id="10" name="Oval 9">
            <a:extLst>
              <a:ext uri="{FF2B5EF4-FFF2-40B4-BE49-F238E27FC236}">
                <a16:creationId xmlns:a16="http://schemas.microsoft.com/office/drawing/2014/main" id="{C41F5AFA-50AE-104C-882D-65441A926C55}"/>
              </a:ext>
            </a:extLst>
          </p:cNvPr>
          <p:cNvSpPr/>
          <p:nvPr/>
        </p:nvSpPr>
        <p:spPr>
          <a:xfrm>
            <a:off x="8186851" y="2523629"/>
            <a:ext cx="914400" cy="522514"/>
          </a:xfrm>
          <a:prstGeom prst="ellipse">
            <a:avLst/>
          </a:prstGeom>
          <a:solidFill>
            <a:schemeClr val="bg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R</a:t>
            </a:r>
            <a:r>
              <a:rPr lang="en-US" sz="2400" baseline="-25000" dirty="0">
                <a:solidFill>
                  <a:srgbClr val="0000FF"/>
                </a:solidFill>
              </a:rPr>
              <a:t>0</a:t>
            </a:r>
            <a:endParaRPr lang="en-US" sz="2400" dirty="0"/>
          </a:p>
        </p:txBody>
      </p:sp>
      <p:sp>
        <p:nvSpPr>
          <p:cNvPr id="15" name="Oval 14">
            <a:extLst>
              <a:ext uri="{FF2B5EF4-FFF2-40B4-BE49-F238E27FC236}">
                <a16:creationId xmlns:a16="http://schemas.microsoft.com/office/drawing/2014/main" id="{59BA3295-44AE-DD4E-82B3-70EC9D7B0910}"/>
              </a:ext>
            </a:extLst>
          </p:cNvPr>
          <p:cNvSpPr/>
          <p:nvPr/>
        </p:nvSpPr>
        <p:spPr>
          <a:xfrm>
            <a:off x="9482251" y="3438029"/>
            <a:ext cx="914400" cy="522514"/>
          </a:xfrm>
          <a:prstGeom prst="ellipse">
            <a:avLst/>
          </a:prstGeom>
          <a:noFill/>
          <a:ln w="508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U</a:t>
            </a:r>
            <a:r>
              <a:rPr lang="en-US" sz="2400" baseline="-25000" dirty="0">
                <a:solidFill>
                  <a:srgbClr val="0000FF"/>
                </a:solidFill>
              </a:rPr>
              <a:t>1</a:t>
            </a:r>
            <a:endParaRPr lang="en-US" sz="2400" dirty="0"/>
          </a:p>
        </p:txBody>
      </p:sp>
      <p:sp>
        <p:nvSpPr>
          <p:cNvPr id="16" name="Oval 15">
            <a:extLst>
              <a:ext uri="{FF2B5EF4-FFF2-40B4-BE49-F238E27FC236}">
                <a16:creationId xmlns:a16="http://schemas.microsoft.com/office/drawing/2014/main" id="{9A26D4C4-6917-C446-8CEE-1F264401B3D2}"/>
              </a:ext>
            </a:extLst>
          </p:cNvPr>
          <p:cNvSpPr/>
          <p:nvPr/>
        </p:nvSpPr>
        <p:spPr>
          <a:xfrm>
            <a:off x="9482251" y="2523629"/>
            <a:ext cx="914400" cy="522514"/>
          </a:xfrm>
          <a:prstGeom prst="ellipse">
            <a:avLst/>
          </a:prstGeom>
          <a:solidFill>
            <a:schemeClr val="bg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R</a:t>
            </a:r>
            <a:r>
              <a:rPr lang="en-US" sz="2400" baseline="-25000" dirty="0">
                <a:solidFill>
                  <a:srgbClr val="0000FF"/>
                </a:solidFill>
              </a:rPr>
              <a:t>1</a:t>
            </a:r>
            <a:endParaRPr lang="en-US" sz="2400" dirty="0"/>
          </a:p>
        </p:txBody>
      </p:sp>
      <p:cxnSp>
        <p:nvCxnSpPr>
          <p:cNvPr id="17" name="Straight Arrow Connector 16">
            <a:extLst>
              <a:ext uri="{FF2B5EF4-FFF2-40B4-BE49-F238E27FC236}">
                <a16:creationId xmlns:a16="http://schemas.microsoft.com/office/drawing/2014/main" id="{D0355DA6-4C89-954A-8FF9-C3886111C678}"/>
              </a:ext>
            </a:extLst>
          </p:cNvPr>
          <p:cNvCxnSpPr>
            <a:stCxn id="10" idx="6"/>
            <a:endCxn id="16" idx="2"/>
          </p:cNvCxnSpPr>
          <p:nvPr/>
        </p:nvCxnSpPr>
        <p:spPr>
          <a:xfrm>
            <a:off x="9101251" y="278488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937705-9928-E94D-B010-74C43AE89150}"/>
              </a:ext>
            </a:extLst>
          </p:cNvPr>
          <p:cNvCxnSpPr>
            <a:stCxn id="16" idx="4"/>
            <a:endCxn id="15" idx="0"/>
          </p:cNvCxnSpPr>
          <p:nvPr/>
        </p:nvCxnSpPr>
        <p:spPr>
          <a:xfrm rot="5400000">
            <a:off x="9743508" y="3242086"/>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0601995-9A22-D045-BFC3-CEAAF5A6C94B}"/>
              </a:ext>
            </a:extLst>
          </p:cNvPr>
          <p:cNvCxnSpPr/>
          <p:nvPr/>
        </p:nvCxnSpPr>
        <p:spPr>
          <a:xfrm>
            <a:off x="10396651" y="2784015"/>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C70148CE-2E73-4449-8912-D664BA62E761}"/>
              </a:ext>
            </a:extLst>
          </p:cNvPr>
          <p:cNvSpPr/>
          <p:nvPr/>
        </p:nvSpPr>
        <p:spPr>
          <a:xfrm>
            <a:off x="10798097" y="3449445"/>
            <a:ext cx="914400" cy="522514"/>
          </a:xfrm>
          <a:prstGeom prst="ellipse">
            <a:avLst/>
          </a:prstGeom>
          <a:noFill/>
          <a:ln w="508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U</a:t>
            </a:r>
            <a:r>
              <a:rPr lang="en-US" sz="2400" i="1" baseline="-25000" dirty="0">
                <a:solidFill>
                  <a:srgbClr val="0000FF"/>
                </a:solidFill>
              </a:rPr>
              <a:t>2</a:t>
            </a:r>
            <a:endParaRPr lang="en-US" sz="2400" i="1" dirty="0"/>
          </a:p>
        </p:txBody>
      </p:sp>
      <p:sp>
        <p:nvSpPr>
          <p:cNvPr id="21" name="Oval 20">
            <a:extLst>
              <a:ext uri="{FF2B5EF4-FFF2-40B4-BE49-F238E27FC236}">
                <a16:creationId xmlns:a16="http://schemas.microsoft.com/office/drawing/2014/main" id="{74547A0C-D18B-4B40-BF11-1C57B2D1EF0D}"/>
              </a:ext>
            </a:extLst>
          </p:cNvPr>
          <p:cNvSpPr/>
          <p:nvPr/>
        </p:nvSpPr>
        <p:spPr>
          <a:xfrm>
            <a:off x="10798097" y="2535045"/>
            <a:ext cx="914400" cy="522514"/>
          </a:xfrm>
          <a:prstGeom prst="ellipse">
            <a:avLst/>
          </a:prstGeom>
          <a:solidFill>
            <a:schemeClr val="bg2">
              <a:lumMod val="40000"/>
              <a:lumOff val="6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R</a:t>
            </a:r>
            <a:r>
              <a:rPr lang="en-US" sz="2400" i="1" baseline="-25000" dirty="0">
                <a:solidFill>
                  <a:srgbClr val="0000FF"/>
                </a:solidFill>
              </a:rPr>
              <a:t>2</a:t>
            </a:r>
            <a:endParaRPr lang="en-US" sz="2400" i="1" dirty="0"/>
          </a:p>
        </p:txBody>
      </p:sp>
      <p:cxnSp>
        <p:nvCxnSpPr>
          <p:cNvPr id="23" name="Straight Arrow Connector 22">
            <a:extLst>
              <a:ext uri="{FF2B5EF4-FFF2-40B4-BE49-F238E27FC236}">
                <a16:creationId xmlns:a16="http://schemas.microsoft.com/office/drawing/2014/main" id="{EDA67BF7-6828-1340-9DDA-06AF9CEE79DB}"/>
              </a:ext>
            </a:extLst>
          </p:cNvPr>
          <p:cNvCxnSpPr>
            <a:stCxn id="21" idx="4"/>
            <a:endCxn id="20" idx="0"/>
          </p:cNvCxnSpPr>
          <p:nvPr/>
        </p:nvCxnSpPr>
        <p:spPr>
          <a:xfrm rot="5400000">
            <a:off x="11059354" y="3253502"/>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06D7774-CF35-7B4C-B380-922A5229AD3D}"/>
              </a:ext>
            </a:extLst>
          </p:cNvPr>
          <p:cNvCxnSpPr/>
          <p:nvPr/>
        </p:nvCxnSpPr>
        <p:spPr>
          <a:xfrm>
            <a:off x="11712497" y="2795431"/>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A7AB1ACC-9249-184D-A14D-7F13886354E9}"/>
              </a:ext>
            </a:extLst>
          </p:cNvPr>
          <p:cNvGraphicFramePr>
            <a:graphicFrameLocks noGrp="1"/>
          </p:cNvGraphicFramePr>
          <p:nvPr/>
        </p:nvGraphicFramePr>
        <p:xfrm>
          <a:off x="9296400" y="4964150"/>
          <a:ext cx="2667000" cy="1036320"/>
        </p:xfrm>
        <a:graphic>
          <a:graphicData uri="http://schemas.openxmlformats.org/drawingml/2006/table">
            <a:tbl>
              <a:tblPr firstRow="1" bandRow="1">
                <a:tableStyleId>{F5AB1C69-6EDB-4FF4-983F-18BD219EF322}</a:tableStyleId>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345440">
                <a:tc>
                  <a:txBody>
                    <a:bodyPr/>
                    <a:lstStyle/>
                    <a:p>
                      <a:pPr algn="ct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1"/>
                          </a:solidFill>
                        </a:rPr>
                        <a:t>U</a:t>
                      </a:r>
                      <a:r>
                        <a:rPr lang="en-US" sz="1600" b="0" baseline="-25000" dirty="0" err="1">
                          <a:solidFill>
                            <a:schemeClr val="tx1"/>
                          </a:solidFill>
                        </a:rPr>
                        <a:t>t</a:t>
                      </a:r>
                      <a:r>
                        <a:rPr lang="en-US" sz="1600" b="0" baseline="0" dirty="0">
                          <a:solidFill>
                            <a:schemeClr val="tx1"/>
                          </a:solidFill>
                        </a:rPr>
                        <a:t> = 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1"/>
                          </a:solidFill>
                        </a:rPr>
                        <a:t>U</a:t>
                      </a:r>
                      <a:r>
                        <a:rPr lang="en-US" sz="1600" b="0" baseline="-25000" dirty="0" err="1">
                          <a:solidFill>
                            <a:schemeClr val="tx1"/>
                          </a:solidFill>
                        </a:rPr>
                        <a:t>t</a:t>
                      </a:r>
                      <a:r>
                        <a:rPr lang="en-US" sz="1600" b="0" baseline="0" dirty="0">
                          <a:solidFill>
                            <a:schemeClr val="tx1"/>
                          </a:solidFill>
                        </a:rPr>
                        <a:t> = F</a:t>
                      </a:r>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5440">
                <a:tc>
                  <a:txBody>
                    <a:bodyPr/>
                    <a:lstStyle/>
                    <a:p>
                      <a:pPr algn="ctr"/>
                      <a:r>
                        <a:rPr lang="en-US" sz="1600" dirty="0" err="1"/>
                        <a:t>R</a:t>
                      </a:r>
                      <a:r>
                        <a:rPr lang="en-US" sz="1600" baseline="-25000" dirty="0" err="1"/>
                        <a:t>t</a:t>
                      </a:r>
                      <a:r>
                        <a:rPr lang="en-US" sz="1600" baseline="0" dirty="0"/>
                        <a:t> = 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454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err="1"/>
                        <a:t>R</a:t>
                      </a:r>
                      <a:r>
                        <a:rPr lang="en-US" sz="1600" baseline="-25000" dirty="0" err="1"/>
                        <a:t>t</a:t>
                      </a:r>
                      <a:r>
                        <a:rPr lang="en-US" sz="1600" baseline="0" dirty="0"/>
                        <a:t> = F</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8" name="TextBox 27">
            <a:extLst>
              <a:ext uri="{FF2B5EF4-FFF2-40B4-BE49-F238E27FC236}">
                <a16:creationId xmlns:a16="http://schemas.microsoft.com/office/drawing/2014/main" id="{6842036F-639E-6C40-AD9F-5764176CAE78}"/>
              </a:ext>
            </a:extLst>
          </p:cNvPr>
          <p:cNvSpPr txBox="1"/>
          <p:nvPr/>
        </p:nvSpPr>
        <p:spPr>
          <a:xfrm>
            <a:off x="9301971" y="4661209"/>
            <a:ext cx="2667000" cy="369332"/>
          </a:xfrm>
          <a:prstGeom prst="rect">
            <a:avLst/>
          </a:prstGeom>
          <a:noFill/>
        </p:spPr>
        <p:txBody>
          <a:bodyPr wrap="square" rtlCol="0">
            <a:spAutoFit/>
          </a:bodyPr>
          <a:lstStyle/>
          <a:p>
            <a:pPr algn="ctr"/>
            <a:r>
              <a:rPr lang="en-US" dirty="0">
                <a:solidFill>
                  <a:srgbClr val="0000FF"/>
                </a:solidFill>
              </a:rPr>
              <a:t>Observation probabilities</a:t>
            </a:r>
          </a:p>
        </p:txBody>
      </p:sp>
      <p:graphicFrame>
        <p:nvGraphicFramePr>
          <p:cNvPr id="29" name="Table 28">
            <a:extLst>
              <a:ext uri="{FF2B5EF4-FFF2-40B4-BE49-F238E27FC236}">
                <a16:creationId xmlns:a16="http://schemas.microsoft.com/office/drawing/2014/main" id="{FD9D8B84-1C47-A944-A653-4FBD5F7E9035}"/>
              </a:ext>
            </a:extLst>
          </p:cNvPr>
          <p:cNvGraphicFramePr>
            <a:graphicFrameLocks noGrp="1"/>
          </p:cNvGraphicFramePr>
          <p:nvPr/>
        </p:nvGraphicFramePr>
        <p:xfrm>
          <a:off x="6276275" y="4952998"/>
          <a:ext cx="2667000" cy="1036320"/>
        </p:xfrm>
        <a:graphic>
          <a:graphicData uri="http://schemas.openxmlformats.org/drawingml/2006/table">
            <a:tbl>
              <a:tblPr firstRow="1" bandRow="1">
                <a:tableStyleId>{F5AB1C69-6EDB-4FF4-983F-18BD219EF322}</a:tableStyleId>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345440">
                <a:tc>
                  <a:txBody>
                    <a:bodyPr/>
                    <a:lstStyle/>
                    <a:p>
                      <a:pPr algn="ct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1"/>
                          </a:solidFill>
                        </a:rPr>
                        <a:t>R</a:t>
                      </a:r>
                      <a:r>
                        <a:rPr lang="en-US" sz="1600" b="0" baseline="-25000" dirty="0" err="1">
                          <a:solidFill>
                            <a:schemeClr val="tx1"/>
                          </a:solidFill>
                        </a:rPr>
                        <a:t>t</a:t>
                      </a:r>
                      <a:r>
                        <a:rPr lang="en-US" sz="1600" b="0" baseline="0" dirty="0">
                          <a:solidFill>
                            <a:schemeClr val="tx1"/>
                          </a:solidFill>
                        </a:rPr>
                        <a:t> = 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1"/>
                          </a:solidFill>
                        </a:rPr>
                        <a:t>R</a:t>
                      </a:r>
                      <a:r>
                        <a:rPr lang="en-US" sz="1600" b="0" baseline="-25000" dirty="0" err="1">
                          <a:solidFill>
                            <a:schemeClr val="tx1"/>
                          </a:solidFill>
                        </a:rPr>
                        <a:t>t</a:t>
                      </a:r>
                      <a:r>
                        <a:rPr lang="en-US" sz="1600" b="0" baseline="0" dirty="0">
                          <a:solidFill>
                            <a:schemeClr val="tx1"/>
                          </a:solidFill>
                        </a:rPr>
                        <a:t> = F</a:t>
                      </a:r>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5440">
                <a:tc>
                  <a:txBody>
                    <a:bodyPr/>
                    <a:lstStyle/>
                    <a:p>
                      <a:pPr algn="ctr"/>
                      <a:r>
                        <a:rPr lang="en-US" sz="1600" dirty="0"/>
                        <a:t>R</a:t>
                      </a:r>
                      <a:r>
                        <a:rPr lang="en-US" sz="1600" baseline="-25000" dirty="0"/>
                        <a:t>t-1</a:t>
                      </a:r>
                      <a:r>
                        <a:rPr lang="en-US" sz="1600" baseline="0" dirty="0"/>
                        <a:t> = 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0.7</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454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R</a:t>
                      </a:r>
                      <a:r>
                        <a:rPr lang="en-US" sz="1600" baseline="-25000" dirty="0"/>
                        <a:t>t-1</a:t>
                      </a:r>
                      <a:r>
                        <a:rPr lang="en-US" sz="1600" baseline="0" dirty="0"/>
                        <a:t> = F</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0" name="TextBox 29">
            <a:extLst>
              <a:ext uri="{FF2B5EF4-FFF2-40B4-BE49-F238E27FC236}">
                <a16:creationId xmlns:a16="http://schemas.microsoft.com/office/drawing/2014/main" id="{987A52D8-C482-3D4B-80C6-919B047F2D27}"/>
              </a:ext>
            </a:extLst>
          </p:cNvPr>
          <p:cNvSpPr txBox="1"/>
          <p:nvPr/>
        </p:nvSpPr>
        <p:spPr>
          <a:xfrm>
            <a:off x="6194495" y="4654220"/>
            <a:ext cx="2815683" cy="369332"/>
          </a:xfrm>
          <a:prstGeom prst="rect">
            <a:avLst/>
          </a:prstGeom>
          <a:noFill/>
        </p:spPr>
        <p:txBody>
          <a:bodyPr wrap="square" rtlCol="0">
            <a:spAutoFit/>
          </a:bodyPr>
          <a:lstStyle/>
          <a:p>
            <a:pPr algn="ctr"/>
            <a:r>
              <a:rPr lang="en-US" dirty="0">
                <a:solidFill>
                  <a:srgbClr val="0000FF"/>
                </a:solidFill>
              </a:rPr>
              <a:t>Transition probabilities</a:t>
            </a:r>
          </a:p>
        </p:txBody>
      </p:sp>
    </p:spTree>
    <p:extLst>
      <p:ext uri="{BB962C8B-B14F-4D97-AF65-F5344CB8AC3E}">
        <p14:creationId xmlns:p14="http://schemas.microsoft.com/office/powerpoint/2010/main" val="4208414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54574" y="2536108"/>
            <a:ext cx="797975" cy="461665"/>
          </a:xfrm>
          <a:prstGeom prst="rect">
            <a:avLst/>
          </a:prstGeom>
          <a:noFill/>
        </p:spPr>
        <p:txBody>
          <a:bodyPr wrap="none" rtlCol="0">
            <a:spAutoFit/>
          </a:bodyPr>
          <a:lstStyle/>
          <a:p>
            <a:r>
              <a:rPr lang="en-US" sz="2400" dirty="0">
                <a:solidFill>
                  <a:srgbClr val="0000FF"/>
                </a:solidFill>
              </a:rPr>
              <a:t>state</a:t>
            </a:r>
          </a:p>
        </p:txBody>
      </p:sp>
      <p:sp>
        <p:nvSpPr>
          <p:cNvPr id="6" name="TextBox 5"/>
          <p:cNvSpPr txBox="1"/>
          <p:nvPr/>
        </p:nvSpPr>
        <p:spPr>
          <a:xfrm>
            <a:off x="7466093" y="3424420"/>
            <a:ext cx="1667892" cy="461665"/>
          </a:xfrm>
          <a:prstGeom prst="rect">
            <a:avLst/>
          </a:prstGeom>
          <a:noFill/>
        </p:spPr>
        <p:txBody>
          <a:bodyPr wrap="none" rtlCol="0">
            <a:spAutoFit/>
          </a:bodyPr>
          <a:lstStyle/>
          <a:p>
            <a:r>
              <a:rPr lang="en-US" sz="2400" dirty="0">
                <a:solidFill>
                  <a:srgbClr val="0000FF"/>
                </a:solidFill>
              </a:rPr>
              <a:t>observation</a:t>
            </a:r>
          </a:p>
        </p:txBody>
      </p:sp>
      <p:sp>
        <p:nvSpPr>
          <p:cNvPr id="12" name="TextBox 11"/>
          <p:cNvSpPr txBox="1"/>
          <p:nvPr/>
        </p:nvSpPr>
        <p:spPr>
          <a:xfrm>
            <a:off x="6766932" y="1941423"/>
            <a:ext cx="2276842" cy="461665"/>
          </a:xfrm>
          <a:prstGeom prst="rect">
            <a:avLst/>
          </a:prstGeom>
          <a:noFill/>
        </p:spPr>
        <p:txBody>
          <a:bodyPr wrap="none" rtlCol="0">
            <a:spAutoFit/>
          </a:bodyPr>
          <a:lstStyle/>
          <a:p>
            <a:r>
              <a:rPr lang="en-US" sz="2400" dirty="0">
                <a:solidFill>
                  <a:srgbClr val="0000FF"/>
                </a:solidFill>
              </a:rPr>
              <a:t>Transition model</a:t>
            </a:r>
          </a:p>
        </p:txBody>
      </p:sp>
      <p:sp>
        <p:nvSpPr>
          <p:cNvPr id="11" name="Title 1">
            <a:extLst>
              <a:ext uri="{FF2B5EF4-FFF2-40B4-BE49-F238E27FC236}">
                <a16:creationId xmlns:a16="http://schemas.microsoft.com/office/drawing/2014/main" id="{599D4E26-183F-1C40-BC5B-24EB945A87F4}"/>
              </a:ext>
            </a:extLst>
          </p:cNvPr>
          <p:cNvSpPr>
            <a:spLocks noGrp="1"/>
          </p:cNvSpPr>
          <p:nvPr>
            <p:ph type="title"/>
          </p:nvPr>
        </p:nvSpPr>
        <p:spPr>
          <a:xfrm>
            <a:off x="838200" y="365125"/>
            <a:ext cx="10515600" cy="1325563"/>
          </a:xfrm>
        </p:spPr>
        <p:txBody>
          <a:bodyPr>
            <a:normAutofit/>
          </a:bodyPr>
          <a:lstStyle/>
          <a:p>
            <a:r>
              <a:rPr lang="en-US" dirty="0"/>
              <a:t>Filtering and Decoding in </a:t>
            </a:r>
            <a:r>
              <a:rPr lang="en-US" dirty="0" err="1"/>
              <a:t>UmbrellaWorld</a:t>
            </a:r>
            <a:endParaRPr lang="en-US" dirty="0"/>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690FDDC3-7D21-EE40-8F1A-3168B983AED9}"/>
                  </a:ext>
                </a:extLst>
              </p:cNvPr>
              <p:cNvSpPr>
                <a:spLocks noGrp="1"/>
              </p:cNvSpPr>
              <p:nvPr>
                <p:ph idx="1"/>
              </p:nvPr>
            </p:nvSpPr>
            <p:spPr>
              <a:xfrm>
                <a:off x="127868" y="1368424"/>
                <a:ext cx="6079916" cy="1166621"/>
              </a:xfrm>
            </p:spPr>
            <p:txBody>
              <a:bodyPr>
                <a:normAutofit fontScale="92500"/>
              </a:bodyPr>
              <a:lstStyle/>
              <a:p>
                <a:pPr marL="514350" indent="-514350">
                  <a:buFont typeface="+mj-lt"/>
                  <a:buAutoNum type="arabicPeriod" startAt="2"/>
                </a:pPr>
                <a:r>
                  <a:rPr lang="en-US" b="1" u="sng" dirty="0"/>
                  <a:t>Multiply:</a:t>
                </a:r>
                <a:endParaRPr lang="en-US" dirty="0"/>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𝑃</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i="1" dirty="0">
                                  <a:latin typeface="Cambria Math" panose="02040503050406030204" pitchFamily="18" charset="0"/>
                                </a:rPr>
                                <m:t>0</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i="1" dirty="0">
                                  <a:latin typeface="Cambria Math" panose="02040503050406030204" pitchFamily="18" charset="0"/>
                                </a:rPr>
                                <m:t>1</m:t>
                              </m:r>
                            </m:sub>
                          </m:sSub>
                          <m:r>
                            <m:rPr>
                              <m:nor/>
                            </m:rPr>
                            <a:rPr lang="en-US" dirty="0"/>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i="1" dirty="0">
                                  <a:latin typeface="Cambria Math" panose="02040503050406030204" pitchFamily="18" charset="0"/>
                                </a:rPr>
                                <m:t>2</m:t>
                              </m:r>
                            </m:sub>
                          </m:sSub>
                        </m:e>
                      </m:d>
                      <m:r>
                        <a:rPr lang="en-US" i="1" dirty="0">
                          <a:latin typeface="Cambria Math" panose="02040503050406030204" pitchFamily="18" charset="0"/>
                        </a:rPr>
                        <m:t>=</m:t>
                      </m:r>
                    </m:oMath>
                  </m:oMathPara>
                </a14:m>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𝑃</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i="1" dirty="0">
                                  <a:latin typeface="Cambria Math" panose="02040503050406030204" pitchFamily="18" charset="0"/>
                                </a:rPr>
                                <m:t>0</m:t>
                              </m:r>
                            </m:sub>
                          </m:sSub>
                        </m:e>
                      </m:d>
                      <m:r>
                        <a:rPr lang="en-US" i="1" dirty="0">
                          <a:latin typeface="Cambria Math" panose="02040503050406030204" pitchFamily="18" charset="0"/>
                        </a:rPr>
                        <m:t>𝑃</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i="1" dirty="0">
                                  <a:latin typeface="Cambria Math" panose="02040503050406030204" pitchFamily="18" charset="0"/>
                                </a:rPr>
                                <m:t>0</m:t>
                              </m:r>
                            </m:sub>
                          </m:sSub>
                        </m:e>
                      </m:d>
                      <m:r>
                        <a:rPr lang="en-US" i="1" dirty="0">
                          <a:latin typeface="Cambria Math" panose="02040503050406030204" pitchFamily="18" charset="0"/>
                        </a:rPr>
                        <m:t>𝑃</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i="1" dirty="0">
                                  <a:latin typeface="Cambria Math" panose="02040503050406030204" pitchFamily="18" charset="0"/>
                                </a:rPr>
                                <m:t>1</m:t>
                              </m:r>
                            </m:sub>
                          </m:sSub>
                        </m:e>
                      </m:d>
                      <m:r>
                        <a:rPr lang="en-US" i="1" dirty="0">
                          <a:latin typeface="Cambria Math" panose="02040503050406030204" pitchFamily="18" charset="0"/>
                        </a:rPr>
                        <m:t>…</m:t>
                      </m:r>
                      <m:r>
                        <a:rPr lang="en-US" i="1" dirty="0">
                          <a:latin typeface="Cambria Math" panose="02040503050406030204" pitchFamily="18" charset="0"/>
                        </a:rPr>
                        <m:t>𝑃</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i="1" dirty="0">
                                  <a:latin typeface="Cambria Math" panose="02040503050406030204" pitchFamily="18" charset="0"/>
                                </a:rPr>
                                <m:t>2</m:t>
                              </m:r>
                            </m:sub>
                          </m:sSub>
                        </m:e>
                      </m:d>
                    </m:oMath>
                  </m:oMathPara>
                </a14:m>
                <a:endParaRPr lang="en-US" dirty="0"/>
              </a:p>
            </p:txBody>
          </p:sp>
        </mc:Choice>
        <mc:Fallback xmlns="">
          <p:sp>
            <p:nvSpPr>
              <p:cNvPr id="14" name="Content Placeholder 2">
                <a:extLst>
                  <a:ext uri="{FF2B5EF4-FFF2-40B4-BE49-F238E27FC236}">
                    <a16:creationId xmlns:a16="http://schemas.microsoft.com/office/drawing/2014/main" id="{690FDDC3-7D21-EE40-8F1A-3168B983AED9}"/>
                  </a:ext>
                </a:extLst>
              </p:cNvPr>
              <p:cNvSpPr>
                <a:spLocks noGrp="1" noRot="1" noChangeAspect="1" noMove="1" noResize="1" noEditPoints="1" noAdjustHandles="1" noChangeArrowheads="1" noChangeShapeType="1" noTextEdit="1"/>
              </p:cNvSpPr>
              <p:nvPr>
                <p:ph idx="1"/>
              </p:nvPr>
            </p:nvSpPr>
            <p:spPr>
              <a:xfrm>
                <a:off x="127868" y="1368424"/>
                <a:ext cx="6079916" cy="1166621"/>
              </a:xfrm>
              <a:blipFill>
                <a:blip r:embed="rId3"/>
                <a:stretch>
                  <a:fillRect l="-1875" t="-10870" b="-4348"/>
                </a:stretch>
              </a:blipFill>
            </p:spPr>
            <p:txBody>
              <a:bodyPr/>
              <a:lstStyle/>
              <a:p>
                <a:r>
                  <a:rPr lang="en-US">
                    <a:noFill/>
                  </a:rPr>
                  <a:t> </a:t>
                </a:r>
              </a:p>
            </p:txBody>
          </p:sp>
        </mc:Fallback>
      </mc:AlternateContent>
      <p:sp>
        <p:nvSpPr>
          <p:cNvPr id="10" name="Oval 9">
            <a:extLst>
              <a:ext uri="{FF2B5EF4-FFF2-40B4-BE49-F238E27FC236}">
                <a16:creationId xmlns:a16="http://schemas.microsoft.com/office/drawing/2014/main" id="{C41F5AFA-50AE-104C-882D-65441A926C55}"/>
              </a:ext>
            </a:extLst>
          </p:cNvPr>
          <p:cNvSpPr/>
          <p:nvPr/>
        </p:nvSpPr>
        <p:spPr>
          <a:xfrm>
            <a:off x="8186851" y="2523629"/>
            <a:ext cx="914400" cy="522514"/>
          </a:xfrm>
          <a:prstGeom prst="ellipse">
            <a:avLst/>
          </a:prstGeom>
          <a:solidFill>
            <a:schemeClr val="bg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R</a:t>
            </a:r>
            <a:r>
              <a:rPr lang="en-US" sz="2400" baseline="-25000" dirty="0">
                <a:solidFill>
                  <a:srgbClr val="0000FF"/>
                </a:solidFill>
              </a:rPr>
              <a:t>0</a:t>
            </a:r>
            <a:endParaRPr lang="en-US" sz="2400" dirty="0"/>
          </a:p>
        </p:txBody>
      </p:sp>
      <p:sp>
        <p:nvSpPr>
          <p:cNvPr id="15" name="Oval 14">
            <a:extLst>
              <a:ext uri="{FF2B5EF4-FFF2-40B4-BE49-F238E27FC236}">
                <a16:creationId xmlns:a16="http://schemas.microsoft.com/office/drawing/2014/main" id="{59BA3295-44AE-DD4E-82B3-70EC9D7B0910}"/>
              </a:ext>
            </a:extLst>
          </p:cNvPr>
          <p:cNvSpPr/>
          <p:nvPr/>
        </p:nvSpPr>
        <p:spPr>
          <a:xfrm>
            <a:off x="9482251" y="3438029"/>
            <a:ext cx="914400" cy="522514"/>
          </a:xfrm>
          <a:prstGeom prst="ellipse">
            <a:avLst/>
          </a:prstGeom>
          <a:noFill/>
          <a:ln w="508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U</a:t>
            </a:r>
            <a:r>
              <a:rPr lang="en-US" sz="2400" baseline="-25000" dirty="0">
                <a:solidFill>
                  <a:srgbClr val="0000FF"/>
                </a:solidFill>
              </a:rPr>
              <a:t>1</a:t>
            </a:r>
            <a:endParaRPr lang="en-US" sz="2400" dirty="0"/>
          </a:p>
        </p:txBody>
      </p:sp>
      <p:sp>
        <p:nvSpPr>
          <p:cNvPr id="16" name="Oval 15">
            <a:extLst>
              <a:ext uri="{FF2B5EF4-FFF2-40B4-BE49-F238E27FC236}">
                <a16:creationId xmlns:a16="http://schemas.microsoft.com/office/drawing/2014/main" id="{9A26D4C4-6917-C446-8CEE-1F264401B3D2}"/>
              </a:ext>
            </a:extLst>
          </p:cNvPr>
          <p:cNvSpPr/>
          <p:nvPr/>
        </p:nvSpPr>
        <p:spPr>
          <a:xfrm>
            <a:off x="9482251" y="2523629"/>
            <a:ext cx="914400" cy="522514"/>
          </a:xfrm>
          <a:prstGeom prst="ellipse">
            <a:avLst/>
          </a:prstGeom>
          <a:solidFill>
            <a:schemeClr val="bg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R</a:t>
            </a:r>
            <a:r>
              <a:rPr lang="en-US" sz="2400" baseline="-25000" dirty="0">
                <a:solidFill>
                  <a:srgbClr val="0000FF"/>
                </a:solidFill>
              </a:rPr>
              <a:t>1</a:t>
            </a:r>
            <a:endParaRPr lang="en-US" sz="2400" dirty="0"/>
          </a:p>
        </p:txBody>
      </p:sp>
      <p:cxnSp>
        <p:nvCxnSpPr>
          <p:cNvPr id="17" name="Straight Arrow Connector 16">
            <a:extLst>
              <a:ext uri="{FF2B5EF4-FFF2-40B4-BE49-F238E27FC236}">
                <a16:creationId xmlns:a16="http://schemas.microsoft.com/office/drawing/2014/main" id="{D0355DA6-4C89-954A-8FF9-C3886111C678}"/>
              </a:ext>
            </a:extLst>
          </p:cNvPr>
          <p:cNvCxnSpPr>
            <a:stCxn id="10" idx="6"/>
            <a:endCxn id="16" idx="2"/>
          </p:cNvCxnSpPr>
          <p:nvPr/>
        </p:nvCxnSpPr>
        <p:spPr>
          <a:xfrm>
            <a:off x="9101251" y="278488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937705-9928-E94D-B010-74C43AE89150}"/>
              </a:ext>
            </a:extLst>
          </p:cNvPr>
          <p:cNvCxnSpPr>
            <a:stCxn id="16" idx="4"/>
            <a:endCxn id="15" idx="0"/>
          </p:cNvCxnSpPr>
          <p:nvPr/>
        </p:nvCxnSpPr>
        <p:spPr>
          <a:xfrm rot="5400000">
            <a:off x="9743508" y="3242086"/>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0601995-9A22-D045-BFC3-CEAAF5A6C94B}"/>
              </a:ext>
            </a:extLst>
          </p:cNvPr>
          <p:cNvCxnSpPr/>
          <p:nvPr/>
        </p:nvCxnSpPr>
        <p:spPr>
          <a:xfrm>
            <a:off x="10396651" y="2784015"/>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C70148CE-2E73-4449-8912-D664BA62E761}"/>
              </a:ext>
            </a:extLst>
          </p:cNvPr>
          <p:cNvSpPr/>
          <p:nvPr/>
        </p:nvSpPr>
        <p:spPr>
          <a:xfrm>
            <a:off x="10798097" y="3449445"/>
            <a:ext cx="914400" cy="522514"/>
          </a:xfrm>
          <a:prstGeom prst="ellipse">
            <a:avLst/>
          </a:prstGeom>
          <a:noFill/>
          <a:ln w="508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U</a:t>
            </a:r>
            <a:r>
              <a:rPr lang="en-US" sz="2400" i="1" baseline="-25000" dirty="0">
                <a:solidFill>
                  <a:srgbClr val="0000FF"/>
                </a:solidFill>
              </a:rPr>
              <a:t>2</a:t>
            </a:r>
            <a:endParaRPr lang="en-US" sz="2400" i="1" dirty="0"/>
          </a:p>
        </p:txBody>
      </p:sp>
      <p:sp>
        <p:nvSpPr>
          <p:cNvPr id="21" name="Oval 20">
            <a:extLst>
              <a:ext uri="{FF2B5EF4-FFF2-40B4-BE49-F238E27FC236}">
                <a16:creationId xmlns:a16="http://schemas.microsoft.com/office/drawing/2014/main" id="{74547A0C-D18B-4B40-BF11-1C57B2D1EF0D}"/>
              </a:ext>
            </a:extLst>
          </p:cNvPr>
          <p:cNvSpPr/>
          <p:nvPr/>
        </p:nvSpPr>
        <p:spPr>
          <a:xfrm>
            <a:off x="10798097" y="2535045"/>
            <a:ext cx="914400" cy="522514"/>
          </a:xfrm>
          <a:prstGeom prst="ellipse">
            <a:avLst/>
          </a:prstGeom>
          <a:solidFill>
            <a:schemeClr val="bg2">
              <a:lumMod val="40000"/>
              <a:lumOff val="6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R</a:t>
            </a:r>
            <a:r>
              <a:rPr lang="en-US" sz="2400" i="1" baseline="-25000" dirty="0">
                <a:solidFill>
                  <a:srgbClr val="0000FF"/>
                </a:solidFill>
              </a:rPr>
              <a:t>2</a:t>
            </a:r>
            <a:endParaRPr lang="en-US" sz="2400" i="1" dirty="0"/>
          </a:p>
        </p:txBody>
      </p:sp>
      <p:cxnSp>
        <p:nvCxnSpPr>
          <p:cNvPr id="23" name="Straight Arrow Connector 22">
            <a:extLst>
              <a:ext uri="{FF2B5EF4-FFF2-40B4-BE49-F238E27FC236}">
                <a16:creationId xmlns:a16="http://schemas.microsoft.com/office/drawing/2014/main" id="{EDA67BF7-6828-1340-9DDA-06AF9CEE79DB}"/>
              </a:ext>
            </a:extLst>
          </p:cNvPr>
          <p:cNvCxnSpPr>
            <a:stCxn id="21" idx="4"/>
            <a:endCxn id="20" idx="0"/>
          </p:cNvCxnSpPr>
          <p:nvPr/>
        </p:nvCxnSpPr>
        <p:spPr>
          <a:xfrm rot="5400000">
            <a:off x="11059354" y="3253502"/>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06D7774-CF35-7B4C-B380-922A5229AD3D}"/>
              </a:ext>
            </a:extLst>
          </p:cNvPr>
          <p:cNvCxnSpPr/>
          <p:nvPr/>
        </p:nvCxnSpPr>
        <p:spPr>
          <a:xfrm>
            <a:off x="11712497" y="2795431"/>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A7AB1ACC-9249-184D-A14D-7F13886354E9}"/>
              </a:ext>
            </a:extLst>
          </p:cNvPr>
          <p:cNvGraphicFramePr>
            <a:graphicFrameLocks noGrp="1"/>
          </p:cNvGraphicFramePr>
          <p:nvPr/>
        </p:nvGraphicFramePr>
        <p:xfrm>
          <a:off x="9296400" y="4964150"/>
          <a:ext cx="2667000" cy="1036320"/>
        </p:xfrm>
        <a:graphic>
          <a:graphicData uri="http://schemas.openxmlformats.org/drawingml/2006/table">
            <a:tbl>
              <a:tblPr firstRow="1" bandRow="1">
                <a:tableStyleId>{F5AB1C69-6EDB-4FF4-983F-18BD219EF322}</a:tableStyleId>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345440">
                <a:tc>
                  <a:txBody>
                    <a:bodyPr/>
                    <a:lstStyle/>
                    <a:p>
                      <a:pPr algn="ct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1"/>
                          </a:solidFill>
                        </a:rPr>
                        <a:t>U</a:t>
                      </a:r>
                      <a:r>
                        <a:rPr lang="en-US" sz="1600" b="0" baseline="-25000" dirty="0" err="1">
                          <a:solidFill>
                            <a:schemeClr val="tx1"/>
                          </a:solidFill>
                        </a:rPr>
                        <a:t>t</a:t>
                      </a:r>
                      <a:r>
                        <a:rPr lang="en-US" sz="1600" b="0" baseline="0" dirty="0">
                          <a:solidFill>
                            <a:schemeClr val="tx1"/>
                          </a:solidFill>
                        </a:rPr>
                        <a:t> = 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1"/>
                          </a:solidFill>
                        </a:rPr>
                        <a:t>U</a:t>
                      </a:r>
                      <a:r>
                        <a:rPr lang="en-US" sz="1600" b="0" baseline="-25000" dirty="0" err="1">
                          <a:solidFill>
                            <a:schemeClr val="tx1"/>
                          </a:solidFill>
                        </a:rPr>
                        <a:t>t</a:t>
                      </a:r>
                      <a:r>
                        <a:rPr lang="en-US" sz="1600" b="0" baseline="0" dirty="0">
                          <a:solidFill>
                            <a:schemeClr val="tx1"/>
                          </a:solidFill>
                        </a:rPr>
                        <a:t> = F</a:t>
                      </a:r>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5440">
                <a:tc>
                  <a:txBody>
                    <a:bodyPr/>
                    <a:lstStyle/>
                    <a:p>
                      <a:pPr algn="ctr"/>
                      <a:r>
                        <a:rPr lang="en-US" sz="1600" dirty="0" err="1"/>
                        <a:t>R</a:t>
                      </a:r>
                      <a:r>
                        <a:rPr lang="en-US" sz="1600" baseline="-25000" dirty="0" err="1"/>
                        <a:t>t</a:t>
                      </a:r>
                      <a:r>
                        <a:rPr lang="en-US" sz="1600" baseline="0" dirty="0"/>
                        <a:t> = 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454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err="1"/>
                        <a:t>R</a:t>
                      </a:r>
                      <a:r>
                        <a:rPr lang="en-US" sz="1600" baseline="-25000" dirty="0" err="1"/>
                        <a:t>t</a:t>
                      </a:r>
                      <a:r>
                        <a:rPr lang="en-US" sz="1600" baseline="0" dirty="0"/>
                        <a:t> = F</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8" name="TextBox 27">
            <a:extLst>
              <a:ext uri="{FF2B5EF4-FFF2-40B4-BE49-F238E27FC236}">
                <a16:creationId xmlns:a16="http://schemas.microsoft.com/office/drawing/2014/main" id="{6842036F-639E-6C40-AD9F-5764176CAE78}"/>
              </a:ext>
            </a:extLst>
          </p:cNvPr>
          <p:cNvSpPr txBox="1"/>
          <p:nvPr/>
        </p:nvSpPr>
        <p:spPr>
          <a:xfrm>
            <a:off x="9301971" y="4661209"/>
            <a:ext cx="2667000" cy="369332"/>
          </a:xfrm>
          <a:prstGeom prst="rect">
            <a:avLst/>
          </a:prstGeom>
          <a:noFill/>
        </p:spPr>
        <p:txBody>
          <a:bodyPr wrap="square" rtlCol="0">
            <a:spAutoFit/>
          </a:bodyPr>
          <a:lstStyle/>
          <a:p>
            <a:pPr algn="ctr"/>
            <a:r>
              <a:rPr lang="en-US" dirty="0">
                <a:solidFill>
                  <a:srgbClr val="0000FF"/>
                </a:solidFill>
              </a:rPr>
              <a:t>Observation probabilities</a:t>
            </a:r>
          </a:p>
        </p:txBody>
      </p:sp>
      <p:graphicFrame>
        <p:nvGraphicFramePr>
          <p:cNvPr id="29" name="Table 28">
            <a:extLst>
              <a:ext uri="{FF2B5EF4-FFF2-40B4-BE49-F238E27FC236}">
                <a16:creationId xmlns:a16="http://schemas.microsoft.com/office/drawing/2014/main" id="{FD9D8B84-1C47-A944-A653-4FBD5F7E9035}"/>
              </a:ext>
            </a:extLst>
          </p:cNvPr>
          <p:cNvGraphicFramePr>
            <a:graphicFrameLocks noGrp="1"/>
          </p:cNvGraphicFramePr>
          <p:nvPr/>
        </p:nvGraphicFramePr>
        <p:xfrm>
          <a:off x="6276275" y="4952998"/>
          <a:ext cx="2667000" cy="1036320"/>
        </p:xfrm>
        <a:graphic>
          <a:graphicData uri="http://schemas.openxmlformats.org/drawingml/2006/table">
            <a:tbl>
              <a:tblPr firstRow="1" bandRow="1">
                <a:tableStyleId>{F5AB1C69-6EDB-4FF4-983F-18BD219EF322}</a:tableStyleId>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345440">
                <a:tc>
                  <a:txBody>
                    <a:bodyPr/>
                    <a:lstStyle/>
                    <a:p>
                      <a:pPr algn="ct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1"/>
                          </a:solidFill>
                        </a:rPr>
                        <a:t>R</a:t>
                      </a:r>
                      <a:r>
                        <a:rPr lang="en-US" sz="1600" b="0" baseline="-25000" dirty="0" err="1">
                          <a:solidFill>
                            <a:schemeClr val="tx1"/>
                          </a:solidFill>
                        </a:rPr>
                        <a:t>t</a:t>
                      </a:r>
                      <a:r>
                        <a:rPr lang="en-US" sz="1600" b="0" baseline="0" dirty="0">
                          <a:solidFill>
                            <a:schemeClr val="tx1"/>
                          </a:solidFill>
                        </a:rPr>
                        <a:t> = 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1"/>
                          </a:solidFill>
                        </a:rPr>
                        <a:t>R</a:t>
                      </a:r>
                      <a:r>
                        <a:rPr lang="en-US" sz="1600" b="0" baseline="-25000" dirty="0" err="1">
                          <a:solidFill>
                            <a:schemeClr val="tx1"/>
                          </a:solidFill>
                        </a:rPr>
                        <a:t>t</a:t>
                      </a:r>
                      <a:r>
                        <a:rPr lang="en-US" sz="1600" b="0" baseline="0" dirty="0">
                          <a:solidFill>
                            <a:schemeClr val="tx1"/>
                          </a:solidFill>
                        </a:rPr>
                        <a:t> = F</a:t>
                      </a:r>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5440">
                <a:tc>
                  <a:txBody>
                    <a:bodyPr/>
                    <a:lstStyle/>
                    <a:p>
                      <a:pPr algn="ctr"/>
                      <a:r>
                        <a:rPr lang="en-US" sz="1600" dirty="0"/>
                        <a:t>R</a:t>
                      </a:r>
                      <a:r>
                        <a:rPr lang="en-US" sz="1600" baseline="-25000" dirty="0"/>
                        <a:t>t-1</a:t>
                      </a:r>
                      <a:r>
                        <a:rPr lang="en-US" sz="1600" baseline="0" dirty="0"/>
                        <a:t> = 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0.7</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454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R</a:t>
                      </a:r>
                      <a:r>
                        <a:rPr lang="en-US" sz="1600" baseline="-25000" dirty="0"/>
                        <a:t>t-1</a:t>
                      </a:r>
                      <a:r>
                        <a:rPr lang="en-US" sz="1600" baseline="0" dirty="0"/>
                        <a:t> = F</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0" name="TextBox 29">
            <a:extLst>
              <a:ext uri="{FF2B5EF4-FFF2-40B4-BE49-F238E27FC236}">
                <a16:creationId xmlns:a16="http://schemas.microsoft.com/office/drawing/2014/main" id="{987A52D8-C482-3D4B-80C6-919B047F2D27}"/>
              </a:ext>
            </a:extLst>
          </p:cNvPr>
          <p:cNvSpPr txBox="1"/>
          <p:nvPr/>
        </p:nvSpPr>
        <p:spPr>
          <a:xfrm>
            <a:off x="6194495" y="4654220"/>
            <a:ext cx="2815683" cy="369332"/>
          </a:xfrm>
          <a:prstGeom prst="rect">
            <a:avLst/>
          </a:prstGeom>
          <a:noFill/>
        </p:spPr>
        <p:txBody>
          <a:bodyPr wrap="square" rtlCol="0">
            <a:spAutoFit/>
          </a:bodyPr>
          <a:lstStyle/>
          <a:p>
            <a:pPr algn="ctr"/>
            <a:r>
              <a:rPr lang="en-US" dirty="0">
                <a:solidFill>
                  <a:srgbClr val="0000FF"/>
                </a:solidFill>
              </a:rPr>
              <a:t>Transition probabilities</a:t>
            </a:r>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B4FB70B6-B1A7-ED42-8665-74EE3900AC13}"/>
                  </a:ext>
                </a:extLst>
              </p:cNvPr>
              <p:cNvGraphicFramePr>
                <a:graphicFrameLocks noGrp="1"/>
              </p:cNvGraphicFramePr>
              <p:nvPr>
                <p:extLst>
                  <p:ext uri="{D42A27DB-BD31-4B8C-83A1-F6EECF244321}">
                    <p14:modId xmlns:p14="http://schemas.microsoft.com/office/powerpoint/2010/main" val="693871282"/>
                  </p:ext>
                </p:extLst>
              </p:nvPr>
            </p:nvGraphicFramePr>
            <p:xfrm>
              <a:off x="98504" y="2581920"/>
              <a:ext cx="5997496" cy="4114800"/>
            </p:xfrm>
            <a:graphic>
              <a:graphicData uri="http://schemas.openxmlformats.org/drawingml/2006/table">
                <a:tbl>
                  <a:tblPr firstRow="1" bandRow="1">
                    <a:tableStyleId>{5C22544A-7EE6-4342-B048-85BDC9FD1C3A}</a:tableStyleId>
                  </a:tblPr>
                  <a:tblGrid>
                    <a:gridCol w="1730296">
                      <a:extLst>
                        <a:ext uri="{9D8B030D-6E8A-4147-A177-3AD203B41FA5}">
                          <a16:colId xmlns:a16="http://schemas.microsoft.com/office/drawing/2014/main" val="3689473118"/>
                        </a:ext>
                      </a:extLst>
                    </a:gridCol>
                    <a:gridCol w="1081668">
                      <a:extLst>
                        <a:ext uri="{9D8B030D-6E8A-4147-A177-3AD203B41FA5}">
                          <a16:colId xmlns:a16="http://schemas.microsoft.com/office/drawing/2014/main" val="1103306851"/>
                        </a:ext>
                      </a:extLst>
                    </a:gridCol>
                    <a:gridCol w="1092820">
                      <a:extLst>
                        <a:ext uri="{9D8B030D-6E8A-4147-A177-3AD203B41FA5}">
                          <a16:colId xmlns:a16="http://schemas.microsoft.com/office/drawing/2014/main" val="2047565844"/>
                        </a:ext>
                      </a:extLst>
                    </a:gridCol>
                    <a:gridCol w="1059366">
                      <a:extLst>
                        <a:ext uri="{9D8B030D-6E8A-4147-A177-3AD203B41FA5}">
                          <a16:colId xmlns:a16="http://schemas.microsoft.com/office/drawing/2014/main" val="3765424782"/>
                        </a:ext>
                      </a:extLst>
                    </a:gridCol>
                    <a:gridCol w="1033346">
                      <a:extLst>
                        <a:ext uri="{9D8B030D-6E8A-4147-A177-3AD203B41FA5}">
                          <a16:colId xmlns:a16="http://schemas.microsoft.com/office/drawing/2014/main" val="3609717565"/>
                        </a:ext>
                      </a:extLst>
                    </a:gridCol>
                  </a:tblGrid>
                  <a:tr h="370840">
                    <a:tc>
                      <a:txBody>
                        <a:bodyPr/>
                        <a:lstStyle/>
                        <a:p>
                          <a:pPr algn="ctr"/>
                          <a:endParaRPr 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chemeClr val="bg1"/>
                                    </a:solidFill>
                                    <a:latin typeface="Cambria Math" panose="02040503050406030204" pitchFamily="18" charset="0"/>
                                    <a:ea typeface="Cambria Math" panose="02040503050406030204" pitchFamily="18" charset="0"/>
                                  </a:rPr>
                                  <m:t>¬</m:t>
                                </m:r>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𝑹</m:t>
                                    </m:r>
                                  </m:e>
                                  <m:sub>
                                    <m:r>
                                      <a:rPr lang="en-US" sz="2400" b="1" i="1" dirty="0" smtClean="0">
                                        <a:solidFill>
                                          <a:schemeClr val="bg1"/>
                                        </a:solidFill>
                                        <a:latin typeface="Cambria Math" panose="02040503050406030204" pitchFamily="18" charset="0"/>
                                      </a:rPr>
                                      <m:t>𝟐</m:t>
                                    </m:r>
                                  </m:sub>
                                </m:sSub>
                                <m:r>
                                  <a:rPr lang="en-US" sz="2400" b="1" i="1" dirty="0" smtClean="0">
                                    <a:solidFill>
                                      <a:schemeClr val="bg1"/>
                                    </a:solidFill>
                                    <a:latin typeface="Cambria Math" panose="02040503050406030204" pitchFamily="18" charset="0"/>
                                    <a:ea typeface="Cambria Math" panose="02040503050406030204" pitchFamily="18" charset="0"/>
                                  </a:rPr>
                                  <m:t>¬</m:t>
                                </m:r>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𝑼</m:t>
                                    </m:r>
                                  </m:e>
                                  <m:sub>
                                    <m:r>
                                      <a:rPr lang="en-US" sz="2400" b="1" i="1" dirty="0" smtClean="0">
                                        <a:solidFill>
                                          <a:schemeClr val="bg1"/>
                                        </a:solidFill>
                                        <a:latin typeface="Cambria Math" panose="02040503050406030204" pitchFamily="18" charset="0"/>
                                      </a:rPr>
                                      <m:t>𝟐</m:t>
                                    </m:r>
                                  </m:sub>
                                </m:sSub>
                              </m:oMath>
                            </m:oMathPara>
                          </a14:m>
                          <a:endParaRPr 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chemeClr val="bg1"/>
                                    </a:solidFill>
                                    <a:latin typeface="Cambria Math" panose="02040503050406030204" pitchFamily="18" charset="0"/>
                                    <a:ea typeface="Cambria Math" panose="02040503050406030204" pitchFamily="18" charset="0"/>
                                  </a:rPr>
                                  <m:t>¬</m:t>
                                </m:r>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𝑹</m:t>
                                    </m:r>
                                  </m:e>
                                  <m:sub>
                                    <m:r>
                                      <a:rPr lang="en-US" sz="2400" b="1" i="1" dirty="0" smtClean="0">
                                        <a:solidFill>
                                          <a:schemeClr val="bg1"/>
                                        </a:solidFill>
                                        <a:latin typeface="Cambria Math" panose="02040503050406030204" pitchFamily="18" charset="0"/>
                                      </a:rPr>
                                      <m:t>𝟐</m:t>
                                    </m:r>
                                  </m:sub>
                                </m:sSub>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𝑼</m:t>
                                    </m:r>
                                  </m:e>
                                  <m:sub>
                                    <m:r>
                                      <a:rPr lang="en-US" sz="2400" b="1" i="1" dirty="0" smtClean="0">
                                        <a:solidFill>
                                          <a:schemeClr val="bg1"/>
                                        </a:solidFill>
                                        <a:latin typeface="Cambria Math" panose="02040503050406030204" pitchFamily="18" charset="0"/>
                                      </a:rPr>
                                      <m:t>𝟐</m:t>
                                    </m:r>
                                  </m:sub>
                                </m:sSub>
                              </m:oMath>
                            </m:oMathPara>
                          </a14:m>
                          <a:endParaRPr 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𝑹</m:t>
                                    </m:r>
                                  </m:e>
                                  <m:sub>
                                    <m:r>
                                      <a:rPr lang="en-US" sz="2400" b="1" i="1" dirty="0" smtClean="0">
                                        <a:solidFill>
                                          <a:schemeClr val="bg1"/>
                                        </a:solidFill>
                                        <a:latin typeface="Cambria Math" panose="02040503050406030204" pitchFamily="18" charset="0"/>
                                      </a:rPr>
                                      <m:t>𝟐</m:t>
                                    </m:r>
                                  </m:sub>
                                </m:sSub>
                                <m:r>
                                  <a:rPr lang="en-US" sz="2400" b="1" i="1" dirty="0" smtClean="0">
                                    <a:solidFill>
                                      <a:schemeClr val="bg1"/>
                                    </a:solidFill>
                                    <a:latin typeface="Cambria Math" panose="02040503050406030204" pitchFamily="18" charset="0"/>
                                    <a:ea typeface="Cambria Math" panose="02040503050406030204" pitchFamily="18" charset="0"/>
                                  </a:rPr>
                                  <m:t>¬</m:t>
                                </m:r>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𝑼</m:t>
                                    </m:r>
                                  </m:e>
                                  <m:sub>
                                    <m:r>
                                      <a:rPr lang="en-US" sz="2400" b="1" i="1" dirty="0" smtClean="0">
                                        <a:solidFill>
                                          <a:schemeClr val="bg1"/>
                                        </a:solidFill>
                                        <a:latin typeface="Cambria Math" panose="02040503050406030204" pitchFamily="18" charset="0"/>
                                      </a:rPr>
                                      <m:t>𝟐</m:t>
                                    </m:r>
                                  </m:sub>
                                </m:sSub>
                              </m:oMath>
                            </m:oMathPara>
                          </a14:m>
                          <a:endParaRPr lang="en-US" sz="2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𝑹</m:t>
                                    </m:r>
                                  </m:e>
                                  <m:sub>
                                    <m:r>
                                      <a:rPr lang="en-US" sz="2400" b="1" i="1" dirty="0" smtClean="0">
                                        <a:solidFill>
                                          <a:schemeClr val="bg1"/>
                                        </a:solidFill>
                                        <a:latin typeface="Cambria Math" panose="02040503050406030204" pitchFamily="18" charset="0"/>
                                      </a:rPr>
                                      <m:t>𝟐</m:t>
                                    </m:r>
                                  </m:sub>
                                </m:sSub>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𝑼</m:t>
                                    </m:r>
                                  </m:e>
                                  <m:sub>
                                    <m:r>
                                      <a:rPr lang="en-US" sz="2400" b="1" i="1" dirty="0" smtClean="0">
                                        <a:solidFill>
                                          <a:schemeClr val="bg1"/>
                                        </a:solidFill>
                                        <a:latin typeface="Cambria Math" panose="02040503050406030204" pitchFamily="18" charset="0"/>
                                      </a:rPr>
                                      <m:t>𝟐</m:t>
                                    </m:r>
                                  </m:sub>
                                </m:sSub>
                              </m:oMath>
                            </m:oMathPara>
                          </a14:m>
                          <a:endParaRPr lang="en-US" sz="2400" dirty="0"/>
                        </a:p>
                      </a:txBody>
                      <a:tcPr/>
                    </a:tc>
                    <a:extLst>
                      <a:ext uri="{0D108BD9-81ED-4DB2-BD59-A6C34878D82A}">
                        <a16:rowId xmlns:a16="http://schemas.microsoft.com/office/drawing/2014/main" val="4091884412"/>
                      </a:ext>
                    </a:extLst>
                  </a:tr>
                  <a:tr h="370840">
                    <a:tc>
                      <a:txBody>
                        <a:bodyPr/>
                        <a:lstStyle/>
                        <a:p>
                          <a:pPr algn="ctr"/>
                          <a14:m>
                            <m:oMathPara xmlns:m="http://schemas.openxmlformats.org/officeDocument/2006/math">
                              <m:oMathParaPr>
                                <m:jc m:val="centerGroup"/>
                              </m:oMathParaPr>
                              <m:oMath xmlns:m="http://schemas.openxmlformats.org/officeDocument/2006/math">
                                <m:r>
                                  <a:rPr lang="en-US" sz="2400" b="1" i="1" dirty="0" smtClean="0">
                                    <a:solidFill>
                                      <a:schemeClr val="bg1"/>
                                    </a:solidFill>
                                    <a:latin typeface="Cambria Math" panose="02040503050406030204" pitchFamily="18" charset="0"/>
                                    <a:ea typeface="Cambria Math" panose="02040503050406030204" pitchFamily="18" charset="0"/>
                                  </a:rPr>
                                  <m:t>¬</m:t>
                                </m:r>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𝑹</m:t>
                                    </m:r>
                                  </m:e>
                                  <m:sub>
                                    <m:r>
                                      <a:rPr lang="en-US" sz="2400" b="1" i="1" dirty="0">
                                        <a:solidFill>
                                          <a:schemeClr val="bg1"/>
                                        </a:solidFill>
                                        <a:latin typeface="Cambria Math" panose="02040503050406030204" pitchFamily="18" charset="0"/>
                                      </a:rPr>
                                      <m:t>𝟎</m:t>
                                    </m:r>
                                  </m:sub>
                                </m:sSub>
                                <m:r>
                                  <a:rPr lang="en-US" sz="2400" b="1" i="1" dirty="0" smtClean="0">
                                    <a:solidFill>
                                      <a:schemeClr val="bg1"/>
                                    </a:solidFill>
                                    <a:latin typeface="Cambria Math" panose="02040503050406030204" pitchFamily="18" charset="0"/>
                                    <a:ea typeface="Cambria Math" panose="02040503050406030204" pitchFamily="18" charset="0"/>
                                  </a:rPr>
                                  <m:t>¬</m:t>
                                </m:r>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𝑹</m:t>
                                    </m:r>
                                  </m:e>
                                  <m:sub>
                                    <m:r>
                                      <a:rPr lang="en-US" sz="2400" b="1" i="1" dirty="0" smtClean="0">
                                        <a:solidFill>
                                          <a:schemeClr val="bg1"/>
                                        </a:solidFill>
                                        <a:latin typeface="Cambria Math" panose="02040503050406030204" pitchFamily="18" charset="0"/>
                                      </a:rPr>
                                      <m:t>𝟏</m:t>
                                    </m:r>
                                  </m:sub>
                                </m:sSub>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ea typeface="Cambria Math" panose="02040503050406030204" pitchFamily="18" charset="0"/>
                                      </a:rPr>
                                      <m:t>¬</m:t>
                                    </m:r>
                                    <m:r>
                                      <a:rPr lang="en-US" sz="2400" b="1" i="1" dirty="0" smtClean="0">
                                        <a:solidFill>
                                          <a:schemeClr val="bg1"/>
                                        </a:solidFill>
                                        <a:latin typeface="Cambria Math" panose="02040503050406030204" pitchFamily="18" charset="0"/>
                                      </a:rPr>
                                      <m:t>𝑼</m:t>
                                    </m:r>
                                  </m:e>
                                  <m:sub>
                                    <m:r>
                                      <a:rPr lang="en-US" sz="2400" b="1" i="1" dirty="0" smtClean="0">
                                        <a:solidFill>
                                          <a:schemeClr val="bg1"/>
                                        </a:solidFill>
                                        <a:latin typeface="Cambria Math" panose="02040503050406030204" pitchFamily="18" charset="0"/>
                                      </a:rPr>
                                      <m:t>𝟏</m:t>
                                    </m:r>
                                  </m:sub>
                                </m:sSub>
                              </m:oMath>
                            </m:oMathPara>
                          </a14:m>
                          <a:endParaRPr lang="en-US" sz="2400" dirty="0">
                            <a:solidFill>
                              <a:schemeClr val="bg1"/>
                            </a:solidFill>
                          </a:endParaRPr>
                        </a:p>
                      </a:txBody>
                      <a:tcPr>
                        <a:solidFill>
                          <a:schemeClr val="accent1"/>
                        </a:solidFill>
                      </a:tcPr>
                    </a:tc>
                    <a:tc>
                      <a:txBody>
                        <a:bodyPr/>
                        <a:lstStyle/>
                        <a:p>
                          <a:pPr algn="ctr"/>
                          <a:r>
                            <a:rPr lang="en-US" sz="2400" dirty="0"/>
                            <a:t>0.1568</a:t>
                          </a:r>
                        </a:p>
                      </a:txBody>
                      <a:tcPr/>
                    </a:tc>
                    <a:tc>
                      <a:txBody>
                        <a:bodyPr/>
                        <a:lstStyle/>
                        <a:p>
                          <a:pPr algn="ctr"/>
                          <a:r>
                            <a:rPr lang="en-US" sz="2400" dirty="0"/>
                            <a:t>0.0392</a:t>
                          </a:r>
                        </a:p>
                      </a:txBody>
                      <a:tcPr/>
                    </a:tc>
                    <a:tc>
                      <a:txBody>
                        <a:bodyPr/>
                        <a:lstStyle/>
                        <a:p>
                          <a:pPr algn="ctr"/>
                          <a:r>
                            <a:rPr lang="en-US" sz="2400" dirty="0"/>
                            <a:t>0.0084</a:t>
                          </a:r>
                        </a:p>
                      </a:txBody>
                      <a:tcPr/>
                    </a:tc>
                    <a:tc>
                      <a:txBody>
                        <a:bodyPr/>
                        <a:lstStyle/>
                        <a:p>
                          <a:pPr algn="ctr"/>
                          <a:r>
                            <a:rPr lang="en-US" sz="2400" dirty="0"/>
                            <a:t>0.0756</a:t>
                          </a:r>
                        </a:p>
                      </a:txBody>
                      <a:tcPr/>
                    </a:tc>
                    <a:extLst>
                      <a:ext uri="{0D108BD9-81ED-4DB2-BD59-A6C34878D82A}">
                        <a16:rowId xmlns:a16="http://schemas.microsoft.com/office/drawing/2014/main" val="3313610817"/>
                      </a:ext>
                    </a:extLst>
                  </a:tr>
                  <a:tr h="370840">
                    <a:tc>
                      <a:txBody>
                        <a:bodyPr/>
                        <a:lstStyle/>
                        <a:p>
                          <a:pPr algn="ctr"/>
                          <a14:m>
                            <m:oMathPara xmlns:m="http://schemas.openxmlformats.org/officeDocument/2006/math">
                              <m:oMathParaPr>
                                <m:jc m:val="centerGroup"/>
                              </m:oMathParaPr>
                              <m:oMath xmlns:m="http://schemas.openxmlformats.org/officeDocument/2006/math">
                                <m:r>
                                  <a:rPr lang="en-US" sz="2400" b="1" i="1" dirty="0" smtClean="0">
                                    <a:solidFill>
                                      <a:schemeClr val="bg1"/>
                                    </a:solidFill>
                                    <a:latin typeface="Cambria Math" panose="02040503050406030204" pitchFamily="18" charset="0"/>
                                    <a:ea typeface="Cambria Math" panose="02040503050406030204" pitchFamily="18" charset="0"/>
                                  </a:rPr>
                                  <m:t>¬</m:t>
                                </m:r>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𝑹</m:t>
                                    </m:r>
                                  </m:e>
                                  <m:sub>
                                    <m:r>
                                      <a:rPr lang="en-US" sz="2400" b="1" i="1" dirty="0">
                                        <a:solidFill>
                                          <a:schemeClr val="bg1"/>
                                        </a:solidFill>
                                        <a:latin typeface="Cambria Math" panose="02040503050406030204" pitchFamily="18" charset="0"/>
                                      </a:rPr>
                                      <m:t>𝟎</m:t>
                                    </m:r>
                                  </m:sub>
                                </m:sSub>
                                <m:r>
                                  <a:rPr lang="en-US" sz="2400" b="1" i="1" dirty="0" smtClean="0">
                                    <a:solidFill>
                                      <a:schemeClr val="bg1"/>
                                    </a:solidFill>
                                    <a:latin typeface="Cambria Math" panose="02040503050406030204" pitchFamily="18" charset="0"/>
                                    <a:ea typeface="Cambria Math" panose="02040503050406030204" pitchFamily="18" charset="0"/>
                                  </a:rPr>
                                  <m:t>¬</m:t>
                                </m:r>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𝑹</m:t>
                                    </m:r>
                                  </m:e>
                                  <m:sub>
                                    <m:r>
                                      <a:rPr lang="en-US" sz="2400" b="1" i="1" dirty="0" smtClean="0">
                                        <a:solidFill>
                                          <a:schemeClr val="bg1"/>
                                        </a:solidFill>
                                        <a:latin typeface="Cambria Math" panose="02040503050406030204" pitchFamily="18" charset="0"/>
                                      </a:rPr>
                                      <m:t>𝟏</m:t>
                                    </m:r>
                                  </m:sub>
                                </m:sSub>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𝑼</m:t>
                                    </m:r>
                                  </m:e>
                                  <m:sub>
                                    <m:r>
                                      <a:rPr lang="en-US" sz="2400" b="1" i="1" dirty="0" smtClean="0">
                                        <a:solidFill>
                                          <a:schemeClr val="bg1"/>
                                        </a:solidFill>
                                        <a:latin typeface="Cambria Math" panose="02040503050406030204" pitchFamily="18" charset="0"/>
                                      </a:rPr>
                                      <m:t>𝟏</m:t>
                                    </m:r>
                                  </m:sub>
                                </m:sSub>
                              </m:oMath>
                            </m:oMathPara>
                          </a14:m>
                          <a:endParaRPr lang="en-US" sz="2400" dirty="0">
                            <a:solidFill>
                              <a:schemeClr val="bg1"/>
                            </a:solidFill>
                          </a:endParaRPr>
                        </a:p>
                      </a:txBody>
                      <a:tcPr>
                        <a:solidFill>
                          <a:schemeClr val="accent1"/>
                        </a:solidFill>
                      </a:tcPr>
                    </a:tc>
                    <a:tc>
                      <a:txBody>
                        <a:bodyPr/>
                        <a:lstStyle/>
                        <a:p>
                          <a:pPr algn="ctr"/>
                          <a:r>
                            <a:rPr lang="en-US" sz="2400" dirty="0"/>
                            <a:t>0.0392</a:t>
                          </a:r>
                        </a:p>
                      </a:txBody>
                      <a:tcPr/>
                    </a:tc>
                    <a:tc>
                      <a:txBody>
                        <a:bodyPr/>
                        <a:lstStyle/>
                        <a:p>
                          <a:pPr algn="ctr"/>
                          <a:r>
                            <a:rPr lang="en-US" sz="2400" dirty="0"/>
                            <a:t>0.0098</a:t>
                          </a:r>
                        </a:p>
                      </a:txBody>
                      <a:tcPr/>
                    </a:tc>
                    <a:tc>
                      <a:txBody>
                        <a:bodyPr/>
                        <a:lstStyle/>
                        <a:p>
                          <a:pPr algn="ctr"/>
                          <a:r>
                            <a:rPr lang="en-US" sz="2400" dirty="0"/>
                            <a:t>0.0021</a:t>
                          </a:r>
                        </a:p>
                      </a:txBody>
                      <a:tcPr/>
                    </a:tc>
                    <a:tc>
                      <a:txBody>
                        <a:bodyPr/>
                        <a:lstStyle/>
                        <a:p>
                          <a:pPr algn="ctr"/>
                          <a:r>
                            <a:rPr lang="en-US" sz="2400" dirty="0"/>
                            <a:t>0.0189</a:t>
                          </a:r>
                        </a:p>
                      </a:txBody>
                      <a:tcPr/>
                    </a:tc>
                    <a:extLst>
                      <a:ext uri="{0D108BD9-81ED-4DB2-BD59-A6C34878D82A}">
                        <a16:rowId xmlns:a16="http://schemas.microsoft.com/office/drawing/2014/main" val="3506797462"/>
                      </a:ext>
                    </a:extLst>
                  </a:tr>
                  <a:tr h="370840">
                    <a:tc>
                      <a:txBody>
                        <a:bodyPr/>
                        <a:lstStyle/>
                        <a:p>
                          <a:pPr algn="ctr"/>
                          <a14:m>
                            <m:oMathPara xmlns:m="http://schemas.openxmlformats.org/officeDocument/2006/math">
                              <m:oMathParaPr>
                                <m:jc m:val="centerGroup"/>
                              </m:oMathParaPr>
                              <m:oMath xmlns:m="http://schemas.openxmlformats.org/officeDocument/2006/math">
                                <m:r>
                                  <a:rPr lang="en-US" sz="2400" b="1" i="1" dirty="0" smtClean="0">
                                    <a:solidFill>
                                      <a:schemeClr val="bg1"/>
                                    </a:solidFill>
                                    <a:latin typeface="Cambria Math" panose="02040503050406030204" pitchFamily="18" charset="0"/>
                                    <a:ea typeface="Cambria Math" panose="02040503050406030204" pitchFamily="18" charset="0"/>
                                  </a:rPr>
                                  <m:t>¬</m:t>
                                </m:r>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𝑹</m:t>
                                    </m:r>
                                  </m:e>
                                  <m:sub>
                                    <m:r>
                                      <a:rPr lang="en-US" sz="2400" b="1" i="1" dirty="0">
                                        <a:solidFill>
                                          <a:schemeClr val="bg1"/>
                                        </a:solidFill>
                                        <a:latin typeface="Cambria Math" panose="02040503050406030204" pitchFamily="18" charset="0"/>
                                      </a:rPr>
                                      <m:t>𝟎</m:t>
                                    </m:r>
                                  </m:sub>
                                </m:sSub>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𝑹</m:t>
                                    </m:r>
                                  </m:e>
                                  <m:sub>
                                    <m:r>
                                      <a:rPr lang="en-US" sz="2400" b="1" i="1" dirty="0" smtClean="0">
                                        <a:solidFill>
                                          <a:schemeClr val="bg1"/>
                                        </a:solidFill>
                                        <a:latin typeface="Cambria Math" panose="02040503050406030204" pitchFamily="18" charset="0"/>
                                      </a:rPr>
                                      <m:t>𝟏</m:t>
                                    </m:r>
                                  </m:sub>
                                </m:sSub>
                                <m:r>
                                  <a:rPr lang="en-US" sz="2400" b="1" i="1" dirty="0" smtClean="0">
                                    <a:solidFill>
                                      <a:schemeClr val="bg1"/>
                                    </a:solidFill>
                                    <a:latin typeface="Cambria Math" panose="02040503050406030204" pitchFamily="18" charset="0"/>
                                    <a:ea typeface="Cambria Math" panose="02040503050406030204" pitchFamily="18" charset="0"/>
                                  </a:rPr>
                                  <m:t>¬</m:t>
                                </m:r>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𝑼</m:t>
                                    </m:r>
                                  </m:e>
                                  <m:sub>
                                    <m:r>
                                      <a:rPr lang="en-US" sz="2400" b="1" i="1" dirty="0" smtClean="0">
                                        <a:solidFill>
                                          <a:schemeClr val="bg1"/>
                                        </a:solidFill>
                                        <a:latin typeface="Cambria Math" panose="02040503050406030204" pitchFamily="18" charset="0"/>
                                      </a:rPr>
                                      <m:t>𝟏</m:t>
                                    </m:r>
                                  </m:sub>
                                </m:sSub>
                              </m:oMath>
                            </m:oMathPara>
                          </a14:m>
                          <a:endParaRPr lang="en-US" sz="2400" dirty="0">
                            <a:solidFill>
                              <a:schemeClr val="bg1"/>
                            </a:solidFill>
                          </a:endParaRPr>
                        </a:p>
                      </a:txBody>
                      <a:tcPr>
                        <a:solidFill>
                          <a:schemeClr val="accent1"/>
                        </a:solidFill>
                      </a:tcPr>
                    </a:tc>
                    <a:tc>
                      <a:txBody>
                        <a:bodyPr/>
                        <a:lstStyle/>
                        <a:p>
                          <a:pPr algn="ctr"/>
                          <a:r>
                            <a:rPr lang="en-US" sz="2400" dirty="0"/>
                            <a:t>0.0036</a:t>
                          </a:r>
                        </a:p>
                      </a:txBody>
                      <a:tcPr/>
                    </a:tc>
                    <a:tc>
                      <a:txBody>
                        <a:bodyPr/>
                        <a:lstStyle/>
                        <a:p>
                          <a:pPr algn="ctr"/>
                          <a:r>
                            <a:rPr lang="en-US" sz="2400" dirty="0"/>
                            <a:t>0.0009</a:t>
                          </a:r>
                        </a:p>
                      </a:txBody>
                      <a:tcPr/>
                    </a:tc>
                    <a:tc>
                      <a:txBody>
                        <a:bodyPr/>
                        <a:lstStyle/>
                        <a:p>
                          <a:pPr algn="ctr"/>
                          <a:r>
                            <a:rPr lang="en-US" sz="2400" dirty="0"/>
                            <a:t>0.0011</a:t>
                          </a:r>
                        </a:p>
                      </a:txBody>
                      <a:tcPr/>
                    </a:tc>
                    <a:tc>
                      <a:txBody>
                        <a:bodyPr/>
                        <a:lstStyle/>
                        <a:p>
                          <a:pPr algn="ctr"/>
                          <a:r>
                            <a:rPr lang="en-US" sz="2400" dirty="0"/>
                            <a:t>0.0095</a:t>
                          </a:r>
                        </a:p>
                      </a:txBody>
                      <a:tcPr/>
                    </a:tc>
                    <a:extLst>
                      <a:ext uri="{0D108BD9-81ED-4DB2-BD59-A6C34878D82A}">
                        <a16:rowId xmlns:a16="http://schemas.microsoft.com/office/drawing/2014/main" val="300866107"/>
                      </a:ext>
                    </a:extLst>
                  </a:tr>
                  <a:tr h="370840">
                    <a:tc>
                      <a:txBody>
                        <a:bodyPr/>
                        <a:lstStyle/>
                        <a:p>
                          <a:pPr algn="ctr"/>
                          <a14:m>
                            <m:oMathPara xmlns:m="http://schemas.openxmlformats.org/officeDocument/2006/math">
                              <m:oMathParaPr>
                                <m:jc m:val="centerGroup"/>
                              </m:oMathParaPr>
                              <m:oMath xmlns:m="http://schemas.openxmlformats.org/officeDocument/2006/math">
                                <m:r>
                                  <a:rPr lang="en-US" sz="2400" b="1" i="1" dirty="0" smtClean="0">
                                    <a:solidFill>
                                      <a:schemeClr val="bg1"/>
                                    </a:solidFill>
                                    <a:latin typeface="Cambria Math" panose="02040503050406030204" pitchFamily="18" charset="0"/>
                                    <a:ea typeface="Cambria Math" panose="02040503050406030204" pitchFamily="18" charset="0"/>
                                  </a:rPr>
                                  <m:t>¬</m:t>
                                </m:r>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𝑹</m:t>
                                    </m:r>
                                  </m:e>
                                  <m:sub>
                                    <m:r>
                                      <a:rPr lang="en-US" sz="2400" b="1" i="1" dirty="0">
                                        <a:solidFill>
                                          <a:schemeClr val="bg1"/>
                                        </a:solidFill>
                                        <a:latin typeface="Cambria Math" panose="02040503050406030204" pitchFamily="18" charset="0"/>
                                      </a:rPr>
                                      <m:t>𝟎</m:t>
                                    </m:r>
                                  </m:sub>
                                </m:sSub>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𝑹</m:t>
                                    </m:r>
                                  </m:e>
                                  <m:sub>
                                    <m:r>
                                      <a:rPr lang="en-US" sz="2400" b="1" i="1" dirty="0" smtClean="0">
                                        <a:solidFill>
                                          <a:schemeClr val="bg1"/>
                                        </a:solidFill>
                                        <a:latin typeface="Cambria Math" panose="02040503050406030204" pitchFamily="18" charset="0"/>
                                      </a:rPr>
                                      <m:t>𝟏</m:t>
                                    </m:r>
                                  </m:sub>
                                </m:sSub>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𝑼</m:t>
                                    </m:r>
                                  </m:e>
                                  <m:sub>
                                    <m:r>
                                      <a:rPr lang="en-US" sz="2400" b="1" i="1" dirty="0" smtClean="0">
                                        <a:solidFill>
                                          <a:schemeClr val="bg1"/>
                                        </a:solidFill>
                                        <a:latin typeface="Cambria Math" panose="02040503050406030204" pitchFamily="18" charset="0"/>
                                      </a:rPr>
                                      <m:t>𝟏</m:t>
                                    </m:r>
                                  </m:sub>
                                </m:sSub>
                              </m:oMath>
                            </m:oMathPara>
                          </a14:m>
                          <a:endParaRPr lang="en-US" sz="2400" dirty="0">
                            <a:solidFill>
                              <a:schemeClr val="bg1"/>
                            </a:solidFill>
                          </a:endParaRPr>
                        </a:p>
                      </a:txBody>
                      <a:tcPr>
                        <a:solidFill>
                          <a:schemeClr val="accent1"/>
                        </a:solidFill>
                      </a:tcPr>
                    </a:tc>
                    <a:tc>
                      <a:txBody>
                        <a:bodyPr/>
                        <a:lstStyle/>
                        <a:p>
                          <a:pPr algn="ctr"/>
                          <a:r>
                            <a:rPr lang="en-US" sz="2400" dirty="0"/>
                            <a:t>0.0324</a:t>
                          </a:r>
                        </a:p>
                      </a:txBody>
                      <a:tcPr/>
                    </a:tc>
                    <a:tc>
                      <a:txBody>
                        <a:bodyPr/>
                        <a:lstStyle/>
                        <a:p>
                          <a:pPr algn="ctr"/>
                          <a:r>
                            <a:rPr lang="en-US" sz="2400" dirty="0"/>
                            <a:t>0.0081</a:t>
                          </a:r>
                        </a:p>
                      </a:txBody>
                      <a:tcPr/>
                    </a:tc>
                    <a:tc>
                      <a:txBody>
                        <a:bodyPr/>
                        <a:lstStyle/>
                        <a:p>
                          <a:pPr algn="ctr"/>
                          <a:r>
                            <a:rPr lang="en-US" sz="2400" dirty="0"/>
                            <a:t>0.0095</a:t>
                          </a:r>
                        </a:p>
                      </a:txBody>
                      <a:tcPr/>
                    </a:tc>
                    <a:tc>
                      <a:txBody>
                        <a:bodyPr/>
                        <a:lstStyle/>
                        <a:p>
                          <a:pPr algn="ctr"/>
                          <a:r>
                            <a:rPr lang="en-US" sz="2400" dirty="0"/>
                            <a:t>0.0851</a:t>
                          </a:r>
                        </a:p>
                      </a:txBody>
                      <a:tcPr/>
                    </a:tc>
                    <a:extLst>
                      <a:ext uri="{0D108BD9-81ED-4DB2-BD59-A6C34878D82A}">
                        <a16:rowId xmlns:a16="http://schemas.microsoft.com/office/drawing/2014/main" val="70748776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𝑹</m:t>
                                    </m:r>
                                  </m:e>
                                  <m:sub>
                                    <m:r>
                                      <a:rPr lang="en-US" sz="2400" b="1" i="1" dirty="0">
                                        <a:solidFill>
                                          <a:schemeClr val="bg1"/>
                                        </a:solidFill>
                                        <a:latin typeface="Cambria Math" panose="02040503050406030204" pitchFamily="18" charset="0"/>
                                      </a:rPr>
                                      <m:t>𝟎</m:t>
                                    </m:r>
                                  </m:sub>
                                </m:sSub>
                                <m:r>
                                  <a:rPr lang="en-US" sz="2400" b="1" i="1" dirty="0" smtClean="0">
                                    <a:solidFill>
                                      <a:schemeClr val="bg1"/>
                                    </a:solidFill>
                                    <a:latin typeface="Cambria Math" panose="02040503050406030204" pitchFamily="18" charset="0"/>
                                    <a:ea typeface="Cambria Math" panose="02040503050406030204" pitchFamily="18" charset="0"/>
                                  </a:rPr>
                                  <m:t>¬</m:t>
                                </m:r>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𝑹</m:t>
                                    </m:r>
                                  </m:e>
                                  <m:sub>
                                    <m:r>
                                      <a:rPr lang="en-US" sz="2400" b="1" i="1" dirty="0" smtClean="0">
                                        <a:solidFill>
                                          <a:schemeClr val="bg1"/>
                                        </a:solidFill>
                                        <a:latin typeface="Cambria Math" panose="02040503050406030204" pitchFamily="18" charset="0"/>
                                      </a:rPr>
                                      <m:t>𝟏</m:t>
                                    </m:r>
                                  </m:sub>
                                </m:sSub>
                                <m:r>
                                  <a:rPr lang="en-US" sz="2400" b="1" i="1" dirty="0" smtClean="0">
                                    <a:solidFill>
                                      <a:schemeClr val="bg1"/>
                                    </a:solidFill>
                                    <a:latin typeface="Cambria Math" panose="02040503050406030204" pitchFamily="18" charset="0"/>
                                    <a:ea typeface="Cambria Math" panose="02040503050406030204" pitchFamily="18" charset="0"/>
                                  </a:rPr>
                                  <m:t>¬</m:t>
                                </m:r>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𝑼</m:t>
                                    </m:r>
                                  </m:e>
                                  <m:sub>
                                    <m:r>
                                      <a:rPr lang="en-US" sz="2400" b="1" i="1" dirty="0" smtClean="0">
                                        <a:solidFill>
                                          <a:schemeClr val="bg1"/>
                                        </a:solidFill>
                                        <a:latin typeface="Cambria Math" panose="02040503050406030204" pitchFamily="18" charset="0"/>
                                      </a:rPr>
                                      <m:t>𝟏</m:t>
                                    </m:r>
                                  </m:sub>
                                </m:sSub>
                              </m:oMath>
                            </m:oMathPara>
                          </a14:m>
                          <a:endParaRPr lang="en-US" sz="2400" dirty="0">
                            <a:solidFill>
                              <a:schemeClr val="bg1"/>
                            </a:solidFill>
                          </a:endParaRPr>
                        </a:p>
                      </a:txBody>
                      <a:tcPr>
                        <a:solidFill>
                          <a:schemeClr val="accent1"/>
                        </a:solidFill>
                      </a:tcPr>
                    </a:tc>
                    <a:tc>
                      <a:txBody>
                        <a:bodyPr/>
                        <a:lstStyle/>
                        <a:p>
                          <a:pPr algn="ctr"/>
                          <a:r>
                            <a:rPr lang="en-US" sz="2400" dirty="0"/>
                            <a:t>0.0672</a:t>
                          </a:r>
                        </a:p>
                      </a:txBody>
                      <a:tcPr/>
                    </a:tc>
                    <a:tc>
                      <a:txBody>
                        <a:bodyPr/>
                        <a:lstStyle/>
                        <a:p>
                          <a:pPr algn="ctr"/>
                          <a:r>
                            <a:rPr lang="en-US" sz="2400" dirty="0"/>
                            <a:t>0.0168</a:t>
                          </a:r>
                        </a:p>
                      </a:txBody>
                      <a:tcPr/>
                    </a:tc>
                    <a:tc>
                      <a:txBody>
                        <a:bodyPr/>
                        <a:lstStyle/>
                        <a:p>
                          <a:pPr algn="ctr"/>
                          <a:r>
                            <a:rPr lang="en-US" sz="2400" dirty="0"/>
                            <a:t>0.0036</a:t>
                          </a:r>
                        </a:p>
                      </a:txBody>
                      <a:tcPr/>
                    </a:tc>
                    <a:tc>
                      <a:txBody>
                        <a:bodyPr/>
                        <a:lstStyle/>
                        <a:p>
                          <a:pPr algn="ctr"/>
                          <a:r>
                            <a:rPr lang="en-US" sz="2400" dirty="0"/>
                            <a:t>0.0324</a:t>
                          </a:r>
                        </a:p>
                      </a:txBody>
                      <a:tcPr/>
                    </a:tc>
                    <a:extLst>
                      <a:ext uri="{0D108BD9-81ED-4DB2-BD59-A6C34878D82A}">
                        <a16:rowId xmlns:a16="http://schemas.microsoft.com/office/drawing/2014/main" val="1796980834"/>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𝑹</m:t>
                                    </m:r>
                                  </m:e>
                                  <m:sub>
                                    <m:r>
                                      <a:rPr lang="en-US" sz="2400" b="1" i="1" dirty="0">
                                        <a:solidFill>
                                          <a:schemeClr val="bg1"/>
                                        </a:solidFill>
                                        <a:latin typeface="Cambria Math" panose="02040503050406030204" pitchFamily="18" charset="0"/>
                                      </a:rPr>
                                      <m:t>𝟎</m:t>
                                    </m:r>
                                  </m:sub>
                                </m:sSub>
                                <m:r>
                                  <a:rPr lang="en-US" sz="2400" b="1" i="1" dirty="0" smtClean="0">
                                    <a:solidFill>
                                      <a:schemeClr val="bg1"/>
                                    </a:solidFill>
                                    <a:latin typeface="Cambria Math" panose="02040503050406030204" pitchFamily="18" charset="0"/>
                                    <a:ea typeface="Cambria Math" panose="02040503050406030204" pitchFamily="18" charset="0"/>
                                  </a:rPr>
                                  <m:t>¬</m:t>
                                </m:r>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𝑹</m:t>
                                    </m:r>
                                  </m:e>
                                  <m:sub>
                                    <m:r>
                                      <a:rPr lang="en-US" sz="2400" b="1" i="1" dirty="0" smtClean="0">
                                        <a:solidFill>
                                          <a:schemeClr val="bg1"/>
                                        </a:solidFill>
                                        <a:latin typeface="Cambria Math" panose="02040503050406030204" pitchFamily="18" charset="0"/>
                                      </a:rPr>
                                      <m:t>𝟏</m:t>
                                    </m:r>
                                  </m:sub>
                                </m:sSub>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𝑼</m:t>
                                    </m:r>
                                  </m:e>
                                  <m:sub>
                                    <m:r>
                                      <a:rPr lang="en-US" sz="2400" b="1" i="1" dirty="0" smtClean="0">
                                        <a:solidFill>
                                          <a:schemeClr val="bg1"/>
                                        </a:solidFill>
                                        <a:latin typeface="Cambria Math" panose="02040503050406030204" pitchFamily="18" charset="0"/>
                                      </a:rPr>
                                      <m:t>𝟏</m:t>
                                    </m:r>
                                  </m:sub>
                                </m:sSub>
                              </m:oMath>
                            </m:oMathPara>
                          </a14:m>
                          <a:endParaRPr lang="en-US" sz="2400" dirty="0">
                            <a:solidFill>
                              <a:schemeClr val="bg1"/>
                            </a:solidFill>
                          </a:endParaRPr>
                        </a:p>
                      </a:txBody>
                      <a:tcPr>
                        <a:solidFill>
                          <a:schemeClr val="accent1"/>
                        </a:solidFill>
                      </a:tcPr>
                    </a:tc>
                    <a:tc>
                      <a:txBody>
                        <a:bodyPr/>
                        <a:lstStyle/>
                        <a:p>
                          <a:pPr algn="ctr"/>
                          <a:r>
                            <a:rPr lang="en-US" sz="2400" dirty="0"/>
                            <a:t>0.0168</a:t>
                          </a:r>
                        </a:p>
                      </a:txBody>
                      <a:tcPr/>
                    </a:tc>
                    <a:tc>
                      <a:txBody>
                        <a:bodyPr/>
                        <a:lstStyle/>
                        <a:p>
                          <a:pPr algn="ctr"/>
                          <a:r>
                            <a:rPr lang="en-US" sz="2400" dirty="0"/>
                            <a:t>0.0042</a:t>
                          </a:r>
                        </a:p>
                      </a:txBody>
                      <a:tcPr/>
                    </a:tc>
                    <a:tc>
                      <a:txBody>
                        <a:bodyPr/>
                        <a:lstStyle/>
                        <a:p>
                          <a:pPr algn="ctr"/>
                          <a:r>
                            <a:rPr lang="en-US" sz="2400" dirty="0"/>
                            <a:t>0.009</a:t>
                          </a:r>
                        </a:p>
                      </a:txBody>
                      <a:tcPr/>
                    </a:tc>
                    <a:tc>
                      <a:txBody>
                        <a:bodyPr/>
                        <a:lstStyle/>
                        <a:p>
                          <a:pPr algn="ctr"/>
                          <a:r>
                            <a:rPr lang="en-US" sz="2400" dirty="0"/>
                            <a:t>0.0081</a:t>
                          </a:r>
                        </a:p>
                      </a:txBody>
                      <a:tcPr/>
                    </a:tc>
                    <a:extLst>
                      <a:ext uri="{0D108BD9-81ED-4DB2-BD59-A6C34878D82A}">
                        <a16:rowId xmlns:a16="http://schemas.microsoft.com/office/drawing/2014/main" val="1757944560"/>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𝑹</m:t>
                                    </m:r>
                                  </m:e>
                                  <m:sub>
                                    <m:r>
                                      <a:rPr lang="en-US" sz="2400" b="1" i="1" dirty="0">
                                        <a:solidFill>
                                          <a:schemeClr val="bg1"/>
                                        </a:solidFill>
                                        <a:latin typeface="Cambria Math" panose="02040503050406030204" pitchFamily="18" charset="0"/>
                                      </a:rPr>
                                      <m:t>𝟎</m:t>
                                    </m:r>
                                  </m:sub>
                                </m:sSub>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𝑹</m:t>
                                    </m:r>
                                  </m:e>
                                  <m:sub>
                                    <m:r>
                                      <a:rPr lang="en-US" sz="2400" b="1" i="1" dirty="0" smtClean="0">
                                        <a:solidFill>
                                          <a:schemeClr val="bg1"/>
                                        </a:solidFill>
                                        <a:latin typeface="Cambria Math" panose="02040503050406030204" pitchFamily="18" charset="0"/>
                                      </a:rPr>
                                      <m:t>𝟏</m:t>
                                    </m:r>
                                  </m:sub>
                                </m:sSub>
                                <m:r>
                                  <a:rPr lang="en-US" sz="2400" b="1" i="1" dirty="0" smtClean="0">
                                    <a:solidFill>
                                      <a:schemeClr val="bg1"/>
                                    </a:solidFill>
                                    <a:latin typeface="Cambria Math" panose="02040503050406030204" pitchFamily="18" charset="0"/>
                                    <a:ea typeface="Cambria Math" panose="02040503050406030204" pitchFamily="18" charset="0"/>
                                  </a:rPr>
                                  <m:t>¬</m:t>
                                </m:r>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𝑼</m:t>
                                    </m:r>
                                  </m:e>
                                  <m:sub>
                                    <m:r>
                                      <a:rPr lang="en-US" sz="2400" b="1" i="1" dirty="0" smtClean="0">
                                        <a:solidFill>
                                          <a:schemeClr val="bg1"/>
                                        </a:solidFill>
                                        <a:latin typeface="Cambria Math" panose="02040503050406030204" pitchFamily="18" charset="0"/>
                                      </a:rPr>
                                      <m:t>𝟏</m:t>
                                    </m:r>
                                  </m:sub>
                                </m:sSub>
                              </m:oMath>
                            </m:oMathPara>
                          </a14:m>
                          <a:endParaRPr lang="en-US" sz="2400" dirty="0">
                            <a:solidFill>
                              <a:schemeClr val="bg1"/>
                            </a:solidFill>
                          </a:endParaRPr>
                        </a:p>
                      </a:txBody>
                      <a:tcPr>
                        <a:solidFill>
                          <a:schemeClr val="accent1"/>
                        </a:solidFill>
                      </a:tcPr>
                    </a:tc>
                    <a:tc>
                      <a:txBody>
                        <a:bodyPr/>
                        <a:lstStyle/>
                        <a:p>
                          <a:pPr algn="ctr"/>
                          <a:r>
                            <a:rPr lang="en-US" sz="2400" dirty="0"/>
                            <a:t>0.0084</a:t>
                          </a:r>
                        </a:p>
                      </a:txBody>
                      <a:tcPr/>
                    </a:tc>
                    <a:tc>
                      <a:txBody>
                        <a:bodyPr/>
                        <a:lstStyle/>
                        <a:p>
                          <a:pPr algn="ctr"/>
                          <a:r>
                            <a:rPr lang="en-US" sz="2400" dirty="0"/>
                            <a:t>0.0021</a:t>
                          </a:r>
                        </a:p>
                      </a:txBody>
                      <a:tcPr/>
                    </a:tc>
                    <a:tc>
                      <a:txBody>
                        <a:bodyPr/>
                        <a:lstStyle/>
                        <a:p>
                          <a:pPr algn="ctr"/>
                          <a:r>
                            <a:rPr lang="en-US" sz="2400" dirty="0"/>
                            <a:t>0.0025</a:t>
                          </a:r>
                        </a:p>
                      </a:txBody>
                      <a:tcPr/>
                    </a:tc>
                    <a:tc>
                      <a:txBody>
                        <a:bodyPr/>
                        <a:lstStyle/>
                        <a:p>
                          <a:pPr algn="ctr"/>
                          <a:r>
                            <a:rPr lang="en-US" sz="2400" dirty="0"/>
                            <a:t>0.0221</a:t>
                          </a:r>
                        </a:p>
                      </a:txBody>
                      <a:tcPr/>
                    </a:tc>
                    <a:extLst>
                      <a:ext uri="{0D108BD9-81ED-4DB2-BD59-A6C34878D82A}">
                        <a16:rowId xmlns:a16="http://schemas.microsoft.com/office/drawing/2014/main" val="208417064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𝑹</m:t>
                                    </m:r>
                                  </m:e>
                                  <m:sub>
                                    <m:r>
                                      <a:rPr lang="en-US" sz="2400" b="1" i="1" dirty="0">
                                        <a:solidFill>
                                          <a:schemeClr val="bg1"/>
                                        </a:solidFill>
                                        <a:latin typeface="Cambria Math" panose="02040503050406030204" pitchFamily="18" charset="0"/>
                                      </a:rPr>
                                      <m:t>𝟎</m:t>
                                    </m:r>
                                  </m:sub>
                                </m:sSub>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𝑹</m:t>
                                    </m:r>
                                  </m:e>
                                  <m:sub>
                                    <m:r>
                                      <a:rPr lang="en-US" sz="2400" b="1" i="1" dirty="0" smtClean="0">
                                        <a:solidFill>
                                          <a:schemeClr val="bg1"/>
                                        </a:solidFill>
                                        <a:latin typeface="Cambria Math" panose="02040503050406030204" pitchFamily="18" charset="0"/>
                                      </a:rPr>
                                      <m:t>𝟏</m:t>
                                    </m:r>
                                  </m:sub>
                                </m:sSub>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𝑼</m:t>
                                    </m:r>
                                  </m:e>
                                  <m:sub>
                                    <m:r>
                                      <a:rPr lang="en-US" sz="2400" b="1" i="1" dirty="0" smtClean="0">
                                        <a:solidFill>
                                          <a:schemeClr val="bg1"/>
                                        </a:solidFill>
                                        <a:latin typeface="Cambria Math" panose="02040503050406030204" pitchFamily="18" charset="0"/>
                                      </a:rPr>
                                      <m:t>𝟏</m:t>
                                    </m:r>
                                  </m:sub>
                                </m:sSub>
                              </m:oMath>
                            </m:oMathPara>
                          </a14:m>
                          <a:endParaRPr lang="en-US" sz="2400" b="1" dirty="0">
                            <a:solidFill>
                              <a:schemeClr val="bg1"/>
                            </a:solidFill>
                          </a:endParaRPr>
                        </a:p>
                      </a:txBody>
                      <a:tcPr>
                        <a:solidFill>
                          <a:schemeClr val="accent1"/>
                        </a:solidFill>
                      </a:tcPr>
                    </a:tc>
                    <a:tc>
                      <a:txBody>
                        <a:bodyPr/>
                        <a:lstStyle/>
                        <a:p>
                          <a:pPr algn="ctr"/>
                          <a:r>
                            <a:rPr lang="en-US" sz="2400" dirty="0"/>
                            <a:t>0.0756</a:t>
                          </a:r>
                        </a:p>
                      </a:txBody>
                      <a:tcPr/>
                    </a:tc>
                    <a:tc>
                      <a:txBody>
                        <a:bodyPr/>
                        <a:lstStyle/>
                        <a:p>
                          <a:pPr algn="ctr"/>
                          <a:r>
                            <a:rPr lang="en-US" sz="2400" dirty="0"/>
                            <a:t>0.0189</a:t>
                          </a:r>
                        </a:p>
                      </a:txBody>
                      <a:tcPr/>
                    </a:tc>
                    <a:tc>
                      <a:txBody>
                        <a:bodyPr/>
                        <a:lstStyle/>
                        <a:p>
                          <a:pPr algn="ctr"/>
                          <a:r>
                            <a:rPr lang="en-US" sz="2400" dirty="0"/>
                            <a:t>0.0221</a:t>
                          </a:r>
                        </a:p>
                      </a:txBody>
                      <a:tcPr/>
                    </a:tc>
                    <a:tc>
                      <a:txBody>
                        <a:bodyPr/>
                        <a:lstStyle/>
                        <a:p>
                          <a:pPr algn="ctr"/>
                          <a:r>
                            <a:rPr lang="en-US" sz="2400" dirty="0"/>
                            <a:t>0.1985</a:t>
                          </a:r>
                        </a:p>
                      </a:txBody>
                      <a:tcPr/>
                    </a:tc>
                    <a:extLst>
                      <a:ext uri="{0D108BD9-81ED-4DB2-BD59-A6C34878D82A}">
                        <a16:rowId xmlns:a16="http://schemas.microsoft.com/office/drawing/2014/main" val="2055652751"/>
                      </a:ext>
                    </a:extLst>
                  </a:tr>
                </a:tbl>
              </a:graphicData>
            </a:graphic>
          </p:graphicFrame>
        </mc:Choice>
        <mc:Fallback xmlns="">
          <p:graphicFrame>
            <p:nvGraphicFramePr>
              <p:cNvPr id="2" name="Table 1">
                <a:extLst>
                  <a:ext uri="{FF2B5EF4-FFF2-40B4-BE49-F238E27FC236}">
                    <a16:creationId xmlns:a16="http://schemas.microsoft.com/office/drawing/2014/main" id="{B4FB70B6-B1A7-ED42-8665-74EE3900AC13}"/>
                  </a:ext>
                </a:extLst>
              </p:cNvPr>
              <p:cNvGraphicFramePr>
                <a:graphicFrameLocks noGrp="1"/>
              </p:cNvGraphicFramePr>
              <p:nvPr>
                <p:extLst>
                  <p:ext uri="{D42A27DB-BD31-4B8C-83A1-F6EECF244321}">
                    <p14:modId xmlns:p14="http://schemas.microsoft.com/office/powerpoint/2010/main" val="693871282"/>
                  </p:ext>
                </p:extLst>
              </p:nvPr>
            </p:nvGraphicFramePr>
            <p:xfrm>
              <a:off x="98504" y="2581920"/>
              <a:ext cx="5997496" cy="4114800"/>
            </p:xfrm>
            <a:graphic>
              <a:graphicData uri="http://schemas.openxmlformats.org/drawingml/2006/table">
                <a:tbl>
                  <a:tblPr firstRow="1" bandRow="1">
                    <a:tableStyleId>{5C22544A-7EE6-4342-B048-85BDC9FD1C3A}</a:tableStyleId>
                  </a:tblPr>
                  <a:tblGrid>
                    <a:gridCol w="1730296">
                      <a:extLst>
                        <a:ext uri="{9D8B030D-6E8A-4147-A177-3AD203B41FA5}">
                          <a16:colId xmlns:a16="http://schemas.microsoft.com/office/drawing/2014/main" val="3689473118"/>
                        </a:ext>
                      </a:extLst>
                    </a:gridCol>
                    <a:gridCol w="1081668">
                      <a:extLst>
                        <a:ext uri="{9D8B030D-6E8A-4147-A177-3AD203B41FA5}">
                          <a16:colId xmlns:a16="http://schemas.microsoft.com/office/drawing/2014/main" val="1103306851"/>
                        </a:ext>
                      </a:extLst>
                    </a:gridCol>
                    <a:gridCol w="1092820">
                      <a:extLst>
                        <a:ext uri="{9D8B030D-6E8A-4147-A177-3AD203B41FA5}">
                          <a16:colId xmlns:a16="http://schemas.microsoft.com/office/drawing/2014/main" val="2047565844"/>
                        </a:ext>
                      </a:extLst>
                    </a:gridCol>
                    <a:gridCol w="1059366">
                      <a:extLst>
                        <a:ext uri="{9D8B030D-6E8A-4147-A177-3AD203B41FA5}">
                          <a16:colId xmlns:a16="http://schemas.microsoft.com/office/drawing/2014/main" val="3765424782"/>
                        </a:ext>
                      </a:extLst>
                    </a:gridCol>
                    <a:gridCol w="1033346">
                      <a:extLst>
                        <a:ext uri="{9D8B030D-6E8A-4147-A177-3AD203B41FA5}">
                          <a16:colId xmlns:a16="http://schemas.microsoft.com/office/drawing/2014/main" val="3609717565"/>
                        </a:ext>
                      </a:extLst>
                    </a:gridCol>
                  </a:tblGrid>
                  <a:tr h="457200">
                    <a:tc>
                      <a:txBody>
                        <a:bodyPr/>
                        <a:lstStyle/>
                        <a:p>
                          <a:pPr algn="ctr"/>
                          <a:endParaRPr lang="en-US" sz="2400" dirty="0"/>
                        </a:p>
                      </a:txBody>
                      <a:tcPr/>
                    </a:tc>
                    <a:tc>
                      <a:txBody>
                        <a:bodyPr/>
                        <a:lstStyle/>
                        <a:p>
                          <a:endParaRPr lang="en-US"/>
                        </a:p>
                      </a:txBody>
                      <a:tcPr>
                        <a:blipFill>
                          <a:blip r:embed="rId4"/>
                          <a:stretch>
                            <a:fillRect l="-158140" t="-2778" r="-294186" b="-827778"/>
                          </a:stretch>
                        </a:blipFill>
                      </a:tcPr>
                    </a:tc>
                    <a:tc>
                      <a:txBody>
                        <a:bodyPr/>
                        <a:lstStyle/>
                        <a:p>
                          <a:endParaRPr lang="en-US"/>
                        </a:p>
                      </a:txBody>
                      <a:tcPr>
                        <a:blipFill>
                          <a:blip r:embed="rId4"/>
                          <a:stretch>
                            <a:fillRect l="-258140" t="-2778" r="-194186" b="-827778"/>
                          </a:stretch>
                        </a:blipFill>
                      </a:tcPr>
                    </a:tc>
                    <a:tc>
                      <a:txBody>
                        <a:bodyPr/>
                        <a:lstStyle/>
                        <a:p>
                          <a:endParaRPr lang="en-US"/>
                        </a:p>
                      </a:txBody>
                      <a:tcPr>
                        <a:blipFill>
                          <a:blip r:embed="rId4"/>
                          <a:stretch>
                            <a:fillRect l="-366667" t="-2778" r="-98810" b="-827778"/>
                          </a:stretch>
                        </a:blipFill>
                      </a:tcPr>
                    </a:tc>
                    <a:tc>
                      <a:txBody>
                        <a:bodyPr/>
                        <a:lstStyle/>
                        <a:p>
                          <a:endParaRPr lang="en-US"/>
                        </a:p>
                      </a:txBody>
                      <a:tcPr>
                        <a:blipFill>
                          <a:blip r:embed="rId4"/>
                          <a:stretch>
                            <a:fillRect l="-483951" t="-2778" r="-2469" b="-827778"/>
                          </a:stretch>
                        </a:blipFill>
                      </a:tcPr>
                    </a:tc>
                    <a:extLst>
                      <a:ext uri="{0D108BD9-81ED-4DB2-BD59-A6C34878D82A}">
                        <a16:rowId xmlns:a16="http://schemas.microsoft.com/office/drawing/2014/main" val="4091884412"/>
                      </a:ext>
                    </a:extLst>
                  </a:tr>
                  <a:tr h="457200">
                    <a:tc>
                      <a:txBody>
                        <a:bodyPr/>
                        <a:lstStyle/>
                        <a:p>
                          <a:endParaRPr lang="en-US"/>
                        </a:p>
                      </a:txBody>
                      <a:tcPr>
                        <a:blipFill>
                          <a:blip r:embed="rId4"/>
                          <a:stretch>
                            <a:fillRect t="-102778" r="-249265" b="-727778"/>
                          </a:stretch>
                        </a:blipFill>
                      </a:tcPr>
                    </a:tc>
                    <a:tc>
                      <a:txBody>
                        <a:bodyPr/>
                        <a:lstStyle/>
                        <a:p>
                          <a:pPr algn="ctr"/>
                          <a:r>
                            <a:rPr lang="en-US" sz="2400" dirty="0"/>
                            <a:t>0.1568</a:t>
                          </a:r>
                        </a:p>
                      </a:txBody>
                      <a:tcPr/>
                    </a:tc>
                    <a:tc>
                      <a:txBody>
                        <a:bodyPr/>
                        <a:lstStyle/>
                        <a:p>
                          <a:pPr algn="ctr"/>
                          <a:r>
                            <a:rPr lang="en-US" sz="2400" dirty="0"/>
                            <a:t>0.0392</a:t>
                          </a:r>
                        </a:p>
                      </a:txBody>
                      <a:tcPr/>
                    </a:tc>
                    <a:tc>
                      <a:txBody>
                        <a:bodyPr/>
                        <a:lstStyle/>
                        <a:p>
                          <a:pPr algn="ctr"/>
                          <a:r>
                            <a:rPr lang="en-US" sz="2400" dirty="0"/>
                            <a:t>0.0084</a:t>
                          </a:r>
                        </a:p>
                      </a:txBody>
                      <a:tcPr/>
                    </a:tc>
                    <a:tc>
                      <a:txBody>
                        <a:bodyPr/>
                        <a:lstStyle/>
                        <a:p>
                          <a:pPr algn="ctr"/>
                          <a:r>
                            <a:rPr lang="en-US" sz="2400" dirty="0"/>
                            <a:t>0.0756</a:t>
                          </a:r>
                        </a:p>
                      </a:txBody>
                      <a:tcPr/>
                    </a:tc>
                    <a:extLst>
                      <a:ext uri="{0D108BD9-81ED-4DB2-BD59-A6C34878D82A}">
                        <a16:rowId xmlns:a16="http://schemas.microsoft.com/office/drawing/2014/main" val="3313610817"/>
                      </a:ext>
                    </a:extLst>
                  </a:tr>
                  <a:tr h="457200">
                    <a:tc>
                      <a:txBody>
                        <a:bodyPr/>
                        <a:lstStyle/>
                        <a:p>
                          <a:endParaRPr lang="en-US"/>
                        </a:p>
                      </a:txBody>
                      <a:tcPr>
                        <a:blipFill>
                          <a:blip r:embed="rId4"/>
                          <a:stretch>
                            <a:fillRect t="-202778" r="-249265" b="-627778"/>
                          </a:stretch>
                        </a:blipFill>
                      </a:tcPr>
                    </a:tc>
                    <a:tc>
                      <a:txBody>
                        <a:bodyPr/>
                        <a:lstStyle/>
                        <a:p>
                          <a:pPr algn="ctr"/>
                          <a:r>
                            <a:rPr lang="en-US" sz="2400" dirty="0"/>
                            <a:t>0.0392</a:t>
                          </a:r>
                        </a:p>
                      </a:txBody>
                      <a:tcPr/>
                    </a:tc>
                    <a:tc>
                      <a:txBody>
                        <a:bodyPr/>
                        <a:lstStyle/>
                        <a:p>
                          <a:pPr algn="ctr"/>
                          <a:r>
                            <a:rPr lang="en-US" sz="2400" dirty="0"/>
                            <a:t>0.0098</a:t>
                          </a:r>
                        </a:p>
                      </a:txBody>
                      <a:tcPr/>
                    </a:tc>
                    <a:tc>
                      <a:txBody>
                        <a:bodyPr/>
                        <a:lstStyle/>
                        <a:p>
                          <a:pPr algn="ctr"/>
                          <a:r>
                            <a:rPr lang="en-US" sz="2400" dirty="0"/>
                            <a:t>0.0021</a:t>
                          </a:r>
                        </a:p>
                      </a:txBody>
                      <a:tcPr/>
                    </a:tc>
                    <a:tc>
                      <a:txBody>
                        <a:bodyPr/>
                        <a:lstStyle/>
                        <a:p>
                          <a:pPr algn="ctr"/>
                          <a:r>
                            <a:rPr lang="en-US" sz="2400" dirty="0"/>
                            <a:t>0.0189</a:t>
                          </a:r>
                        </a:p>
                      </a:txBody>
                      <a:tcPr/>
                    </a:tc>
                    <a:extLst>
                      <a:ext uri="{0D108BD9-81ED-4DB2-BD59-A6C34878D82A}">
                        <a16:rowId xmlns:a16="http://schemas.microsoft.com/office/drawing/2014/main" val="3506797462"/>
                      </a:ext>
                    </a:extLst>
                  </a:tr>
                  <a:tr h="457200">
                    <a:tc>
                      <a:txBody>
                        <a:bodyPr/>
                        <a:lstStyle/>
                        <a:p>
                          <a:endParaRPr lang="en-US"/>
                        </a:p>
                      </a:txBody>
                      <a:tcPr>
                        <a:blipFill>
                          <a:blip r:embed="rId4"/>
                          <a:stretch>
                            <a:fillRect t="-302778" r="-249265" b="-527778"/>
                          </a:stretch>
                        </a:blipFill>
                      </a:tcPr>
                    </a:tc>
                    <a:tc>
                      <a:txBody>
                        <a:bodyPr/>
                        <a:lstStyle/>
                        <a:p>
                          <a:pPr algn="ctr"/>
                          <a:r>
                            <a:rPr lang="en-US" sz="2400" dirty="0"/>
                            <a:t>0.0036</a:t>
                          </a:r>
                        </a:p>
                      </a:txBody>
                      <a:tcPr/>
                    </a:tc>
                    <a:tc>
                      <a:txBody>
                        <a:bodyPr/>
                        <a:lstStyle/>
                        <a:p>
                          <a:pPr algn="ctr"/>
                          <a:r>
                            <a:rPr lang="en-US" sz="2400" dirty="0"/>
                            <a:t>0.0009</a:t>
                          </a:r>
                        </a:p>
                      </a:txBody>
                      <a:tcPr/>
                    </a:tc>
                    <a:tc>
                      <a:txBody>
                        <a:bodyPr/>
                        <a:lstStyle/>
                        <a:p>
                          <a:pPr algn="ctr"/>
                          <a:r>
                            <a:rPr lang="en-US" sz="2400" dirty="0"/>
                            <a:t>0.0011</a:t>
                          </a:r>
                        </a:p>
                      </a:txBody>
                      <a:tcPr/>
                    </a:tc>
                    <a:tc>
                      <a:txBody>
                        <a:bodyPr/>
                        <a:lstStyle/>
                        <a:p>
                          <a:pPr algn="ctr"/>
                          <a:r>
                            <a:rPr lang="en-US" sz="2400" dirty="0"/>
                            <a:t>0.0095</a:t>
                          </a:r>
                        </a:p>
                      </a:txBody>
                      <a:tcPr/>
                    </a:tc>
                    <a:extLst>
                      <a:ext uri="{0D108BD9-81ED-4DB2-BD59-A6C34878D82A}">
                        <a16:rowId xmlns:a16="http://schemas.microsoft.com/office/drawing/2014/main" val="300866107"/>
                      </a:ext>
                    </a:extLst>
                  </a:tr>
                  <a:tr h="457200">
                    <a:tc>
                      <a:txBody>
                        <a:bodyPr/>
                        <a:lstStyle/>
                        <a:p>
                          <a:endParaRPr lang="en-US"/>
                        </a:p>
                      </a:txBody>
                      <a:tcPr>
                        <a:blipFill>
                          <a:blip r:embed="rId4"/>
                          <a:stretch>
                            <a:fillRect t="-391892" r="-249265" b="-413514"/>
                          </a:stretch>
                        </a:blipFill>
                      </a:tcPr>
                    </a:tc>
                    <a:tc>
                      <a:txBody>
                        <a:bodyPr/>
                        <a:lstStyle/>
                        <a:p>
                          <a:pPr algn="ctr"/>
                          <a:r>
                            <a:rPr lang="en-US" sz="2400" dirty="0"/>
                            <a:t>0.0324</a:t>
                          </a:r>
                        </a:p>
                      </a:txBody>
                      <a:tcPr/>
                    </a:tc>
                    <a:tc>
                      <a:txBody>
                        <a:bodyPr/>
                        <a:lstStyle/>
                        <a:p>
                          <a:pPr algn="ctr"/>
                          <a:r>
                            <a:rPr lang="en-US" sz="2400" dirty="0"/>
                            <a:t>0.0081</a:t>
                          </a:r>
                        </a:p>
                      </a:txBody>
                      <a:tcPr/>
                    </a:tc>
                    <a:tc>
                      <a:txBody>
                        <a:bodyPr/>
                        <a:lstStyle/>
                        <a:p>
                          <a:pPr algn="ctr"/>
                          <a:r>
                            <a:rPr lang="en-US" sz="2400" dirty="0"/>
                            <a:t>0.0095</a:t>
                          </a:r>
                        </a:p>
                      </a:txBody>
                      <a:tcPr/>
                    </a:tc>
                    <a:tc>
                      <a:txBody>
                        <a:bodyPr/>
                        <a:lstStyle/>
                        <a:p>
                          <a:pPr algn="ctr"/>
                          <a:r>
                            <a:rPr lang="en-US" sz="2400" dirty="0"/>
                            <a:t>0.0851</a:t>
                          </a:r>
                        </a:p>
                      </a:txBody>
                      <a:tcPr/>
                    </a:tc>
                    <a:extLst>
                      <a:ext uri="{0D108BD9-81ED-4DB2-BD59-A6C34878D82A}">
                        <a16:rowId xmlns:a16="http://schemas.microsoft.com/office/drawing/2014/main" val="707487767"/>
                      </a:ext>
                    </a:extLst>
                  </a:tr>
                  <a:tr h="457200">
                    <a:tc>
                      <a:txBody>
                        <a:bodyPr/>
                        <a:lstStyle/>
                        <a:p>
                          <a:endParaRPr lang="en-US"/>
                        </a:p>
                      </a:txBody>
                      <a:tcPr>
                        <a:blipFill>
                          <a:blip r:embed="rId4"/>
                          <a:stretch>
                            <a:fillRect t="-505556" r="-249265" b="-325000"/>
                          </a:stretch>
                        </a:blipFill>
                      </a:tcPr>
                    </a:tc>
                    <a:tc>
                      <a:txBody>
                        <a:bodyPr/>
                        <a:lstStyle/>
                        <a:p>
                          <a:pPr algn="ctr"/>
                          <a:r>
                            <a:rPr lang="en-US" sz="2400" dirty="0"/>
                            <a:t>0.0672</a:t>
                          </a:r>
                        </a:p>
                      </a:txBody>
                      <a:tcPr/>
                    </a:tc>
                    <a:tc>
                      <a:txBody>
                        <a:bodyPr/>
                        <a:lstStyle/>
                        <a:p>
                          <a:pPr algn="ctr"/>
                          <a:r>
                            <a:rPr lang="en-US" sz="2400" dirty="0"/>
                            <a:t>0.0168</a:t>
                          </a:r>
                        </a:p>
                      </a:txBody>
                      <a:tcPr/>
                    </a:tc>
                    <a:tc>
                      <a:txBody>
                        <a:bodyPr/>
                        <a:lstStyle/>
                        <a:p>
                          <a:pPr algn="ctr"/>
                          <a:r>
                            <a:rPr lang="en-US" sz="2400" dirty="0"/>
                            <a:t>0.0036</a:t>
                          </a:r>
                        </a:p>
                      </a:txBody>
                      <a:tcPr/>
                    </a:tc>
                    <a:tc>
                      <a:txBody>
                        <a:bodyPr/>
                        <a:lstStyle/>
                        <a:p>
                          <a:pPr algn="ctr"/>
                          <a:r>
                            <a:rPr lang="en-US" sz="2400" dirty="0"/>
                            <a:t>0.0324</a:t>
                          </a:r>
                        </a:p>
                      </a:txBody>
                      <a:tcPr/>
                    </a:tc>
                    <a:extLst>
                      <a:ext uri="{0D108BD9-81ED-4DB2-BD59-A6C34878D82A}">
                        <a16:rowId xmlns:a16="http://schemas.microsoft.com/office/drawing/2014/main" val="1796980834"/>
                      </a:ext>
                    </a:extLst>
                  </a:tr>
                  <a:tr h="457200">
                    <a:tc>
                      <a:txBody>
                        <a:bodyPr/>
                        <a:lstStyle/>
                        <a:p>
                          <a:endParaRPr lang="en-US"/>
                        </a:p>
                      </a:txBody>
                      <a:tcPr>
                        <a:blipFill>
                          <a:blip r:embed="rId4"/>
                          <a:stretch>
                            <a:fillRect t="-605556" r="-249265" b="-225000"/>
                          </a:stretch>
                        </a:blipFill>
                      </a:tcPr>
                    </a:tc>
                    <a:tc>
                      <a:txBody>
                        <a:bodyPr/>
                        <a:lstStyle/>
                        <a:p>
                          <a:pPr algn="ctr"/>
                          <a:r>
                            <a:rPr lang="en-US" sz="2400" dirty="0"/>
                            <a:t>0.0168</a:t>
                          </a:r>
                        </a:p>
                      </a:txBody>
                      <a:tcPr/>
                    </a:tc>
                    <a:tc>
                      <a:txBody>
                        <a:bodyPr/>
                        <a:lstStyle/>
                        <a:p>
                          <a:pPr algn="ctr"/>
                          <a:r>
                            <a:rPr lang="en-US" sz="2400" dirty="0"/>
                            <a:t>0.0042</a:t>
                          </a:r>
                        </a:p>
                      </a:txBody>
                      <a:tcPr/>
                    </a:tc>
                    <a:tc>
                      <a:txBody>
                        <a:bodyPr/>
                        <a:lstStyle/>
                        <a:p>
                          <a:pPr algn="ctr"/>
                          <a:r>
                            <a:rPr lang="en-US" sz="2400" dirty="0"/>
                            <a:t>0.009</a:t>
                          </a:r>
                        </a:p>
                      </a:txBody>
                      <a:tcPr/>
                    </a:tc>
                    <a:tc>
                      <a:txBody>
                        <a:bodyPr/>
                        <a:lstStyle/>
                        <a:p>
                          <a:pPr algn="ctr"/>
                          <a:r>
                            <a:rPr lang="en-US" sz="2400" dirty="0"/>
                            <a:t>0.0081</a:t>
                          </a:r>
                        </a:p>
                      </a:txBody>
                      <a:tcPr/>
                    </a:tc>
                    <a:extLst>
                      <a:ext uri="{0D108BD9-81ED-4DB2-BD59-A6C34878D82A}">
                        <a16:rowId xmlns:a16="http://schemas.microsoft.com/office/drawing/2014/main" val="1757944560"/>
                      </a:ext>
                    </a:extLst>
                  </a:tr>
                  <a:tr h="457200">
                    <a:tc>
                      <a:txBody>
                        <a:bodyPr/>
                        <a:lstStyle/>
                        <a:p>
                          <a:endParaRPr lang="en-US"/>
                        </a:p>
                      </a:txBody>
                      <a:tcPr>
                        <a:blipFill>
                          <a:blip r:embed="rId4"/>
                          <a:stretch>
                            <a:fillRect t="-705556" r="-249265" b="-125000"/>
                          </a:stretch>
                        </a:blipFill>
                      </a:tcPr>
                    </a:tc>
                    <a:tc>
                      <a:txBody>
                        <a:bodyPr/>
                        <a:lstStyle/>
                        <a:p>
                          <a:pPr algn="ctr"/>
                          <a:r>
                            <a:rPr lang="en-US" sz="2400" dirty="0"/>
                            <a:t>0.0084</a:t>
                          </a:r>
                        </a:p>
                      </a:txBody>
                      <a:tcPr/>
                    </a:tc>
                    <a:tc>
                      <a:txBody>
                        <a:bodyPr/>
                        <a:lstStyle/>
                        <a:p>
                          <a:pPr algn="ctr"/>
                          <a:r>
                            <a:rPr lang="en-US" sz="2400" dirty="0"/>
                            <a:t>0.0021</a:t>
                          </a:r>
                        </a:p>
                      </a:txBody>
                      <a:tcPr/>
                    </a:tc>
                    <a:tc>
                      <a:txBody>
                        <a:bodyPr/>
                        <a:lstStyle/>
                        <a:p>
                          <a:pPr algn="ctr"/>
                          <a:r>
                            <a:rPr lang="en-US" sz="2400" dirty="0"/>
                            <a:t>0.0025</a:t>
                          </a:r>
                        </a:p>
                      </a:txBody>
                      <a:tcPr/>
                    </a:tc>
                    <a:tc>
                      <a:txBody>
                        <a:bodyPr/>
                        <a:lstStyle/>
                        <a:p>
                          <a:pPr algn="ctr"/>
                          <a:r>
                            <a:rPr lang="en-US" sz="2400" dirty="0"/>
                            <a:t>0.0221</a:t>
                          </a:r>
                        </a:p>
                      </a:txBody>
                      <a:tcPr/>
                    </a:tc>
                    <a:extLst>
                      <a:ext uri="{0D108BD9-81ED-4DB2-BD59-A6C34878D82A}">
                        <a16:rowId xmlns:a16="http://schemas.microsoft.com/office/drawing/2014/main" val="2084170645"/>
                      </a:ext>
                    </a:extLst>
                  </a:tr>
                  <a:tr h="457200">
                    <a:tc>
                      <a:txBody>
                        <a:bodyPr/>
                        <a:lstStyle/>
                        <a:p>
                          <a:endParaRPr lang="en-US"/>
                        </a:p>
                      </a:txBody>
                      <a:tcPr>
                        <a:blipFill>
                          <a:blip r:embed="rId4"/>
                          <a:stretch>
                            <a:fillRect t="-805556" r="-249265" b="-25000"/>
                          </a:stretch>
                        </a:blipFill>
                      </a:tcPr>
                    </a:tc>
                    <a:tc>
                      <a:txBody>
                        <a:bodyPr/>
                        <a:lstStyle/>
                        <a:p>
                          <a:pPr algn="ctr"/>
                          <a:r>
                            <a:rPr lang="en-US" sz="2400" dirty="0"/>
                            <a:t>0.0756</a:t>
                          </a:r>
                        </a:p>
                      </a:txBody>
                      <a:tcPr/>
                    </a:tc>
                    <a:tc>
                      <a:txBody>
                        <a:bodyPr/>
                        <a:lstStyle/>
                        <a:p>
                          <a:pPr algn="ctr"/>
                          <a:r>
                            <a:rPr lang="en-US" sz="2400" dirty="0"/>
                            <a:t>0.0189</a:t>
                          </a:r>
                        </a:p>
                      </a:txBody>
                      <a:tcPr/>
                    </a:tc>
                    <a:tc>
                      <a:txBody>
                        <a:bodyPr/>
                        <a:lstStyle/>
                        <a:p>
                          <a:pPr algn="ctr"/>
                          <a:r>
                            <a:rPr lang="en-US" sz="2400" dirty="0"/>
                            <a:t>0.0221</a:t>
                          </a:r>
                        </a:p>
                      </a:txBody>
                      <a:tcPr/>
                    </a:tc>
                    <a:tc>
                      <a:txBody>
                        <a:bodyPr/>
                        <a:lstStyle/>
                        <a:p>
                          <a:pPr algn="ctr"/>
                          <a:r>
                            <a:rPr lang="en-US" sz="2400" dirty="0"/>
                            <a:t>0.1985</a:t>
                          </a:r>
                        </a:p>
                      </a:txBody>
                      <a:tcPr/>
                    </a:tc>
                    <a:extLst>
                      <a:ext uri="{0D108BD9-81ED-4DB2-BD59-A6C34878D82A}">
                        <a16:rowId xmlns:a16="http://schemas.microsoft.com/office/drawing/2014/main" val="2055652751"/>
                      </a:ext>
                    </a:extLst>
                  </a:tr>
                </a:tbl>
              </a:graphicData>
            </a:graphic>
          </p:graphicFrame>
        </mc:Fallback>
      </mc:AlternateContent>
    </p:spTree>
    <p:extLst>
      <p:ext uri="{BB962C8B-B14F-4D97-AF65-F5344CB8AC3E}">
        <p14:creationId xmlns:p14="http://schemas.microsoft.com/office/powerpoint/2010/main" val="1477798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54574" y="2536108"/>
            <a:ext cx="797975" cy="461665"/>
          </a:xfrm>
          <a:prstGeom prst="rect">
            <a:avLst/>
          </a:prstGeom>
          <a:noFill/>
        </p:spPr>
        <p:txBody>
          <a:bodyPr wrap="none" rtlCol="0">
            <a:spAutoFit/>
          </a:bodyPr>
          <a:lstStyle/>
          <a:p>
            <a:r>
              <a:rPr lang="en-US" sz="2400" dirty="0">
                <a:solidFill>
                  <a:srgbClr val="0000FF"/>
                </a:solidFill>
              </a:rPr>
              <a:t>state</a:t>
            </a:r>
          </a:p>
        </p:txBody>
      </p:sp>
      <p:sp>
        <p:nvSpPr>
          <p:cNvPr id="6" name="TextBox 5"/>
          <p:cNvSpPr txBox="1"/>
          <p:nvPr/>
        </p:nvSpPr>
        <p:spPr>
          <a:xfrm>
            <a:off x="7466093" y="3424420"/>
            <a:ext cx="1667892" cy="461665"/>
          </a:xfrm>
          <a:prstGeom prst="rect">
            <a:avLst/>
          </a:prstGeom>
          <a:noFill/>
        </p:spPr>
        <p:txBody>
          <a:bodyPr wrap="none" rtlCol="0">
            <a:spAutoFit/>
          </a:bodyPr>
          <a:lstStyle/>
          <a:p>
            <a:r>
              <a:rPr lang="en-US" sz="2400" dirty="0">
                <a:solidFill>
                  <a:srgbClr val="0000FF"/>
                </a:solidFill>
              </a:rPr>
              <a:t>observation</a:t>
            </a:r>
          </a:p>
        </p:txBody>
      </p:sp>
      <p:sp>
        <p:nvSpPr>
          <p:cNvPr id="12" name="TextBox 11"/>
          <p:cNvSpPr txBox="1"/>
          <p:nvPr/>
        </p:nvSpPr>
        <p:spPr>
          <a:xfrm>
            <a:off x="6766932" y="1941423"/>
            <a:ext cx="2276842" cy="461665"/>
          </a:xfrm>
          <a:prstGeom prst="rect">
            <a:avLst/>
          </a:prstGeom>
          <a:noFill/>
        </p:spPr>
        <p:txBody>
          <a:bodyPr wrap="none" rtlCol="0">
            <a:spAutoFit/>
          </a:bodyPr>
          <a:lstStyle/>
          <a:p>
            <a:r>
              <a:rPr lang="en-US" sz="2400" dirty="0">
                <a:solidFill>
                  <a:srgbClr val="0000FF"/>
                </a:solidFill>
              </a:rPr>
              <a:t>Transition model</a:t>
            </a:r>
          </a:p>
        </p:txBody>
      </p:sp>
      <p:sp>
        <p:nvSpPr>
          <p:cNvPr id="11" name="Title 1">
            <a:extLst>
              <a:ext uri="{FF2B5EF4-FFF2-40B4-BE49-F238E27FC236}">
                <a16:creationId xmlns:a16="http://schemas.microsoft.com/office/drawing/2014/main" id="{599D4E26-183F-1C40-BC5B-24EB945A87F4}"/>
              </a:ext>
            </a:extLst>
          </p:cNvPr>
          <p:cNvSpPr>
            <a:spLocks noGrp="1"/>
          </p:cNvSpPr>
          <p:nvPr>
            <p:ph type="title"/>
          </p:nvPr>
        </p:nvSpPr>
        <p:spPr>
          <a:xfrm>
            <a:off x="838200" y="365125"/>
            <a:ext cx="10515600" cy="1325563"/>
          </a:xfrm>
        </p:spPr>
        <p:txBody>
          <a:bodyPr>
            <a:normAutofit/>
          </a:bodyPr>
          <a:lstStyle/>
          <a:p>
            <a:r>
              <a:rPr lang="en-US" dirty="0"/>
              <a:t>Filtering and Decoding in </a:t>
            </a:r>
            <a:r>
              <a:rPr lang="en-US" dirty="0" err="1"/>
              <a:t>UmbrellaWorld</a:t>
            </a:r>
            <a:endParaRPr lang="en-US" dirty="0"/>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690FDDC3-7D21-EE40-8F1A-3168B983AED9}"/>
                  </a:ext>
                </a:extLst>
              </p:cNvPr>
              <p:cNvSpPr>
                <a:spLocks noGrp="1"/>
              </p:cNvSpPr>
              <p:nvPr>
                <p:ph idx="1"/>
              </p:nvPr>
            </p:nvSpPr>
            <p:spPr>
              <a:xfrm>
                <a:off x="127868" y="1368424"/>
                <a:ext cx="6079916" cy="1166621"/>
              </a:xfrm>
            </p:spPr>
            <p:txBody>
              <a:bodyPr>
                <a:normAutofit fontScale="85000" lnSpcReduction="10000"/>
              </a:bodyPr>
              <a:lstStyle/>
              <a:p>
                <a:pPr marL="514350" indent="-514350">
                  <a:buFont typeface="+mj-lt"/>
                  <a:buAutoNum type="arabicPeriod" startAt="3"/>
                </a:pPr>
                <a:r>
                  <a:rPr lang="en-US" b="1" u="sng" dirty="0"/>
                  <a:t>Add:</a:t>
                </a:r>
                <a:endParaRPr lang="en-US" dirty="0"/>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𝑃</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i="1" dirty="0">
                                  <a:latin typeface="Cambria Math" panose="02040503050406030204" pitchFamily="18" charset="0"/>
                                </a:rPr>
                                <m:t>1</m:t>
                              </m:r>
                            </m:sub>
                          </m:sSub>
                          <m:r>
                            <m:rPr>
                              <m:nor/>
                            </m:rPr>
                            <a:rPr lang="en-US" dirty="0"/>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i="1" dirty="0">
                                  <a:latin typeface="Cambria Math" panose="02040503050406030204" pitchFamily="18" charset="0"/>
                                </a:rPr>
                                <m:t>2</m:t>
                              </m:r>
                            </m:sub>
                          </m:sSub>
                        </m:e>
                      </m:d>
                      <m:r>
                        <a:rPr lang="en-US" i="1" dirty="0">
                          <a:latin typeface="Cambria Math" panose="02040503050406030204" pitchFamily="18" charset="0"/>
                        </a:rPr>
                        <m:t>=</m:t>
                      </m:r>
                      <m:nary>
                        <m:naryPr>
                          <m:chr m:val="∑"/>
                          <m:limLoc m:val="subSup"/>
                          <m:supHide m:val="on"/>
                          <m:ctrlPr>
                            <a:rPr lang="en-US" i="1" dirty="0">
                              <a:latin typeface="Cambria Math" panose="02040503050406030204" pitchFamily="18" charset="0"/>
                            </a:rPr>
                          </m:ctrlPr>
                        </m:naryPr>
                        <m:sub>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i="1" dirty="0">
                                  <a:latin typeface="Cambria Math" panose="02040503050406030204" pitchFamily="18" charset="0"/>
                                </a:rPr>
                                <m:t>0</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i="1" dirty="0">
                                  <a:latin typeface="Cambria Math" panose="02040503050406030204" pitchFamily="18" charset="0"/>
                                </a:rPr>
                                <m:t>1</m:t>
                              </m:r>
                            </m:sub>
                          </m:sSub>
                        </m:sub>
                        <m:sup/>
                        <m:e>
                          <m:r>
                            <a:rPr lang="en-US" i="1" dirty="0">
                              <a:latin typeface="Cambria Math" panose="02040503050406030204" pitchFamily="18" charset="0"/>
                            </a:rPr>
                            <m:t>𝑃</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i="1" dirty="0">
                                      <a:latin typeface="Cambria Math" panose="02040503050406030204" pitchFamily="18" charset="0"/>
                                    </a:rPr>
                                    <m:t>0</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i="1" dirty="0">
                                      <a:latin typeface="Cambria Math" panose="02040503050406030204" pitchFamily="18" charset="0"/>
                                    </a:rPr>
                                    <m:t>1</m:t>
                                  </m:r>
                                </m:sub>
                              </m:sSub>
                              <m:r>
                                <m:rPr>
                                  <m:nor/>
                                </m:rPr>
                                <a:rPr lang="en-US" dirty="0"/>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i="1" dirty="0">
                                      <a:latin typeface="Cambria Math" panose="02040503050406030204" pitchFamily="18" charset="0"/>
                                    </a:rPr>
                                    <m:t>2</m:t>
                                  </m:r>
                                </m:sub>
                              </m:sSub>
                            </m:e>
                          </m:d>
                        </m:e>
                      </m:nary>
                    </m:oMath>
                  </m:oMathPara>
                </a14:m>
                <a:endParaRPr lang="en-US" dirty="0"/>
              </a:p>
            </p:txBody>
          </p:sp>
        </mc:Choice>
        <mc:Fallback xmlns="">
          <p:sp>
            <p:nvSpPr>
              <p:cNvPr id="14" name="Content Placeholder 2">
                <a:extLst>
                  <a:ext uri="{FF2B5EF4-FFF2-40B4-BE49-F238E27FC236}">
                    <a16:creationId xmlns:a16="http://schemas.microsoft.com/office/drawing/2014/main" id="{690FDDC3-7D21-EE40-8F1A-3168B983AED9}"/>
                  </a:ext>
                </a:extLst>
              </p:cNvPr>
              <p:cNvSpPr>
                <a:spLocks noGrp="1" noRot="1" noChangeAspect="1" noMove="1" noResize="1" noEditPoints="1" noAdjustHandles="1" noChangeArrowheads="1" noChangeShapeType="1" noTextEdit="1"/>
              </p:cNvSpPr>
              <p:nvPr>
                <p:ph idx="1"/>
              </p:nvPr>
            </p:nvSpPr>
            <p:spPr>
              <a:xfrm>
                <a:off x="127868" y="1368424"/>
                <a:ext cx="6079916" cy="1166621"/>
              </a:xfrm>
              <a:blipFill>
                <a:blip r:embed="rId3"/>
                <a:stretch>
                  <a:fillRect l="-1458" t="-97826" b="-152174"/>
                </a:stretch>
              </a:blipFill>
            </p:spPr>
            <p:txBody>
              <a:bodyPr/>
              <a:lstStyle/>
              <a:p>
                <a:r>
                  <a:rPr lang="en-US">
                    <a:noFill/>
                  </a:rPr>
                  <a:t> </a:t>
                </a:r>
              </a:p>
            </p:txBody>
          </p:sp>
        </mc:Fallback>
      </mc:AlternateContent>
      <p:sp>
        <p:nvSpPr>
          <p:cNvPr id="10" name="Oval 9">
            <a:extLst>
              <a:ext uri="{FF2B5EF4-FFF2-40B4-BE49-F238E27FC236}">
                <a16:creationId xmlns:a16="http://schemas.microsoft.com/office/drawing/2014/main" id="{C41F5AFA-50AE-104C-882D-65441A926C55}"/>
              </a:ext>
            </a:extLst>
          </p:cNvPr>
          <p:cNvSpPr/>
          <p:nvPr/>
        </p:nvSpPr>
        <p:spPr>
          <a:xfrm>
            <a:off x="8186851" y="2523629"/>
            <a:ext cx="914400" cy="522514"/>
          </a:xfrm>
          <a:prstGeom prst="ellipse">
            <a:avLst/>
          </a:prstGeom>
          <a:solidFill>
            <a:schemeClr val="bg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R</a:t>
            </a:r>
            <a:r>
              <a:rPr lang="en-US" sz="2400" baseline="-25000" dirty="0">
                <a:solidFill>
                  <a:srgbClr val="0000FF"/>
                </a:solidFill>
              </a:rPr>
              <a:t>0</a:t>
            </a:r>
            <a:endParaRPr lang="en-US" sz="2400" dirty="0"/>
          </a:p>
        </p:txBody>
      </p:sp>
      <p:sp>
        <p:nvSpPr>
          <p:cNvPr id="15" name="Oval 14">
            <a:extLst>
              <a:ext uri="{FF2B5EF4-FFF2-40B4-BE49-F238E27FC236}">
                <a16:creationId xmlns:a16="http://schemas.microsoft.com/office/drawing/2014/main" id="{59BA3295-44AE-DD4E-82B3-70EC9D7B0910}"/>
              </a:ext>
            </a:extLst>
          </p:cNvPr>
          <p:cNvSpPr/>
          <p:nvPr/>
        </p:nvSpPr>
        <p:spPr>
          <a:xfrm>
            <a:off x="9482251" y="3438029"/>
            <a:ext cx="914400" cy="522514"/>
          </a:xfrm>
          <a:prstGeom prst="ellipse">
            <a:avLst/>
          </a:prstGeom>
          <a:noFill/>
          <a:ln w="508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U</a:t>
            </a:r>
            <a:r>
              <a:rPr lang="en-US" sz="2400" baseline="-25000" dirty="0">
                <a:solidFill>
                  <a:srgbClr val="0000FF"/>
                </a:solidFill>
              </a:rPr>
              <a:t>1</a:t>
            </a:r>
            <a:endParaRPr lang="en-US" sz="2400" dirty="0"/>
          </a:p>
        </p:txBody>
      </p:sp>
      <p:sp>
        <p:nvSpPr>
          <p:cNvPr id="16" name="Oval 15">
            <a:extLst>
              <a:ext uri="{FF2B5EF4-FFF2-40B4-BE49-F238E27FC236}">
                <a16:creationId xmlns:a16="http://schemas.microsoft.com/office/drawing/2014/main" id="{9A26D4C4-6917-C446-8CEE-1F264401B3D2}"/>
              </a:ext>
            </a:extLst>
          </p:cNvPr>
          <p:cNvSpPr/>
          <p:nvPr/>
        </p:nvSpPr>
        <p:spPr>
          <a:xfrm>
            <a:off x="9482251" y="2523629"/>
            <a:ext cx="914400" cy="522514"/>
          </a:xfrm>
          <a:prstGeom prst="ellipse">
            <a:avLst/>
          </a:prstGeom>
          <a:solidFill>
            <a:schemeClr val="bg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R</a:t>
            </a:r>
            <a:r>
              <a:rPr lang="en-US" sz="2400" baseline="-25000" dirty="0">
                <a:solidFill>
                  <a:srgbClr val="0000FF"/>
                </a:solidFill>
              </a:rPr>
              <a:t>1</a:t>
            </a:r>
            <a:endParaRPr lang="en-US" sz="2400" dirty="0"/>
          </a:p>
        </p:txBody>
      </p:sp>
      <p:cxnSp>
        <p:nvCxnSpPr>
          <p:cNvPr id="17" name="Straight Arrow Connector 16">
            <a:extLst>
              <a:ext uri="{FF2B5EF4-FFF2-40B4-BE49-F238E27FC236}">
                <a16:creationId xmlns:a16="http://schemas.microsoft.com/office/drawing/2014/main" id="{D0355DA6-4C89-954A-8FF9-C3886111C678}"/>
              </a:ext>
            </a:extLst>
          </p:cNvPr>
          <p:cNvCxnSpPr>
            <a:stCxn id="10" idx="6"/>
            <a:endCxn id="16" idx="2"/>
          </p:cNvCxnSpPr>
          <p:nvPr/>
        </p:nvCxnSpPr>
        <p:spPr>
          <a:xfrm>
            <a:off x="9101251" y="278488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937705-9928-E94D-B010-74C43AE89150}"/>
              </a:ext>
            </a:extLst>
          </p:cNvPr>
          <p:cNvCxnSpPr>
            <a:stCxn id="16" idx="4"/>
            <a:endCxn id="15" idx="0"/>
          </p:cNvCxnSpPr>
          <p:nvPr/>
        </p:nvCxnSpPr>
        <p:spPr>
          <a:xfrm rot="5400000">
            <a:off x="9743508" y="3242086"/>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0601995-9A22-D045-BFC3-CEAAF5A6C94B}"/>
              </a:ext>
            </a:extLst>
          </p:cNvPr>
          <p:cNvCxnSpPr/>
          <p:nvPr/>
        </p:nvCxnSpPr>
        <p:spPr>
          <a:xfrm>
            <a:off x="10396651" y="2784015"/>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C70148CE-2E73-4449-8912-D664BA62E761}"/>
              </a:ext>
            </a:extLst>
          </p:cNvPr>
          <p:cNvSpPr/>
          <p:nvPr/>
        </p:nvSpPr>
        <p:spPr>
          <a:xfrm>
            <a:off x="10798097" y="3449445"/>
            <a:ext cx="914400" cy="522514"/>
          </a:xfrm>
          <a:prstGeom prst="ellipse">
            <a:avLst/>
          </a:prstGeom>
          <a:noFill/>
          <a:ln w="508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U</a:t>
            </a:r>
            <a:r>
              <a:rPr lang="en-US" sz="2400" i="1" baseline="-25000" dirty="0">
                <a:solidFill>
                  <a:srgbClr val="0000FF"/>
                </a:solidFill>
              </a:rPr>
              <a:t>2</a:t>
            </a:r>
            <a:endParaRPr lang="en-US" sz="2400" i="1" dirty="0"/>
          </a:p>
        </p:txBody>
      </p:sp>
      <p:sp>
        <p:nvSpPr>
          <p:cNvPr id="21" name="Oval 20">
            <a:extLst>
              <a:ext uri="{FF2B5EF4-FFF2-40B4-BE49-F238E27FC236}">
                <a16:creationId xmlns:a16="http://schemas.microsoft.com/office/drawing/2014/main" id="{74547A0C-D18B-4B40-BF11-1C57B2D1EF0D}"/>
              </a:ext>
            </a:extLst>
          </p:cNvPr>
          <p:cNvSpPr/>
          <p:nvPr/>
        </p:nvSpPr>
        <p:spPr>
          <a:xfrm>
            <a:off x="10798097" y="2535045"/>
            <a:ext cx="914400" cy="522514"/>
          </a:xfrm>
          <a:prstGeom prst="ellipse">
            <a:avLst/>
          </a:prstGeom>
          <a:solidFill>
            <a:schemeClr val="bg2">
              <a:lumMod val="40000"/>
              <a:lumOff val="6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R</a:t>
            </a:r>
            <a:r>
              <a:rPr lang="en-US" sz="2400" i="1" baseline="-25000" dirty="0">
                <a:solidFill>
                  <a:srgbClr val="0000FF"/>
                </a:solidFill>
              </a:rPr>
              <a:t>2</a:t>
            </a:r>
            <a:endParaRPr lang="en-US" sz="2400" i="1" dirty="0"/>
          </a:p>
        </p:txBody>
      </p:sp>
      <p:cxnSp>
        <p:nvCxnSpPr>
          <p:cNvPr id="23" name="Straight Arrow Connector 22">
            <a:extLst>
              <a:ext uri="{FF2B5EF4-FFF2-40B4-BE49-F238E27FC236}">
                <a16:creationId xmlns:a16="http://schemas.microsoft.com/office/drawing/2014/main" id="{EDA67BF7-6828-1340-9DDA-06AF9CEE79DB}"/>
              </a:ext>
            </a:extLst>
          </p:cNvPr>
          <p:cNvCxnSpPr>
            <a:stCxn id="21" idx="4"/>
            <a:endCxn id="20" idx="0"/>
          </p:cNvCxnSpPr>
          <p:nvPr/>
        </p:nvCxnSpPr>
        <p:spPr>
          <a:xfrm rot="5400000">
            <a:off x="11059354" y="3253502"/>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06D7774-CF35-7B4C-B380-922A5229AD3D}"/>
              </a:ext>
            </a:extLst>
          </p:cNvPr>
          <p:cNvCxnSpPr/>
          <p:nvPr/>
        </p:nvCxnSpPr>
        <p:spPr>
          <a:xfrm>
            <a:off x="11712497" y="2795431"/>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A7AB1ACC-9249-184D-A14D-7F13886354E9}"/>
              </a:ext>
            </a:extLst>
          </p:cNvPr>
          <p:cNvGraphicFramePr>
            <a:graphicFrameLocks noGrp="1"/>
          </p:cNvGraphicFramePr>
          <p:nvPr/>
        </p:nvGraphicFramePr>
        <p:xfrm>
          <a:off x="9296400" y="4964150"/>
          <a:ext cx="2667000" cy="1036320"/>
        </p:xfrm>
        <a:graphic>
          <a:graphicData uri="http://schemas.openxmlformats.org/drawingml/2006/table">
            <a:tbl>
              <a:tblPr firstRow="1" bandRow="1">
                <a:tableStyleId>{F5AB1C69-6EDB-4FF4-983F-18BD219EF322}</a:tableStyleId>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345440">
                <a:tc>
                  <a:txBody>
                    <a:bodyPr/>
                    <a:lstStyle/>
                    <a:p>
                      <a:pPr algn="ct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1"/>
                          </a:solidFill>
                        </a:rPr>
                        <a:t>U</a:t>
                      </a:r>
                      <a:r>
                        <a:rPr lang="en-US" sz="1600" b="0" baseline="-25000" dirty="0" err="1">
                          <a:solidFill>
                            <a:schemeClr val="tx1"/>
                          </a:solidFill>
                        </a:rPr>
                        <a:t>t</a:t>
                      </a:r>
                      <a:r>
                        <a:rPr lang="en-US" sz="1600" b="0" baseline="0" dirty="0">
                          <a:solidFill>
                            <a:schemeClr val="tx1"/>
                          </a:solidFill>
                        </a:rPr>
                        <a:t> = 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1"/>
                          </a:solidFill>
                        </a:rPr>
                        <a:t>U</a:t>
                      </a:r>
                      <a:r>
                        <a:rPr lang="en-US" sz="1600" b="0" baseline="-25000" dirty="0" err="1">
                          <a:solidFill>
                            <a:schemeClr val="tx1"/>
                          </a:solidFill>
                        </a:rPr>
                        <a:t>t</a:t>
                      </a:r>
                      <a:r>
                        <a:rPr lang="en-US" sz="1600" b="0" baseline="0" dirty="0">
                          <a:solidFill>
                            <a:schemeClr val="tx1"/>
                          </a:solidFill>
                        </a:rPr>
                        <a:t> = F</a:t>
                      </a:r>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5440">
                <a:tc>
                  <a:txBody>
                    <a:bodyPr/>
                    <a:lstStyle/>
                    <a:p>
                      <a:pPr algn="ctr"/>
                      <a:r>
                        <a:rPr lang="en-US" sz="1600" dirty="0" err="1"/>
                        <a:t>R</a:t>
                      </a:r>
                      <a:r>
                        <a:rPr lang="en-US" sz="1600" baseline="-25000" dirty="0" err="1"/>
                        <a:t>t</a:t>
                      </a:r>
                      <a:r>
                        <a:rPr lang="en-US" sz="1600" baseline="0" dirty="0"/>
                        <a:t> = 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454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err="1"/>
                        <a:t>R</a:t>
                      </a:r>
                      <a:r>
                        <a:rPr lang="en-US" sz="1600" baseline="-25000" dirty="0" err="1"/>
                        <a:t>t</a:t>
                      </a:r>
                      <a:r>
                        <a:rPr lang="en-US" sz="1600" baseline="0" dirty="0"/>
                        <a:t> = F</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8" name="TextBox 27">
            <a:extLst>
              <a:ext uri="{FF2B5EF4-FFF2-40B4-BE49-F238E27FC236}">
                <a16:creationId xmlns:a16="http://schemas.microsoft.com/office/drawing/2014/main" id="{6842036F-639E-6C40-AD9F-5764176CAE78}"/>
              </a:ext>
            </a:extLst>
          </p:cNvPr>
          <p:cNvSpPr txBox="1"/>
          <p:nvPr/>
        </p:nvSpPr>
        <p:spPr>
          <a:xfrm>
            <a:off x="9301971" y="4661209"/>
            <a:ext cx="2667000" cy="369332"/>
          </a:xfrm>
          <a:prstGeom prst="rect">
            <a:avLst/>
          </a:prstGeom>
          <a:noFill/>
        </p:spPr>
        <p:txBody>
          <a:bodyPr wrap="square" rtlCol="0">
            <a:spAutoFit/>
          </a:bodyPr>
          <a:lstStyle/>
          <a:p>
            <a:pPr algn="ctr"/>
            <a:r>
              <a:rPr lang="en-US" dirty="0">
                <a:solidFill>
                  <a:srgbClr val="0000FF"/>
                </a:solidFill>
              </a:rPr>
              <a:t>Observation probabilities</a:t>
            </a:r>
          </a:p>
        </p:txBody>
      </p:sp>
      <p:graphicFrame>
        <p:nvGraphicFramePr>
          <p:cNvPr id="29" name="Table 28">
            <a:extLst>
              <a:ext uri="{FF2B5EF4-FFF2-40B4-BE49-F238E27FC236}">
                <a16:creationId xmlns:a16="http://schemas.microsoft.com/office/drawing/2014/main" id="{FD9D8B84-1C47-A944-A653-4FBD5F7E9035}"/>
              </a:ext>
            </a:extLst>
          </p:cNvPr>
          <p:cNvGraphicFramePr>
            <a:graphicFrameLocks noGrp="1"/>
          </p:cNvGraphicFramePr>
          <p:nvPr/>
        </p:nvGraphicFramePr>
        <p:xfrm>
          <a:off x="6276275" y="4952998"/>
          <a:ext cx="2667000" cy="1036320"/>
        </p:xfrm>
        <a:graphic>
          <a:graphicData uri="http://schemas.openxmlformats.org/drawingml/2006/table">
            <a:tbl>
              <a:tblPr firstRow="1" bandRow="1">
                <a:tableStyleId>{F5AB1C69-6EDB-4FF4-983F-18BD219EF322}</a:tableStyleId>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345440">
                <a:tc>
                  <a:txBody>
                    <a:bodyPr/>
                    <a:lstStyle/>
                    <a:p>
                      <a:pPr algn="ct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1"/>
                          </a:solidFill>
                        </a:rPr>
                        <a:t>R</a:t>
                      </a:r>
                      <a:r>
                        <a:rPr lang="en-US" sz="1600" b="0" baseline="-25000" dirty="0" err="1">
                          <a:solidFill>
                            <a:schemeClr val="tx1"/>
                          </a:solidFill>
                        </a:rPr>
                        <a:t>t</a:t>
                      </a:r>
                      <a:r>
                        <a:rPr lang="en-US" sz="1600" b="0" baseline="0" dirty="0">
                          <a:solidFill>
                            <a:schemeClr val="tx1"/>
                          </a:solidFill>
                        </a:rPr>
                        <a:t> = 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1"/>
                          </a:solidFill>
                        </a:rPr>
                        <a:t>R</a:t>
                      </a:r>
                      <a:r>
                        <a:rPr lang="en-US" sz="1600" b="0" baseline="-25000" dirty="0" err="1">
                          <a:solidFill>
                            <a:schemeClr val="tx1"/>
                          </a:solidFill>
                        </a:rPr>
                        <a:t>t</a:t>
                      </a:r>
                      <a:r>
                        <a:rPr lang="en-US" sz="1600" b="0" baseline="0" dirty="0">
                          <a:solidFill>
                            <a:schemeClr val="tx1"/>
                          </a:solidFill>
                        </a:rPr>
                        <a:t> = F</a:t>
                      </a:r>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5440">
                <a:tc>
                  <a:txBody>
                    <a:bodyPr/>
                    <a:lstStyle/>
                    <a:p>
                      <a:pPr algn="ctr"/>
                      <a:r>
                        <a:rPr lang="en-US" sz="1600" dirty="0"/>
                        <a:t>R</a:t>
                      </a:r>
                      <a:r>
                        <a:rPr lang="en-US" sz="1600" baseline="-25000" dirty="0"/>
                        <a:t>t-1</a:t>
                      </a:r>
                      <a:r>
                        <a:rPr lang="en-US" sz="1600" baseline="0" dirty="0"/>
                        <a:t> = 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0.7</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454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R</a:t>
                      </a:r>
                      <a:r>
                        <a:rPr lang="en-US" sz="1600" baseline="-25000" dirty="0"/>
                        <a:t>t-1</a:t>
                      </a:r>
                      <a:r>
                        <a:rPr lang="en-US" sz="1600" baseline="0" dirty="0"/>
                        <a:t> = F</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0" name="TextBox 29">
            <a:extLst>
              <a:ext uri="{FF2B5EF4-FFF2-40B4-BE49-F238E27FC236}">
                <a16:creationId xmlns:a16="http://schemas.microsoft.com/office/drawing/2014/main" id="{987A52D8-C482-3D4B-80C6-919B047F2D27}"/>
              </a:ext>
            </a:extLst>
          </p:cNvPr>
          <p:cNvSpPr txBox="1"/>
          <p:nvPr/>
        </p:nvSpPr>
        <p:spPr>
          <a:xfrm>
            <a:off x="6194495" y="4654220"/>
            <a:ext cx="2815683" cy="369332"/>
          </a:xfrm>
          <a:prstGeom prst="rect">
            <a:avLst/>
          </a:prstGeom>
          <a:noFill/>
        </p:spPr>
        <p:txBody>
          <a:bodyPr wrap="square" rtlCol="0">
            <a:spAutoFit/>
          </a:bodyPr>
          <a:lstStyle/>
          <a:p>
            <a:pPr algn="ctr"/>
            <a:r>
              <a:rPr lang="en-US" dirty="0">
                <a:solidFill>
                  <a:srgbClr val="0000FF"/>
                </a:solidFill>
              </a:rPr>
              <a:t>Transition probabilities</a:t>
            </a:r>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B4FB70B6-B1A7-ED42-8665-74EE3900AC13}"/>
                  </a:ext>
                </a:extLst>
              </p:cNvPr>
              <p:cNvGraphicFramePr>
                <a:graphicFrameLocks noGrp="1"/>
              </p:cNvGraphicFramePr>
              <p:nvPr>
                <p:extLst>
                  <p:ext uri="{D42A27DB-BD31-4B8C-83A1-F6EECF244321}">
                    <p14:modId xmlns:p14="http://schemas.microsoft.com/office/powerpoint/2010/main" val="2606236679"/>
                  </p:ext>
                </p:extLst>
              </p:nvPr>
            </p:nvGraphicFramePr>
            <p:xfrm>
              <a:off x="98504" y="2581920"/>
              <a:ext cx="5997496" cy="1371600"/>
            </p:xfrm>
            <a:graphic>
              <a:graphicData uri="http://schemas.openxmlformats.org/drawingml/2006/table">
                <a:tbl>
                  <a:tblPr firstRow="1" bandRow="1">
                    <a:tableStyleId>{5C22544A-7EE6-4342-B048-85BDC9FD1C3A}</a:tableStyleId>
                  </a:tblPr>
                  <a:tblGrid>
                    <a:gridCol w="1730296">
                      <a:extLst>
                        <a:ext uri="{9D8B030D-6E8A-4147-A177-3AD203B41FA5}">
                          <a16:colId xmlns:a16="http://schemas.microsoft.com/office/drawing/2014/main" val="3689473118"/>
                        </a:ext>
                      </a:extLst>
                    </a:gridCol>
                    <a:gridCol w="1081668">
                      <a:extLst>
                        <a:ext uri="{9D8B030D-6E8A-4147-A177-3AD203B41FA5}">
                          <a16:colId xmlns:a16="http://schemas.microsoft.com/office/drawing/2014/main" val="1103306851"/>
                        </a:ext>
                      </a:extLst>
                    </a:gridCol>
                    <a:gridCol w="1092820">
                      <a:extLst>
                        <a:ext uri="{9D8B030D-6E8A-4147-A177-3AD203B41FA5}">
                          <a16:colId xmlns:a16="http://schemas.microsoft.com/office/drawing/2014/main" val="2047565844"/>
                        </a:ext>
                      </a:extLst>
                    </a:gridCol>
                    <a:gridCol w="1059366">
                      <a:extLst>
                        <a:ext uri="{9D8B030D-6E8A-4147-A177-3AD203B41FA5}">
                          <a16:colId xmlns:a16="http://schemas.microsoft.com/office/drawing/2014/main" val="3765424782"/>
                        </a:ext>
                      </a:extLst>
                    </a:gridCol>
                    <a:gridCol w="1033346">
                      <a:extLst>
                        <a:ext uri="{9D8B030D-6E8A-4147-A177-3AD203B41FA5}">
                          <a16:colId xmlns:a16="http://schemas.microsoft.com/office/drawing/2014/main" val="3609717565"/>
                        </a:ext>
                      </a:extLst>
                    </a:gridCol>
                  </a:tblGrid>
                  <a:tr h="370840">
                    <a:tc>
                      <a:txBody>
                        <a:bodyPr/>
                        <a:lstStyle/>
                        <a:p>
                          <a:pPr algn="ctr"/>
                          <a:endParaRPr 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chemeClr val="bg1"/>
                                    </a:solidFill>
                                    <a:latin typeface="Cambria Math" panose="02040503050406030204" pitchFamily="18" charset="0"/>
                                    <a:ea typeface="Cambria Math" panose="02040503050406030204" pitchFamily="18" charset="0"/>
                                  </a:rPr>
                                  <m:t>¬</m:t>
                                </m:r>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𝑼</m:t>
                                    </m:r>
                                  </m:e>
                                  <m:sub>
                                    <m:r>
                                      <a:rPr lang="en-US" sz="2400" b="1" i="1" dirty="0" smtClean="0">
                                        <a:solidFill>
                                          <a:schemeClr val="bg1"/>
                                        </a:solidFill>
                                        <a:latin typeface="Cambria Math" panose="02040503050406030204" pitchFamily="18" charset="0"/>
                                      </a:rPr>
                                      <m:t>𝟏</m:t>
                                    </m:r>
                                  </m:sub>
                                </m:sSub>
                                <m:r>
                                  <a:rPr lang="en-US" sz="2400" b="1" i="1" dirty="0" smtClean="0">
                                    <a:solidFill>
                                      <a:schemeClr val="bg1"/>
                                    </a:solidFill>
                                    <a:latin typeface="Cambria Math" panose="02040503050406030204" pitchFamily="18" charset="0"/>
                                    <a:ea typeface="Cambria Math" panose="02040503050406030204" pitchFamily="18" charset="0"/>
                                  </a:rPr>
                                  <m:t>¬</m:t>
                                </m:r>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𝑼</m:t>
                                    </m:r>
                                  </m:e>
                                  <m:sub>
                                    <m:r>
                                      <a:rPr lang="en-US" sz="2400" b="1" i="1" dirty="0" smtClean="0">
                                        <a:solidFill>
                                          <a:schemeClr val="bg1"/>
                                        </a:solidFill>
                                        <a:latin typeface="Cambria Math" panose="02040503050406030204" pitchFamily="18" charset="0"/>
                                      </a:rPr>
                                      <m:t>𝟐</m:t>
                                    </m:r>
                                  </m:sub>
                                </m:sSub>
                              </m:oMath>
                            </m:oMathPara>
                          </a14:m>
                          <a:endParaRPr 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chemeClr val="bg1"/>
                                    </a:solidFill>
                                    <a:latin typeface="Cambria Math" panose="02040503050406030204" pitchFamily="18" charset="0"/>
                                    <a:ea typeface="Cambria Math" panose="02040503050406030204" pitchFamily="18" charset="0"/>
                                  </a:rPr>
                                  <m:t>¬</m:t>
                                </m:r>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𝑼</m:t>
                                    </m:r>
                                  </m:e>
                                  <m:sub>
                                    <m:r>
                                      <a:rPr lang="en-US" sz="2400" b="1" i="1" dirty="0" smtClean="0">
                                        <a:solidFill>
                                          <a:schemeClr val="bg1"/>
                                        </a:solidFill>
                                        <a:latin typeface="Cambria Math" panose="02040503050406030204" pitchFamily="18" charset="0"/>
                                      </a:rPr>
                                      <m:t>𝟏</m:t>
                                    </m:r>
                                  </m:sub>
                                </m:sSub>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𝑼</m:t>
                                    </m:r>
                                  </m:e>
                                  <m:sub>
                                    <m:r>
                                      <a:rPr lang="en-US" sz="2400" b="1" i="1" dirty="0" smtClean="0">
                                        <a:solidFill>
                                          <a:schemeClr val="bg1"/>
                                        </a:solidFill>
                                        <a:latin typeface="Cambria Math" panose="02040503050406030204" pitchFamily="18" charset="0"/>
                                      </a:rPr>
                                      <m:t>𝟐</m:t>
                                    </m:r>
                                  </m:sub>
                                </m:sSub>
                              </m:oMath>
                            </m:oMathPara>
                          </a14:m>
                          <a:endParaRPr 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𝑼</m:t>
                                    </m:r>
                                  </m:e>
                                  <m:sub>
                                    <m:r>
                                      <a:rPr lang="en-US" sz="2400" b="1" i="1" dirty="0" smtClean="0">
                                        <a:solidFill>
                                          <a:schemeClr val="bg1"/>
                                        </a:solidFill>
                                        <a:latin typeface="Cambria Math" panose="02040503050406030204" pitchFamily="18" charset="0"/>
                                      </a:rPr>
                                      <m:t>𝟏</m:t>
                                    </m:r>
                                  </m:sub>
                                </m:sSub>
                                <m:r>
                                  <a:rPr lang="en-US" sz="2400" b="1" i="1" dirty="0" smtClean="0">
                                    <a:solidFill>
                                      <a:schemeClr val="bg1"/>
                                    </a:solidFill>
                                    <a:latin typeface="Cambria Math" panose="02040503050406030204" pitchFamily="18" charset="0"/>
                                    <a:ea typeface="Cambria Math" panose="02040503050406030204" pitchFamily="18" charset="0"/>
                                  </a:rPr>
                                  <m:t>¬</m:t>
                                </m:r>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𝑼</m:t>
                                    </m:r>
                                  </m:e>
                                  <m:sub>
                                    <m:r>
                                      <a:rPr lang="en-US" sz="2400" b="1" i="1" dirty="0" smtClean="0">
                                        <a:solidFill>
                                          <a:schemeClr val="bg1"/>
                                        </a:solidFill>
                                        <a:latin typeface="Cambria Math" panose="02040503050406030204" pitchFamily="18" charset="0"/>
                                      </a:rPr>
                                      <m:t>𝟐</m:t>
                                    </m:r>
                                  </m:sub>
                                </m:sSub>
                              </m:oMath>
                            </m:oMathPara>
                          </a14:m>
                          <a:endParaRPr lang="en-US" sz="2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𝑼</m:t>
                                    </m:r>
                                  </m:e>
                                  <m:sub>
                                    <m:r>
                                      <a:rPr lang="en-US" sz="2400" b="1" i="1" dirty="0" smtClean="0">
                                        <a:solidFill>
                                          <a:schemeClr val="bg1"/>
                                        </a:solidFill>
                                        <a:latin typeface="Cambria Math" panose="02040503050406030204" pitchFamily="18" charset="0"/>
                                      </a:rPr>
                                      <m:t>𝟏</m:t>
                                    </m:r>
                                  </m:sub>
                                </m:sSub>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𝑼</m:t>
                                    </m:r>
                                  </m:e>
                                  <m:sub>
                                    <m:r>
                                      <a:rPr lang="en-US" sz="2400" b="1" i="1" dirty="0" smtClean="0">
                                        <a:solidFill>
                                          <a:schemeClr val="bg1"/>
                                        </a:solidFill>
                                        <a:latin typeface="Cambria Math" panose="02040503050406030204" pitchFamily="18" charset="0"/>
                                      </a:rPr>
                                      <m:t>𝟐</m:t>
                                    </m:r>
                                  </m:sub>
                                </m:sSub>
                              </m:oMath>
                            </m:oMathPara>
                          </a14:m>
                          <a:endParaRPr lang="en-US" sz="2400" dirty="0"/>
                        </a:p>
                      </a:txBody>
                      <a:tcPr/>
                    </a:tc>
                    <a:extLst>
                      <a:ext uri="{0D108BD9-81ED-4DB2-BD59-A6C34878D82A}">
                        <a16:rowId xmlns:a16="http://schemas.microsoft.com/office/drawing/2014/main" val="4091884412"/>
                      </a:ext>
                    </a:extLst>
                  </a:tr>
                  <a:tr h="370840">
                    <a:tc>
                      <a:txBody>
                        <a:bodyPr/>
                        <a:lstStyle/>
                        <a:p>
                          <a:pPr algn="ctr"/>
                          <a14:m>
                            <m:oMathPara xmlns:m="http://schemas.openxmlformats.org/officeDocument/2006/math">
                              <m:oMathParaPr>
                                <m:jc m:val="centerGroup"/>
                              </m:oMathParaPr>
                              <m:oMath xmlns:m="http://schemas.openxmlformats.org/officeDocument/2006/math">
                                <m:r>
                                  <a:rPr lang="en-US" sz="2400" b="1" i="1" dirty="0" smtClean="0">
                                    <a:solidFill>
                                      <a:schemeClr val="bg1"/>
                                    </a:solidFill>
                                    <a:latin typeface="Cambria Math" panose="02040503050406030204" pitchFamily="18" charset="0"/>
                                    <a:ea typeface="Cambria Math" panose="02040503050406030204" pitchFamily="18" charset="0"/>
                                  </a:rPr>
                                  <m:t>¬</m:t>
                                </m:r>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𝑹</m:t>
                                    </m:r>
                                  </m:e>
                                  <m:sub>
                                    <m:r>
                                      <a:rPr lang="en-US" sz="2400" b="1" i="1" dirty="0" smtClean="0">
                                        <a:solidFill>
                                          <a:schemeClr val="bg1"/>
                                        </a:solidFill>
                                        <a:latin typeface="Cambria Math" panose="02040503050406030204" pitchFamily="18" charset="0"/>
                                      </a:rPr>
                                      <m:t>𝟐</m:t>
                                    </m:r>
                                  </m:sub>
                                </m:sSub>
                              </m:oMath>
                            </m:oMathPara>
                          </a14:m>
                          <a:endParaRPr lang="en-US" sz="2400" dirty="0">
                            <a:solidFill>
                              <a:schemeClr val="bg1"/>
                            </a:solidFill>
                          </a:endParaRPr>
                        </a:p>
                      </a:txBody>
                      <a:tcPr>
                        <a:solidFill>
                          <a:schemeClr val="accent1"/>
                        </a:solidFill>
                      </a:tcPr>
                    </a:tc>
                    <a:tc>
                      <a:txBody>
                        <a:bodyPr/>
                        <a:lstStyle/>
                        <a:p>
                          <a:pPr algn="ctr"/>
                          <a:r>
                            <a:rPr lang="en-US" sz="2400" dirty="0"/>
                            <a:t>0.236</a:t>
                          </a:r>
                        </a:p>
                      </a:txBody>
                      <a:tcPr/>
                    </a:tc>
                    <a:tc>
                      <a:txBody>
                        <a:bodyPr/>
                        <a:lstStyle/>
                        <a:p>
                          <a:pPr algn="ctr"/>
                          <a:r>
                            <a:rPr lang="en-US" sz="2400" dirty="0"/>
                            <a:t>0.059</a:t>
                          </a:r>
                        </a:p>
                      </a:txBody>
                      <a:tcPr/>
                    </a:tc>
                    <a:tc>
                      <a:txBody>
                        <a:bodyPr/>
                        <a:lstStyle/>
                        <a:p>
                          <a:pPr algn="ctr"/>
                          <a:r>
                            <a:rPr lang="en-US" sz="2400" dirty="0"/>
                            <a:t>0.164</a:t>
                          </a:r>
                        </a:p>
                      </a:txBody>
                      <a:tcPr/>
                    </a:tc>
                    <a:tc>
                      <a:txBody>
                        <a:bodyPr/>
                        <a:lstStyle/>
                        <a:p>
                          <a:pPr algn="ctr"/>
                          <a:r>
                            <a:rPr lang="en-US" sz="2400" dirty="0"/>
                            <a:t>0.041</a:t>
                          </a:r>
                        </a:p>
                      </a:txBody>
                      <a:tcPr/>
                    </a:tc>
                    <a:extLst>
                      <a:ext uri="{0D108BD9-81ED-4DB2-BD59-A6C34878D82A}">
                        <a16:rowId xmlns:a16="http://schemas.microsoft.com/office/drawing/2014/main" val="331361081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𝑹</m:t>
                                    </m:r>
                                  </m:e>
                                  <m:sub>
                                    <m:r>
                                      <a:rPr lang="en-US" sz="2400" b="1" i="1" dirty="0" smtClean="0">
                                        <a:solidFill>
                                          <a:schemeClr val="bg1"/>
                                        </a:solidFill>
                                        <a:latin typeface="Cambria Math" panose="02040503050406030204" pitchFamily="18" charset="0"/>
                                      </a:rPr>
                                      <m:t>𝟐</m:t>
                                    </m:r>
                                  </m:sub>
                                </m:sSub>
                              </m:oMath>
                            </m:oMathPara>
                          </a14:m>
                          <a:endParaRPr lang="en-US" sz="2400" dirty="0">
                            <a:solidFill>
                              <a:schemeClr val="bg1"/>
                            </a:solidFill>
                          </a:endParaRPr>
                        </a:p>
                      </a:txBody>
                      <a:tcPr>
                        <a:solidFill>
                          <a:schemeClr val="accent1"/>
                        </a:solidFill>
                      </a:tcPr>
                    </a:tc>
                    <a:tc>
                      <a:txBody>
                        <a:bodyPr/>
                        <a:lstStyle/>
                        <a:p>
                          <a:pPr algn="ctr"/>
                          <a:r>
                            <a:rPr lang="en-US" sz="2400" dirty="0"/>
                            <a:t>0.0155</a:t>
                          </a:r>
                        </a:p>
                      </a:txBody>
                      <a:tcPr/>
                    </a:tc>
                    <a:tc>
                      <a:txBody>
                        <a:bodyPr/>
                        <a:lstStyle/>
                        <a:p>
                          <a:pPr algn="ctr"/>
                          <a:r>
                            <a:rPr lang="en-US" sz="2400" dirty="0"/>
                            <a:t>0.1395</a:t>
                          </a:r>
                        </a:p>
                      </a:txBody>
                      <a:tcPr/>
                    </a:tc>
                    <a:tc>
                      <a:txBody>
                        <a:bodyPr/>
                        <a:lstStyle/>
                        <a:p>
                          <a:pPr algn="ctr"/>
                          <a:r>
                            <a:rPr lang="en-US" sz="2400" dirty="0"/>
                            <a:t>0.0345</a:t>
                          </a:r>
                        </a:p>
                      </a:txBody>
                      <a:tcPr/>
                    </a:tc>
                    <a:tc>
                      <a:txBody>
                        <a:bodyPr/>
                        <a:lstStyle/>
                        <a:p>
                          <a:pPr algn="ctr"/>
                          <a:r>
                            <a:rPr lang="en-US" sz="2400" dirty="0"/>
                            <a:t>0.3105</a:t>
                          </a:r>
                        </a:p>
                      </a:txBody>
                      <a:tcPr/>
                    </a:tc>
                    <a:extLst>
                      <a:ext uri="{0D108BD9-81ED-4DB2-BD59-A6C34878D82A}">
                        <a16:rowId xmlns:a16="http://schemas.microsoft.com/office/drawing/2014/main" val="1796980834"/>
                      </a:ext>
                    </a:extLst>
                  </a:tr>
                </a:tbl>
              </a:graphicData>
            </a:graphic>
          </p:graphicFrame>
        </mc:Choice>
        <mc:Fallback xmlns="">
          <p:graphicFrame>
            <p:nvGraphicFramePr>
              <p:cNvPr id="2" name="Table 1">
                <a:extLst>
                  <a:ext uri="{FF2B5EF4-FFF2-40B4-BE49-F238E27FC236}">
                    <a16:creationId xmlns:a16="http://schemas.microsoft.com/office/drawing/2014/main" id="{B4FB70B6-B1A7-ED42-8665-74EE3900AC13}"/>
                  </a:ext>
                </a:extLst>
              </p:cNvPr>
              <p:cNvGraphicFramePr>
                <a:graphicFrameLocks noGrp="1"/>
              </p:cNvGraphicFramePr>
              <p:nvPr>
                <p:extLst>
                  <p:ext uri="{D42A27DB-BD31-4B8C-83A1-F6EECF244321}">
                    <p14:modId xmlns:p14="http://schemas.microsoft.com/office/powerpoint/2010/main" val="2606236679"/>
                  </p:ext>
                </p:extLst>
              </p:nvPr>
            </p:nvGraphicFramePr>
            <p:xfrm>
              <a:off x="98504" y="2581920"/>
              <a:ext cx="5997496" cy="1371600"/>
            </p:xfrm>
            <a:graphic>
              <a:graphicData uri="http://schemas.openxmlformats.org/drawingml/2006/table">
                <a:tbl>
                  <a:tblPr firstRow="1" bandRow="1">
                    <a:tableStyleId>{5C22544A-7EE6-4342-B048-85BDC9FD1C3A}</a:tableStyleId>
                  </a:tblPr>
                  <a:tblGrid>
                    <a:gridCol w="1730296">
                      <a:extLst>
                        <a:ext uri="{9D8B030D-6E8A-4147-A177-3AD203B41FA5}">
                          <a16:colId xmlns:a16="http://schemas.microsoft.com/office/drawing/2014/main" val="3689473118"/>
                        </a:ext>
                      </a:extLst>
                    </a:gridCol>
                    <a:gridCol w="1081668">
                      <a:extLst>
                        <a:ext uri="{9D8B030D-6E8A-4147-A177-3AD203B41FA5}">
                          <a16:colId xmlns:a16="http://schemas.microsoft.com/office/drawing/2014/main" val="1103306851"/>
                        </a:ext>
                      </a:extLst>
                    </a:gridCol>
                    <a:gridCol w="1092820">
                      <a:extLst>
                        <a:ext uri="{9D8B030D-6E8A-4147-A177-3AD203B41FA5}">
                          <a16:colId xmlns:a16="http://schemas.microsoft.com/office/drawing/2014/main" val="2047565844"/>
                        </a:ext>
                      </a:extLst>
                    </a:gridCol>
                    <a:gridCol w="1059366">
                      <a:extLst>
                        <a:ext uri="{9D8B030D-6E8A-4147-A177-3AD203B41FA5}">
                          <a16:colId xmlns:a16="http://schemas.microsoft.com/office/drawing/2014/main" val="3765424782"/>
                        </a:ext>
                      </a:extLst>
                    </a:gridCol>
                    <a:gridCol w="1033346">
                      <a:extLst>
                        <a:ext uri="{9D8B030D-6E8A-4147-A177-3AD203B41FA5}">
                          <a16:colId xmlns:a16="http://schemas.microsoft.com/office/drawing/2014/main" val="3609717565"/>
                        </a:ext>
                      </a:extLst>
                    </a:gridCol>
                  </a:tblGrid>
                  <a:tr h="457200">
                    <a:tc>
                      <a:txBody>
                        <a:bodyPr/>
                        <a:lstStyle/>
                        <a:p>
                          <a:pPr algn="ctr"/>
                          <a:endParaRPr lang="en-US" sz="2400" dirty="0"/>
                        </a:p>
                      </a:txBody>
                      <a:tcPr/>
                    </a:tc>
                    <a:tc>
                      <a:txBody>
                        <a:bodyPr/>
                        <a:lstStyle/>
                        <a:p>
                          <a:endParaRPr lang="en-US"/>
                        </a:p>
                      </a:txBody>
                      <a:tcPr>
                        <a:blipFill>
                          <a:blip r:embed="rId4"/>
                          <a:stretch>
                            <a:fillRect l="-158140" t="-2778" r="-294186" b="-227778"/>
                          </a:stretch>
                        </a:blipFill>
                      </a:tcPr>
                    </a:tc>
                    <a:tc>
                      <a:txBody>
                        <a:bodyPr/>
                        <a:lstStyle/>
                        <a:p>
                          <a:endParaRPr lang="en-US"/>
                        </a:p>
                      </a:txBody>
                      <a:tcPr>
                        <a:blipFill>
                          <a:blip r:embed="rId4"/>
                          <a:stretch>
                            <a:fillRect l="-258140" t="-2778" r="-194186" b="-227778"/>
                          </a:stretch>
                        </a:blipFill>
                      </a:tcPr>
                    </a:tc>
                    <a:tc>
                      <a:txBody>
                        <a:bodyPr/>
                        <a:lstStyle/>
                        <a:p>
                          <a:endParaRPr lang="en-US"/>
                        </a:p>
                      </a:txBody>
                      <a:tcPr>
                        <a:blipFill>
                          <a:blip r:embed="rId4"/>
                          <a:stretch>
                            <a:fillRect l="-366667" t="-2778" r="-98810" b="-227778"/>
                          </a:stretch>
                        </a:blipFill>
                      </a:tcPr>
                    </a:tc>
                    <a:tc>
                      <a:txBody>
                        <a:bodyPr/>
                        <a:lstStyle/>
                        <a:p>
                          <a:endParaRPr lang="en-US"/>
                        </a:p>
                      </a:txBody>
                      <a:tcPr>
                        <a:blipFill>
                          <a:blip r:embed="rId4"/>
                          <a:stretch>
                            <a:fillRect l="-483951" t="-2778" r="-2469" b="-227778"/>
                          </a:stretch>
                        </a:blipFill>
                      </a:tcPr>
                    </a:tc>
                    <a:extLst>
                      <a:ext uri="{0D108BD9-81ED-4DB2-BD59-A6C34878D82A}">
                        <a16:rowId xmlns:a16="http://schemas.microsoft.com/office/drawing/2014/main" val="4091884412"/>
                      </a:ext>
                    </a:extLst>
                  </a:tr>
                  <a:tr h="457200">
                    <a:tc>
                      <a:txBody>
                        <a:bodyPr/>
                        <a:lstStyle/>
                        <a:p>
                          <a:endParaRPr lang="en-US"/>
                        </a:p>
                      </a:txBody>
                      <a:tcPr>
                        <a:blipFill>
                          <a:blip r:embed="rId4"/>
                          <a:stretch>
                            <a:fillRect t="-100000" r="-249265" b="-121622"/>
                          </a:stretch>
                        </a:blipFill>
                      </a:tcPr>
                    </a:tc>
                    <a:tc>
                      <a:txBody>
                        <a:bodyPr/>
                        <a:lstStyle/>
                        <a:p>
                          <a:pPr algn="ctr"/>
                          <a:r>
                            <a:rPr lang="en-US" sz="2400" dirty="0"/>
                            <a:t>0.236</a:t>
                          </a:r>
                        </a:p>
                      </a:txBody>
                      <a:tcPr/>
                    </a:tc>
                    <a:tc>
                      <a:txBody>
                        <a:bodyPr/>
                        <a:lstStyle/>
                        <a:p>
                          <a:pPr algn="ctr"/>
                          <a:r>
                            <a:rPr lang="en-US" sz="2400" dirty="0"/>
                            <a:t>0.059</a:t>
                          </a:r>
                        </a:p>
                      </a:txBody>
                      <a:tcPr/>
                    </a:tc>
                    <a:tc>
                      <a:txBody>
                        <a:bodyPr/>
                        <a:lstStyle/>
                        <a:p>
                          <a:pPr algn="ctr"/>
                          <a:r>
                            <a:rPr lang="en-US" sz="2400" dirty="0"/>
                            <a:t>0.164</a:t>
                          </a:r>
                        </a:p>
                      </a:txBody>
                      <a:tcPr/>
                    </a:tc>
                    <a:tc>
                      <a:txBody>
                        <a:bodyPr/>
                        <a:lstStyle/>
                        <a:p>
                          <a:pPr algn="ctr"/>
                          <a:r>
                            <a:rPr lang="en-US" sz="2400" dirty="0"/>
                            <a:t>0.041</a:t>
                          </a:r>
                        </a:p>
                      </a:txBody>
                      <a:tcPr/>
                    </a:tc>
                    <a:extLst>
                      <a:ext uri="{0D108BD9-81ED-4DB2-BD59-A6C34878D82A}">
                        <a16:rowId xmlns:a16="http://schemas.microsoft.com/office/drawing/2014/main" val="3313610817"/>
                      </a:ext>
                    </a:extLst>
                  </a:tr>
                  <a:tr h="457200">
                    <a:tc>
                      <a:txBody>
                        <a:bodyPr/>
                        <a:lstStyle/>
                        <a:p>
                          <a:endParaRPr lang="en-US"/>
                        </a:p>
                      </a:txBody>
                      <a:tcPr>
                        <a:blipFill>
                          <a:blip r:embed="rId4"/>
                          <a:stretch>
                            <a:fillRect t="-205556" r="-249265" b="-25000"/>
                          </a:stretch>
                        </a:blipFill>
                      </a:tcPr>
                    </a:tc>
                    <a:tc>
                      <a:txBody>
                        <a:bodyPr/>
                        <a:lstStyle/>
                        <a:p>
                          <a:pPr algn="ctr"/>
                          <a:r>
                            <a:rPr lang="en-US" sz="2400" dirty="0"/>
                            <a:t>0.0155</a:t>
                          </a:r>
                        </a:p>
                      </a:txBody>
                      <a:tcPr/>
                    </a:tc>
                    <a:tc>
                      <a:txBody>
                        <a:bodyPr/>
                        <a:lstStyle/>
                        <a:p>
                          <a:pPr algn="ctr"/>
                          <a:r>
                            <a:rPr lang="en-US" sz="2400" dirty="0"/>
                            <a:t>0.1395</a:t>
                          </a:r>
                        </a:p>
                      </a:txBody>
                      <a:tcPr/>
                    </a:tc>
                    <a:tc>
                      <a:txBody>
                        <a:bodyPr/>
                        <a:lstStyle/>
                        <a:p>
                          <a:pPr algn="ctr"/>
                          <a:r>
                            <a:rPr lang="en-US" sz="2400" dirty="0"/>
                            <a:t>0.0345</a:t>
                          </a:r>
                        </a:p>
                      </a:txBody>
                      <a:tcPr/>
                    </a:tc>
                    <a:tc>
                      <a:txBody>
                        <a:bodyPr/>
                        <a:lstStyle/>
                        <a:p>
                          <a:pPr algn="ctr"/>
                          <a:r>
                            <a:rPr lang="en-US" sz="2400" dirty="0"/>
                            <a:t>0.3105</a:t>
                          </a:r>
                        </a:p>
                      </a:txBody>
                      <a:tcPr/>
                    </a:tc>
                    <a:extLst>
                      <a:ext uri="{0D108BD9-81ED-4DB2-BD59-A6C34878D82A}">
                        <a16:rowId xmlns:a16="http://schemas.microsoft.com/office/drawing/2014/main" val="1796980834"/>
                      </a:ext>
                    </a:extLst>
                  </a:tr>
                </a:tbl>
              </a:graphicData>
            </a:graphic>
          </p:graphicFrame>
        </mc:Fallback>
      </mc:AlternateContent>
    </p:spTree>
    <p:extLst>
      <p:ext uri="{BB962C8B-B14F-4D97-AF65-F5344CB8AC3E}">
        <p14:creationId xmlns:p14="http://schemas.microsoft.com/office/powerpoint/2010/main" val="3478731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54574" y="2536108"/>
            <a:ext cx="797975" cy="461665"/>
          </a:xfrm>
          <a:prstGeom prst="rect">
            <a:avLst/>
          </a:prstGeom>
          <a:noFill/>
        </p:spPr>
        <p:txBody>
          <a:bodyPr wrap="none" rtlCol="0">
            <a:spAutoFit/>
          </a:bodyPr>
          <a:lstStyle/>
          <a:p>
            <a:r>
              <a:rPr lang="en-US" sz="2400" dirty="0">
                <a:solidFill>
                  <a:srgbClr val="0000FF"/>
                </a:solidFill>
              </a:rPr>
              <a:t>state</a:t>
            </a:r>
          </a:p>
        </p:txBody>
      </p:sp>
      <p:sp>
        <p:nvSpPr>
          <p:cNvPr id="6" name="TextBox 5"/>
          <p:cNvSpPr txBox="1"/>
          <p:nvPr/>
        </p:nvSpPr>
        <p:spPr>
          <a:xfrm>
            <a:off x="7466093" y="3424420"/>
            <a:ext cx="1667892" cy="461665"/>
          </a:xfrm>
          <a:prstGeom prst="rect">
            <a:avLst/>
          </a:prstGeom>
          <a:noFill/>
        </p:spPr>
        <p:txBody>
          <a:bodyPr wrap="none" rtlCol="0">
            <a:spAutoFit/>
          </a:bodyPr>
          <a:lstStyle/>
          <a:p>
            <a:r>
              <a:rPr lang="en-US" sz="2400" dirty="0">
                <a:solidFill>
                  <a:srgbClr val="0000FF"/>
                </a:solidFill>
              </a:rPr>
              <a:t>observation</a:t>
            </a:r>
          </a:p>
        </p:txBody>
      </p:sp>
      <p:sp>
        <p:nvSpPr>
          <p:cNvPr id="12" name="TextBox 11"/>
          <p:cNvSpPr txBox="1"/>
          <p:nvPr/>
        </p:nvSpPr>
        <p:spPr>
          <a:xfrm>
            <a:off x="6766932" y="1941423"/>
            <a:ext cx="2276842" cy="461665"/>
          </a:xfrm>
          <a:prstGeom prst="rect">
            <a:avLst/>
          </a:prstGeom>
          <a:noFill/>
        </p:spPr>
        <p:txBody>
          <a:bodyPr wrap="none" rtlCol="0">
            <a:spAutoFit/>
          </a:bodyPr>
          <a:lstStyle/>
          <a:p>
            <a:r>
              <a:rPr lang="en-US" sz="2400" dirty="0">
                <a:solidFill>
                  <a:srgbClr val="0000FF"/>
                </a:solidFill>
              </a:rPr>
              <a:t>Transition model</a:t>
            </a:r>
          </a:p>
        </p:txBody>
      </p:sp>
      <p:sp>
        <p:nvSpPr>
          <p:cNvPr id="11" name="Title 1">
            <a:extLst>
              <a:ext uri="{FF2B5EF4-FFF2-40B4-BE49-F238E27FC236}">
                <a16:creationId xmlns:a16="http://schemas.microsoft.com/office/drawing/2014/main" id="{599D4E26-183F-1C40-BC5B-24EB945A87F4}"/>
              </a:ext>
            </a:extLst>
          </p:cNvPr>
          <p:cNvSpPr>
            <a:spLocks noGrp="1"/>
          </p:cNvSpPr>
          <p:nvPr>
            <p:ph type="title"/>
          </p:nvPr>
        </p:nvSpPr>
        <p:spPr>
          <a:xfrm>
            <a:off x="838200" y="365125"/>
            <a:ext cx="10515600" cy="1325563"/>
          </a:xfrm>
        </p:spPr>
        <p:txBody>
          <a:bodyPr>
            <a:normAutofit/>
          </a:bodyPr>
          <a:lstStyle/>
          <a:p>
            <a:r>
              <a:rPr lang="en-US" dirty="0"/>
              <a:t>Filtering and Decoding in </a:t>
            </a:r>
            <a:r>
              <a:rPr lang="en-US" dirty="0" err="1"/>
              <a:t>UmbrellaWorld</a:t>
            </a:r>
            <a:endParaRPr lang="en-US" dirty="0"/>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690FDDC3-7D21-EE40-8F1A-3168B983AED9}"/>
                  </a:ext>
                </a:extLst>
              </p:cNvPr>
              <p:cNvSpPr>
                <a:spLocks noGrp="1"/>
              </p:cNvSpPr>
              <p:nvPr>
                <p:ph idx="1"/>
              </p:nvPr>
            </p:nvSpPr>
            <p:spPr>
              <a:xfrm>
                <a:off x="127868" y="1368424"/>
                <a:ext cx="6079916" cy="1166621"/>
              </a:xfrm>
            </p:spPr>
            <p:txBody>
              <a:bodyPr>
                <a:normAutofit/>
              </a:bodyPr>
              <a:lstStyle/>
              <a:p>
                <a:pPr marL="514350" indent="-514350">
                  <a:buFont typeface="+mj-lt"/>
                  <a:buAutoNum type="arabicPeriod" startAt="4"/>
                </a:pPr>
                <a:r>
                  <a:rPr lang="en-US" b="1" u="sng" dirty="0"/>
                  <a:t>Divide:</a:t>
                </a:r>
                <a:endParaRPr lang="en-US" dirty="0"/>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𝑃</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i="1" dirty="0">
                                  <a:latin typeface="Cambria Math" panose="02040503050406030204" pitchFamily="18" charset="0"/>
                                </a:rPr>
                                <m:t>1</m:t>
                              </m:r>
                            </m:sub>
                          </m:sSub>
                          <m:r>
                            <m:rPr>
                              <m:nor/>
                            </m:rPr>
                            <a:rPr lang="en-US" dirty="0"/>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i="1" dirty="0">
                                  <a:latin typeface="Cambria Math" panose="02040503050406030204" pitchFamily="18" charset="0"/>
                                </a:rPr>
                                <m:t>2</m:t>
                              </m:r>
                            </m:sub>
                          </m:sSub>
                        </m:e>
                      </m:d>
                      <m:r>
                        <a:rPr lang="en-US" i="1" dirty="0">
                          <a:latin typeface="Cambria Math" panose="02040503050406030204" pitchFamily="18" charset="0"/>
                        </a:rPr>
                        <m:t>=</m:t>
                      </m:r>
                      <m:r>
                        <a:rPr lang="en-US" i="1" dirty="0">
                          <a:latin typeface="Cambria Math" panose="02040503050406030204" pitchFamily="18" charset="0"/>
                        </a:rPr>
                        <m:t>𝑃</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i="1" dirty="0">
                                  <a:latin typeface="Cambria Math" panose="02040503050406030204" pitchFamily="18" charset="0"/>
                                </a:rPr>
                                <m:t>1</m:t>
                              </m:r>
                            </m:sub>
                          </m:sSub>
                          <m:r>
                            <m:rPr>
                              <m:nor/>
                            </m:rPr>
                            <a:rPr lang="en-US" dirty="0"/>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i="1" dirty="0">
                                  <a:latin typeface="Cambria Math" panose="02040503050406030204" pitchFamily="18" charset="0"/>
                                </a:rPr>
                                <m:t>2</m:t>
                              </m:r>
                            </m:sub>
                          </m:sSub>
                        </m:e>
                      </m:d>
                      <m:r>
                        <a:rPr lang="en-US" i="1" dirty="0">
                          <a:latin typeface="Cambria Math" panose="02040503050406030204" pitchFamily="18" charset="0"/>
                        </a:rPr>
                        <m:t>/</m:t>
                      </m:r>
                      <m:r>
                        <a:rPr lang="en-US" i="1" dirty="0">
                          <a:latin typeface="Cambria Math" panose="02040503050406030204" pitchFamily="18" charset="0"/>
                        </a:rPr>
                        <m:t>𝑃</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i="1" dirty="0">
                                  <a:latin typeface="Cambria Math" panose="02040503050406030204" pitchFamily="18" charset="0"/>
                                </a:rPr>
                                <m:t>1</m:t>
                              </m:r>
                            </m:sub>
                          </m:sSub>
                          <m:r>
                            <m:rPr>
                              <m:nor/>
                            </m:rPr>
                            <a:rPr lang="en-US" dirty="0"/>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i="1" dirty="0">
                                  <a:latin typeface="Cambria Math" panose="02040503050406030204" pitchFamily="18" charset="0"/>
                                </a:rPr>
                                <m:t>2</m:t>
                              </m:r>
                            </m:sub>
                          </m:sSub>
                        </m:e>
                      </m:d>
                    </m:oMath>
                  </m:oMathPara>
                </a14:m>
                <a:endParaRPr lang="en-US" dirty="0"/>
              </a:p>
              <a:p>
                <a:pPr marL="0" indent="0">
                  <a:buNone/>
                </a:pPr>
                <a:endParaRPr lang="en-US" dirty="0"/>
              </a:p>
            </p:txBody>
          </p:sp>
        </mc:Choice>
        <mc:Fallback xmlns="">
          <p:sp>
            <p:nvSpPr>
              <p:cNvPr id="14" name="Content Placeholder 2">
                <a:extLst>
                  <a:ext uri="{FF2B5EF4-FFF2-40B4-BE49-F238E27FC236}">
                    <a16:creationId xmlns:a16="http://schemas.microsoft.com/office/drawing/2014/main" id="{690FDDC3-7D21-EE40-8F1A-3168B983AED9}"/>
                  </a:ext>
                </a:extLst>
              </p:cNvPr>
              <p:cNvSpPr>
                <a:spLocks noGrp="1" noRot="1" noChangeAspect="1" noMove="1" noResize="1" noEditPoints="1" noAdjustHandles="1" noChangeArrowheads="1" noChangeShapeType="1" noTextEdit="1"/>
              </p:cNvSpPr>
              <p:nvPr>
                <p:ph idx="1"/>
              </p:nvPr>
            </p:nvSpPr>
            <p:spPr>
              <a:xfrm>
                <a:off x="127868" y="1368424"/>
                <a:ext cx="6079916" cy="1166621"/>
              </a:xfrm>
              <a:blipFill>
                <a:blip r:embed="rId3"/>
                <a:stretch>
                  <a:fillRect l="-1875" t="-10870"/>
                </a:stretch>
              </a:blipFill>
            </p:spPr>
            <p:txBody>
              <a:bodyPr/>
              <a:lstStyle/>
              <a:p>
                <a:r>
                  <a:rPr lang="en-US">
                    <a:noFill/>
                  </a:rPr>
                  <a:t> </a:t>
                </a:r>
              </a:p>
            </p:txBody>
          </p:sp>
        </mc:Fallback>
      </mc:AlternateContent>
      <p:sp>
        <p:nvSpPr>
          <p:cNvPr id="10" name="Oval 9">
            <a:extLst>
              <a:ext uri="{FF2B5EF4-FFF2-40B4-BE49-F238E27FC236}">
                <a16:creationId xmlns:a16="http://schemas.microsoft.com/office/drawing/2014/main" id="{C41F5AFA-50AE-104C-882D-65441A926C55}"/>
              </a:ext>
            </a:extLst>
          </p:cNvPr>
          <p:cNvSpPr/>
          <p:nvPr/>
        </p:nvSpPr>
        <p:spPr>
          <a:xfrm>
            <a:off x="8186851" y="2523629"/>
            <a:ext cx="914400" cy="522514"/>
          </a:xfrm>
          <a:prstGeom prst="ellipse">
            <a:avLst/>
          </a:prstGeom>
          <a:solidFill>
            <a:schemeClr val="bg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R</a:t>
            </a:r>
            <a:r>
              <a:rPr lang="en-US" sz="2400" baseline="-25000" dirty="0">
                <a:solidFill>
                  <a:srgbClr val="0000FF"/>
                </a:solidFill>
              </a:rPr>
              <a:t>0</a:t>
            </a:r>
            <a:endParaRPr lang="en-US" sz="2400" dirty="0"/>
          </a:p>
        </p:txBody>
      </p:sp>
      <p:sp>
        <p:nvSpPr>
          <p:cNvPr id="15" name="Oval 14">
            <a:extLst>
              <a:ext uri="{FF2B5EF4-FFF2-40B4-BE49-F238E27FC236}">
                <a16:creationId xmlns:a16="http://schemas.microsoft.com/office/drawing/2014/main" id="{59BA3295-44AE-DD4E-82B3-70EC9D7B0910}"/>
              </a:ext>
            </a:extLst>
          </p:cNvPr>
          <p:cNvSpPr/>
          <p:nvPr/>
        </p:nvSpPr>
        <p:spPr>
          <a:xfrm>
            <a:off x="9482251" y="3438029"/>
            <a:ext cx="914400" cy="522514"/>
          </a:xfrm>
          <a:prstGeom prst="ellipse">
            <a:avLst/>
          </a:prstGeom>
          <a:noFill/>
          <a:ln w="508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U</a:t>
            </a:r>
            <a:r>
              <a:rPr lang="en-US" sz="2400" baseline="-25000" dirty="0">
                <a:solidFill>
                  <a:srgbClr val="0000FF"/>
                </a:solidFill>
              </a:rPr>
              <a:t>1</a:t>
            </a:r>
            <a:endParaRPr lang="en-US" sz="2400" dirty="0"/>
          </a:p>
        </p:txBody>
      </p:sp>
      <p:sp>
        <p:nvSpPr>
          <p:cNvPr id="16" name="Oval 15">
            <a:extLst>
              <a:ext uri="{FF2B5EF4-FFF2-40B4-BE49-F238E27FC236}">
                <a16:creationId xmlns:a16="http://schemas.microsoft.com/office/drawing/2014/main" id="{9A26D4C4-6917-C446-8CEE-1F264401B3D2}"/>
              </a:ext>
            </a:extLst>
          </p:cNvPr>
          <p:cNvSpPr/>
          <p:nvPr/>
        </p:nvSpPr>
        <p:spPr>
          <a:xfrm>
            <a:off x="9482251" y="2523629"/>
            <a:ext cx="914400" cy="522514"/>
          </a:xfrm>
          <a:prstGeom prst="ellipse">
            <a:avLst/>
          </a:prstGeom>
          <a:solidFill>
            <a:schemeClr val="bg2">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R</a:t>
            </a:r>
            <a:r>
              <a:rPr lang="en-US" sz="2400" baseline="-25000" dirty="0">
                <a:solidFill>
                  <a:srgbClr val="0000FF"/>
                </a:solidFill>
              </a:rPr>
              <a:t>1</a:t>
            </a:r>
            <a:endParaRPr lang="en-US" sz="2400" dirty="0"/>
          </a:p>
        </p:txBody>
      </p:sp>
      <p:cxnSp>
        <p:nvCxnSpPr>
          <p:cNvPr id="17" name="Straight Arrow Connector 16">
            <a:extLst>
              <a:ext uri="{FF2B5EF4-FFF2-40B4-BE49-F238E27FC236}">
                <a16:creationId xmlns:a16="http://schemas.microsoft.com/office/drawing/2014/main" id="{D0355DA6-4C89-954A-8FF9-C3886111C678}"/>
              </a:ext>
            </a:extLst>
          </p:cNvPr>
          <p:cNvCxnSpPr>
            <a:stCxn id="10" idx="6"/>
            <a:endCxn id="16" idx="2"/>
          </p:cNvCxnSpPr>
          <p:nvPr/>
        </p:nvCxnSpPr>
        <p:spPr>
          <a:xfrm>
            <a:off x="9101251" y="278488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937705-9928-E94D-B010-74C43AE89150}"/>
              </a:ext>
            </a:extLst>
          </p:cNvPr>
          <p:cNvCxnSpPr>
            <a:stCxn id="16" idx="4"/>
            <a:endCxn id="15" idx="0"/>
          </p:cNvCxnSpPr>
          <p:nvPr/>
        </p:nvCxnSpPr>
        <p:spPr>
          <a:xfrm rot="5400000">
            <a:off x="9743508" y="3242086"/>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0601995-9A22-D045-BFC3-CEAAF5A6C94B}"/>
              </a:ext>
            </a:extLst>
          </p:cNvPr>
          <p:cNvCxnSpPr/>
          <p:nvPr/>
        </p:nvCxnSpPr>
        <p:spPr>
          <a:xfrm>
            <a:off x="10396651" y="2784015"/>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C70148CE-2E73-4449-8912-D664BA62E761}"/>
              </a:ext>
            </a:extLst>
          </p:cNvPr>
          <p:cNvSpPr/>
          <p:nvPr/>
        </p:nvSpPr>
        <p:spPr>
          <a:xfrm>
            <a:off x="10798097" y="3449445"/>
            <a:ext cx="914400" cy="522514"/>
          </a:xfrm>
          <a:prstGeom prst="ellipse">
            <a:avLst/>
          </a:prstGeom>
          <a:noFill/>
          <a:ln w="508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U</a:t>
            </a:r>
            <a:r>
              <a:rPr lang="en-US" sz="2400" i="1" baseline="-25000" dirty="0">
                <a:solidFill>
                  <a:srgbClr val="0000FF"/>
                </a:solidFill>
              </a:rPr>
              <a:t>2</a:t>
            </a:r>
            <a:endParaRPr lang="en-US" sz="2400" i="1" dirty="0"/>
          </a:p>
        </p:txBody>
      </p:sp>
      <p:sp>
        <p:nvSpPr>
          <p:cNvPr id="21" name="Oval 20">
            <a:extLst>
              <a:ext uri="{FF2B5EF4-FFF2-40B4-BE49-F238E27FC236}">
                <a16:creationId xmlns:a16="http://schemas.microsoft.com/office/drawing/2014/main" id="{74547A0C-D18B-4B40-BF11-1C57B2D1EF0D}"/>
              </a:ext>
            </a:extLst>
          </p:cNvPr>
          <p:cNvSpPr/>
          <p:nvPr/>
        </p:nvSpPr>
        <p:spPr>
          <a:xfrm>
            <a:off x="10798097" y="2535045"/>
            <a:ext cx="914400" cy="522514"/>
          </a:xfrm>
          <a:prstGeom prst="ellipse">
            <a:avLst/>
          </a:prstGeom>
          <a:solidFill>
            <a:schemeClr val="bg2">
              <a:lumMod val="40000"/>
              <a:lumOff val="60000"/>
            </a:schemeClr>
          </a:solid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R</a:t>
            </a:r>
            <a:r>
              <a:rPr lang="en-US" sz="2400" i="1" baseline="-25000" dirty="0">
                <a:solidFill>
                  <a:srgbClr val="0000FF"/>
                </a:solidFill>
              </a:rPr>
              <a:t>2</a:t>
            </a:r>
            <a:endParaRPr lang="en-US" sz="2400" i="1" dirty="0"/>
          </a:p>
        </p:txBody>
      </p:sp>
      <p:cxnSp>
        <p:nvCxnSpPr>
          <p:cNvPr id="23" name="Straight Arrow Connector 22">
            <a:extLst>
              <a:ext uri="{FF2B5EF4-FFF2-40B4-BE49-F238E27FC236}">
                <a16:creationId xmlns:a16="http://schemas.microsoft.com/office/drawing/2014/main" id="{EDA67BF7-6828-1340-9DDA-06AF9CEE79DB}"/>
              </a:ext>
            </a:extLst>
          </p:cNvPr>
          <p:cNvCxnSpPr>
            <a:stCxn id="21" idx="4"/>
            <a:endCxn id="20" idx="0"/>
          </p:cNvCxnSpPr>
          <p:nvPr/>
        </p:nvCxnSpPr>
        <p:spPr>
          <a:xfrm rot="5400000">
            <a:off x="11059354" y="3253502"/>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06D7774-CF35-7B4C-B380-922A5229AD3D}"/>
              </a:ext>
            </a:extLst>
          </p:cNvPr>
          <p:cNvCxnSpPr/>
          <p:nvPr/>
        </p:nvCxnSpPr>
        <p:spPr>
          <a:xfrm>
            <a:off x="11712497" y="2795431"/>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A7AB1ACC-9249-184D-A14D-7F13886354E9}"/>
              </a:ext>
            </a:extLst>
          </p:cNvPr>
          <p:cNvGraphicFramePr>
            <a:graphicFrameLocks noGrp="1"/>
          </p:cNvGraphicFramePr>
          <p:nvPr/>
        </p:nvGraphicFramePr>
        <p:xfrm>
          <a:off x="9296400" y="4964150"/>
          <a:ext cx="2667000" cy="1036320"/>
        </p:xfrm>
        <a:graphic>
          <a:graphicData uri="http://schemas.openxmlformats.org/drawingml/2006/table">
            <a:tbl>
              <a:tblPr firstRow="1" bandRow="1">
                <a:tableStyleId>{F5AB1C69-6EDB-4FF4-983F-18BD219EF322}</a:tableStyleId>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345440">
                <a:tc>
                  <a:txBody>
                    <a:bodyPr/>
                    <a:lstStyle/>
                    <a:p>
                      <a:pPr algn="ct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1"/>
                          </a:solidFill>
                        </a:rPr>
                        <a:t>U</a:t>
                      </a:r>
                      <a:r>
                        <a:rPr lang="en-US" sz="1600" b="0" baseline="-25000" dirty="0" err="1">
                          <a:solidFill>
                            <a:schemeClr val="tx1"/>
                          </a:solidFill>
                        </a:rPr>
                        <a:t>t</a:t>
                      </a:r>
                      <a:r>
                        <a:rPr lang="en-US" sz="1600" b="0" baseline="0" dirty="0">
                          <a:solidFill>
                            <a:schemeClr val="tx1"/>
                          </a:solidFill>
                        </a:rPr>
                        <a:t> = 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1"/>
                          </a:solidFill>
                        </a:rPr>
                        <a:t>U</a:t>
                      </a:r>
                      <a:r>
                        <a:rPr lang="en-US" sz="1600" b="0" baseline="-25000" dirty="0" err="1">
                          <a:solidFill>
                            <a:schemeClr val="tx1"/>
                          </a:solidFill>
                        </a:rPr>
                        <a:t>t</a:t>
                      </a:r>
                      <a:r>
                        <a:rPr lang="en-US" sz="1600" b="0" baseline="0" dirty="0">
                          <a:solidFill>
                            <a:schemeClr val="tx1"/>
                          </a:solidFill>
                        </a:rPr>
                        <a:t> = F</a:t>
                      </a:r>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5440">
                <a:tc>
                  <a:txBody>
                    <a:bodyPr/>
                    <a:lstStyle/>
                    <a:p>
                      <a:pPr algn="ctr"/>
                      <a:r>
                        <a:rPr lang="en-US" sz="1600" dirty="0" err="1"/>
                        <a:t>R</a:t>
                      </a:r>
                      <a:r>
                        <a:rPr lang="en-US" sz="1600" baseline="-25000" dirty="0" err="1"/>
                        <a:t>t</a:t>
                      </a:r>
                      <a:r>
                        <a:rPr lang="en-US" sz="1600" baseline="0" dirty="0"/>
                        <a:t> = 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454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err="1"/>
                        <a:t>R</a:t>
                      </a:r>
                      <a:r>
                        <a:rPr lang="en-US" sz="1600" baseline="-25000" dirty="0" err="1"/>
                        <a:t>t</a:t>
                      </a:r>
                      <a:r>
                        <a:rPr lang="en-US" sz="1600" baseline="0" dirty="0"/>
                        <a:t> = F</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28" name="TextBox 27">
            <a:extLst>
              <a:ext uri="{FF2B5EF4-FFF2-40B4-BE49-F238E27FC236}">
                <a16:creationId xmlns:a16="http://schemas.microsoft.com/office/drawing/2014/main" id="{6842036F-639E-6C40-AD9F-5764176CAE78}"/>
              </a:ext>
            </a:extLst>
          </p:cNvPr>
          <p:cNvSpPr txBox="1"/>
          <p:nvPr/>
        </p:nvSpPr>
        <p:spPr>
          <a:xfrm>
            <a:off x="9301971" y="4661209"/>
            <a:ext cx="2667000" cy="369332"/>
          </a:xfrm>
          <a:prstGeom prst="rect">
            <a:avLst/>
          </a:prstGeom>
          <a:noFill/>
        </p:spPr>
        <p:txBody>
          <a:bodyPr wrap="square" rtlCol="0">
            <a:spAutoFit/>
          </a:bodyPr>
          <a:lstStyle/>
          <a:p>
            <a:pPr algn="ctr"/>
            <a:r>
              <a:rPr lang="en-US" dirty="0">
                <a:solidFill>
                  <a:srgbClr val="0000FF"/>
                </a:solidFill>
              </a:rPr>
              <a:t>Observation probabilities</a:t>
            </a:r>
          </a:p>
        </p:txBody>
      </p:sp>
      <p:graphicFrame>
        <p:nvGraphicFramePr>
          <p:cNvPr id="29" name="Table 28">
            <a:extLst>
              <a:ext uri="{FF2B5EF4-FFF2-40B4-BE49-F238E27FC236}">
                <a16:creationId xmlns:a16="http://schemas.microsoft.com/office/drawing/2014/main" id="{FD9D8B84-1C47-A944-A653-4FBD5F7E9035}"/>
              </a:ext>
            </a:extLst>
          </p:cNvPr>
          <p:cNvGraphicFramePr>
            <a:graphicFrameLocks noGrp="1"/>
          </p:cNvGraphicFramePr>
          <p:nvPr/>
        </p:nvGraphicFramePr>
        <p:xfrm>
          <a:off x="6276275" y="4952998"/>
          <a:ext cx="2667000" cy="1036320"/>
        </p:xfrm>
        <a:graphic>
          <a:graphicData uri="http://schemas.openxmlformats.org/drawingml/2006/table">
            <a:tbl>
              <a:tblPr firstRow="1" bandRow="1">
                <a:tableStyleId>{F5AB1C69-6EDB-4FF4-983F-18BD219EF322}</a:tableStyleId>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345440">
                <a:tc>
                  <a:txBody>
                    <a:bodyPr/>
                    <a:lstStyle/>
                    <a:p>
                      <a:pPr algn="ct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1"/>
                          </a:solidFill>
                        </a:rPr>
                        <a:t>R</a:t>
                      </a:r>
                      <a:r>
                        <a:rPr lang="en-US" sz="1600" b="0" baseline="-25000" dirty="0" err="1">
                          <a:solidFill>
                            <a:schemeClr val="tx1"/>
                          </a:solidFill>
                        </a:rPr>
                        <a:t>t</a:t>
                      </a:r>
                      <a:r>
                        <a:rPr lang="en-US" sz="1600" b="0" baseline="0" dirty="0">
                          <a:solidFill>
                            <a:schemeClr val="tx1"/>
                          </a:solidFill>
                        </a:rPr>
                        <a:t> = 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1"/>
                          </a:solidFill>
                        </a:rPr>
                        <a:t>R</a:t>
                      </a:r>
                      <a:r>
                        <a:rPr lang="en-US" sz="1600" b="0" baseline="-25000" dirty="0" err="1">
                          <a:solidFill>
                            <a:schemeClr val="tx1"/>
                          </a:solidFill>
                        </a:rPr>
                        <a:t>t</a:t>
                      </a:r>
                      <a:r>
                        <a:rPr lang="en-US" sz="1600" b="0" baseline="0" dirty="0">
                          <a:solidFill>
                            <a:schemeClr val="tx1"/>
                          </a:solidFill>
                        </a:rPr>
                        <a:t> = F</a:t>
                      </a:r>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5440">
                <a:tc>
                  <a:txBody>
                    <a:bodyPr/>
                    <a:lstStyle/>
                    <a:p>
                      <a:pPr algn="ctr"/>
                      <a:r>
                        <a:rPr lang="en-US" sz="1600" dirty="0"/>
                        <a:t>R</a:t>
                      </a:r>
                      <a:r>
                        <a:rPr lang="en-US" sz="1600" baseline="-25000" dirty="0"/>
                        <a:t>t-1</a:t>
                      </a:r>
                      <a:r>
                        <a:rPr lang="en-US" sz="1600" baseline="0" dirty="0"/>
                        <a:t> = 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0.7</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454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R</a:t>
                      </a:r>
                      <a:r>
                        <a:rPr lang="en-US" sz="1600" baseline="-25000" dirty="0"/>
                        <a:t>t-1</a:t>
                      </a:r>
                      <a:r>
                        <a:rPr lang="en-US" sz="1600" baseline="0" dirty="0"/>
                        <a:t> = F</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0" name="TextBox 29">
            <a:extLst>
              <a:ext uri="{FF2B5EF4-FFF2-40B4-BE49-F238E27FC236}">
                <a16:creationId xmlns:a16="http://schemas.microsoft.com/office/drawing/2014/main" id="{987A52D8-C482-3D4B-80C6-919B047F2D27}"/>
              </a:ext>
            </a:extLst>
          </p:cNvPr>
          <p:cNvSpPr txBox="1"/>
          <p:nvPr/>
        </p:nvSpPr>
        <p:spPr>
          <a:xfrm>
            <a:off x="6194495" y="4654220"/>
            <a:ext cx="2815683" cy="369332"/>
          </a:xfrm>
          <a:prstGeom prst="rect">
            <a:avLst/>
          </a:prstGeom>
          <a:noFill/>
        </p:spPr>
        <p:txBody>
          <a:bodyPr wrap="square" rtlCol="0">
            <a:spAutoFit/>
          </a:bodyPr>
          <a:lstStyle/>
          <a:p>
            <a:pPr algn="ctr"/>
            <a:r>
              <a:rPr lang="en-US" dirty="0">
                <a:solidFill>
                  <a:srgbClr val="0000FF"/>
                </a:solidFill>
              </a:rPr>
              <a:t>Transition probabilities</a:t>
            </a:r>
          </a:p>
        </p:txBody>
      </p:sp>
      <mc:AlternateContent xmlns:mc="http://schemas.openxmlformats.org/markup-compatibility/2006">
        <mc:Choice xmlns:a14="http://schemas.microsoft.com/office/drawing/2010/main" Requires="a14">
          <p:graphicFrame>
            <p:nvGraphicFramePr>
              <p:cNvPr id="2" name="Table 1">
                <a:extLst>
                  <a:ext uri="{FF2B5EF4-FFF2-40B4-BE49-F238E27FC236}">
                    <a16:creationId xmlns:a16="http://schemas.microsoft.com/office/drawing/2014/main" id="{B4FB70B6-B1A7-ED42-8665-74EE3900AC13}"/>
                  </a:ext>
                </a:extLst>
              </p:cNvPr>
              <p:cNvGraphicFramePr>
                <a:graphicFrameLocks noGrp="1"/>
              </p:cNvGraphicFramePr>
              <p:nvPr>
                <p:extLst>
                  <p:ext uri="{D42A27DB-BD31-4B8C-83A1-F6EECF244321}">
                    <p14:modId xmlns:p14="http://schemas.microsoft.com/office/powerpoint/2010/main" val="1178366862"/>
                  </p:ext>
                </p:extLst>
              </p:nvPr>
            </p:nvGraphicFramePr>
            <p:xfrm>
              <a:off x="98504" y="2581920"/>
              <a:ext cx="5997496" cy="1371600"/>
            </p:xfrm>
            <a:graphic>
              <a:graphicData uri="http://schemas.openxmlformats.org/drawingml/2006/table">
                <a:tbl>
                  <a:tblPr firstRow="1" bandRow="1">
                    <a:tableStyleId>{5C22544A-7EE6-4342-B048-85BDC9FD1C3A}</a:tableStyleId>
                  </a:tblPr>
                  <a:tblGrid>
                    <a:gridCol w="1730296">
                      <a:extLst>
                        <a:ext uri="{9D8B030D-6E8A-4147-A177-3AD203B41FA5}">
                          <a16:colId xmlns:a16="http://schemas.microsoft.com/office/drawing/2014/main" val="3689473118"/>
                        </a:ext>
                      </a:extLst>
                    </a:gridCol>
                    <a:gridCol w="1081668">
                      <a:extLst>
                        <a:ext uri="{9D8B030D-6E8A-4147-A177-3AD203B41FA5}">
                          <a16:colId xmlns:a16="http://schemas.microsoft.com/office/drawing/2014/main" val="1103306851"/>
                        </a:ext>
                      </a:extLst>
                    </a:gridCol>
                    <a:gridCol w="1092820">
                      <a:extLst>
                        <a:ext uri="{9D8B030D-6E8A-4147-A177-3AD203B41FA5}">
                          <a16:colId xmlns:a16="http://schemas.microsoft.com/office/drawing/2014/main" val="2047565844"/>
                        </a:ext>
                      </a:extLst>
                    </a:gridCol>
                    <a:gridCol w="1059366">
                      <a:extLst>
                        <a:ext uri="{9D8B030D-6E8A-4147-A177-3AD203B41FA5}">
                          <a16:colId xmlns:a16="http://schemas.microsoft.com/office/drawing/2014/main" val="3765424782"/>
                        </a:ext>
                      </a:extLst>
                    </a:gridCol>
                    <a:gridCol w="1033346">
                      <a:extLst>
                        <a:ext uri="{9D8B030D-6E8A-4147-A177-3AD203B41FA5}">
                          <a16:colId xmlns:a16="http://schemas.microsoft.com/office/drawing/2014/main" val="3609717565"/>
                        </a:ext>
                      </a:extLst>
                    </a:gridCol>
                  </a:tblGrid>
                  <a:tr h="370840">
                    <a:tc>
                      <a:txBody>
                        <a:bodyPr/>
                        <a:lstStyle/>
                        <a:p>
                          <a:pPr algn="ctr"/>
                          <a:endParaRPr 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chemeClr val="bg1"/>
                                    </a:solidFill>
                                    <a:latin typeface="Cambria Math" panose="02040503050406030204" pitchFamily="18" charset="0"/>
                                    <a:ea typeface="Cambria Math" panose="02040503050406030204" pitchFamily="18" charset="0"/>
                                  </a:rPr>
                                  <m:t>¬</m:t>
                                </m:r>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𝑼</m:t>
                                    </m:r>
                                  </m:e>
                                  <m:sub>
                                    <m:r>
                                      <a:rPr lang="en-US" sz="2400" b="1" i="1" dirty="0" smtClean="0">
                                        <a:solidFill>
                                          <a:schemeClr val="bg1"/>
                                        </a:solidFill>
                                        <a:latin typeface="Cambria Math" panose="02040503050406030204" pitchFamily="18" charset="0"/>
                                      </a:rPr>
                                      <m:t>𝟏</m:t>
                                    </m:r>
                                  </m:sub>
                                </m:sSub>
                                <m:r>
                                  <a:rPr lang="en-US" sz="2400" b="1" i="1" dirty="0" smtClean="0">
                                    <a:solidFill>
                                      <a:schemeClr val="bg1"/>
                                    </a:solidFill>
                                    <a:latin typeface="Cambria Math" panose="02040503050406030204" pitchFamily="18" charset="0"/>
                                    <a:ea typeface="Cambria Math" panose="02040503050406030204" pitchFamily="18" charset="0"/>
                                  </a:rPr>
                                  <m:t>¬</m:t>
                                </m:r>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𝑼</m:t>
                                    </m:r>
                                  </m:e>
                                  <m:sub>
                                    <m:r>
                                      <a:rPr lang="en-US" sz="2400" b="1" i="1" dirty="0" smtClean="0">
                                        <a:solidFill>
                                          <a:schemeClr val="bg1"/>
                                        </a:solidFill>
                                        <a:latin typeface="Cambria Math" panose="02040503050406030204" pitchFamily="18" charset="0"/>
                                      </a:rPr>
                                      <m:t>𝟐</m:t>
                                    </m:r>
                                  </m:sub>
                                </m:sSub>
                              </m:oMath>
                            </m:oMathPara>
                          </a14:m>
                          <a:endParaRPr 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chemeClr val="bg1"/>
                                    </a:solidFill>
                                    <a:latin typeface="Cambria Math" panose="02040503050406030204" pitchFamily="18" charset="0"/>
                                    <a:ea typeface="Cambria Math" panose="02040503050406030204" pitchFamily="18" charset="0"/>
                                  </a:rPr>
                                  <m:t>¬</m:t>
                                </m:r>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𝑼</m:t>
                                    </m:r>
                                  </m:e>
                                  <m:sub>
                                    <m:r>
                                      <a:rPr lang="en-US" sz="2400" b="1" i="1" dirty="0" smtClean="0">
                                        <a:solidFill>
                                          <a:schemeClr val="bg1"/>
                                        </a:solidFill>
                                        <a:latin typeface="Cambria Math" panose="02040503050406030204" pitchFamily="18" charset="0"/>
                                      </a:rPr>
                                      <m:t>𝟏</m:t>
                                    </m:r>
                                  </m:sub>
                                </m:sSub>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𝑼</m:t>
                                    </m:r>
                                  </m:e>
                                  <m:sub>
                                    <m:r>
                                      <a:rPr lang="en-US" sz="2400" b="1" i="1" dirty="0" smtClean="0">
                                        <a:solidFill>
                                          <a:schemeClr val="bg1"/>
                                        </a:solidFill>
                                        <a:latin typeface="Cambria Math" panose="02040503050406030204" pitchFamily="18" charset="0"/>
                                      </a:rPr>
                                      <m:t>𝟐</m:t>
                                    </m:r>
                                  </m:sub>
                                </m:sSub>
                              </m:oMath>
                            </m:oMathPara>
                          </a14:m>
                          <a:endParaRPr 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𝑼</m:t>
                                    </m:r>
                                  </m:e>
                                  <m:sub>
                                    <m:r>
                                      <a:rPr lang="en-US" sz="2400" b="1" i="1" dirty="0" smtClean="0">
                                        <a:solidFill>
                                          <a:schemeClr val="bg1"/>
                                        </a:solidFill>
                                        <a:latin typeface="Cambria Math" panose="02040503050406030204" pitchFamily="18" charset="0"/>
                                      </a:rPr>
                                      <m:t>𝟏</m:t>
                                    </m:r>
                                  </m:sub>
                                </m:sSub>
                                <m:r>
                                  <a:rPr lang="en-US" sz="2400" b="1" i="1" dirty="0" smtClean="0">
                                    <a:solidFill>
                                      <a:schemeClr val="bg1"/>
                                    </a:solidFill>
                                    <a:latin typeface="Cambria Math" panose="02040503050406030204" pitchFamily="18" charset="0"/>
                                    <a:ea typeface="Cambria Math" panose="02040503050406030204" pitchFamily="18" charset="0"/>
                                  </a:rPr>
                                  <m:t>¬</m:t>
                                </m:r>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𝑼</m:t>
                                    </m:r>
                                  </m:e>
                                  <m:sub>
                                    <m:r>
                                      <a:rPr lang="en-US" sz="2400" b="1" i="1" dirty="0" smtClean="0">
                                        <a:solidFill>
                                          <a:schemeClr val="bg1"/>
                                        </a:solidFill>
                                        <a:latin typeface="Cambria Math" panose="02040503050406030204" pitchFamily="18" charset="0"/>
                                      </a:rPr>
                                      <m:t>𝟐</m:t>
                                    </m:r>
                                  </m:sub>
                                </m:sSub>
                              </m:oMath>
                            </m:oMathPara>
                          </a14:m>
                          <a:endParaRPr lang="en-US" sz="2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𝑼</m:t>
                                    </m:r>
                                  </m:e>
                                  <m:sub>
                                    <m:r>
                                      <a:rPr lang="en-US" sz="2400" b="1" i="1" dirty="0" smtClean="0">
                                        <a:solidFill>
                                          <a:schemeClr val="bg1"/>
                                        </a:solidFill>
                                        <a:latin typeface="Cambria Math" panose="02040503050406030204" pitchFamily="18" charset="0"/>
                                      </a:rPr>
                                      <m:t>𝟏</m:t>
                                    </m:r>
                                  </m:sub>
                                </m:sSub>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𝑼</m:t>
                                    </m:r>
                                  </m:e>
                                  <m:sub>
                                    <m:r>
                                      <a:rPr lang="en-US" sz="2400" b="1" i="1" dirty="0" smtClean="0">
                                        <a:solidFill>
                                          <a:schemeClr val="bg1"/>
                                        </a:solidFill>
                                        <a:latin typeface="Cambria Math" panose="02040503050406030204" pitchFamily="18" charset="0"/>
                                      </a:rPr>
                                      <m:t>𝟐</m:t>
                                    </m:r>
                                  </m:sub>
                                </m:sSub>
                              </m:oMath>
                            </m:oMathPara>
                          </a14:m>
                          <a:endParaRPr lang="en-US" sz="2400" dirty="0"/>
                        </a:p>
                      </a:txBody>
                      <a:tcPr/>
                    </a:tc>
                    <a:extLst>
                      <a:ext uri="{0D108BD9-81ED-4DB2-BD59-A6C34878D82A}">
                        <a16:rowId xmlns:a16="http://schemas.microsoft.com/office/drawing/2014/main" val="4091884412"/>
                      </a:ext>
                    </a:extLst>
                  </a:tr>
                  <a:tr h="370840">
                    <a:tc>
                      <a:txBody>
                        <a:bodyPr/>
                        <a:lstStyle/>
                        <a:p>
                          <a:pPr algn="ctr"/>
                          <a14:m>
                            <m:oMathPara xmlns:m="http://schemas.openxmlformats.org/officeDocument/2006/math">
                              <m:oMathParaPr>
                                <m:jc m:val="centerGroup"/>
                              </m:oMathParaPr>
                              <m:oMath xmlns:m="http://schemas.openxmlformats.org/officeDocument/2006/math">
                                <m:r>
                                  <a:rPr lang="en-US" sz="2400" b="1" i="1" dirty="0" smtClean="0">
                                    <a:solidFill>
                                      <a:schemeClr val="bg1"/>
                                    </a:solidFill>
                                    <a:latin typeface="Cambria Math" panose="02040503050406030204" pitchFamily="18" charset="0"/>
                                    <a:ea typeface="Cambria Math" panose="02040503050406030204" pitchFamily="18" charset="0"/>
                                  </a:rPr>
                                  <m:t>¬</m:t>
                                </m:r>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𝑹</m:t>
                                    </m:r>
                                  </m:e>
                                  <m:sub>
                                    <m:r>
                                      <a:rPr lang="en-US" sz="2400" b="1" i="1" dirty="0" smtClean="0">
                                        <a:solidFill>
                                          <a:schemeClr val="bg1"/>
                                        </a:solidFill>
                                        <a:latin typeface="Cambria Math" panose="02040503050406030204" pitchFamily="18" charset="0"/>
                                      </a:rPr>
                                      <m:t>𝟐</m:t>
                                    </m:r>
                                  </m:sub>
                                </m:sSub>
                              </m:oMath>
                            </m:oMathPara>
                          </a14:m>
                          <a:endParaRPr lang="en-US" sz="2400" dirty="0">
                            <a:solidFill>
                              <a:schemeClr val="bg1"/>
                            </a:solidFill>
                          </a:endParaRPr>
                        </a:p>
                      </a:txBody>
                      <a:tcPr>
                        <a:solidFill>
                          <a:schemeClr val="accent1"/>
                        </a:solidFill>
                      </a:tcPr>
                    </a:tc>
                    <a:tc>
                      <a:txBody>
                        <a:bodyPr/>
                        <a:lstStyle/>
                        <a:p>
                          <a:pPr algn="ctr"/>
                          <a:r>
                            <a:rPr lang="en-US" sz="2400" dirty="0"/>
                            <a:t>0.94</a:t>
                          </a:r>
                        </a:p>
                      </a:txBody>
                      <a:tcPr/>
                    </a:tc>
                    <a:tc>
                      <a:txBody>
                        <a:bodyPr/>
                        <a:lstStyle/>
                        <a:p>
                          <a:pPr algn="ctr"/>
                          <a:r>
                            <a:rPr lang="en-US" sz="2400" dirty="0"/>
                            <a:t>0.30</a:t>
                          </a:r>
                        </a:p>
                      </a:txBody>
                      <a:tcPr/>
                    </a:tc>
                    <a:tc>
                      <a:txBody>
                        <a:bodyPr/>
                        <a:lstStyle/>
                        <a:p>
                          <a:pPr algn="ctr"/>
                          <a:r>
                            <a:rPr lang="en-US" sz="2400" dirty="0"/>
                            <a:t>0.83</a:t>
                          </a:r>
                        </a:p>
                      </a:txBody>
                      <a:tcPr/>
                    </a:tc>
                    <a:tc>
                      <a:txBody>
                        <a:bodyPr/>
                        <a:lstStyle/>
                        <a:p>
                          <a:pPr algn="ctr"/>
                          <a:r>
                            <a:rPr lang="en-US" sz="2400" dirty="0"/>
                            <a:t>0.12</a:t>
                          </a:r>
                        </a:p>
                      </a:txBody>
                      <a:tcPr/>
                    </a:tc>
                    <a:extLst>
                      <a:ext uri="{0D108BD9-81ED-4DB2-BD59-A6C34878D82A}">
                        <a16:rowId xmlns:a16="http://schemas.microsoft.com/office/drawing/2014/main" val="331361081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solidFill>
                                          <a:schemeClr val="bg1"/>
                                        </a:solidFill>
                                        <a:latin typeface="Cambria Math" panose="02040503050406030204" pitchFamily="18" charset="0"/>
                                      </a:rPr>
                                    </m:ctrlPr>
                                  </m:sSubPr>
                                  <m:e>
                                    <m:r>
                                      <a:rPr lang="en-US" sz="2400" b="1" i="1" dirty="0" smtClean="0">
                                        <a:solidFill>
                                          <a:schemeClr val="bg1"/>
                                        </a:solidFill>
                                        <a:latin typeface="Cambria Math" panose="02040503050406030204" pitchFamily="18" charset="0"/>
                                      </a:rPr>
                                      <m:t>𝑹</m:t>
                                    </m:r>
                                  </m:e>
                                  <m:sub>
                                    <m:r>
                                      <a:rPr lang="en-US" sz="2400" b="1" i="1" dirty="0" smtClean="0">
                                        <a:solidFill>
                                          <a:schemeClr val="bg1"/>
                                        </a:solidFill>
                                        <a:latin typeface="Cambria Math" panose="02040503050406030204" pitchFamily="18" charset="0"/>
                                      </a:rPr>
                                      <m:t>𝟐</m:t>
                                    </m:r>
                                  </m:sub>
                                </m:sSub>
                              </m:oMath>
                            </m:oMathPara>
                          </a14:m>
                          <a:endParaRPr lang="en-US" sz="2400" dirty="0">
                            <a:solidFill>
                              <a:schemeClr val="bg1"/>
                            </a:solidFill>
                          </a:endParaRPr>
                        </a:p>
                      </a:txBody>
                      <a:tcPr>
                        <a:solidFill>
                          <a:schemeClr val="accent1"/>
                        </a:solidFill>
                      </a:tcPr>
                    </a:tc>
                    <a:tc>
                      <a:txBody>
                        <a:bodyPr/>
                        <a:lstStyle/>
                        <a:p>
                          <a:pPr algn="ctr"/>
                          <a:r>
                            <a:rPr lang="en-US" sz="2400" dirty="0"/>
                            <a:t>0.06</a:t>
                          </a:r>
                        </a:p>
                      </a:txBody>
                      <a:tcPr/>
                    </a:tc>
                    <a:tc>
                      <a:txBody>
                        <a:bodyPr/>
                        <a:lstStyle/>
                        <a:p>
                          <a:pPr algn="ctr"/>
                          <a:r>
                            <a:rPr lang="en-US" sz="2400" dirty="0"/>
                            <a:t>0.70</a:t>
                          </a:r>
                        </a:p>
                      </a:txBody>
                      <a:tcPr/>
                    </a:tc>
                    <a:tc>
                      <a:txBody>
                        <a:bodyPr/>
                        <a:lstStyle/>
                        <a:p>
                          <a:pPr algn="ctr"/>
                          <a:r>
                            <a:rPr lang="en-US" sz="2400"/>
                            <a:t>0.17</a:t>
                          </a:r>
                          <a:endParaRPr lang="en-US" sz="2400" dirty="0"/>
                        </a:p>
                      </a:txBody>
                      <a:tcPr/>
                    </a:tc>
                    <a:tc>
                      <a:txBody>
                        <a:bodyPr/>
                        <a:lstStyle/>
                        <a:p>
                          <a:pPr algn="ctr"/>
                          <a:r>
                            <a:rPr lang="en-US" sz="2400" dirty="0"/>
                            <a:t>0.88</a:t>
                          </a:r>
                        </a:p>
                      </a:txBody>
                      <a:tcPr/>
                    </a:tc>
                    <a:extLst>
                      <a:ext uri="{0D108BD9-81ED-4DB2-BD59-A6C34878D82A}">
                        <a16:rowId xmlns:a16="http://schemas.microsoft.com/office/drawing/2014/main" val="1796980834"/>
                      </a:ext>
                    </a:extLst>
                  </a:tr>
                </a:tbl>
              </a:graphicData>
            </a:graphic>
          </p:graphicFrame>
        </mc:Choice>
        <mc:Fallback>
          <p:graphicFrame>
            <p:nvGraphicFramePr>
              <p:cNvPr id="2" name="Table 1">
                <a:extLst>
                  <a:ext uri="{FF2B5EF4-FFF2-40B4-BE49-F238E27FC236}">
                    <a16:creationId xmlns:a16="http://schemas.microsoft.com/office/drawing/2014/main" id="{B4FB70B6-B1A7-ED42-8665-74EE3900AC13}"/>
                  </a:ext>
                </a:extLst>
              </p:cNvPr>
              <p:cNvGraphicFramePr>
                <a:graphicFrameLocks noGrp="1"/>
              </p:cNvGraphicFramePr>
              <p:nvPr>
                <p:extLst>
                  <p:ext uri="{D42A27DB-BD31-4B8C-83A1-F6EECF244321}">
                    <p14:modId xmlns:p14="http://schemas.microsoft.com/office/powerpoint/2010/main" val="1178366862"/>
                  </p:ext>
                </p:extLst>
              </p:nvPr>
            </p:nvGraphicFramePr>
            <p:xfrm>
              <a:off x="98504" y="2581920"/>
              <a:ext cx="5997496" cy="1371600"/>
            </p:xfrm>
            <a:graphic>
              <a:graphicData uri="http://schemas.openxmlformats.org/drawingml/2006/table">
                <a:tbl>
                  <a:tblPr firstRow="1" bandRow="1">
                    <a:tableStyleId>{5C22544A-7EE6-4342-B048-85BDC9FD1C3A}</a:tableStyleId>
                  </a:tblPr>
                  <a:tblGrid>
                    <a:gridCol w="1730296">
                      <a:extLst>
                        <a:ext uri="{9D8B030D-6E8A-4147-A177-3AD203B41FA5}">
                          <a16:colId xmlns:a16="http://schemas.microsoft.com/office/drawing/2014/main" val="3689473118"/>
                        </a:ext>
                      </a:extLst>
                    </a:gridCol>
                    <a:gridCol w="1081668">
                      <a:extLst>
                        <a:ext uri="{9D8B030D-6E8A-4147-A177-3AD203B41FA5}">
                          <a16:colId xmlns:a16="http://schemas.microsoft.com/office/drawing/2014/main" val="1103306851"/>
                        </a:ext>
                      </a:extLst>
                    </a:gridCol>
                    <a:gridCol w="1092820">
                      <a:extLst>
                        <a:ext uri="{9D8B030D-6E8A-4147-A177-3AD203B41FA5}">
                          <a16:colId xmlns:a16="http://schemas.microsoft.com/office/drawing/2014/main" val="2047565844"/>
                        </a:ext>
                      </a:extLst>
                    </a:gridCol>
                    <a:gridCol w="1059366">
                      <a:extLst>
                        <a:ext uri="{9D8B030D-6E8A-4147-A177-3AD203B41FA5}">
                          <a16:colId xmlns:a16="http://schemas.microsoft.com/office/drawing/2014/main" val="3765424782"/>
                        </a:ext>
                      </a:extLst>
                    </a:gridCol>
                    <a:gridCol w="1033346">
                      <a:extLst>
                        <a:ext uri="{9D8B030D-6E8A-4147-A177-3AD203B41FA5}">
                          <a16:colId xmlns:a16="http://schemas.microsoft.com/office/drawing/2014/main" val="3609717565"/>
                        </a:ext>
                      </a:extLst>
                    </a:gridCol>
                  </a:tblGrid>
                  <a:tr h="457200">
                    <a:tc>
                      <a:txBody>
                        <a:bodyPr/>
                        <a:lstStyle/>
                        <a:p>
                          <a:pPr algn="ctr"/>
                          <a:endParaRPr lang="en-US" sz="2400" dirty="0"/>
                        </a:p>
                      </a:txBody>
                      <a:tcPr/>
                    </a:tc>
                    <a:tc>
                      <a:txBody>
                        <a:bodyPr/>
                        <a:lstStyle/>
                        <a:p>
                          <a:endParaRPr lang="en-US"/>
                        </a:p>
                      </a:txBody>
                      <a:tcPr>
                        <a:blipFill>
                          <a:blip r:embed="rId4"/>
                          <a:stretch>
                            <a:fillRect l="-158140" t="-2778" r="-294186" b="-227778"/>
                          </a:stretch>
                        </a:blipFill>
                      </a:tcPr>
                    </a:tc>
                    <a:tc>
                      <a:txBody>
                        <a:bodyPr/>
                        <a:lstStyle/>
                        <a:p>
                          <a:endParaRPr lang="en-US"/>
                        </a:p>
                      </a:txBody>
                      <a:tcPr>
                        <a:blipFill>
                          <a:blip r:embed="rId4"/>
                          <a:stretch>
                            <a:fillRect l="-258140" t="-2778" r="-194186" b="-227778"/>
                          </a:stretch>
                        </a:blipFill>
                      </a:tcPr>
                    </a:tc>
                    <a:tc>
                      <a:txBody>
                        <a:bodyPr/>
                        <a:lstStyle/>
                        <a:p>
                          <a:endParaRPr lang="en-US"/>
                        </a:p>
                      </a:txBody>
                      <a:tcPr>
                        <a:blipFill>
                          <a:blip r:embed="rId4"/>
                          <a:stretch>
                            <a:fillRect l="-366667" t="-2778" r="-98810" b="-227778"/>
                          </a:stretch>
                        </a:blipFill>
                      </a:tcPr>
                    </a:tc>
                    <a:tc>
                      <a:txBody>
                        <a:bodyPr/>
                        <a:lstStyle/>
                        <a:p>
                          <a:endParaRPr lang="en-US"/>
                        </a:p>
                      </a:txBody>
                      <a:tcPr>
                        <a:blipFill>
                          <a:blip r:embed="rId4"/>
                          <a:stretch>
                            <a:fillRect l="-483951" t="-2778" r="-2469" b="-227778"/>
                          </a:stretch>
                        </a:blipFill>
                      </a:tcPr>
                    </a:tc>
                    <a:extLst>
                      <a:ext uri="{0D108BD9-81ED-4DB2-BD59-A6C34878D82A}">
                        <a16:rowId xmlns:a16="http://schemas.microsoft.com/office/drawing/2014/main" val="4091884412"/>
                      </a:ext>
                    </a:extLst>
                  </a:tr>
                  <a:tr h="457200">
                    <a:tc>
                      <a:txBody>
                        <a:bodyPr/>
                        <a:lstStyle/>
                        <a:p>
                          <a:endParaRPr lang="en-US"/>
                        </a:p>
                      </a:txBody>
                      <a:tcPr>
                        <a:blipFill>
                          <a:blip r:embed="rId4"/>
                          <a:stretch>
                            <a:fillRect t="-100000" r="-249265" b="-121622"/>
                          </a:stretch>
                        </a:blipFill>
                      </a:tcPr>
                    </a:tc>
                    <a:tc>
                      <a:txBody>
                        <a:bodyPr/>
                        <a:lstStyle/>
                        <a:p>
                          <a:pPr algn="ctr"/>
                          <a:r>
                            <a:rPr lang="en-US" sz="2400" dirty="0"/>
                            <a:t>0.94</a:t>
                          </a:r>
                        </a:p>
                      </a:txBody>
                      <a:tcPr/>
                    </a:tc>
                    <a:tc>
                      <a:txBody>
                        <a:bodyPr/>
                        <a:lstStyle/>
                        <a:p>
                          <a:pPr algn="ctr"/>
                          <a:r>
                            <a:rPr lang="en-US" sz="2400" dirty="0"/>
                            <a:t>0.30</a:t>
                          </a:r>
                        </a:p>
                      </a:txBody>
                      <a:tcPr/>
                    </a:tc>
                    <a:tc>
                      <a:txBody>
                        <a:bodyPr/>
                        <a:lstStyle/>
                        <a:p>
                          <a:pPr algn="ctr"/>
                          <a:r>
                            <a:rPr lang="en-US" sz="2400" dirty="0"/>
                            <a:t>0.83</a:t>
                          </a:r>
                        </a:p>
                      </a:txBody>
                      <a:tcPr/>
                    </a:tc>
                    <a:tc>
                      <a:txBody>
                        <a:bodyPr/>
                        <a:lstStyle/>
                        <a:p>
                          <a:pPr algn="ctr"/>
                          <a:r>
                            <a:rPr lang="en-US" sz="2400" dirty="0"/>
                            <a:t>0.12</a:t>
                          </a:r>
                        </a:p>
                      </a:txBody>
                      <a:tcPr/>
                    </a:tc>
                    <a:extLst>
                      <a:ext uri="{0D108BD9-81ED-4DB2-BD59-A6C34878D82A}">
                        <a16:rowId xmlns:a16="http://schemas.microsoft.com/office/drawing/2014/main" val="3313610817"/>
                      </a:ext>
                    </a:extLst>
                  </a:tr>
                  <a:tr h="457200">
                    <a:tc>
                      <a:txBody>
                        <a:bodyPr/>
                        <a:lstStyle/>
                        <a:p>
                          <a:endParaRPr lang="en-US"/>
                        </a:p>
                      </a:txBody>
                      <a:tcPr>
                        <a:blipFill>
                          <a:blip r:embed="rId4"/>
                          <a:stretch>
                            <a:fillRect t="-205556" r="-249265" b="-25000"/>
                          </a:stretch>
                        </a:blipFill>
                      </a:tcPr>
                    </a:tc>
                    <a:tc>
                      <a:txBody>
                        <a:bodyPr/>
                        <a:lstStyle/>
                        <a:p>
                          <a:pPr algn="ctr"/>
                          <a:r>
                            <a:rPr lang="en-US" sz="2400" dirty="0"/>
                            <a:t>0.06</a:t>
                          </a:r>
                        </a:p>
                      </a:txBody>
                      <a:tcPr/>
                    </a:tc>
                    <a:tc>
                      <a:txBody>
                        <a:bodyPr/>
                        <a:lstStyle/>
                        <a:p>
                          <a:pPr algn="ctr"/>
                          <a:r>
                            <a:rPr lang="en-US" sz="2400" dirty="0"/>
                            <a:t>0.70</a:t>
                          </a:r>
                        </a:p>
                      </a:txBody>
                      <a:tcPr/>
                    </a:tc>
                    <a:tc>
                      <a:txBody>
                        <a:bodyPr/>
                        <a:lstStyle/>
                        <a:p>
                          <a:pPr algn="ctr"/>
                          <a:r>
                            <a:rPr lang="en-US" sz="2400"/>
                            <a:t>0.17</a:t>
                          </a:r>
                          <a:endParaRPr lang="en-US" sz="2400" dirty="0"/>
                        </a:p>
                      </a:txBody>
                      <a:tcPr/>
                    </a:tc>
                    <a:tc>
                      <a:txBody>
                        <a:bodyPr/>
                        <a:lstStyle/>
                        <a:p>
                          <a:pPr algn="ctr"/>
                          <a:r>
                            <a:rPr lang="en-US" sz="2400" dirty="0"/>
                            <a:t>0.88</a:t>
                          </a:r>
                        </a:p>
                      </a:txBody>
                      <a:tcPr/>
                    </a:tc>
                    <a:extLst>
                      <a:ext uri="{0D108BD9-81ED-4DB2-BD59-A6C34878D82A}">
                        <a16:rowId xmlns:a16="http://schemas.microsoft.com/office/drawing/2014/main" val="1796980834"/>
                      </a:ext>
                    </a:extLst>
                  </a:tr>
                </a:tbl>
              </a:graphicData>
            </a:graphic>
          </p:graphicFrame>
        </mc:Fallback>
      </mc:AlternateContent>
    </p:spTree>
    <p:extLst>
      <p:ext uri="{BB962C8B-B14F-4D97-AF65-F5344CB8AC3E}">
        <p14:creationId xmlns:p14="http://schemas.microsoft.com/office/powerpoint/2010/main" val="2141313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86322-32D5-5E46-A91C-0DA57573A081}"/>
              </a:ext>
            </a:extLst>
          </p:cNvPr>
          <p:cNvSpPr>
            <a:spLocks noGrp="1"/>
          </p:cNvSpPr>
          <p:nvPr>
            <p:ph type="title"/>
          </p:nvPr>
        </p:nvSpPr>
        <p:spPr/>
        <p:txBody>
          <a:bodyPr/>
          <a:lstStyle/>
          <a:p>
            <a:r>
              <a:rPr lang="en-US" dirty="0"/>
              <a:t>Filtering and Decoding in </a:t>
            </a:r>
            <a:r>
              <a:rPr lang="en-US" dirty="0" err="1"/>
              <a:t>UmbrellaWorld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1656A9-204B-D64B-A0AD-4C3D5EBE4E3D}"/>
                  </a:ext>
                </a:extLst>
              </p:cNvPr>
              <p:cNvSpPr>
                <a:spLocks noGrp="1"/>
              </p:cNvSpPr>
              <p:nvPr>
                <p:ph idx="1"/>
              </p:nvPr>
            </p:nvSpPr>
            <p:spPr/>
            <p:txBody>
              <a:bodyPr>
                <a:normAutofit lnSpcReduction="10000"/>
              </a:bodyPr>
              <a:lstStyle/>
              <a:p>
                <a:r>
                  <a:rPr lang="en-US" dirty="0"/>
                  <a:t>Wow!  That was insanely difficult!  Why was it so difficult?</a:t>
                </a:r>
              </a:p>
              <a:p>
                <a:r>
                  <a:rPr lang="en-US" dirty="0"/>
                  <a:t>Answer: The select step chose 5 variables that were necessary, so the multiply step needed to construct a table with 32 numbers in it.</a:t>
                </a:r>
              </a:p>
              <a:p>
                <a:r>
                  <a:rPr lang="en-US" dirty="0"/>
                  <a:t>In general:</a:t>
                </a:r>
              </a:p>
              <a:p>
                <a:pPr lvl="1"/>
                <a:r>
                  <a:rPr lang="en-US" dirty="0"/>
                  <a:t>If the select step chooses N variables, each of which has k values, then</a:t>
                </a:r>
              </a:p>
              <a:p>
                <a:pPr lvl="1"/>
                <a:r>
                  <a:rPr lang="en-US" dirty="0"/>
                  <a:t>The multiply step needs to create a table with </a:t>
                </a:r>
                <a:r>
                  <a:rPr lang="en-US" dirty="0" err="1"/>
                  <a:t>k^N</a:t>
                </a:r>
                <a:r>
                  <a:rPr lang="en-US" dirty="0"/>
                  <a:t> entries!</a:t>
                </a:r>
              </a:p>
              <a:p>
                <a:pPr lvl="1"/>
                <a:r>
                  <a:rPr lang="en-US" dirty="0"/>
                  <a:t>Complexity is O{</a:t>
                </a:r>
                <a:r>
                  <a:rPr lang="en-US" dirty="0" err="1"/>
                  <a:t>k^N</a:t>
                </a:r>
                <a:r>
                  <a:rPr lang="en-US" dirty="0"/>
                  <a:t>}!</a:t>
                </a:r>
              </a:p>
              <a:p>
                <a:r>
                  <a:rPr lang="en-US" dirty="0"/>
                  <a:t>For example: to find </a:t>
                </a:r>
                <a14:m>
                  <m:oMath xmlns:m="http://schemas.openxmlformats.org/officeDocument/2006/math">
                    <m:r>
                      <a:rPr lang="en-US" i="1" dirty="0">
                        <a:latin typeface="Cambria Math" panose="02040503050406030204" pitchFamily="18" charset="0"/>
                      </a:rPr>
                      <m:t>𝑃</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9</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i="1" dirty="0">
                                <a:latin typeface="Cambria Math" panose="02040503050406030204" pitchFamily="18" charset="0"/>
                              </a:rPr>
                              <m:t>1</m:t>
                            </m:r>
                          </m:sub>
                        </m:sSub>
                        <m:r>
                          <m:rPr>
                            <m:nor/>
                          </m:rPr>
                          <a:rPr lang="en-US" dirty="0"/>
                          <m:t>,</m:t>
                        </m:r>
                        <m:r>
                          <a:rPr lang="en-US" i="1" dirty="0" smtClean="0">
                            <a:latin typeface="Cambria Math" panose="02040503050406030204" pitchFamily="18" charset="0"/>
                          </a:rPr>
                          <m:t>…</m:t>
                        </m:r>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𝑈</m:t>
                            </m:r>
                          </m:e>
                          <m:sub>
                            <m:r>
                              <a:rPr lang="en-US" b="0" i="1" dirty="0" smtClean="0">
                                <a:latin typeface="Cambria Math" panose="02040503050406030204" pitchFamily="18" charset="0"/>
                              </a:rPr>
                              <m:t>9</m:t>
                            </m:r>
                          </m:sub>
                        </m:sSub>
                      </m:e>
                    </m:d>
                  </m:oMath>
                </a14:m>
                <a:endParaRPr lang="en-US" dirty="0"/>
              </a:p>
              <a:p>
                <a:pPr lvl="1"/>
                <a:r>
                  <a:rPr lang="en-US" dirty="0"/>
                  <a:t>Select: there are 19 relevant variables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b="0" i="1" dirty="0" smtClean="0">
                            <a:latin typeface="Cambria Math" panose="02040503050406030204" pitchFamily="18" charset="0"/>
                          </a:rPr>
                          <m:t>9</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𝑈</m:t>
                        </m:r>
                      </m:e>
                      <m:sub>
                        <m:r>
                          <a:rPr lang="en-US" b="0" i="1" dirty="0" smtClean="0">
                            <a:latin typeface="Cambria Math" panose="02040503050406030204" pitchFamily="18" charset="0"/>
                          </a:rPr>
                          <m:t>9</m:t>
                        </m:r>
                      </m:sub>
                    </m:sSub>
                  </m:oMath>
                </a14:m>
                <a:r>
                  <a:rPr lang="en-US" dirty="0"/>
                  <a:t>)</a:t>
                </a:r>
              </a:p>
              <a:p>
                <a:pPr lvl="1"/>
                <a:r>
                  <a:rPr lang="en-US" dirty="0"/>
                  <a:t>…so complexity is 2^19 = 524288</a:t>
                </a:r>
              </a:p>
            </p:txBody>
          </p:sp>
        </mc:Choice>
        <mc:Fallback xmlns="">
          <p:sp>
            <p:nvSpPr>
              <p:cNvPr id="3" name="Content Placeholder 2">
                <a:extLst>
                  <a:ext uri="{FF2B5EF4-FFF2-40B4-BE49-F238E27FC236}">
                    <a16:creationId xmlns:a16="http://schemas.microsoft.com/office/drawing/2014/main" id="{E91656A9-204B-D64B-A0AD-4C3D5EBE4E3D}"/>
                  </a:ext>
                </a:extLst>
              </p:cNvPr>
              <p:cNvSpPr>
                <a:spLocks noGrp="1" noRot="1" noChangeAspect="1" noMove="1" noResize="1" noEditPoints="1" noAdjustHandles="1" noChangeArrowheads="1" noChangeShapeType="1" noTextEdit="1"/>
              </p:cNvSpPr>
              <p:nvPr>
                <p:ph idx="1"/>
              </p:nvPr>
            </p:nvSpPr>
            <p:spPr>
              <a:blipFill>
                <a:blip r:embed="rId2"/>
                <a:stretch>
                  <a:fillRect l="-965" t="-3509" r="-724"/>
                </a:stretch>
              </a:blipFill>
            </p:spPr>
            <p:txBody>
              <a:bodyPr/>
              <a:lstStyle/>
              <a:p>
                <a:r>
                  <a:rPr lang="en-US">
                    <a:noFill/>
                  </a:rPr>
                  <a:t> </a:t>
                </a:r>
              </a:p>
            </p:txBody>
          </p:sp>
        </mc:Fallback>
      </mc:AlternateContent>
    </p:spTree>
    <p:extLst>
      <p:ext uri="{BB962C8B-B14F-4D97-AF65-F5344CB8AC3E}">
        <p14:creationId xmlns:p14="http://schemas.microsoft.com/office/powerpoint/2010/main" val="3984599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5C093-6E1A-B34E-BCE7-60F0D3948C31}"/>
              </a:ext>
            </a:extLst>
          </p:cNvPr>
          <p:cNvSpPr>
            <a:spLocks noGrp="1"/>
          </p:cNvSpPr>
          <p:nvPr>
            <p:ph type="title"/>
          </p:nvPr>
        </p:nvSpPr>
        <p:spPr/>
        <p:txBody>
          <a:bodyPr/>
          <a:lstStyle/>
          <a:p>
            <a:r>
              <a:rPr lang="en-US" dirty="0"/>
              <a:t>Better Algorithms for HMM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9B0324-E1FF-4844-B320-DB4A9D2F5800}"/>
                  </a:ext>
                </a:extLst>
              </p:cNvPr>
              <p:cNvSpPr>
                <a:spLocks noGrp="1"/>
              </p:cNvSpPr>
              <p:nvPr>
                <p:ph idx="1"/>
              </p:nvPr>
            </p:nvSpPr>
            <p:spPr/>
            <p:txBody>
              <a:bodyPr>
                <a:normAutofit/>
              </a:bodyPr>
              <a:lstStyle/>
              <a:p>
                <a:r>
                  <a:rPr lang="en-US" dirty="0"/>
                  <a:t>This can be made much, much more computationally efficient by taking advantage of the structure of the HMM.</a:t>
                </a:r>
              </a:p>
              <a:p>
                <a:r>
                  <a:rPr lang="en-US" dirty="0"/>
                  <a:t>Since each node has only 2 children, the complexity can be reduced from </a:t>
                </a:r>
                <a14:m>
                  <m:oMath xmlns:m="http://schemas.openxmlformats.org/officeDocument/2006/math">
                    <m:r>
                      <a:rPr lang="en-US" b="0" i="1" smtClean="0">
                        <a:latin typeface="Cambria Math" panose="02040503050406030204" pitchFamily="18" charset="0"/>
                      </a:rPr>
                      <m:t>𝑂</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𝑁</m:t>
                            </m:r>
                          </m:sup>
                        </m:sSup>
                      </m:e>
                    </m:d>
                  </m:oMath>
                </a14:m>
                <a:r>
                  <a:rPr lang="en-US" dirty="0"/>
                  <a:t> to only </a:t>
                </a:r>
                <a14:m>
                  <m:oMath xmlns:m="http://schemas.openxmlformats.org/officeDocument/2006/math">
                    <m:r>
                      <a:rPr lang="en-US" i="1">
                        <a:latin typeface="Cambria Math" panose="02040503050406030204" pitchFamily="18" charset="0"/>
                      </a:rPr>
                      <m:t>𝑂</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𝑘</m:t>
                            </m:r>
                          </m:e>
                          <m:sup>
                            <m:r>
                              <a:rPr lang="en-US" b="0" i="1" smtClean="0">
                                <a:latin typeface="Cambria Math" panose="02040503050406030204" pitchFamily="18" charset="0"/>
                              </a:rPr>
                              <m:t>2</m:t>
                            </m:r>
                          </m:sup>
                        </m:sSup>
                      </m:e>
                    </m:d>
                  </m:oMath>
                </a14:m>
                <a:r>
                  <a:rPr lang="en-US" dirty="0"/>
                  <a:t>.</a:t>
                </a:r>
              </a:p>
              <a:p>
                <a:r>
                  <a:rPr lang="en-US" dirty="0"/>
                  <a:t>The algorithm has two variants: the forward algorithm, and the Viterbi algorithm.</a:t>
                </a:r>
              </a:p>
              <a:p>
                <a:r>
                  <a:rPr lang="en-US" dirty="0"/>
                  <a:t>I’ll tell you the secret on Monday.</a:t>
                </a:r>
              </a:p>
            </p:txBody>
          </p:sp>
        </mc:Choice>
        <mc:Fallback xmlns="">
          <p:sp>
            <p:nvSpPr>
              <p:cNvPr id="3" name="Content Placeholder 2">
                <a:extLst>
                  <a:ext uri="{FF2B5EF4-FFF2-40B4-BE49-F238E27FC236}">
                    <a16:creationId xmlns:a16="http://schemas.microsoft.com/office/drawing/2014/main" id="{999B0324-E1FF-4844-B320-DB4A9D2F5800}"/>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4151353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066800"/>
          </a:xfrm>
        </p:spPr>
        <p:txBody>
          <a:bodyPr/>
          <a:lstStyle/>
          <a:p>
            <a:r>
              <a:rPr lang="en-US" dirty="0"/>
              <a:t>Hidden Markov Models</a:t>
            </a:r>
          </a:p>
        </p:txBody>
      </p:sp>
      <p:sp>
        <p:nvSpPr>
          <p:cNvPr id="3" name="Content Placeholder 2"/>
          <p:cNvSpPr>
            <a:spLocks noGrp="1"/>
          </p:cNvSpPr>
          <p:nvPr>
            <p:ph idx="1"/>
          </p:nvPr>
        </p:nvSpPr>
        <p:spPr>
          <a:xfrm>
            <a:off x="1981200" y="1371601"/>
            <a:ext cx="8077200" cy="5334000"/>
          </a:xfrm>
        </p:spPr>
        <p:txBody>
          <a:bodyPr/>
          <a:lstStyle/>
          <a:p>
            <a:r>
              <a:rPr lang="en-US" dirty="0"/>
              <a:t>At each time slice </a:t>
            </a:r>
            <a:r>
              <a:rPr lang="en-US" i="1" dirty="0"/>
              <a:t>t</a:t>
            </a:r>
            <a:r>
              <a:rPr lang="en-US" dirty="0"/>
              <a:t>, the state of the world is described by an unobservable variable </a:t>
            </a:r>
            <a:r>
              <a:rPr lang="en-US" dirty="0">
                <a:solidFill>
                  <a:srgbClr val="0000FF"/>
                </a:solidFill>
              </a:rPr>
              <a:t>X</a:t>
            </a:r>
            <a:r>
              <a:rPr lang="en-US" i="1" baseline="-25000" dirty="0">
                <a:solidFill>
                  <a:srgbClr val="0000FF"/>
                </a:solidFill>
              </a:rPr>
              <a:t>t</a:t>
            </a:r>
            <a:r>
              <a:rPr lang="en-US" dirty="0"/>
              <a:t> and an observable </a:t>
            </a:r>
            <a:r>
              <a:rPr lang="en-US" i="1" dirty="0"/>
              <a:t>evidence</a:t>
            </a:r>
            <a:r>
              <a:rPr lang="en-US" dirty="0"/>
              <a:t> variable </a:t>
            </a:r>
            <a:r>
              <a:rPr lang="en-US" dirty="0">
                <a:solidFill>
                  <a:srgbClr val="0000FF"/>
                </a:solidFill>
              </a:rPr>
              <a:t>E</a:t>
            </a:r>
            <a:r>
              <a:rPr lang="en-US" i="1" baseline="-25000" dirty="0">
                <a:solidFill>
                  <a:srgbClr val="0000FF"/>
                </a:solidFill>
              </a:rPr>
              <a:t>t</a:t>
            </a:r>
            <a:endParaRPr lang="en-US" dirty="0"/>
          </a:p>
          <a:p>
            <a:r>
              <a:rPr lang="en-US" b="1" dirty="0"/>
              <a:t>Transition model:</a:t>
            </a:r>
            <a:r>
              <a:rPr lang="en-US" dirty="0"/>
              <a:t> distribution over the current state given the whole past history:</a:t>
            </a:r>
            <a:br>
              <a:rPr lang="en-US" dirty="0"/>
            </a:br>
            <a:r>
              <a:rPr lang="en-US" dirty="0">
                <a:solidFill>
                  <a:srgbClr val="0000FF"/>
                </a:solidFill>
              </a:rPr>
              <a:t>P(X</a:t>
            </a:r>
            <a:r>
              <a:rPr lang="en-US" i="1" baseline="-25000" dirty="0">
                <a:solidFill>
                  <a:srgbClr val="0000FF"/>
                </a:solidFill>
              </a:rPr>
              <a:t>t</a:t>
            </a:r>
            <a:r>
              <a:rPr lang="en-US" dirty="0">
                <a:solidFill>
                  <a:srgbClr val="0000FF"/>
                </a:solidFill>
              </a:rPr>
              <a:t> | X</a:t>
            </a:r>
            <a:r>
              <a:rPr lang="en-US" baseline="-25000" dirty="0">
                <a:solidFill>
                  <a:srgbClr val="0000FF"/>
                </a:solidFill>
              </a:rPr>
              <a:t>0</a:t>
            </a:r>
            <a:r>
              <a:rPr lang="en-US" dirty="0">
                <a:solidFill>
                  <a:srgbClr val="0000FF"/>
                </a:solidFill>
              </a:rPr>
              <a:t>, …, X</a:t>
            </a:r>
            <a:r>
              <a:rPr lang="en-US" i="1" baseline="-25000" dirty="0">
                <a:solidFill>
                  <a:srgbClr val="0000FF"/>
                </a:solidFill>
              </a:rPr>
              <a:t>t</a:t>
            </a:r>
            <a:r>
              <a:rPr lang="en-US" baseline="-25000" dirty="0">
                <a:solidFill>
                  <a:srgbClr val="0000FF"/>
                </a:solidFill>
              </a:rPr>
              <a:t>-1</a:t>
            </a:r>
            <a:r>
              <a:rPr lang="en-US" dirty="0">
                <a:solidFill>
                  <a:srgbClr val="0000FF"/>
                </a:solidFill>
              </a:rPr>
              <a:t>) = P(X</a:t>
            </a:r>
            <a:r>
              <a:rPr lang="en-US" i="1" baseline="-25000" dirty="0">
                <a:solidFill>
                  <a:srgbClr val="0000FF"/>
                </a:solidFill>
              </a:rPr>
              <a:t>t</a:t>
            </a:r>
            <a:r>
              <a:rPr lang="en-US" dirty="0">
                <a:solidFill>
                  <a:srgbClr val="0000FF"/>
                </a:solidFill>
              </a:rPr>
              <a:t> | </a:t>
            </a:r>
            <a:r>
              <a:rPr lang="en-US" b="1" dirty="0">
                <a:solidFill>
                  <a:srgbClr val="0000FF"/>
                </a:solidFill>
              </a:rPr>
              <a:t>X</a:t>
            </a:r>
            <a:r>
              <a:rPr lang="en-US" baseline="-25000" dirty="0">
                <a:solidFill>
                  <a:srgbClr val="0000FF"/>
                </a:solidFill>
              </a:rPr>
              <a:t>0:</a:t>
            </a:r>
            <a:r>
              <a:rPr lang="en-US" i="1" baseline="-25000" dirty="0">
                <a:solidFill>
                  <a:srgbClr val="0000FF"/>
                </a:solidFill>
              </a:rPr>
              <a:t>t</a:t>
            </a:r>
            <a:r>
              <a:rPr lang="en-US" baseline="-25000" dirty="0">
                <a:solidFill>
                  <a:srgbClr val="0000FF"/>
                </a:solidFill>
              </a:rPr>
              <a:t>-1</a:t>
            </a:r>
            <a:r>
              <a:rPr lang="en-US" dirty="0">
                <a:solidFill>
                  <a:srgbClr val="0000FF"/>
                </a:solidFill>
              </a:rPr>
              <a:t>) </a:t>
            </a:r>
            <a:endParaRPr lang="en-US" dirty="0"/>
          </a:p>
          <a:p>
            <a:r>
              <a:rPr lang="en-US" b="1" dirty="0"/>
              <a:t>Observation model: </a:t>
            </a:r>
            <a:r>
              <a:rPr lang="en-US" dirty="0">
                <a:solidFill>
                  <a:srgbClr val="0000FF"/>
                </a:solidFill>
              </a:rPr>
              <a:t>P(E</a:t>
            </a:r>
            <a:r>
              <a:rPr lang="en-US" i="1" baseline="-25000" dirty="0">
                <a:solidFill>
                  <a:srgbClr val="0000FF"/>
                </a:solidFill>
              </a:rPr>
              <a:t>t</a:t>
            </a:r>
            <a:r>
              <a:rPr lang="en-US" dirty="0">
                <a:solidFill>
                  <a:srgbClr val="0000FF"/>
                </a:solidFill>
              </a:rPr>
              <a:t> | </a:t>
            </a:r>
            <a:r>
              <a:rPr lang="en-US" b="1" dirty="0">
                <a:solidFill>
                  <a:srgbClr val="0000FF"/>
                </a:solidFill>
              </a:rPr>
              <a:t>X</a:t>
            </a:r>
            <a:r>
              <a:rPr lang="en-US" baseline="-25000" dirty="0">
                <a:solidFill>
                  <a:srgbClr val="0000FF"/>
                </a:solidFill>
              </a:rPr>
              <a:t>0:</a:t>
            </a:r>
            <a:r>
              <a:rPr lang="en-US" i="1" baseline="-25000" dirty="0">
                <a:solidFill>
                  <a:srgbClr val="0000FF"/>
                </a:solidFill>
              </a:rPr>
              <a:t>t</a:t>
            </a:r>
            <a:r>
              <a:rPr lang="en-US" dirty="0">
                <a:solidFill>
                  <a:srgbClr val="0000FF"/>
                </a:solidFill>
              </a:rPr>
              <a:t>, </a:t>
            </a:r>
            <a:r>
              <a:rPr lang="en-US" b="1" dirty="0">
                <a:solidFill>
                  <a:srgbClr val="0000FF"/>
                </a:solidFill>
              </a:rPr>
              <a:t>E</a:t>
            </a:r>
            <a:r>
              <a:rPr lang="en-US" baseline="-25000" dirty="0">
                <a:solidFill>
                  <a:srgbClr val="0000FF"/>
                </a:solidFill>
              </a:rPr>
              <a:t>1:</a:t>
            </a:r>
            <a:r>
              <a:rPr lang="en-US" i="1" baseline="-25000" dirty="0">
                <a:solidFill>
                  <a:srgbClr val="0000FF"/>
                </a:solidFill>
              </a:rPr>
              <a:t>t</a:t>
            </a:r>
            <a:r>
              <a:rPr lang="en-US" baseline="-25000" dirty="0">
                <a:solidFill>
                  <a:srgbClr val="0000FF"/>
                </a:solidFill>
              </a:rPr>
              <a:t>-1</a:t>
            </a:r>
            <a:r>
              <a:rPr lang="en-US" dirty="0">
                <a:solidFill>
                  <a:srgbClr val="0000FF"/>
                </a:solidFill>
              </a:rPr>
              <a:t>) </a:t>
            </a:r>
          </a:p>
        </p:txBody>
      </p:sp>
      <p:sp>
        <p:nvSpPr>
          <p:cNvPr id="11" name="Oval 10"/>
          <p:cNvSpPr/>
          <p:nvPr/>
        </p:nvSpPr>
        <p:spPr>
          <a:xfrm>
            <a:off x="2362200" y="5192486"/>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X</a:t>
            </a:r>
            <a:r>
              <a:rPr lang="en-US" sz="2400" baseline="-25000" dirty="0">
                <a:solidFill>
                  <a:srgbClr val="0000FF"/>
                </a:solidFill>
              </a:rPr>
              <a:t>0</a:t>
            </a:r>
            <a:endParaRPr lang="en-US" sz="2400" dirty="0"/>
          </a:p>
        </p:txBody>
      </p:sp>
      <p:sp>
        <p:nvSpPr>
          <p:cNvPr id="12" name="Oval 11"/>
          <p:cNvSpPr/>
          <p:nvPr/>
        </p:nvSpPr>
        <p:spPr>
          <a:xfrm>
            <a:off x="3657600" y="6106886"/>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E</a:t>
            </a:r>
            <a:r>
              <a:rPr lang="en-US" sz="2400" baseline="-25000" dirty="0">
                <a:solidFill>
                  <a:srgbClr val="0000FF"/>
                </a:solidFill>
              </a:rPr>
              <a:t>1</a:t>
            </a:r>
            <a:endParaRPr lang="en-US" sz="2400" dirty="0"/>
          </a:p>
        </p:txBody>
      </p:sp>
      <p:sp>
        <p:nvSpPr>
          <p:cNvPr id="13" name="Oval 12"/>
          <p:cNvSpPr/>
          <p:nvPr/>
        </p:nvSpPr>
        <p:spPr>
          <a:xfrm>
            <a:off x="3657600" y="5192486"/>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X</a:t>
            </a:r>
            <a:r>
              <a:rPr lang="en-US" sz="2400" baseline="-25000" dirty="0">
                <a:solidFill>
                  <a:srgbClr val="0000FF"/>
                </a:solidFill>
              </a:rPr>
              <a:t>1</a:t>
            </a:r>
            <a:endParaRPr lang="en-US" sz="2400" dirty="0"/>
          </a:p>
        </p:txBody>
      </p:sp>
      <p:sp>
        <p:nvSpPr>
          <p:cNvPr id="14" name="Oval 13"/>
          <p:cNvSpPr/>
          <p:nvPr/>
        </p:nvSpPr>
        <p:spPr>
          <a:xfrm>
            <a:off x="7315200" y="6096000"/>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E</a:t>
            </a:r>
            <a:r>
              <a:rPr lang="en-US" sz="2400" i="1" baseline="-25000" dirty="0">
                <a:solidFill>
                  <a:srgbClr val="0000FF"/>
                </a:solidFill>
              </a:rPr>
              <a:t>t</a:t>
            </a:r>
            <a:r>
              <a:rPr lang="en-US" sz="2400" baseline="-25000" dirty="0">
                <a:solidFill>
                  <a:srgbClr val="0000FF"/>
                </a:solidFill>
              </a:rPr>
              <a:t>-1</a:t>
            </a:r>
            <a:endParaRPr lang="en-US" sz="2400" dirty="0"/>
          </a:p>
        </p:txBody>
      </p:sp>
      <p:sp>
        <p:nvSpPr>
          <p:cNvPr id="15" name="Oval 14"/>
          <p:cNvSpPr/>
          <p:nvPr/>
        </p:nvSpPr>
        <p:spPr>
          <a:xfrm>
            <a:off x="7315200" y="5181600"/>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X</a:t>
            </a:r>
            <a:r>
              <a:rPr lang="en-US" sz="2400" i="1" baseline="-25000" dirty="0">
                <a:solidFill>
                  <a:srgbClr val="0000FF"/>
                </a:solidFill>
              </a:rPr>
              <a:t>t</a:t>
            </a:r>
            <a:r>
              <a:rPr lang="en-US" sz="2400" baseline="-25000" dirty="0">
                <a:solidFill>
                  <a:srgbClr val="0000FF"/>
                </a:solidFill>
              </a:rPr>
              <a:t>-1</a:t>
            </a:r>
            <a:endParaRPr lang="en-US" sz="2400" dirty="0"/>
          </a:p>
        </p:txBody>
      </p:sp>
      <p:sp>
        <p:nvSpPr>
          <p:cNvPr id="16" name="Oval 15"/>
          <p:cNvSpPr/>
          <p:nvPr/>
        </p:nvSpPr>
        <p:spPr>
          <a:xfrm>
            <a:off x="8610600" y="6096000"/>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E</a:t>
            </a:r>
            <a:r>
              <a:rPr lang="en-US" sz="2400" i="1" baseline="-25000" dirty="0">
                <a:solidFill>
                  <a:srgbClr val="0000FF"/>
                </a:solidFill>
              </a:rPr>
              <a:t>t</a:t>
            </a:r>
            <a:endParaRPr lang="en-US" sz="2400" i="1" dirty="0"/>
          </a:p>
        </p:txBody>
      </p:sp>
      <p:sp>
        <p:nvSpPr>
          <p:cNvPr id="17" name="Oval 16"/>
          <p:cNvSpPr/>
          <p:nvPr/>
        </p:nvSpPr>
        <p:spPr>
          <a:xfrm>
            <a:off x="8610600" y="5181600"/>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X</a:t>
            </a:r>
            <a:r>
              <a:rPr lang="en-US" sz="2400" i="1" baseline="-25000" dirty="0">
                <a:solidFill>
                  <a:srgbClr val="0000FF"/>
                </a:solidFill>
              </a:rPr>
              <a:t>t</a:t>
            </a:r>
            <a:endParaRPr lang="en-US" sz="2400" i="1" dirty="0"/>
          </a:p>
        </p:txBody>
      </p:sp>
      <p:cxnSp>
        <p:nvCxnSpPr>
          <p:cNvPr id="18" name="Straight Arrow Connector 17"/>
          <p:cNvCxnSpPr>
            <a:stCxn id="11" idx="6"/>
            <a:endCxn id="13" idx="2"/>
          </p:cNvCxnSpPr>
          <p:nvPr/>
        </p:nvCxnSpPr>
        <p:spPr>
          <a:xfrm>
            <a:off x="3276600" y="5453743"/>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229600" y="5410200"/>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4"/>
            <a:endCxn id="12" idx="0"/>
          </p:cNvCxnSpPr>
          <p:nvPr/>
        </p:nvCxnSpPr>
        <p:spPr>
          <a:xfrm rot="5400000">
            <a:off x="3918857" y="5910943"/>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7577251" y="5910149"/>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8872651" y="5910149"/>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572000" y="5452872"/>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934200" y="5452872"/>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10181" y="5029201"/>
            <a:ext cx="609462" cy="830997"/>
          </a:xfrm>
          <a:prstGeom prst="rect">
            <a:avLst/>
          </a:prstGeom>
          <a:noFill/>
        </p:spPr>
        <p:txBody>
          <a:bodyPr wrap="none" rtlCol="0">
            <a:spAutoFit/>
          </a:bodyPr>
          <a:lstStyle/>
          <a:p>
            <a:r>
              <a:rPr lang="en-US" sz="4800" dirty="0"/>
              <a:t>…</a:t>
            </a:r>
          </a:p>
        </p:txBody>
      </p:sp>
      <p:sp>
        <p:nvSpPr>
          <p:cNvPr id="26" name="Oval 25"/>
          <p:cNvSpPr/>
          <p:nvPr/>
        </p:nvSpPr>
        <p:spPr>
          <a:xfrm>
            <a:off x="4953000" y="6096000"/>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E</a:t>
            </a:r>
            <a:r>
              <a:rPr lang="en-US" sz="2400" baseline="-25000" dirty="0">
                <a:solidFill>
                  <a:srgbClr val="0000FF"/>
                </a:solidFill>
              </a:rPr>
              <a:t>2</a:t>
            </a:r>
            <a:endParaRPr lang="en-US" sz="2400" dirty="0"/>
          </a:p>
        </p:txBody>
      </p:sp>
      <p:sp>
        <p:nvSpPr>
          <p:cNvPr id="27" name="Oval 26"/>
          <p:cNvSpPr/>
          <p:nvPr/>
        </p:nvSpPr>
        <p:spPr>
          <a:xfrm>
            <a:off x="4953000" y="5181600"/>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X</a:t>
            </a:r>
            <a:r>
              <a:rPr lang="en-US" sz="2400" baseline="-25000" dirty="0">
                <a:solidFill>
                  <a:srgbClr val="0000FF"/>
                </a:solidFill>
              </a:rPr>
              <a:t>2</a:t>
            </a:r>
            <a:endParaRPr lang="en-US" sz="2400" dirty="0"/>
          </a:p>
        </p:txBody>
      </p:sp>
      <p:cxnSp>
        <p:nvCxnSpPr>
          <p:cNvPr id="28" name="Straight Arrow Connector 27"/>
          <p:cNvCxnSpPr>
            <a:stCxn id="27" idx="4"/>
            <a:endCxn id="26" idx="0"/>
          </p:cNvCxnSpPr>
          <p:nvPr/>
        </p:nvCxnSpPr>
        <p:spPr>
          <a:xfrm rot="5400000">
            <a:off x="5214257" y="5900057"/>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867400" y="544198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365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792162"/>
          </a:xfrm>
        </p:spPr>
        <p:txBody>
          <a:bodyPr/>
          <a:lstStyle/>
          <a:p>
            <a:r>
              <a:rPr lang="en-US" dirty="0"/>
              <a:t>Hidden Markov Models</a:t>
            </a:r>
          </a:p>
        </p:txBody>
      </p:sp>
      <p:sp>
        <p:nvSpPr>
          <p:cNvPr id="3" name="Content Placeholder 2"/>
          <p:cNvSpPr>
            <a:spLocks noGrp="1"/>
          </p:cNvSpPr>
          <p:nvPr>
            <p:ph idx="1"/>
          </p:nvPr>
        </p:nvSpPr>
        <p:spPr>
          <a:xfrm>
            <a:off x="1752600" y="838201"/>
            <a:ext cx="8763000" cy="5135563"/>
          </a:xfrm>
        </p:spPr>
        <p:txBody>
          <a:bodyPr/>
          <a:lstStyle/>
          <a:p>
            <a:r>
              <a:rPr lang="en-US" b="1" dirty="0">
                <a:solidFill>
                  <a:srgbClr val="7030A0"/>
                </a:solidFill>
              </a:rPr>
              <a:t>Markov assumption </a:t>
            </a:r>
            <a:r>
              <a:rPr lang="en-US" dirty="0"/>
              <a:t>(first order)</a:t>
            </a:r>
          </a:p>
          <a:p>
            <a:pPr lvl="1"/>
            <a:r>
              <a:rPr lang="en-US" dirty="0"/>
              <a:t>The current state is conditionally independent of all the other states given the state in the previous time step</a:t>
            </a:r>
          </a:p>
          <a:p>
            <a:pPr lvl="1"/>
            <a:r>
              <a:rPr lang="en-US" dirty="0"/>
              <a:t>What does </a:t>
            </a:r>
            <a:r>
              <a:rPr lang="en-US" dirty="0">
                <a:solidFill>
                  <a:srgbClr val="0000FF"/>
                </a:solidFill>
              </a:rPr>
              <a:t>P(X</a:t>
            </a:r>
            <a:r>
              <a:rPr lang="en-US" i="1" baseline="-25000" dirty="0">
                <a:solidFill>
                  <a:srgbClr val="0000FF"/>
                </a:solidFill>
              </a:rPr>
              <a:t>t</a:t>
            </a:r>
            <a:r>
              <a:rPr lang="en-US" dirty="0">
                <a:solidFill>
                  <a:srgbClr val="0000FF"/>
                </a:solidFill>
              </a:rPr>
              <a:t> | </a:t>
            </a:r>
            <a:r>
              <a:rPr lang="en-US" b="1" dirty="0">
                <a:solidFill>
                  <a:srgbClr val="0000FF"/>
                </a:solidFill>
              </a:rPr>
              <a:t>X</a:t>
            </a:r>
            <a:r>
              <a:rPr lang="en-US" baseline="-25000" dirty="0">
                <a:solidFill>
                  <a:srgbClr val="0000FF"/>
                </a:solidFill>
              </a:rPr>
              <a:t>0:</a:t>
            </a:r>
            <a:r>
              <a:rPr lang="en-US" i="1" baseline="-25000" dirty="0">
                <a:solidFill>
                  <a:srgbClr val="0000FF"/>
                </a:solidFill>
              </a:rPr>
              <a:t>t</a:t>
            </a:r>
            <a:r>
              <a:rPr lang="en-US" baseline="-25000" dirty="0">
                <a:solidFill>
                  <a:srgbClr val="0000FF"/>
                </a:solidFill>
              </a:rPr>
              <a:t>-1</a:t>
            </a:r>
            <a:r>
              <a:rPr lang="en-US" dirty="0">
                <a:solidFill>
                  <a:srgbClr val="0000FF"/>
                </a:solidFill>
              </a:rPr>
              <a:t>) </a:t>
            </a:r>
            <a:r>
              <a:rPr lang="en-US" dirty="0"/>
              <a:t>simplify to?</a:t>
            </a:r>
          </a:p>
          <a:p>
            <a:pPr lvl="1">
              <a:buNone/>
            </a:pPr>
            <a:r>
              <a:rPr lang="en-US" dirty="0">
                <a:solidFill>
                  <a:srgbClr val="0000FF"/>
                </a:solidFill>
              </a:rPr>
              <a:t>	P(X</a:t>
            </a:r>
            <a:r>
              <a:rPr lang="en-US" i="1" baseline="-25000" dirty="0">
                <a:solidFill>
                  <a:srgbClr val="0000FF"/>
                </a:solidFill>
              </a:rPr>
              <a:t>t</a:t>
            </a:r>
            <a:r>
              <a:rPr lang="en-US" dirty="0">
                <a:solidFill>
                  <a:srgbClr val="0000FF"/>
                </a:solidFill>
              </a:rPr>
              <a:t> | </a:t>
            </a:r>
            <a:r>
              <a:rPr lang="en-US" b="1" dirty="0">
                <a:solidFill>
                  <a:srgbClr val="0000FF"/>
                </a:solidFill>
              </a:rPr>
              <a:t>X</a:t>
            </a:r>
            <a:r>
              <a:rPr lang="en-US" baseline="-25000" dirty="0">
                <a:solidFill>
                  <a:srgbClr val="0000FF"/>
                </a:solidFill>
              </a:rPr>
              <a:t>0:</a:t>
            </a:r>
            <a:r>
              <a:rPr lang="en-US" i="1" baseline="-25000" dirty="0">
                <a:solidFill>
                  <a:srgbClr val="0000FF"/>
                </a:solidFill>
              </a:rPr>
              <a:t>t</a:t>
            </a:r>
            <a:r>
              <a:rPr lang="en-US" baseline="-25000" dirty="0">
                <a:solidFill>
                  <a:srgbClr val="0000FF"/>
                </a:solidFill>
              </a:rPr>
              <a:t>-1</a:t>
            </a:r>
            <a:r>
              <a:rPr lang="en-US" dirty="0">
                <a:solidFill>
                  <a:srgbClr val="0000FF"/>
                </a:solidFill>
              </a:rPr>
              <a:t>) = P(X</a:t>
            </a:r>
            <a:r>
              <a:rPr lang="en-US" i="1" baseline="-25000" dirty="0">
                <a:solidFill>
                  <a:srgbClr val="0000FF"/>
                </a:solidFill>
              </a:rPr>
              <a:t>t</a:t>
            </a:r>
            <a:r>
              <a:rPr lang="en-US" dirty="0">
                <a:solidFill>
                  <a:srgbClr val="0000FF"/>
                </a:solidFill>
              </a:rPr>
              <a:t> | X</a:t>
            </a:r>
            <a:r>
              <a:rPr lang="en-US" i="1" baseline="-25000" dirty="0">
                <a:solidFill>
                  <a:srgbClr val="0000FF"/>
                </a:solidFill>
              </a:rPr>
              <a:t>t</a:t>
            </a:r>
            <a:r>
              <a:rPr lang="en-US" baseline="-25000" dirty="0">
                <a:solidFill>
                  <a:srgbClr val="0000FF"/>
                </a:solidFill>
              </a:rPr>
              <a:t>-1</a:t>
            </a:r>
            <a:r>
              <a:rPr lang="en-US" dirty="0">
                <a:solidFill>
                  <a:srgbClr val="0000FF"/>
                </a:solidFill>
              </a:rPr>
              <a:t>) </a:t>
            </a:r>
            <a:endParaRPr lang="en-US" dirty="0"/>
          </a:p>
          <a:p>
            <a:r>
              <a:rPr lang="en-US" dirty="0"/>
              <a:t>Markov assumption for observations</a:t>
            </a:r>
          </a:p>
          <a:p>
            <a:pPr lvl="1"/>
            <a:r>
              <a:rPr lang="en-US" dirty="0"/>
              <a:t>The evidence at time </a:t>
            </a:r>
            <a:r>
              <a:rPr lang="en-US" i="1" dirty="0"/>
              <a:t>t</a:t>
            </a:r>
            <a:r>
              <a:rPr lang="en-US" dirty="0"/>
              <a:t> depends only on the state at time </a:t>
            </a:r>
            <a:r>
              <a:rPr lang="en-US" i="1" dirty="0"/>
              <a:t>t</a:t>
            </a:r>
          </a:p>
          <a:p>
            <a:pPr lvl="1"/>
            <a:r>
              <a:rPr lang="en-US" dirty="0"/>
              <a:t>What does </a:t>
            </a:r>
            <a:r>
              <a:rPr lang="en-US" dirty="0">
                <a:solidFill>
                  <a:srgbClr val="0000FF"/>
                </a:solidFill>
              </a:rPr>
              <a:t>P(E</a:t>
            </a:r>
            <a:r>
              <a:rPr lang="en-US" i="1" baseline="-25000" dirty="0">
                <a:solidFill>
                  <a:srgbClr val="0000FF"/>
                </a:solidFill>
              </a:rPr>
              <a:t>t</a:t>
            </a:r>
            <a:r>
              <a:rPr lang="en-US" dirty="0">
                <a:solidFill>
                  <a:srgbClr val="0000FF"/>
                </a:solidFill>
              </a:rPr>
              <a:t> | </a:t>
            </a:r>
            <a:r>
              <a:rPr lang="en-US" b="1" dirty="0">
                <a:solidFill>
                  <a:srgbClr val="0000FF"/>
                </a:solidFill>
              </a:rPr>
              <a:t>X</a:t>
            </a:r>
            <a:r>
              <a:rPr lang="en-US" baseline="-25000" dirty="0">
                <a:solidFill>
                  <a:srgbClr val="0000FF"/>
                </a:solidFill>
              </a:rPr>
              <a:t>0:</a:t>
            </a:r>
            <a:r>
              <a:rPr lang="en-US" i="1" baseline="-25000" dirty="0">
                <a:solidFill>
                  <a:srgbClr val="0000FF"/>
                </a:solidFill>
              </a:rPr>
              <a:t>t</a:t>
            </a:r>
            <a:r>
              <a:rPr lang="en-US" dirty="0">
                <a:solidFill>
                  <a:srgbClr val="0000FF"/>
                </a:solidFill>
              </a:rPr>
              <a:t>, </a:t>
            </a:r>
            <a:r>
              <a:rPr lang="en-US" b="1" dirty="0">
                <a:solidFill>
                  <a:srgbClr val="0000FF"/>
                </a:solidFill>
              </a:rPr>
              <a:t>E</a:t>
            </a:r>
            <a:r>
              <a:rPr lang="en-US" baseline="-25000" dirty="0">
                <a:solidFill>
                  <a:srgbClr val="0000FF"/>
                </a:solidFill>
              </a:rPr>
              <a:t>1:</a:t>
            </a:r>
            <a:r>
              <a:rPr lang="en-US" i="1" baseline="-25000" dirty="0">
                <a:solidFill>
                  <a:srgbClr val="0000FF"/>
                </a:solidFill>
              </a:rPr>
              <a:t>t</a:t>
            </a:r>
            <a:r>
              <a:rPr lang="en-US" baseline="-25000" dirty="0">
                <a:solidFill>
                  <a:srgbClr val="0000FF"/>
                </a:solidFill>
              </a:rPr>
              <a:t>-1</a:t>
            </a:r>
            <a:r>
              <a:rPr lang="en-US" dirty="0">
                <a:solidFill>
                  <a:srgbClr val="0000FF"/>
                </a:solidFill>
              </a:rPr>
              <a:t>)  </a:t>
            </a:r>
            <a:r>
              <a:rPr lang="en-US" dirty="0"/>
              <a:t>simplify to?</a:t>
            </a:r>
          </a:p>
          <a:p>
            <a:pPr lvl="1">
              <a:buNone/>
            </a:pPr>
            <a:r>
              <a:rPr lang="en-US" dirty="0"/>
              <a:t>	</a:t>
            </a:r>
            <a:r>
              <a:rPr lang="en-US" dirty="0">
                <a:solidFill>
                  <a:srgbClr val="0000FF"/>
                </a:solidFill>
              </a:rPr>
              <a:t> P(E</a:t>
            </a:r>
            <a:r>
              <a:rPr lang="en-US" i="1" baseline="-25000" dirty="0">
                <a:solidFill>
                  <a:srgbClr val="0000FF"/>
                </a:solidFill>
              </a:rPr>
              <a:t>t</a:t>
            </a:r>
            <a:r>
              <a:rPr lang="en-US" dirty="0">
                <a:solidFill>
                  <a:srgbClr val="0000FF"/>
                </a:solidFill>
              </a:rPr>
              <a:t> | </a:t>
            </a:r>
            <a:r>
              <a:rPr lang="en-US" b="1" dirty="0">
                <a:solidFill>
                  <a:srgbClr val="0000FF"/>
                </a:solidFill>
              </a:rPr>
              <a:t>X</a:t>
            </a:r>
            <a:r>
              <a:rPr lang="en-US" baseline="-25000" dirty="0">
                <a:solidFill>
                  <a:srgbClr val="0000FF"/>
                </a:solidFill>
              </a:rPr>
              <a:t>0:</a:t>
            </a:r>
            <a:r>
              <a:rPr lang="en-US" i="1" baseline="-25000" dirty="0">
                <a:solidFill>
                  <a:srgbClr val="0000FF"/>
                </a:solidFill>
              </a:rPr>
              <a:t>t</a:t>
            </a:r>
            <a:r>
              <a:rPr lang="en-US" dirty="0">
                <a:solidFill>
                  <a:srgbClr val="0000FF"/>
                </a:solidFill>
              </a:rPr>
              <a:t>, </a:t>
            </a:r>
            <a:r>
              <a:rPr lang="en-US" b="1" dirty="0">
                <a:solidFill>
                  <a:srgbClr val="0000FF"/>
                </a:solidFill>
              </a:rPr>
              <a:t>E</a:t>
            </a:r>
            <a:r>
              <a:rPr lang="en-US" baseline="-25000" dirty="0">
                <a:solidFill>
                  <a:srgbClr val="0000FF"/>
                </a:solidFill>
              </a:rPr>
              <a:t>1:</a:t>
            </a:r>
            <a:r>
              <a:rPr lang="en-US" i="1" baseline="-25000" dirty="0">
                <a:solidFill>
                  <a:srgbClr val="0000FF"/>
                </a:solidFill>
              </a:rPr>
              <a:t>t</a:t>
            </a:r>
            <a:r>
              <a:rPr lang="en-US" baseline="-25000" dirty="0">
                <a:solidFill>
                  <a:srgbClr val="0000FF"/>
                </a:solidFill>
              </a:rPr>
              <a:t>-1</a:t>
            </a:r>
            <a:r>
              <a:rPr lang="en-US" dirty="0">
                <a:solidFill>
                  <a:srgbClr val="0000FF"/>
                </a:solidFill>
              </a:rPr>
              <a:t>)  = P(E</a:t>
            </a:r>
            <a:r>
              <a:rPr lang="en-US" i="1" baseline="-25000" dirty="0">
                <a:solidFill>
                  <a:srgbClr val="0000FF"/>
                </a:solidFill>
              </a:rPr>
              <a:t>t</a:t>
            </a:r>
            <a:r>
              <a:rPr lang="en-US" dirty="0">
                <a:solidFill>
                  <a:srgbClr val="0000FF"/>
                </a:solidFill>
              </a:rPr>
              <a:t> | X</a:t>
            </a:r>
            <a:r>
              <a:rPr lang="en-US" i="1" baseline="-25000" dirty="0">
                <a:solidFill>
                  <a:srgbClr val="0000FF"/>
                </a:solidFill>
              </a:rPr>
              <a:t>t</a:t>
            </a:r>
            <a:r>
              <a:rPr lang="en-US" dirty="0">
                <a:solidFill>
                  <a:srgbClr val="0000FF"/>
                </a:solidFill>
              </a:rPr>
              <a:t>) </a:t>
            </a:r>
            <a:endParaRPr lang="en-US" dirty="0"/>
          </a:p>
        </p:txBody>
      </p:sp>
      <p:sp>
        <p:nvSpPr>
          <p:cNvPr id="11" name="Oval 10"/>
          <p:cNvSpPr/>
          <p:nvPr/>
        </p:nvSpPr>
        <p:spPr>
          <a:xfrm>
            <a:off x="2362200" y="5192486"/>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X</a:t>
            </a:r>
            <a:r>
              <a:rPr lang="en-US" sz="2400" baseline="-25000" dirty="0">
                <a:solidFill>
                  <a:srgbClr val="0000FF"/>
                </a:solidFill>
              </a:rPr>
              <a:t>0</a:t>
            </a:r>
            <a:endParaRPr lang="en-US" sz="2400" dirty="0"/>
          </a:p>
        </p:txBody>
      </p:sp>
      <p:sp>
        <p:nvSpPr>
          <p:cNvPr id="12" name="Oval 11"/>
          <p:cNvSpPr/>
          <p:nvPr/>
        </p:nvSpPr>
        <p:spPr>
          <a:xfrm>
            <a:off x="3657600" y="6106886"/>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E</a:t>
            </a:r>
            <a:r>
              <a:rPr lang="en-US" sz="2400" baseline="-25000" dirty="0">
                <a:solidFill>
                  <a:srgbClr val="0000FF"/>
                </a:solidFill>
              </a:rPr>
              <a:t>1</a:t>
            </a:r>
            <a:endParaRPr lang="en-US" sz="2400" dirty="0"/>
          </a:p>
        </p:txBody>
      </p:sp>
      <p:sp>
        <p:nvSpPr>
          <p:cNvPr id="13" name="Oval 12"/>
          <p:cNvSpPr/>
          <p:nvPr/>
        </p:nvSpPr>
        <p:spPr>
          <a:xfrm>
            <a:off x="3657600" y="5192486"/>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X</a:t>
            </a:r>
            <a:r>
              <a:rPr lang="en-US" sz="2400" baseline="-25000" dirty="0">
                <a:solidFill>
                  <a:srgbClr val="0000FF"/>
                </a:solidFill>
              </a:rPr>
              <a:t>1</a:t>
            </a:r>
            <a:endParaRPr lang="en-US" sz="2400" dirty="0"/>
          </a:p>
        </p:txBody>
      </p:sp>
      <p:sp>
        <p:nvSpPr>
          <p:cNvPr id="14" name="Oval 13"/>
          <p:cNvSpPr/>
          <p:nvPr/>
        </p:nvSpPr>
        <p:spPr>
          <a:xfrm>
            <a:off x="7315200" y="6096000"/>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E</a:t>
            </a:r>
            <a:r>
              <a:rPr lang="en-US" sz="2400" i="1" baseline="-25000" dirty="0">
                <a:solidFill>
                  <a:srgbClr val="0000FF"/>
                </a:solidFill>
              </a:rPr>
              <a:t>t</a:t>
            </a:r>
            <a:r>
              <a:rPr lang="en-US" sz="2400" baseline="-25000" dirty="0">
                <a:solidFill>
                  <a:srgbClr val="0000FF"/>
                </a:solidFill>
              </a:rPr>
              <a:t>-1</a:t>
            </a:r>
            <a:endParaRPr lang="en-US" sz="2400" dirty="0"/>
          </a:p>
        </p:txBody>
      </p:sp>
      <p:sp>
        <p:nvSpPr>
          <p:cNvPr id="15" name="Oval 14"/>
          <p:cNvSpPr/>
          <p:nvPr/>
        </p:nvSpPr>
        <p:spPr>
          <a:xfrm>
            <a:off x="7315200" y="5181600"/>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X</a:t>
            </a:r>
            <a:r>
              <a:rPr lang="en-US" sz="2400" i="1" baseline="-25000" dirty="0">
                <a:solidFill>
                  <a:srgbClr val="0000FF"/>
                </a:solidFill>
              </a:rPr>
              <a:t>t</a:t>
            </a:r>
            <a:r>
              <a:rPr lang="en-US" sz="2400" baseline="-25000" dirty="0">
                <a:solidFill>
                  <a:srgbClr val="0000FF"/>
                </a:solidFill>
              </a:rPr>
              <a:t>-1</a:t>
            </a:r>
            <a:endParaRPr lang="en-US" sz="2400" dirty="0"/>
          </a:p>
        </p:txBody>
      </p:sp>
      <p:sp>
        <p:nvSpPr>
          <p:cNvPr id="16" name="Oval 15"/>
          <p:cNvSpPr/>
          <p:nvPr/>
        </p:nvSpPr>
        <p:spPr>
          <a:xfrm>
            <a:off x="8610600" y="6096000"/>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E</a:t>
            </a:r>
            <a:r>
              <a:rPr lang="en-US" sz="2400" i="1" baseline="-25000" dirty="0">
                <a:solidFill>
                  <a:srgbClr val="0000FF"/>
                </a:solidFill>
              </a:rPr>
              <a:t>t</a:t>
            </a:r>
            <a:endParaRPr lang="en-US" sz="2400" i="1" dirty="0"/>
          </a:p>
        </p:txBody>
      </p:sp>
      <p:sp>
        <p:nvSpPr>
          <p:cNvPr id="17" name="Oval 16"/>
          <p:cNvSpPr/>
          <p:nvPr/>
        </p:nvSpPr>
        <p:spPr>
          <a:xfrm>
            <a:off x="8610600" y="5181600"/>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X</a:t>
            </a:r>
            <a:r>
              <a:rPr lang="en-US" sz="2400" i="1" baseline="-25000" dirty="0">
                <a:solidFill>
                  <a:srgbClr val="0000FF"/>
                </a:solidFill>
              </a:rPr>
              <a:t>t</a:t>
            </a:r>
            <a:endParaRPr lang="en-US" sz="2400" i="1" dirty="0"/>
          </a:p>
        </p:txBody>
      </p:sp>
      <p:cxnSp>
        <p:nvCxnSpPr>
          <p:cNvPr id="19" name="Straight Arrow Connector 18"/>
          <p:cNvCxnSpPr>
            <a:stCxn id="11" idx="6"/>
            <a:endCxn id="13" idx="2"/>
          </p:cNvCxnSpPr>
          <p:nvPr/>
        </p:nvCxnSpPr>
        <p:spPr>
          <a:xfrm>
            <a:off x="3276600" y="5453743"/>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229600" y="5410200"/>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4"/>
            <a:endCxn id="12" idx="0"/>
          </p:cNvCxnSpPr>
          <p:nvPr/>
        </p:nvCxnSpPr>
        <p:spPr>
          <a:xfrm rot="5400000">
            <a:off x="3918857" y="5910943"/>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7577251" y="5910149"/>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8872651" y="5910149"/>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572000" y="5452872"/>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934200" y="5452872"/>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210181" y="5029201"/>
            <a:ext cx="609462" cy="830997"/>
          </a:xfrm>
          <a:prstGeom prst="rect">
            <a:avLst/>
          </a:prstGeom>
          <a:noFill/>
        </p:spPr>
        <p:txBody>
          <a:bodyPr wrap="none" rtlCol="0">
            <a:spAutoFit/>
          </a:bodyPr>
          <a:lstStyle/>
          <a:p>
            <a:r>
              <a:rPr lang="en-US" sz="4800" dirty="0"/>
              <a:t>…</a:t>
            </a:r>
          </a:p>
        </p:txBody>
      </p:sp>
      <p:sp>
        <p:nvSpPr>
          <p:cNvPr id="38" name="Oval 37"/>
          <p:cNvSpPr/>
          <p:nvPr/>
        </p:nvSpPr>
        <p:spPr>
          <a:xfrm>
            <a:off x="4953000" y="6096000"/>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E</a:t>
            </a:r>
            <a:r>
              <a:rPr lang="en-US" sz="2400" baseline="-25000" dirty="0">
                <a:solidFill>
                  <a:srgbClr val="0000FF"/>
                </a:solidFill>
              </a:rPr>
              <a:t>2</a:t>
            </a:r>
            <a:endParaRPr lang="en-US" sz="2400" dirty="0"/>
          </a:p>
        </p:txBody>
      </p:sp>
      <p:sp>
        <p:nvSpPr>
          <p:cNvPr id="39" name="Oval 38"/>
          <p:cNvSpPr/>
          <p:nvPr/>
        </p:nvSpPr>
        <p:spPr>
          <a:xfrm>
            <a:off x="4953000" y="5181600"/>
            <a:ext cx="914400" cy="5225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rPr>
              <a:t>X</a:t>
            </a:r>
            <a:r>
              <a:rPr lang="en-US" sz="2400" baseline="-25000" dirty="0">
                <a:solidFill>
                  <a:srgbClr val="0000FF"/>
                </a:solidFill>
              </a:rPr>
              <a:t>2</a:t>
            </a:r>
            <a:endParaRPr lang="en-US" sz="2400" dirty="0"/>
          </a:p>
        </p:txBody>
      </p:sp>
      <p:cxnSp>
        <p:nvCxnSpPr>
          <p:cNvPr id="40" name="Straight Arrow Connector 39"/>
          <p:cNvCxnSpPr>
            <a:stCxn id="39" idx="4"/>
            <a:endCxn id="38" idx="0"/>
          </p:cNvCxnSpPr>
          <p:nvPr/>
        </p:nvCxnSpPr>
        <p:spPr>
          <a:xfrm rot="5400000">
            <a:off x="5214257" y="5900057"/>
            <a:ext cx="39188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867400" y="544198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020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10664-548F-2346-B563-E1A8C8680661}"/>
              </a:ext>
            </a:extLst>
          </p:cNvPr>
          <p:cNvSpPr>
            <a:spLocks noGrp="1"/>
          </p:cNvSpPr>
          <p:nvPr>
            <p:ph type="title"/>
          </p:nvPr>
        </p:nvSpPr>
        <p:spPr/>
        <p:txBody>
          <a:bodyPr>
            <a:normAutofit/>
          </a:bodyPr>
          <a:lstStyle/>
          <a:p>
            <a:r>
              <a:rPr lang="en-US" dirty="0"/>
              <a:t>Example Scenario: </a:t>
            </a:r>
            <a:r>
              <a:rPr lang="en-US" dirty="0" err="1"/>
              <a:t>UmbrellaWorld</a:t>
            </a:r>
            <a:br>
              <a:rPr lang="en-US" dirty="0"/>
            </a:br>
            <a:r>
              <a:rPr lang="en-US" sz="2000" dirty="0"/>
              <a:t>Characters from the novel </a:t>
            </a:r>
            <a:r>
              <a:rPr lang="en-US" sz="2000" i="1" dirty="0"/>
              <a:t>Hammered</a:t>
            </a:r>
            <a:r>
              <a:rPr lang="en-US" sz="2000" dirty="0"/>
              <a:t> by Elizabeth Bear,</a:t>
            </a:r>
            <a:br>
              <a:rPr lang="en-US" sz="2000" dirty="0"/>
            </a:br>
            <a:r>
              <a:rPr lang="en-US" sz="2000" dirty="0"/>
              <a:t>Scenario from chapter 15 of Russell &amp; </a:t>
            </a:r>
            <a:r>
              <a:rPr lang="en-US" sz="2000" dirty="0" err="1"/>
              <a:t>Norvig</a:t>
            </a:r>
            <a:endParaRPr lang="en-US" dirty="0"/>
          </a:p>
        </p:txBody>
      </p:sp>
      <p:sp>
        <p:nvSpPr>
          <p:cNvPr id="3" name="Content Placeholder 2">
            <a:extLst>
              <a:ext uri="{FF2B5EF4-FFF2-40B4-BE49-F238E27FC236}">
                <a16:creationId xmlns:a16="http://schemas.microsoft.com/office/drawing/2014/main" id="{C9170641-69D9-A042-9577-613F8510B778}"/>
              </a:ext>
            </a:extLst>
          </p:cNvPr>
          <p:cNvSpPr>
            <a:spLocks noGrp="1"/>
          </p:cNvSpPr>
          <p:nvPr>
            <p:ph idx="1"/>
          </p:nvPr>
        </p:nvSpPr>
        <p:spPr/>
        <p:txBody>
          <a:bodyPr/>
          <a:lstStyle/>
          <a:p>
            <a:r>
              <a:rPr lang="en-US" dirty="0"/>
              <a:t>Elspeth Dunsany is an AI researcher at the Canadian company </a:t>
            </a:r>
            <a:r>
              <a:rPr lang="en-US" dirty="0" err="1"/>
              <a:t>Unitek</a:t>
            </a:r>
            <a:r>
              <a:rPr lang="en-US" dirty="0"/>
              <a:t>.</a:t>
            </a:r>
          </a:p>
          <a:p>
            <a:r>
              <a:rPr lang="en-US" dirty="0"/>
              <a:t>Richard Feynman is an AI, named after the famous physicist, whose personality he resembles.</a:t>
            </a:r>
          </a:p>
          <a:p>
            <a:r>
              <a:rPr lang="en-US" dirty="0"/>
              <a:t>To keep him from escaping, Richard’s workstation is not connected to the internet.  He knows about rain but has never seen it.</a:t>
            </a:r>
          </a:p>
          <a:p>
            <a:r>
              <a:rPr lang="en-US" dirty="0"/>
              <a:t>He has noticed, however, that Elspeth sometimes brings an umbrella to work.  He correctly infers that she is more likely to carry an umbrella on days when it rains.</a:t>
            </a:r>
          </a:p>
        </p:txBody>
      </p:sp>
    </p:spTree>
    <p:extLst>
      <p:ext uri="{BB962C8B-B14F-4D97-AF65-F5344CB8AC3E}">
        <p14:creationId xmlns:p14="http://schemas.microsoft.com/office/powerpoint/2010/main" val="4209604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b="649"/>
          <a:stretch>
            <a:fillRect/>
          </a:stretch>
        </p:blipFill>
        <p:spPr bwMode="auto">
          <a:xfrm>
            <a:off x="5820394" y="2227662"/>
            <a:ext cx="6280539" cy="3051074"/>
          </a:xfrm>
          <a:prstGeom prst="rect">
            <a:avLst/>
          </a:prstGeom>
          <a:noFill/>
          <a:ln w="9525">
            <a:noFill/>
            <a:miter lim="800000"/>
            <a:headEnd/>
            <a:tailEnd/>
          </a:ln>
        </p:spPr>
      </p:pic>
      <p:sp>
        <p:nvSpPr>
          <p:cNvPr id="5" name="TextBox 4"/>
          <p:cNvSpPr txBox="1"/>
          <p:nvPr/>
        </p:nvSpPr>
        <p:spPr>
          <a:xfrm>
            <a:off x="5726496" y="3049063"/>
            <a:ext cx="797975" cy="461665"/>
          </a:xfrm>
          <a:prstGeom prst="rect">
            <a:avLst/>
          </a:prstGeom>
          <a:noFill/>
        </p:spPr>
        <p:txBody>
          <a:bodyPr wrap="none" rtlCol="0">
            <a:spAutoFit/>
          </a:bodyPr>
          <a:lstStyle/>
          <a:p>
            <a:r>
              <a:rPr lang="en-US" sz="2400" dirty="0">
                <a:solidFill>
                  <a:srgbClr val="0000FF"/>
                </a:solidFill>
              </a:rPr>
              <a:t>state</a:t>
            </a:r>
          </a:p>
        </p:txBody>
      </p:sp>
      <p:sp>
        <p:nvSpPr>
          <p:cNvPr id="6" name="TextBox 5"/>
          <p:cNvSpPr txBox="1"/>
          <p:nvPr/>
        </p:nvSpPr>
        <p:spPr>
          <a:xfrm>
            <a:off x="5280454" y="4316515"/>
            <a:ext cx="1667892" cy="461665"/>
          </a:xfrm>
          <a:prstGeom prst="rect">
            <a:avLst/>
          </a:prstGeom>
          <a:noFill/>
        </p:spPr>
        <p:txBody>
          <a:bodyPr wrap="none" rtlCol="0">
            <a:spAutoFit/>
          </a:bodyPr>
          <a:lstStyle/>
          <a:p>
            <a:r>
              <a:rPr lang="en-US" sz="2400" dirty="0">
                <a:solidFill>
                  <a:srgbClr val="0000FF"/>
                </a:solidFill>
              </a:rPr>
              <a:t>observation</a:t>
            </a:r>
          </a:p>
        </p:txBody>
      </p:sp>
      <p:sp>
        <p:nvSpPr>
          <p:cNvPr id="11" name="Title 1">
            <a:extLst>
              <a:ext uri="{FF2B5EF4-FFF2-40B4-BE49-F238E27FC236}">
                <a16:creationId xmlns:a16="http://schemas.microsoft.com/office/drawing/2014/main" id="{599D4E26-183F-1C40-BC5B-24EB945A87F4}"/>
              </a:ext>
            </a:extLst>
          </p:cNvPr>
          <p:cNvSpPr>
            <a:spLocks noGrp="1"/>
          </p:cNvSpPr>
          <p:nvPr>
            <p:ph type="title"/>
          </p:nvPr>
        </p:nvSpPr>
        <p:spPr>
          <a:xfrm>
            <a:off x="838200" y="365125"/>
            <a:ext cx="10515600" cy="1325563"/>
          </a:xfrm>
        </p:spPr>
        <p:txBody>
          <a:bodyPr>
            <a:normAutofit/>
          </a:bodyPr>
          <a:lstStyle/>
          <a:p>
            <a:r>
              <a:rPr lang="en-US" dirty="0"/>
              <a:t>Example Scenario: </a:t>
            </a:r>
            <a:r>
              <a:rPr lang="en-US" dirty="0" err="1"/>
              <a:t>UmbrellaWorld</a:t>
            </a:r>
            <a:br>
              <a:rPr lang="en-US" dirty="0"/>
            </a:br>
            <a:r>
              <a:rPr lang="en-US" sz="2000" dirty="0"/>
              <a:t>Characters from the novel </a:t>
            </a:r>
            <a:r>
              <a:rPr lang="en-US" sz="2000" i="1" dirty="0"/>
              <a:t>Hammered</a:t>
            </a:r>
            <a:r>
              <a:rPr lang="en-US" sz="2000" dirty="0"/>
              <a:t> by Elizabeth Bear,</a:t>
            </a:r>
            <a:br>
              <a:rPr lang="en-US" sz="2000" dirty="0"/>
            </a:br>
            <a:r>
              <a:rPr lang="en-US" sz="2000" dirty="0"/>
              <a:t>Scenario from chapter 15 of Russell &amp; </a:t>
            </a:r>
            <a:r>
              <a:rPr lang="en-US" sz="2000" dirty="0" err="1"/>
              <a:t>Norvig</a:t>
            </a:r>
            <a:endParaRPr lang="en-US" dirty="0"/>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690FDDC3-7D21-EE40-8F1A-3168B983AED9}"/>
                  </a:ext>
                </a:extLst>
              </p:cNvPr>
              <p:cNvSpPr>
                <a:spLocks noGrp="1"/>
              </p:cNvSpPr>
              <p:nvPr>
                <p:ph idx="1"/>
              </p:nvPr>
            </p:nvSpPr>
            <p:spPr>
              <a:xfrm>
                <a:off x="127868" y="1970589"/>
                <a:ext cx="5297202" cy="4351338"/>
              </a:xfrm>
            </p:spPr>
            <p:txBody>
              <a:bodyPr>
                <a:normAutofit/>
              </a:bodyPr>
              <a:lstStyle/>
              <a:p>
                <a:pPr marL="0" indent="0">
                  <a:buNone/>
                </a:pPr>
                <a:r>
                  <a:rPr lang="en-US" dirty="0"/>
                  <a:t>Since he has read a lot about rain, Richard proposes a hidden Markov model:</a:t>
                </a:r>
              </a:p>
              <a:p>
                <a:r>
                  <a:rPr lang="en-US" dirty="0"/>
                  <a:t>Rain on day t-1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oMath>
                </a14:m>
                <a:r>
                  <a:rPr lang="en-US" dirty="0"/>
                  <a:t>) makes rain on day 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sub>
                    </m:sSub>
                  </m:oMath>
                </a14:m>
                <a:r>
                  <a:rPr lang="en-US" dirty="0"/>
                  <a:t>) more likely.</a:t>
                </a:r>
              </a:p>
              <a:p>
                <a:r>
                  <a:rPr lang="en-US" dirty="0"/>
                  <a:t>Elspeth usually brings her umbrella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𝑈</m:t>
                        </m:r>
                      </m:e>
                      <m:sub>
                        <m:r>
                          <a:rPr lang="en-US" i="1">
                            <a:latin typeface="Cambria Math" panose="02040503050406030204" pitchFamily="18" charset="0"/>
                          </a:rPr>
                          <m:t>𝑡</m:t>
                        </m:r>
                      </m:sub>
                    </m:sSub>
                  </m:oMath>
                </a14:m>
                <a:r>
                  <a:rPr lang="en-US" dirty="0"/>
                  <a:t>) on days when it rains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sub>
                    </m:sSub>
                  </m:oMath>
                </a14:m>
                <a:r>
                  <a:rPr lang="en-US" dirty="0"/>
                  <a:t>), but not always.</a:t>
                </a:r>
              </a:p>
            </p:txBody>
          </p:sp>
        </mc:Choice>
        <mc:Fallback xmlns="">
          <p:sp>
            <p:nvSpPr>
              <p:cNvPr id="14" name="Content Placeholder 2">
                <a:extLst>
                  <a:ext uri="{FF2B5EF4-FFF2-40B4-BE49-F238E27FC236}">
                    <a16:creationId xmlns:a16="http://schemas.microsoft.com/office/drawing/2014/main" id="{690FDDC3-7D21-EE40-8F1A-3168B983AED9}"/>
                  </a:ext>
                </a:extLst>
              </p:cNvPr>
              <p:cNvSpPr>
                <a:spLocks noGrp="1" noRot="1" noChangeAspect="1" noMove="1" noResize="1" noEditPoints="1" noAdjustHandles="1" noChangeArrowheads="1" noChangeShapeType="1" noTextEdit="1"/>
              </p:cNvSpPr>
              <p:nvPr>
                <p:ph idx="1"/>
              </p:nvPr>
            </p:nvSpPr>
            <p:spPr>
              <a:xfrm>
                <a:off x="127868" y="1970589"/>
                <a:ext cx="5297202" cy="4351338"/>
              </a:xfrm>
              <a:blipFill>
                <a:blip r:embed="rId4"/>
                <a:stretch>
                  <a:fillRect l="-2153" t="-2326" r="-1914"/>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FA820EA6-1D92-044E-94E1-587C0015CEC9}"/>
              </a:ext>
            </a:extLst>
          </p:cNvPr>
          <p:cNvSpPr/>
          <p:nvPr/>
        </p:nvSpPr>
        <p:spPr>
          <a:xfrm>
            <a:off x="7233426" y="2298073"/>
            <a:ext cx="1362306" cy="1002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28563FE-2E12-BF4F-8135-DB37542DE6E4}"/>
              </a:ext>
            </a:extLst>
          </p:cNvPr>
          <p:cNvSpPr/>
          <p:nvPr/>
        </p:nvSpPr>
        <p:spPr>
          <a:xfrm>
            <a:off x="9058508" y="3810926"/>
            <a:ext cx="1300975" cy="883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781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b="649"/>
          <a:stretch>
            <a:fillRect/>
          </a:stretch>
        </p:blipFill>
        <p:spPr bwMode="auto">
          <a:xfrm>
            <a:off x="5820394" y="2227662"/>
            <a:ext cx="6280539" cy="3051074"/>
          </a:xfrm>
          <a:prstGeom prst="rect">
            <a:avLst/>
          </a:prstGeom>
          <a:noFill/>
          <a:ln w="9525">
            <a:noFill/>
            <a:miter lim="800000"/>
            <a:headEnd/>
            <a:tailEnd/>
          </a:ln>
        </p:spPr>
      </p:pic>
      <p:sp>
        <p:nvSpPr>
          <p:cNvPr id="5" name="TextBox 4"/>
          <p:cNvSpPr txBox="1"/>
          <p:nvPr/>
        </p:nvSpPr>
        <p:spPr>
          <a:xfrm>
            <a:off x="5726496" y="3049063"/>
            <a:ext cx="797975" cy="461665"/>
          </a:xfrm>
          <a:prstGeom prst="rect">
            <a:avLst/>
          </a:prstGeom>
          <a:noFill/>
        </p:spPr>
        <p:txBody>
          <a:bodyPr wrap="none" rtlCol="0">
            <a:spAutoFit/>
          </a:bodyPr>
          <a:lstStyle/>
          <a:p>
            <a:r>
              <a:rPr lang="en-US" sz="2400" dirty="0">
                <a:solidFill>
                  <a:srgbClr val="0000FF"/>
                </a:solidFill>
              </a:rPr>
              <a:t>state</a:t>
            </a:r>
          </a:p>
        </p:txBody>
      </p:sp>
      <p:sp>
        <p:nvSpPr>
          <p:cNvPr id="6" name="TextBox 5"/>
          <p:cNvSpPr txBox="1"/>
          <p:nvPr/>
        </p:nvSpPr>
        <p:spPr>
          <a:xfrm>
            <a:off x="5280454" y="4316515"/>
            <a:ext cx="1667892" cy="461665"/>
          </a:xfrm>
          <a:prstGeom prst="rect">
            <a:avLst/>
          </a:prstGeom>
          <a:noFill/>
        </p:spPr>
        <p:txBody>
          <a:bodyPr wrap="none" rtlCol="0">
            <a:spAutoFit/>
          </a:bodyPr>
          <a:lstStyle/>
          <a:p>
            <a:r>
              <a:rPr lang="en-US" sz="2400" dirty="0">
                <a:solidFill>
                  <a:srgbClr val="0000FF"/>
                </a:solidFill>
              </a:rPr>
              <a:t>observation</a:t>
            </a:r>
          </a:p>
        </p:txBody>
      </p:sp>
      <p:sp>
        <p:nvSpPr>
          <p:cNvPr id="12" name="TextBox 11"/>
          <p:cNvSpPr txBox="1"/>
          <p:nvPr/>
        </p:nvSpPr>
        <p:spPr>
          <a:xfrm>
            <a:off x="6766932" y="1941423"/>
            <a:ext cx="2276842" cy="461665"/>
          </a:xfrm>
          <a:prstGeom prst="rect">
            <a:avLst/>
          </a:prstGeom>
          <a:noFill/>
        </p:spPr>
        <p:txBody>
          <a:bodyPr wrap="none" rtlCol="0">
            <a:spAutoFit/>
          </a:bodyPr>
          <a:lstStyle/>
          <a:p>
            <a:r>
              <a:rPr lang="en-US" sz="2400" dirty="0">
                <a:solidFill>
                  <a:srgbClr val="0000FF"/>
                </a:solidFill>
              </a:rPr>
              <a:t>Transition model</a:t>
            </a:r>
          </a:p>
        </p:txBody>
      </p:sp>
      <p:sp>
        <p:nvSpPr>
          <p:cNvPr id="13" name="TextBox 12"/>
          <p:cNvSpPr txBox="1"/>
          <p:nvPr/>
        </p:nvSpPr>
        <p:spPr>
          <a:xfrm>
            <a:off x="8595732" y="5908288"/>
            <a:ext cx="2571986" cy="461665"/>
          </a:xfrm>
          <a:prstGeom prst="rect">
            <a:avLst/>
          </a:prstGeom>
          <a:noFill/>
        </p:spPr>
        <p:txBody>
          <a:bodyPr wrap="none" rtlCol="0">
            <a:spAutoFit/>
          </a:bodyPr>
          <a:lstStyle/>
          <a:p>
            <a:r>
              <a:rPr lang="en-US" sz="2400" dirty="0">
                <a:solidFill>
                  <a:srgbClr val="0000FF"/>
                </a:solidFill>
              </a:rPr>
              <a:t>Observation model</a:t>
            </a:r>
          </a:p>
        </p:txBody>
      </p:sp>
      <p:cxnSp>
        <p:nvCxnSpPr>
          <p:cNvPr id="22" name="Straight Arrow Connector 21"/>
          <p:cNvCxnSpPr>
            <a:stCxn id="13" idx="0"/>
          </p:cNvCxnSpPr>
          <p:nvPr/>
        </p:nvCxnSpPr>
        <p:spPr>
          <a:xfrm flipV="1">
            <a:off x="9881725" y="4689087"/>
            <a:ext cx="85608" cy="1219200"/>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599D4E26-183F-1C40-BC5B-24EB945A87F4}"/>
              </a:ext>
            </a:extLst>
          </p:cNvPr>
          <p:cNvSpPr>
            <a:spLocks noGrp="1"/>
          </p:cNvSpPr>
          <p:nvPr>
            <p:ph type="title"/>
          </p:nvPr>
        </p:nvSpPr>
        <p:spPr>
          <a:xfrm>
            <a:off x="838200" y="365125"/>
            <a:ext cx="10515600" cy="1325563"/>
          </a:xfrm>
        </p:spPr>
        <p:txBody>
          <a:bodyPr>
            <a:normAutofit/>
          </a:bodyPr>
          <a:lstStyle/>
          <a:p>
            <a:r>
              <a:rPr lang="en-US" dirty="0"/>
              <a:t>Example Scenario: </a:t>
            </a:r>
            <a:r>
              <a:rPr lang="en-US" dirty="0" err="1"/>
              <a:t>UmbrellaWorld</a:t>
            </a:r>
            <a:br>
              <a:rPr lang="en-US" dirty="0"/>
            </a:br>
            <a:r>
              <a:rPr lang="en-US" sz="2000" dirty="0"/>
              <a:t>Characters from the novel </a:t>
            </a:r>
            <a:r>
              <a:rPr lang="en-US" sz="2000" i="1" dirty="0"/>
              <a:t>Hammered</a:t>
            </a:r>
            <a:r>
              <a:rPr lang="en-US" sz="2000" dirty="0"/>
              <a:t> by Elizabeth Bear,</a:t>
            </a:r>
            <a:br>
              <a:rPr lang="en-US" sz="2000" dirty="0"/>
            </a:br>
            <a:r>
              <a:rPr lang="en-US" sz="2000" dirty="0"/>
              <a:t>Scenario from chapter 15 of Russell &amp; </a:t>
            </a:r>
            <a:r>
              <a:rPr lang="en-US" sz="2000" dirty="0" err="1"/>
              <a:t>Norvig</a:t>
            </a:r>
            <a:endParaRPr lang="en-US" dirty="0"/>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690FDDC3-7D21-EE40-8F1A-3168B983AED9}"/>
                  </a:ext>
                </a:extLst>
              </p:cNvPr>
              <p:cNvSpPr>
                <a:spLocks noGrp="1"/>
              </p:cNvSpPr>
              <p:nvPr>
                <p:ph idx="1"/>
              </p:nvPr>
            </p:nvSpPr>
            <p:spPr>
              <a:xfrm>
                <a:off x="127868" y="1970589"/>
                <a:ext cx="5297202" cy="4351338"/>
              </a:xfrm>
            </p:spPr>
            <p:txBody>
              <a:bodyPr>
                <a:normAutofit lnSpcReduction="10000"/>
              </a:bodyPr>
              <a:lstStyle/>
              <a:p>
                <a:r>
                  <a:rPr lang="en-US" dirty="0"/>
                  <a:t>Richard learns that the weather changes on 3 out of 10 days, thus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r>
                        <a:rPr lang="en-US" b="0" i="1" smtClean="0">
                          <a:latin typeface="Cambria Math" panose="02040503050406030204" pitchFamily="18" charset="0"/>
                        </a:rPr>
                        <m:t>=0.7</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e>
                      </m:d>
                      <m:r>
                        <a:rPr lang="en-US" i="1">
                          <a:latin typeface="Cambria Math" panose="02040503050406030204" pitchFamily="18" charset="0"/>
                        </a:rPr>
                        <m:t>=0.</m:t>
                      </m:r>
                      <m:r>
                        <a:rPr lang="en-US" b="0" i="1" smtClean="0">
                          <a:latin typeface="Cambria Math" panose="02040503050406030204" pitchFamily="18" charset="0"/>
                        </a:rPr>
                        <m:t>3</m:t>
                      </m:r>
                    </m:oMath>
                  </m:oMathPara>
                </a14:m>
                <a:endParaRPr lang="en-US" dirty="0"/>
              </a:p>
              <a:p>
                <a:r>
                  <a:rPr lang="en-US" dirty="0"/>
                  <a:t>He also learns that Elspeth sometimes forgets her umbrella when it’s raining, and that she sometimes brings an umbrella when it’s not raining. Specifically,</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𝑈</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sub>
                          </m:sSub>
                        </m:e>
                      </m:d>
                      <m:r>
                        <a:rPr lang="en-US" i="1">
                          <a:latin typeface="Cambria Math" panose="02040503050406030204" pitchFamily="18" charset="0"/>
                        </a:rPr>
                        <m:t>=0.</m:t>
                      </m:r>
                      <m:r>
                        <a:rPr lang="en-US" b="0" i="1" smtClean="0">
                          <a:latin typeface="Cambria Math" panose="02040503050406030204" pitchFamily="18" charset="0"/>
                        </a:rPr>
                        <m:t>9</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𝑈</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𝑅</m:t>
                              </m:r>
                            </m:e>
                            <m:sub>
                              <m:r>
                                <a:rPr lang="en-US" i="1">
                                  <a:latin typeface="Cambria Math" panose="02040503050406030204" pitchFamily="18" charset="0"/>
                                </a:rPr>
                                <m:t>𝑡</m:t>
                              </m:r>
                            </m:sub>
                          </m:sSub>
                        </m:e>
                      </m:d>
                      <m:r>
                        <a:rPr lang="en-US" i="1">
                          <a:latin typeface="Cambria Math" panose="02040503050406030204" pitchFamily="18" charset="0"/>
                        </a:rPr>
                        <m:t>=0.</m:t>
                      </m:r>
                      <m:r>
                        <a:rPr lang="en-US" b="0" i="1" smtClean="0">
                          <a:latin typeface="Cambria Math" panose="02040503050406030204" pitchFamily="18" charset="0"/>
                        </a:rPr>
                        <m:t>2</m:t>
                      </m:r>
                    </m:oMath>
                  </m:oMathPara>
                </a14:m>
                <a:endParaRPr lang="en-US" dirty="0"/>
              </a:p>
            </p:txBody>
          </p:sp>
        </mc:Choice>
        <mc:Fallback xmlns="">
          <p:sp>
            <p:nvSpPr>
              <p:cNvPr id="14" name="Content Placeholder 2">
                <a:extLst>
                  <a:ext uri="{FF2B5EF4-FFF2-40B4-BE49-F238E27FC236}">
                    <a16:creationId xmlns:a16="http://schemas.microsoft.com/office/drawing/2014/main" id="{690FDDC3-7D21-EE40-8F1A-3168B983AED9}"/>
                  </a:ext>
                </a:extLst>
              </p:cNvPr>
              <p:cNvSpPr>
                <a:spLocks noGrp="1" noRot="1" noChangeAspect="1" noMove="1" noResize="1" noEditPoints="1" noAdjustHandles="1" noChangeArrowheads="1" noChangeShapeType="1" noTextEdit="1"/>
              </p:cNvSpPr>
              <p:nvPr>
                <p:ph idx="1"/>
              </p:nvPr>
            </p:nvSpPr>
            <p:spPr>
              <a:xfrm>
                <a:off x="127868" y="1970589"/>
                <a:ext cx="5297202" cy="4351338"/>
              </a:xfrm>
              <a:blipFill>
                <a:blip r:embed="rId4"/>
                <a:stretch>
                  <a:fillRect l="-1914" t="-2907" r="-1196"/>
                </a:stretch>
              </a:blipFill>
            </p:spPr>
            <p:txBody>
              <a:bodyPr/>
              <a:lstStyle/>
              <a:p>
                <a:r>
                  <a:rPr lang="en-US">
                    <a:noFill/>
                  </a:rPr>
                  <a:t> </a:t>
                </a:r>
              </a:p>
            </p:txBody>
          </p:sp>
        </mc:Fallback>
      </mc:AlternateContent>
    </p:spTree>
    <p:extLst>
      <p:ext uri="{BB962C8B-B14F-4D97-AF65-F5344CB8AC3E}">
        <p14:creationId xmlns:p14="http://schemas.microsoft.com/office/powerpoint/2010/main" val="3606421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b="649"/>
          <a:stretch>
            <a:fillRect/>
          </a:stretch>
        </p:blipFill>
        <p:spPr bwMode="auto">
          <a:xfrm>
            <a:off x="5820394" y="2227662"/>
            <a:ext cx="6280539" cy="3051074"/>
          </a:xfrm>
          <a:prstGeom prst="rect">
            <a:avLst/>
          </a:prstGeom>
          <a:noFill/>
          <a:ln w="9525">
            <a:noFill/>
            <a:miter lim="800000"/>
            <a:headEnd/>
            <a:tailEnd/>
          </a:ln>
        </p:spPr>
      </p:pic>
      <p:sp>
        <p:nvSpPr>
          <p:cNvPr id="5" name="TextBox 4"/>
          <p:cNvSpPr txBox="1"/>
          <p:nvPr/>
        </p:nvSpPr>
        <p:spPr>
          <a:xfrm>
            <a:off x="5726496" y="3049063"/>
            <a:ext cx="797975" cy="461665"/>
          </a:xfrm>
          <a:prstGeom prst="rect">
            <a:avLst/>
          </a:prstGeom>
          <a:noFill/>
        </p:spPr>
        <p:txBody>
          <a:bodyPr wrap="none" rtlCol="0">
            <a:spAutoFit/>
          </a:bodyPr>
          <a:lstStyle/>
          <a:p>
            <a:r>
              <a:rPr lang="en-US" sz="2400" dirty="0">
                <a:solidFill>
                  <a:srgbClr val="0000FF"/>
                </a:solidFill>
              </a:rPr>
              <a:t>state</a:t>
            </a:r>
          </a:p>
        </p:txBody>
      </p:sp>
      <p:sp>
        <p:nvSpPr>
          <p:cNvPr id="6" name="TextBox 5"/>
          <p:cNvSpPr txBox="1"/>
          <p:nvPr/>
        </p:nvSpPr>
        <p:spPr>
          <a:xfrm>
            <a:off x="5280454" y="4316515"/>
            <a:ext cx="1667892" cy="461665"/>
          </a:xfrm>
          <a:prstGeom prst="rect">
            <a:avLst/>
          </a:prstGeom>
          <a:noFill/>
        </p:spPr>
        <p:txBody>
          <a:bodyPr wrap="none" rtlCol="0">
            <a:spAutoFit/>
          </a:bodyPr>
          <a:lstStyle/>
          <a:p>
            <a:r>
              <a:rPr lang="en-US" sz="2400" dirty="0">
                <a:solidFill>
                  <a:srgbClr val="0000FF"/>
                </a:solidFill>
              </a:rPr>
              <a:t>observation</a:t>
            </a:r>
          </a:p>
        </p:txBody>
      </p:sp>
      <p:sp>
        <p:nvSpPr>
          <p:cNvPr id="12" name="TextBox 11"/>
          <p:cNvSpPr txBox="1"/>
          <p:nvPr/>
        </p:nvSpPr>
        <p:spPr>
          <a:xfrm>
            <a:off x="6766932" y="1941423"/>
            <a:ext cx="2276842" cy="461665"/>
          </a:xfrm>
          <a:prstGeom prst="rect">
            <a:avLst/>
          </a:prstGeom>
          <a:noFill/>
        </p:spPr>
        <p:txBody>
          <a:bodyPr wrap="none" rtlCol="0">
            <a:spAutoFit/>
          </a:bodyPr>
          <a:lstStyle/>
          <a:p>
            <a:r>
              <a:rPr lang="en-US" sz="2400" dirty="0">
                <a:solidFill>
                  <a:srgbClr val="0000FF"/>
                </a:solidFill>
              </a:rPr>
              <a:t>Transition model</a:t>
            </a:r>
          </a:p>
        </p:txBody>
      </p:sp>
      <p:sp>
        <p:nvSpPr>
          <p:cNvPr id="13" name="TextBox 12"/>
          <p:cNvSpPr txBox="1"/>
          <p:nvPr/>
        </p:nvSpPr>
        <p:spPr>
          <a:xfrm>
            <a:off x="8595732" y="5908288"/>
            <a:ext cx="2571986" cy="461665"/>
          </a:xfrm>
          <a:prstGeom prst="rect">
            <a:avLst/>
          </a:prstGeom>
          <a:noFill/>
        </p:spPr>
        <p:txBody>
          <a:bodyPr wrap="none" rtlCol="0">
            <a:spAutoFit/>
          </a:bodyPr>
          <a:lstStyle/>
          <a:p>
            <a:r>
              <a:rPr lang="en-US" sz="2400" dirty="0">
                <a:solidFill>
                  <a:srgbClr val="0000FF"/>
                </a:solidFill>
              </a:rPr>
              <a:t>Observation model</a:t>
            </a:r>
          </a:p>
        </p:txBody>
      </p:sp>
      <p:cxnSp>
        <p:nvCxnSpPr>
          <p:cNvPr id="22" name="Straight Arrow Connector 21"/>
          <p:cNvCxnSpPr>
            <a:stCxn id="13" idx="0"/>
          </p:cNvCxnSpPr>
          <p:nvPr/>
        </p:nvCxnSpPr>
        <p:spPr>
          <a:xfrm flipV="1">
            <a:off x="9881725" y="4689087"/>
            <a:ext cx="85608" cy="1219200"/>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599D4E26-183F-1C40-BC5B-24EB945A87F4}"/>
              </a:ext>
            </a:extLst>
          </p:cNvPr>
          <p:cNvSpPr>
            <a:spLocks noGrp="1"/>
          </p:cNvSpPr>
          <p:nvPr>
            <p:ph type="title"/>
          </p:nvPr>
        </p:nvSpPr>
        <p:spPr>
          <a:xfrm>
            <a:off x="838200" y="365125"/>
            <a:ext cx="10515600" cy="1325563"/>
          </a:xfrm>
        </p:spPr>
        <p:txBody>
          <a:bodyPr>
            <a:normAutofit/>
          </a:bodyPr>
          <a:lstStyle/>
          <a:p>
            <a:r>
              <a:rPr lang="en-US" dirty="0"/>
              <a:t>HMM as a Bayes Net</a:t>
            </a:r>
          </a:p>
        </p:txBody>
      </p:sp>
      <p:sp>
        <p:nvSpPr>
          <p:cNvPr id="14" name="Content Placeholder 2">
            <a:extLst>
              <a:ext uri="{FF2B5EF4-FFF2-40B4-BE49-F238E27FC236}">
                <a16:creationId xmlns:a16="http://schemas.microsoft.com/office/drawing/2014/main" id="{690FDDC3-7D21-EE40-8F1A-3168B983AED9}"/>
              </a:ext>
            </a:extLst>
          </p:cNvPr>
          <p:cNvSpPr>
            <a:spLocks noGrp="1"/>
          </p:cNvSpPr>
          <p:nvPr>
            <p:ph idx="1"/>
          </p:nvPr>
        </p:nvSpPr>
        <p:spPr>
          <a:xfrm>
            <a:off x="127868" y="1970589"/>
            <a:ext cx="5297202" cy="4351338"/>
          </a:xfrm>
        </p:spPr>
        <p:txBody>
          <a:bodyPr>
            <a:normAutofit/>
          </a:bodyPr>
          <a:lstStyle/>
          <a:p>
            <a:pPr marL="0" indent="0">
              <a:buNone/>
            </a:pPr>
            <a:r>
              <a:rPr lang="en-US" dirty="0"/>
              <a:t>This slide shows an HMM as a Bayes Net.  You should remember the graph semantics of a Bayes net:</a:t>
            </a:r>
          </a:p>
          <a:p>
            <a:r>
              <a:rPr lang="en-US" dirty="0"/>
              <a:t>Nodes are random variables.</a:t>
            </a:r>
          </a:p>
          <a:p>
            <a:r>
              <a:rPr lang="en-US" dirty="0"/>
              <a:t>Edges denote stochastic dependence.</a:t>
            </a:r>
          </a:p>
        </p:txBody>
      </p:sp>
    </p:spTree>
    <p:extLst>
      <p:ext uri="{BB962C8B-B14F-4D97-AF65-F5344CB8AC3E}">
        <p14:creationId xmlns:p14="http://schemas.microsoft.com/office/powerpoint/2010/main" val="1017330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99D4E26-183F-1C40-BC5B-24EB945A87F4}"/>
              </a:ext>
            </a:extLst>
          </p:cNvPr>
          <p:cNvSpPr>
            <a:spLocks noGrp="1"/>
          </p:cNvSpPr>
          <p:nvPr>
            <p:ph type="title"/>
          </p:nvPr>
        </p:nvSpPr>
        <p:spPr>
          <a:xfrm>
            <a:off x="838200" y="365125"/>
            <a:ext cx="10515600" cy="1325563"/>
          </a:xfrm>
        </p:spPr>
        <p:txBody>
          <a:bodyPr>
            <a:normAutofit/>
          </a:bodyPr>
          <a:lstStyle/>
          <a:p>
            <a:r>
              <a:rPr lang="en-US" dirty="0"/>
              <a:t>HMM as a Finite State Machine</a:t>
            </a:r>
          </a:p>
        </p:txBody>
      </p:sp>
      <p:sp>
        <p:nvSpPr>
          <p:cNvPr id="14" name="Content Placeholder 2">
            <a:extLst>
              <a:ext uri="{FF2B5EF4-FFF2-40B4-BE49-F238E27FC236}">
                <a16:creationId xmlns:a16="http://schemas.microsoft.com/office/drawing/2014/main" id="{690FDDC3-7D21-EE40-8F1A-3168B983AED9}"/>
              </a:ext>
            </a:extLst>
          </p:cNvPr>
          <p:cNvSpPr>
            <a:spLocks noGrp="1"/>
          </p:cNvSpPr>
          <p:nvPr>
            <p:ph idx="1"/>
          </p:nvPr>
        </p:nvSpPr>
        <p:spPr>
          <a:xfrm>
            <a:off x="127868" y="1970589"/>
            <a:ext cx="5297202" cy="4351338"/>
          </a:xfrm>
        </p:spPr>
        <p:txBody>
          <a:bodyPr>
            <a:normAutofit/>
          </a:bodyPr>
          <a:lstStyle/>
          <a:p>
            <a:pPr marL="0" indent="0">
              <a:buNone/>
            </a:pPr>
            <a:r>
              <a:rPr lang="en-US" dirty="0"/>
              <a:t>This slide shows </a:t>
            </a:r>
            <a:r>
              <a:rPr lang="en-US" b="1" i="1" u="sng" dirty="0"/>
              <a:t>exactly the same HMM, </a:t>
            </a:r>
            <a:r>
              <a:rPr lang="en-US" dirty="0"/>
              <a:t>viewed in a totally different way.  Here, we show it as a finite state machine:</a:t>
            </a:r>
          </a:p>
          <a:p>
            <a:r>
              <a:rPr lang="en-US" dirty="0"/>
              <a:t>Nodes denote states.</a:t>
            </a:r>
          </a:p>
          <a:p>
            <a:r>
              <a:rPr lang="en-US" dirty="0"/>
              <a:t>Edges denote possible transitions between the states.</a:t>
            </a:r>
          </a:p>
          <a:p>
            <a:r>
              <a:rPr lang="en-US" dirty="0"/>
              <a:t>Observation probabilities must be written using little table thingies, hanging from each state.</a:t>
            </a:r>
          </a:p>
        </p:txBody>
      </p:sp>
      <p:sp>
        <p:nvSpPr>
          <p:cNvPr id="10" name="Oval 4">
            <a:extLst>
              <a:ext uri="{FF2B5EF4-FFF2-40B4-BE49-F238E27FC236}">
                <a16:creationId xmlns:a16="http://schemas.microsoft.com/office/drawing/2014/main" id="{95F0D028-7B9B-9F49-93A2-DE6657569426}"/>
              </a:ext>
            </a:extLst>
          </p:cNvPr>
          <p:cNvSpPr>
            <a:spLocks noChangeArrowheads="1"/>
          </p:cNvSpPr>
          <p:nvPr/>
        </p:nvSpPr>
        <p:spPr bwMode="auto">
          <a:xfrm>
            <a:off x="7731512" y="3131054"/>
            <a:ext cx="609600" cy="609600"/>
          </a:xfrm>
          <a:prstGeom prst="ellipse">
            <a:avLst/>
          </a:prstGeom>
          <a:solidFill>
            <a:schemeClr val="accent1"/>
          </a:solidFill>
          <a:ln w="28575">
            <a:solidFill>
              <a:schemeClr val="tx1"/>
            </a:solidFill>
            <a:round/>
            <a:headEnd/>
            <a:tailEnd/>
          </a:ln>
        </p:spPr>
        <p:txBody>
          <a:bodyPr wrap="none" anchor="ctr"/>
          <a:lstStyle/>
          <a:p>
            <a:pPr algn="ctr"/>
            <a:r>
              <a:rPr lang="en-US" dirty="0"/>
              <a:t>R=T</a:t>
            </a:r>
          </a:p>
        </p:txBody>
      </p:sp>
      <p:sp>
        <p:nvSpPr>
          <p:cNvPr id="15" name="Oval 5">
            <a:extLst>
              <a:ext uri="{FF2B5EF4-FFF2-40B4-BE49-F238E27FC236}">
                <a16:creationId xmlns:a16="http://schemas.microsoft.com/office/drawing/2014/main" id="{0935C3EA-F8E4-0141-AD84-98EDC4370323}"/>
              </a:ext>
            </a:extLst>
          </p:cNvPr>
          <p:cNvSpPr>
            <a:spLocks noChangeArrowheads="1"/>
          </p:cNvSpPr>
          <p:nvPr/>
        </p:nvSpPr>
        <p:spPr bwMode="auto">
          <a:xfrm>
            <a:off x="9179312" y="3131054"/>
            <a:ext cx="609600" cy="609600"/>
          </a:xfrm>
          <a:prstGeom prst="ellipse">
            <a:avLst/>
          </a:prstGeom>
          <a:solidFill>
            <a:srgbClr val="FFCC00"/>
          </a:solidFill>
          <a:ln w="28575">
            <a:solidFill>
              <a:schemeClr val="tx1"/>
            </a:solidFill>
            <a:round/>
            <a:headEnd/>
            <a:tailEnd/>
          </a:ln>
        </p:spPr>
        <p:txBody>
          <a:bodyPr wrap="none" anchor="ctr"/>
          <a:lstStyle/>
          <a:p>
            <a:pPr algn="ctr"/>
            <a:r>
              <a:rPr lang="en-US" dirty="0"/>
              <a:t>R=F</a:t>
            </a:r>
          </a:p>
        </p:txBody>
      </p:sp>
      <p:cxnSp>
        <p:nvCxnSpPr>
          <p:cNvPr id="16" name="AutoShape 6">
            <a:extLst>
              <a:ext uri="{FF2B5EF4-FFF2-40B4-BE49-F238E27FC236}">
                <a16:creationId xmlns:a16="http://schemas.microsoft.com/office/drawing/2014/main" id="{7288C9C9-A0A0-4A46-8E9D-943ACA2AC254}"/>
              </a:ext>
            </a:extLst>
          </p:cNvPr>
          <p:cNvCxnSpPr>
            <a:cxnSpLocks noChangeShapeType="1"/>
            <a:stCxn id="10" idx="0"/>
            <a:endCxn id="15" idx="0"/>
          </p:cNvCxnSpPr>
          <p:nvPr/>
        </p:nvCxnSpPr>
        <p:spPr bwMode="auto">
          <a:xfrm rot="5400000" flipV="1">
            <a:off x="8759418" y="2393660"/>
            <a:ext cx="1588" cy="1447800"/>
          </a:xfrm>
          <a:prstGeom prst="curvedConnector3">
            <a:avLst>
              <a:gd name="adj1" fmla="val -25800009"/>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7" name="AutoShape 7">
            <a:extLst>
              <a:ext uri="{FF2B5EF4-FFF2-40B4-BE49-F238E27FC236}">
                <a16:creationId xmlns:a16="http://schemas.microsoft.com/office/drawing/2014/main" id="{DF709E56-079E-3B46-9E84-EBD71DEDE15B}"/>
              </a:ext>
            </a:extLst>
          </p:cNvPr>
          <p:cNvCxnSpPr>
            <a:cxnSpLocks noChangeShapeType="1"/>
            <a:stCxn id="15" idx="4"/>
            <a:endCxn id="10" idx="4"/>
          </p:cNvCxnSpPr>
          <p:nvPr/>
        </p:nvCxnSpPr>
        <p:spPr bwMode="auto">
          <a:xfrm rot="5400000">
            <a:off x="8759418" y="3031835"/>
            <a:ext cx="1588" cy="1447800"/>
          </a:xfrm>
          <a:prstGeom prst="curvedConnector3">
            <a:avLst>
              <a:gd name="adj1" fmla="val 28800009"/>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8" name="AutoShape 8">
            <a:extLst>
              <a:ext uri="{FF2B5EF4-FFF2-40B4-BE49-F238E27FC236}">
                <a16:creationId xmlns:a16="http://schemas.microsoft.com/office/drawing/2014/main" id="{D3DDAAD1-F2E8-844C-8C5D-CA3C45434A9C}"/>
              </a:ext>
            </a:extLst>
          </p:cNvPr>
          <p:cNvCxnSpPr>
            <a:cxnSpLocks noChangeShapeType="1"/>
            <a:stCxn id="15" idx="7"/>
            <a:endCxn id="15" idx="6"/>
          </p:cNvCxnSpPr>
          <p:nvPr/>
        </p:nvCxnSpPr>
        <p:spPr bwMode="auto">
          <a:xfrm rot="5400000" flipV="1">
            <a:off x="9636512" y="3269167"/>
            <a:ext cx="230188" cy="103187"/>
          </a:xfrm>
          <a:prstGeom prst="curvedConnector4">
            <a:avLst>
              <a:gd name="adj1" fmla="val -212417"/>
              <a:gd name="adj2" fmla="val 472306"/>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9" name="AutoShape 9">
            <a:extLst>
              <a:ext uri="{FF2B5EF4-FFF2-40B4-BE49-F238E27FC236}">
                <a16:creationId xmlns:a16="http://schemas.microsoft.com/office/drawing/2014/main" id="{3B11414F-B25F-2C4D-9E0D-94B4207F1257}"/>
              </a:ext>
            </a:extLst>
          </p:cNvPr>
          <p:cNvCxnSpPr>
            <a:cxnSpLocks noChangeShapeType="1"/>
            <a:stCxn id="10" idx="3"/>
            <a:endCxn id="10" idx="2"/>
          </p:cNvCxnSpPr>
          <p:nvPr/>
        </p:nvCxnSpPr>
        <p:spPr bwMode="auto">
          <a:xfrm rot="16200000" flipV="1">
            <a:off x="7653725" y="3499354"/>
            <a:ext cx="230187" cy="103188"/>
          </a:xfrm>
          <a:prstGeom prst="curvedConnector4">
            <a:avLst>
              <a:gd name="adj1" fmla="val -249657"/>
              <a:gd name="adj2" fmla="val 478458"/>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0" name="Text Box 10">
            <a:extLst>
              <a:ext uri="{FF2B5EF4-FFF2-40B4-BE49-F238E27FC236}">
                <a16:creationId xmlns:a16="http://schemas.microsoft.com/office/drawing/2014/main" id="{8BDA4C17-0188-3441-A7BA-4CF0D244CCBE}"/>
              </a:ext>
            </a:extLst>
          </p:cNvPr>
          <p:cNvSpPr txBox="1">
            <a:spLocks noChangeArrowheads="1"/>
          </p:cNvSpPr>
          <p:nvPr/>
        </p:nvSpPr>
        <p:spPr bwMode="auto">
          <a:xfrm>
            <a:off x="10107999" y="2507167"/>
            <a:ext cx="533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t>0.7</a:t>
            </a:r>
          </a:p>
        </p:txBody>
      </p:sp>
      <p:sp>
        <p:nvSpPr>
          <p:cNvPr id="21" name="Text Box 11">
            <a:extLst>
              <a:ext uri="{FF2B5EF4-FFF2-40B4-BE49-F238E27FC236}">
                <a16:creationId xmlns:a16="http://schemas.microsoft.com/office/drawing/2014/main" id="{A93CC9FD-B5E0-5A40-A39E-C8CE2F8A7D1D}"/>
              </a:ext>
            </a:extLst>
          </p:cNvPr>
          <p:cNvSpPr txBox="1">
            <a:spLocks noChangeArrowheads="1"/>
          </p:cNvSpPr>
          <p:nvPr/>
        </p:nvSpPr>
        <p:spPr bwMode="auto">
          <a:xfrm>
            <a:off x="7212399" y="4259767"/>
            <a:ext cx="533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t>0.7</a:t>
            </a:r>
          </a:p>
        </p:txBody>
      </p:sp>
      <p:sp>
        <p:nvSpPr>
          <p:cNvPr id="23" name="Text Box 12">
            <a:extLst>
              <a:ext uri="{FF2B5EF4-FFF2-40B4-BE49-F238E27FC236}">
                <a16:creationId xmlns:a16="http://schemas.microsoft.com/office/drawing/2014/main" id="{71E14DD1-34C2-754E-8902-C4B3EC75207C}"/>
              </a:ext>
            </a:extLst>
          </p:cNvPr>
          <p:cNvSpPr txBox="1">
            <a:spLocks noChangeArrowheads="1"/>
          </p:cNvSpPr>
          <p:nvPr/>
        </p:nvSpPr>
        <p:spPr bwMode="auto">
          <a:xfrm>
            <a:off x="8507799" y="2202367"/>
            <a:ext cx="533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t>0.3</a:t>
            </a:r>
          </a:p>
        </p:txBody>
      </p:sp>
      <p:sp>
        <p:nvSpPr>
          <p:cNvPr id="24" name="Text Box 13">
            <a:extLst>
              <a:ext uri="{FF2B5EF4-FFF2-40B4-BE49-F238E27FC236}">
                <a16:creationId xmlns:a16="http://schemas.microsoft.com/office/drawing/2014/main" id="{9F08B092-F501-2449-9373-43C18B846E3C}"/>
              </a:ext>
            </a:extLst>
          </p:cNvPr>
          <p:cNvSpPr txBox="1">
            <a:spLocks noChangeArrowheads="1"/>
          </p:cNvSpPr>
          <p:nvPr/>
        </p:nvSpPr>
        <p:spPr bwMode="auto">
          <a:xfrm>
            <a:off x="8507799" y="4274054"/>
            <a:ext cx="533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t>0.3</a:t>
            </a:r>
          </a:p>
        </p:txBody>
      </p:sp>
      <p:cxnSp>
        <p:nvCxnSpPr>
          <p:cNvPr id="25" name="Straight Arrow Connector 24">
            <a:extLst>
              <a:ext uri="{FF2B5EF4-FFF2-40B4-BE49-F238E27FC236}">
                <a16:creationId xmlns:a16="http://schemas.microsoft.com/office/drawing/2014/main" id="{1F3BE55D-D62E-4D4B-A7BD-36C2E50E104E}"/>
              </a:ext>
            </a:extLst>
          </p:cNvPr>
          <p:cNvCxnSpPr>
            <a:stCxn id="10" idx="1"/>
          </p:cNvCxnSpPr>
          <p:nvPr/>
        </p:nvCxnSpPr>
        <p:spPr>
          <a:xfrm flipH="1" flipV="1">
            <a:off x="7350512" y="2735766"/>
            <a:ext cx="470274" cy="4845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Rounded Rectangle 25">
            <a:extLst>
              <a:ext uri="{FF2B5EF4-FFF2-40B4-BE49-F238E27FC236}">
                <a16:creationId xmlns:a16="http://schemas.microsoft.com/office/drawing/2014/main" id="{E81749C3-54B0-AA49-9CF1-10E5A7C8A716}"/>
              </a:ext>
            </a:extLst>
          </p:cNvPr>
          <p:cNvSpPr/>
          <p:nvPr/>
        </p:nvSpPr>
        <p:spPr>
          <a:xfrm>
            <a:off x="5750312" y="1592766"/>
            <a:ext cx="1600200" cy="1066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U=T: 0.9</a:t>
            </a:r>
          </a:p>
          <a:p>
            <a:pPr algn="ctr"/>
            <a:r>
              <a:rPr lang="en-US" dirty="0">
                <a:solidFill>
                  <a:schemeClr val="tx1"/>
                </a:solidFill>
              </a:rPr>
              <a:t>U=F: 0.1</a:t>
            </a:r>
          </a:p>
        </p:txBody>
      </p:sp>
      <p:cxnSp>
        <p:nvCxnSpPr>
          <p:cNvPr id="27" name="Straight Arrow Connector 26">
            <a:extLst>
              <a:ext uri="{FF2B5EF4-FFF2-40B4-BE49-F238E27FC236}">
                <a16:creationId xmlns:a16="http://schemas.microsoft.com/office/drawing/2014/main" id="{66D05DD6-9B88-6647-909B-07C89F877A27}"/>
              </a:ext>
            </a:extLst>
          </p:cNvPr>
          <p:cNvCxnSpPr/>
          <p:nvPr/>
        </p:nvCxnSpPr>
        <p:spPr>
          <a:xfrm>
            <a:off x="9788912" y="3726366"/>
            <a:ext cx="4572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Rounded Rectangle 27">
            <a:extLst>
              <a:ext uri="{FF2B5EF4-FFF2-40B4-BE49-F238E27FC236}">
                <a16:creationId xmlns:a16="http://schemas.microsoft.com/office/drawing/2014/main" id="{25E88E44-D4F2-4B42-A1D3-C87821E847D1}"/>
              </a:ext>
            </a:extLst>
          </p:cNvPr>
          <p:cNvSpPr/>
          <p:nvPr/>
        </p:nvSpPr>
        <p:spPr>
          <a:xfrm>
            <a:off x="10246112" y="4183566"/>
            <a:ext cx="1600200" cy="1066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U=T: 0.2</a:t>
            </a:r>
          </a:p>
          <a:p>
            <a:pPr algn="ctr"/>
            <a:r>
              <a:rPr lang="en-US" dirty="0">
                <a:solidFill>
                  <a:schemeClr val="tx1"/>
                </a:solidFill>
              </a:rPr>
              <a:t>U=F: 0.8</a:t>
            </a:r>
          </a:p>
        </p:txBody>
      </p:sp>
      <p:graphicFrame>
        <p:nvGraphicFramePr>
          <p:cNvPr id="29" name="Table 28">
            <a:extLst>
              <a:ext uri="{FF2B5EF4-FFF2-40B4-BE49-F238E27FC236}">
                <a16:creationId xmlns:a16="http://schemas.microsoft.com/office/drawing/2014/main" id="{0F6AF37C-5255-004C-A211-3EE9A8DD2279}"/>
              </a:ext>
            </a:extLst>
          </p:cNvPr>
          <p:cNvGraphicFramePr>
            <a:graphicFrameLocks noGrp="1"/>
          </p:cNvGraphicFramePr>
          <p:nvPr>
            <p:extLst>
              <p:ext uri="{D42A27DB-BD31-4B8C-83A1-F6EECF244321}">
                <p14:modId xmlns:p14="http://schemas.microsoft.com/office/powerpoint/2010/main" val="719906743"/>
              </p:ext>
            </p:extLst>
          </p:nvPr>
        </p:nvGraphicFramePr>
        <p:xfrm>
          <a:off x="8839201" y="5688978"/>
          <a:ext cx="2667000" cy="1036320"/>
        </p:xfrm>
        <a:graphic>
          <a:graphicData uri="http://schemas.openxmlformats.org/drawingml/2006/table">
            <a:tbl>
              <a:tblPr firstRow="1" bandRow="1">
                <a:tableStyleId>{F5AB1C69-6EDB-4FF4-983F-18BD219EF322}</a:tableStyleId>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345440">
                <a:tc>
                  <a:txBody>
                    <a:bodyPr/>
                    <a:lstStyle/>
                    <a:p>
                      <a:pPr algn="ct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1"/>
                          </a:solidFill>
                        </a:rPr>
                        <a:t>U</a:t>
                      </a:r>
                      <a:r>
                        <a:rPr lang="en-US" sz="1600" b="0" baseline="-25000" dirty="0" err="1">
                          <a:solidFill>
                            <a:schemeClr val="tx1"/>
                          </a:solidFill>
                        </a:rPr>
                        <a:t>t</a:t>
                      </a:r>
                      <a:r>
                        <a:rPr lang="en-US" sz="1600" b="0" baseline="0" dirty="0">
                          <a:solidFill>
                            <a:schemeClr val="tx1"/>
                          </a:solidFill>
                        </a:rPr>
                        <a:t> = 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1"/>
                          </a:solidFill>
                        </a:rPr>
                        <a:t>U</a:t>
                      </a:r>
                      <a:r>
                        <a:rPr lang="en-US" sz="1600" b="0" baseline="-25000" dirty="0" err="1">
                          <a:solidFill>
                            <a:schemeClr val="tx1"/>
                          </a:solidFill>
                        </a:rPr>
                        <a:t>t</a:t>
                      </a:r>
                      <a:r>
                        <a:rPr lang="en-US" sz="1600" b="0" baseline="0" dirty="0">
                          <a:solidFill>
                            <a:schemeClr val="tx1"/>
                          </a:solidFill>
                        </a:rPr>
                        <a:t> = F</a:t>
                      </a:r>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5440">
                <a:tc>
                  <a:txBody>
                    <a:bodyPr/>
                    <a:lstStyle/>
                    <a:p>
                      <a:pPr algn="ctr"/>
                      <a:r>
                        <a:rPr lang="en-US" sz="1600" dirty="0" err="1"/>
                        <a:t>R</a:t>
                      </a:r>
                      <a:r>
                        <a:rPr lang="en-US" sz="1600" baseline="-25000" dirty="0" err="1"/>
                        <a:t>t</a:t>
                      </a:r>
                      <a:r>
                        <a:rPr lang="en-US" sz="1600" baseline="0" dirty="0"/>
                        <a:t> = 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0.9</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454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err="1"/>
                        <a:t>R</a:t>
                      </a:r>
                      <a:r>
                        <a:rPr lang="en-US" sz="1600" baseline="-25000" dirty="0" err="1"/>
                        <a:t>t</a:t>
                      </a:r>
                      <a:r>
                        <a:rPr lang="en-US" sz="1600" baseline="0" dirty="0"/>
                        <a:t> = F</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0" name="TextBox 29">
            <a:extLst>
              <a:ext uri="{FF2B5EF4-FFF2-40B4-BE49-F238E27FC236}">
                <a16:creationId xmlns:a16="http://schemas.microsoft.com/office/drawing/2014/main" id="{AD4AF1E0-A1ED-C64B-A2B5-15121381A461}"/>
              </a:ext>
            </a:extLst>
          </p:cNvPr>
          <p:cNvSpPr txBox="1"/>
          <p:nvPr/>
        </p:nvSpPr>
        <p:spPr>
          <a:xfrm>
            <a:off x="8844772" y="5386037"/>
            <a:ext cx="2667000" cy="369332"/>
          </a:xfrm>
          <a:prstGeom prst="rect">
            <a:avLst/>
          </a:prstGeom>
          <a:noFill/>
        </p:spPr>
        <p:txBody>
          <a:bodyPr wrap="square" rtlCol="0">
            <a:spAutoFit/>
          </a:bodyPr>
          <a:lstStyle/>
          <a:p>
            <a:pPr algn="ctr"/>
            <a:r>
              <a:rPr lang="en-US" dirty="0">
                <a:solidFill>
                  <a:srgbClr val="0000FF"/>
                </a:solidFill>
              </a:rPr>
              <a:t>Observation probabilities</a:t>
            </a:r>
          </a:p>
        </p:txBody>
      </p:sp>
      <p:graphicFrame>
        <p:nvGraphicFramePr>
          <p:cNvPr id="31" name="Table 30">
            <a:extLst>
              <a:ext uri="{FF2B5EF4-FFF2-40B4-BE49-F238E27FC236}">
                <a16:creationId xmlns:a16="http://schemas.microsoft.com/office/drawing/2014/main" id="{01BEA03B-CCF4-C043-81A4-1BAB70AF9E78}"/>
              </a:ext>
            </a:extLst>
          </p:cNvPr>
          <p:cNvGraphicFramePr>
            <a:graphicFrameLocks noGrp="1"/>
          </p:cNvGraphicFramePr>
          <p:nvPr>
            <p:extLst>
              <p:ext uri="{D42A27DB-BD31-4B8C-83A1-F6EECF244321}">
                <p14:modId xmlns:p14="http://schemas.microsoft.com/office/powerpoint/2010/main" val="648727380"/>
              </p:ext>
            </p:extLst>
          </p:nvPr>
        </p:nvGraphicFramePr>
        <p:xfrm>
          <a:off x="5819076" y="5677826"/>
          <a:ext cx="2667000" cy="1036320"/>
        </p:xfrm>
        <a:graphic>
          <a:graphicData uri="http://schemas.openxmlformats.org/drawingml/2006/table">
            <a:tbl>
              <a:tblPr firstRow="1" bandRow="1">
                <a:tableStyleId>{F5AB1C69-6EDB-4FF4-983F-18BD219EF322}</a:tableStyleId>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345440">
                <a:tc>
                  <a:txBody>
                    <a:bodyPr/>
                    <a:lstStyle/>
                    <a:p>
                      <a:pPr algn="ct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1"/>
                          </a:solidFill>
                        </a:rPr>
                        <a:t>R</a:t>
                      </a:r>
                      <a:r>
                        <a:rPr lang="en-US" sz="1600" b="0" baseline="-25000" dirty="0" err="1">
                          <a:solidFill>
                            <a:schemeClr val="tx1"/>
                          </a:solidFill>
                        </a:rPr>
                        <a:t>t</a:t>
                      </a:r>
                      <a:r>
                        <a:rPr lang="en-US" sz="1600" b="0" baseline="0" dirty="0">
                          <a:solidFill>
                            <a:schemeClr val="tx1"/>
                          </a:solidFill>
                        </a:rPr>
                        <a:t> = T</a:t>
                      </a:r>
                      <a:endParaRPr 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err="1">
                          <a:solidFill>
                            <a:schemeClr val="tx1"/>
                          </a:solidFill>
                        </a:rPr>
                        <a:t>R</a:t>
                      </a:r>
                      <a:r>
                        <a:rPr lang="en-US" sz="1600" b="0" baseline="-25000" dirty="0" err="1">
                          <a:solidFill>
                            <a:schemeClr val="tx1"/>
                          </a:solidFill>
                        </a:rPr>
                        <a:t>t</a:t>
                      </a:r>
                      <a:r>
                        <a:rPr lang="en-US" sz="1600" b="0" baseline="0" dirty="0">
                          <a:solidFill>
                            <a:schemeClr val="tx1"/>
                          </a:solidFill>
                        </a:rPr>
                        <a:t> = F</a:t>
                      </a:r>
                      <a:endParaRPr lang="en-US" sz="1600"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5440">
                <a:tc>
                  <a:txBody>
                    <a:bodyPr/>
                    <a:lstStyle/>
                    <a:p>
                      <a:pPr algn="ctr"/>
                      <a:r>
                        <a:rPr lang="en-US" sz="1600" dirty="0"/>
                        <a:t>R</a:t>
                      </a:r>
                      <a:r>
                        <a:rPr lang="en-US" sz="1600" baseline="-25000" dirty="0"/>
                        <a:t>t-1</a:t>
                      </a:r>
                      <a:r>
                        <a:rPr lang="en-US" sz="1600" baseline="0" dirty="0"/>
                        <a:t> = 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0.7</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454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R</a:t>
                      </a:r>
                      <a:r>
                        <a:rPr lang="en-US" sz="1600" baseline="-25000" dirty="0"/>
                        <a:t>t-1</a:t>
                      </a:r>
                      <a:r>
                        <a:rPr lang="en-US" sz="1600" baseline="0" dirty="0"/>
                        <a:t> = F</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0.3</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0" dirty="0">
                          <a:solidFill>
                            <a:schemeClr val="tx1"/>
                          </a:solidFill>
                        </a:rPr>
                        <a:t>0.7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2" name="TextBox 31">
            <a:extLst>
              <a:ext uri="{FF2B5EF4-FFF2-40B4-BE49-F238E27FC236}">
                <a16:creationId xmlns:a16="http://schemas.microsoft.com/office/drawing/2014/main" id="{A9CD689D-4A2C-7144-8F91-FAD8C976D14C}"/>
              </a:ext>
            </a:extLst>
          </p:cNvPr>
          <p:cNvSpPr txBox="1"/>
          <p:nvPr/>
        </p:nvSpPr>
        <p:spPr>
          <a:xfrm>
            <a:off x="5737296" y="5379048"/>
            <a:ext cx="2815683" cy="369332"/>
          </a:xfrm>
          <a:prstGeom prst="rect">
            <a:avLst/>
          </a:prstGeom>
          <a:noFill/>
        </p:spPr>
        <p:txBody>
          <a:bodyPr wrap="square" rtlCol="0">
            <a:spAutoFit/>
          </a:bodyPr>
          <a:lstStyle/>
          <a:p>
            <a:pPr algn="ctr"/>
            <a:r>
              <a:rPr lang="en-US" dirty="0">
                <a:solidFill>
                  <a:srgbClr val="0000FF"/>
                </a:solidFill>
              </a:rPr>
              <a:t>Transition probabilities</a:t>
            </a:r>
          </a:p>
        </p:txBody>
      </p:sp>
    </p:spTree>
    <p:extLst>
      <p:ext uri="{BB962C8B-B14F-4D97-AF65-F5344CB8AC3E}">
        <p14:creationId xmlns:p14="http://schemas.microsoft.com/office/powerpoint/2010/main" val="3868391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2547</Words>
  <Application>Microsoft Macintosh PowerPoint</Application>
  <PresentationFormat>Widescreen</PresentationFormat>
  <Paragraphs>543</Paragraphs>
  <Slides>27</Slides>
  <Notes>22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3" baseType="lpstr">
      <vt:lpstr>Arial</vt:lpstr>
      <vt:lpstr>Calibri</vt:lpstr>
      <vt:lpstr>Calibri Light</vt:lpstr>
      <vt:lpstr>Cambria Math</vt:lpstr>
      <vt:lpstr>Office Theme</vt:lpstr>
      <vt:lpstr>Equation</vt:lpstr>
      <vt:lpstr>CS440/ECE448 Lecture 18: Hidden Markov Models</vt:lpstr>
      <vt:lpstr>Probabilistic reasoning over time</vt:lpstr>
      <vt:lpstr>Hidden Markov Models</vt:lpstr>
      <vt:lpstr>Hidden Markov Models</vt:lpstr>
      <vt:lpstr>Example Scenario: UmbrellaWorld Characters from the novel Hammered by Elizabeth Bear, Scenario from chapter 15 of Russell &amp; Norvig</vt:lpstr>
      <vt:lpstr>Example Scenario: UmbrellaWorld Characters from the novel Hammered by Elizabeth Bear, Scenario from chapter 15 of Russell &amp; Norvig</vt:lpstr>
      <vt:lpstr>Example Scenario: UmbrellaWorld Characters from the novel Hammered by Elizabeth Bear, Scenario from chapter 15 of Russell &amp; Norvig</vt:lpstr>
      <vt:lpstr>HMM as a Bayes Net</vt:lpstr>
      <vt:lpstr>HMM as a Finite State Machine</vt:lpstr>
      <vt:lpstr>Bayes Net vs. Finite State Machine</vt:lpstr>
      <vt:lpstr>Applications of HMMs</vt:lpstr>
      <vt:lpstr>Example: Speech Recognition </vt:lpstr>
      <vt:lpstr>Example: Speech Recognition </vt:lpstr>
      <vt:lpstr>The Joint Distribution</vt:lpstr>
      <vt:lpstr>HMM inference tasks</vt:lpstr>
      <vt:lpstr>HMM inference tasks</vt:lpstr>
      <vt:lpstr>HMM inference tasks</vt:lpstr>
      <vt:lpstr>HMM inference tasks</vt:lpstr>
      <vt:lpstr>HMM Learning and Inference</vt:lpstr>
      <vt:lpstr>Filtering and Decoding in UmbrellaWorld</vt:lpstr>
      <vt:lpstr>Bayes Net Inference for HMMs</vt:lpstr>
      <vt:lpstr>Filtering and Decoding in UmbrellaWorld</vt:lpstr>
      <vt:lpstr>Filtering and Decoding in UmbrellaWorld</vt:lpstr>
      <vt:lpstr>Filtering and Decoding in UmbrellaWorld</vt:lpstr>
      <vt:lpstr>Filtering and Decoding in UmbrellaWorld</vt:lpstr>
      <vt:lpstr>Filtering and Decoding in UmbrellaWorld</vt:lpstr>
      <vt:lpstr>Better Algorithms for HMM Inference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CS440/ECE448 Lecture 24: Hidden Markov Models</dc:title>
  <dc:creator>Hasegawa-Johnson, Mark Allan</dc:creator>
  <cp:lastModifiedBy>Hasegawa-Johnson, Mark Allan</cp:lastModifiedBy>
  <cp:revision>33</cp:revision>
  <dcterms:created xsi:type="dcterms:W3CDTF">2017-11-16T01:33:32Z</dcterms:created>
  <dcterms:modified xsi:type="dcterms:W3CDTF">2020-03-06T22:41:59Z</dcterms:modified>
</cp:coreProperties>
</file>