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39" r:id="rId3"/>
    <p:sldId id="340" r:id="rId4"/>
    <p:sldId id="341" r:id="rId5"/>
    <p:sldId id="342" r:id="rId6"/>
    <p:sldId id="344" r:id="rId7"/>
    <p:sldId id="345" r:id="rId8"/>
    <p:sldId id="346" r:id="rId9"/>
    <p:sldId id="343" r:id="rId10"/>
    <p:sldId id="347" r:id="rId11"/>
    <p:sldId id="349" r:id="rId12"/>
    <p:sldId id="348" r:id="rId13"/>
    <p:sldId id="350" r:id="rId14"/>
    <p:sldId id="351" r:id="rId15"/>
    <p:sldId id="352" r:id="rId16"/>
    <p:sldId id="353" r:id="rId17"/>
    <p:sldId id="354" r:id="rId18"/>
    <p:sldId id="355" r:id="rId19"/>
    <p:sldId id="364" r:id="rId20"/>
    <p:sldId id="357" r:id="rId21"/>
    <p:sldId id="358" r:id="rId22"/>
    <p:sldId id="359" r:id="rId23"/>
    <p:sldId id="360" r:id="rId24"/>
    <p:sldId id="365" r:id="rId25"/>
    <p:sldId id="362" r:id="rId26"/>
    <p:sldId id="366" r:id="rId27"/>
    <p:sldId id="363" r:id="rId28"/>
    <p:sldId id="367" r:id="rId29"/>
    <p:sldId id="361" r:id="rId3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590" autoAdjust="0"/>
    <p:restoredTop sz="94660"/>
  </p:normalViewPr>
  <p:slideViewPr>
    <p:cSldViewPr snapToGrid="0">
      <p:cViewPr varScale="1">
        <p:scale>
          <a:sx n="82" d="100"/>
          <a:sy n="82" d="100"/>
        </p:scale>
        <p:origin x="176"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1449EC1E-127F-478D-AEDE-AD2B65D050B6}" type="datetimeFigureOut">
              <a:rPr lang="en-US" smtClean="0"/>
              <a:t>3/3/20</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9248168E-2424-441E-8DC9-679C964CBFAC}" type="slidenum">
              <a:rPr lang="en-US" smtClean="0"/>
              <a:t>‹#›</a:t>
            </a:fld>
            <a:endParaRPr lang="en-US"/>
          </a:p>
        </p:txBody>
      </p:sp>
    </p:spTree>
    <p:extLst>
      <p:ext uri="{BB962C8B-B14F-4D97-AF65-F5344CB8AC3E}">
        <p14:creationId xmlns:p14="http://schemas.microsoft.com/office/powerpoint/2010/main" val="3931006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8488-FC5D-4DF9-B359-E430F1F9F7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66C7E8-16DC-4EA1-B032-A9B45FAEF3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E9CDE0-E52E-4DC9-A5BB-A2DD02A4555D}"/>
              </a:ext>
            </a:extLst>
          </p:cNvPr>
          <p:cNvSpPr>
            <a:spLocks noGrp="1"/>
          </p:cNvSpPr>
          <p:nvPr>
            <p:ph type="dt" sz="half" idx="10"/>
          </p:nvPr>
        </p:nvSpPr>
        <p:spPr/>
        <p:txBody>
          <a:bodyPr/>
          <a:lstStyle/>
          <a:p>
            <a:fld id="{1ACA26A3-07A5-41A9-A017-9428DA893F44}" type="datetimeFigureOut">
              <a:rPr lang="en-US" smtClean="0"/>
              <a:t>3/3/20</a:t>
            </a:fld>
            <a:endParaRPr lang="en-US"/>
          </a:p>
        </p:txBody>
      </p:sp>
      <p:sp>
        <p:nvSpPr>
          <p:cNvPr id="5" name="Footer Placeholder 4">
            <a:extLst>
              <a:ext uri="{FF2B5EF4-FFF2-40B4-BE49-F238E27FC236}">
                <a16:creationId xmlns:a16="http://schemas.microsoft.com/office/drawing/2014/main" id="{5E9C53C8-3593-40C7-BAEE-DDE59BCD5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8E8CDF-882B-4A5F-B1A2-5DB2BA174984}"/>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317434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D2AF-98B1-4EDC-A916-79F7B1E55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1618C6-BFDD-4124-B702-FE814110B51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1E92EC-B791-4932-8058-8A5F6CAA0397}"/>
              </a:ext>
            </a:extLst>
          </p:cNvPr>
          <p:cNvSpPr>
            <a:spLocks noGrp="1"/>
          </p:cNvSpPr>
          <p:nvPr>
            <p:ph type="dt" sz="half" idx="10"/>
          </p:nvPr>
        </p:nvSpPr>
        <p:spPr/>
        <p:txBody>
          <a:bodyPr/>
          <a:lstStyle/>
          <a:p>
            <a:fld id="{1ACA26A3-07A5-41A9-A017-9428DA893F44}" type="datetimeFigureOut">
              <a:rPr lang="en-US" smtClean="0"/>
              <a:t>3/3/20</a:t>
            </a:fld>
            <a:endParaRPr lang="en-US"/>
          </a:p>
        </p:txBody>
      </p:sp>
      <p:sp>
        <p:nvSpPr>
          <p:cNvPr id="5" name="Footer Placeholder 4">
            <a:extLst>
              <a:ext uri="{FF2B5EF4-FFF2-40B4-BE49-F238E27FC236}">
                <a16:creationId xmlns:a16="http://schemas.microsoft.com/office/drawing/2014/main" id="{B053ED69-F06F-43B1-986C-FB2FED7BE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CEC34-0B2A-4EAC-83B0-E14E2A7E2001}"/>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667072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6232FD-64C3-4D48-8A6D-F476D7E1DA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CCD3BC-68F3-4B7D-B90C-E20CFF07E4B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1878F-C695-42A2-B949-7EE79B42C344}"/>
              </a:ext>
            </a:extLst>
          </p:cNvPr>
          <p:cNvSpPr>
            <a:spLocks noGrp="1"/>
          </p:cNvSpPr>
          <p:nvPr>
            <p:ph type="dt" sz="half" idx="10"/>
          </p:nvPr>
        </p:nvSpPr>
        <p:spPr/>
        <p:txBody>
          <a:bodyPr/>
          <a:lstStyle/>
          <a:p>
            <a:fld id="{1ACA26A3-07A5-41A9-A017-9428DA893F44}" type="datetimeFigureOut">
              <a:rPr lang="en-US" smtClean="0"/>
              <a:t>3/3/20</a:t>
            </a:fld>
            <a:endParaRPr lang="en-US"/>
          </a:p>
        </p:txBody>
      </p:sp>
      <p:sp>
        <p:nvSpPr>
          <p:cNvPr id="5" name="Footer Placeholder 4">
            <a:extLst>
              <a:ext uri="{FF2B5EF4-FFF2-40B4-BE49-F238E27FC236}">
                <a16:creationId xmlns:a16="http://schemas.microsoft.com/office/drawing/2014/main" id="{79E6B87E-38A9-45A2-BB44-B55359082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1684E-AA3C-4D09-B57B-75C995AFBEDD}"/>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3182450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620B-647E-43B7-B4B4-56F79FF2D6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F5BF9-1481-4E6A-8349-A589FA5BACA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61C81B-7F6D-40B3-9A42-304305EC3E5F}"/>
              </a:ext>
            </a:extLst>
          </p:cNvPr>
          <p:cNvSpPr>
            <a:spLocks noGrp="1"/>
          </p:cNvSpPr>
          <p:nvPr>
            <p:ph type="dt" sz="half" idx="10"/>
          </p:nvPr>
        </p:nvSpPr>
        <p:spPr/>
        <p:txBody>
          <a:bodyPr/>
          <a:lstStyle/>
          <a:p>
            <a:fld id="{1ACA26A3-07A5-41A9-A017-9428DA893F44}" type="datetimeFigureOut">
              <a:rPr lang="en-US" smtClean="0"/>
              <a:t>3/3/20</a:t>
            </a:fld>
            <a:endParaRPr lang="en-US"/>
          </a:p>
        </p:txBody>
      </p:sp>
      <p:sp>
        <p:nvSpPr>
          <p:cNvPr id="5" name="Footer Placeholder 4">
            <a:extLst>
              <a:ext uri="{FF2B5EF4-FFF2-40B4-BE49-F238E27FC236}">
                <a16:creationId xmlns:a16="http://schemas.microsoft.com/office/drawing/2014/main" id="{0B9AF6F0-10B5-4036-95FF-0685745C1B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F0D0E3-3B4E-44CD-A533-6802AD26F33D}"/>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111557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F176D-A217-4688-8A3F-F4DAFDD81F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126A9-7FCF-45E8-ADE2-956DF404BB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F24CCB6-3CA7-483B-AE7B-766171B9C269}"/>
              </a:ext>
            </a:extLst>
          </p:cNvPr>
          <p:cNvSpPr>
            <a:spLocks noGrp="1"/>
          </p:cNvSpPr>
          <p:nvPr>
            <p:ph type="dt" sz="half" idx="10"/>
          </p:nvPr>
        </p:nvSpPr>
        <p:spPr/>
        <p:txBody>
          <a:bodyPr/>
          <a:lstStyle/>
          <a:p>
            <a:fld id="{1ACA26A3-07A5-41A9-A017-9428DA893F44}" type="datetimeFigureOut">
              <a:rPr lang="en-US" smtClean="0"/>
              <a:t>3/3/20</a:t>
            </a:fld>
            <a:endParaRPr lang="en-US"/>
          </a:p>
        </p:txBody>
      </p:sp>
      <p:sp>
        <p:nvSpPr>
          <p:cNvPr id="5" name="Footer Placeholder 4">
            <a:extLst>
              <a:ext uri="{FF2B5EF4-FFF2-40B4-BE49-F238E27FC236}">
                <a16:creationId xmlns:a16="http://schemas.microsoft.com/office/drawing/2014/main" id="{07B377C5-6F71-4716-BDD7-2B81A4435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38E41-6D12-4199-8EBC-328A5F1BAE95}"/>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2834645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EC72-15DA-4F62-BBF1-2E8671D826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3CAE52-2EC1-4EB8-8D8C-40F87F2A9D1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9E1C4E-B1D2-4309-9251-E704E529D9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5D6DFE-62FE-4902-B2B3-FEEC762DCF0C}"/>
              </a:ext>
            </a:extLst>
          </p:cNvPr>
          <p:cNvSpPr>
            <a:spLocks noGrp="1"/>
          </p:cNvSpPr>
          <p:nvPr>
            <p:ph type="dt" sz="half" idx="10"/>
          </p:nvPr>
        </p:nvSpPr>
        <p:spPr/>
        <p:txBody>
          <a:bodyPr/>
          <a:lstStyle/>
          <a:p>
            <a:fld id="{1ACA26A3-07A5-41A9-A017-9428DA893F44}" type="datetimeFigureOut">
              <a:rPr lang="en-US" smtClean="0"/>
              <a:t>3/3/20</a:t>
            </a:fld>
            <a:endParaRPr lang="en-US"/>
          </a:p>
        </p:txBody>
      </p:sp>
      <p:sp>
        <p:nvSpPr>
          <p:cNvPr id="6" name="Footer Placeholder 5">
            <a:extLst>
              <a:ext uri="{FF2B5EF4-FFF2-40B4-BE49-F238E27FC236}">
                <a16:creationId xmlns:a16="http://schemas.microsoft.com/office/drawing/2014/main" id="{B155FD0B-7CFC-4666-9942-8A40B6A08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B8FBB-C344-499E-BD6C-399558810F35}"/>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46424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18081-53F9-4B7F-AC62-D11DA0AF0D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30EF4E-9B63-4263-A939-BD61AC3B13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F364BC-CCED-4C93-A059-05FBBAC0FF5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80FD0C-A0A9-45F4-BC83-70AD283E8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EE0AAB-35AF-4B7E-AC7A-512CD4A87E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697AD0-78AB-42E8-B895-752683E789DC}"/>
              </a:ext>
            </a:extLst>
          </p:cNvPr>
          <p:cNvSpPr>
            <a:spLocks noGrp="1"/>
          </p:cNvSpPr>
          <p:nvPr>
            <p:ph type="dt" sz="half" idx="10"/>
          </p:nvPr>
        </p:nvSpPr>
        <p:spPr/>
        <p:txBody>
          <a:bodyPr/>
          <a:lstStyle/>
          <a:p>
            <a:fld id="{1ACA26A3-07A5-41A9-A017-9428DA893F44}" type="datetimeFigureOut">
              <a:rPr lang="en-US" smtClean="0"/>
              <a:t>3/3/20</a:t>
            </a:fld>
            <a:endParaRPr lang="en-US"/>
          </a:p>
        </p:txBody>
      </p:sp>
      <p:sp>
        <p:nvSpPr>
          <p:cNvPr id="8" name="Footer Placeholder 7">
            <a:extLst>
              <a:ext uri="{FF2B5EF4-FFF2-40B4-BE49-F238E27FC236}">
                <a16:creationId xmlns:a16="http://schemas.microsoft.com/office/drawing/2014/main" id="{BEA1B77C-50EA-438B-B9EC-B69C5A9B60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96F6ED-B910-4BD2-8319-80F8628EC5EE}"/>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4016686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6DE6-A854-4DF9-9B47-38B52AC548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C97C2E-67AD-4F6C-ABC3-34CDD7BD0681}"/>
              </a:ext>
            </a:extLst>
          </p:cNvPr>
          <p:cNvSpPr>
            <a:spLocks noGrp="1"/>
          </p:cNvSpPr>
          <p:nvPr>
            <p:ph type="dt" sz="half" idx="10"/>
          </p:nvPr>
        </p:nvSpPr>
        <p:spPr/>
        <p:txBody>
          <a:bodyPr/>
          <a:lstStyle/>
          <a:p>
            <a:fld id="{1ACA26A3-07A5-41A9-A017-9428DA893F44}" type="datetimeFigureOut">
              <a:rPr lang="en-US" smtClean="0"/>
              <a:t>3/3/20</a:t>
            </a:fld>
            <a:endParaRPr lang="en-US"/>
          </a:p>
        </p:txBody>
      </p:sp>
      <p:sp>
        <p:nvSpPr>
          <p:cNvPr id="4" name="Footer Placeholder 3">
            <a:extLst>
              <a:ext uri="{FF2B5EF4-FFF2-40B4-BE49-F238E27FC236}">
                <a16:creationId xmlns:a16="http://schemas.microsoft.com/office/drawing/2014/main" id="{D0C60DDD-C927-4626-9374-FFDCE6FD83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DDD1F3-4168-4FE6-90DF-A36393C2CAE9}"/>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2388697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8FC6F-A662-4F04-A281-F5588BBEFD0F}"/>
              </a:ext>
            </a:extLst>
          </p:cNvPr>
          <p:cNvSpPr>
            <a:spLocks noGrp="1"/>
          </p:cNvSpPr>
          <p:nvPr>
            <p:ph type="dt" sz="half" idx="10"/>
          </p:nvPr>
        </p:nvSpPr>
        <p:spPr/>
        <p:txBody>
          <a:bodyPr/>
          <a:lstStyle/>
          <a:p>
            <a:fld id="{1ACA26A3-07A5-41A9-A017-9428DA893F44}" type="datetimeFigureOut">
              <a:rPr lang="en-US" smtClean="0"/>
              <a:t>3/3/20</a:t>
            </a:fld>
            <a:endParaRPr lang="en-US"/>
          </a:p>
        </p:txBody>
      </p:sp>
      <p:sp>
        <p:nvSpPr>
          <p:cNvPr id="3" name="Footer Placeholder 2">
            <a:extLst>
              <a:ext uri="{FF2B5EF4-FFF2-40B4-BE49-F238E27FC236}">
                <a16:creationId xmlns:a16="http://schemas.microsoft.com/office/drawing/2014/main" id="{049DF8BF-D9E5-4B93-B5D6-8818613958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1CC486-6307-4571-BF0A-4CD4DE3AD672}"/>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381000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9149-BBD3-45FF-B1E2-E0E4FC5F0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233A02-22A9-4883-AE2E-8530C998CE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5308CC-8BA2-4019-84E4-ED1B761D5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CA3B8C-C99F-45BD-9670-6CF8F08BEECC}"/>
              </a:ext>
            </a:extLst>
          </p:cNvPr>
          <p:cNvSpPr>
            <a:spLocks noGrp="1"/>
          </p:cNvSpPr>
          <p:nvPr>
            <p:ph type="dt" sz="half" idx="10"/>
          </p:nvPr>
        </p:nvSpPr>
        <p:spPr/>
        <p:txBody>
          <a:bodyPr/>
          <a:lstStyle/>
          <a:p>
            <a:fld id="{1ACA26A3-07A5-41A9-A017-9428DA893F44}" type="datetimeFigureOut">
              <a:rPr lang="en-US" smtClean="0"/>
              <a:t>3/3/20</a:t>
            </a:fld>
            <a:endParaRPr lang="en-US"/>
          </a:p>
        </p:txBody>
      </p:sp>
      <p:sp>
        <p:nvSpPr>
          <p:cNvPr id="6" name="Footer Placeholder 5">
            <a:extLst>
              <a:ext uri="{FF2B5EF4-FFF2-40B4-BE49-F238E27FC236}">
                <a16:creationId xmlns:a16="http://schemas.microsoft.com/office/drawing/2014/main" id="{1432FCF5-A36D-49D7-A766-BAD45482F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5675C-0E91-4420-ADD2-234706CB66DA}"/>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2190291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EA40F-AE1B-4CC8-AC03-667DA9F46F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AC2B4E-D78A-48C9-9067-52F537036B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4D6FBA-ABAD-428E-A5B0-D23602DD2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868B2E-1280-4342-9C6F-C6F31FE5FE57}"/>
              </a:ext>
            </a:extLst>
          </p:cNvPr>
          <p:cNvSpPr>
            <a:spLocks noGrp="1"/>
          </p:cNvSpPr>
          <p:nvPr>
            <p:ph type="dt" sz="half" idx="10"/>
          </p:nvPr>
        </p:nvSpPr>
        <p:spPr/>
        <p:txBody>
          <a:bodyPr/>
          <a:lstStyle/>
          <a:p>
            <a:fld id="{1ACA26A3-07A5-41A9-A017-9428DA893F44}" type="datetimeFigureOut">
              <a:rPr lang="en-US" smtClean="0"/>
              <a:t>3/3/20</a:t>
            </a:fld>
            <a:endParaRPr lang="en-US"/>
          </a:p>
        </p:txBody>
      </p:sp>
      <p:sp>
        <p:nvSpPr>
          <p:cNvPr id="6" name="Footer Placeholder 5">
            <a:extLst>
              <a:ext uri="{FF2B5EF4-FFF2-40B4-BE49-F238E27FC236}">
                <a16:creationId xmlns:a16="http://schemas.microsoft.com/office/drawing/2014/main" id="{743192B9-62A9-4C42-B926-F2DD90F97D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4307C-5DC7-4D28-891C-9472BDD939B7}"/>
              </a:ext>
            </a:extLst>
          </p:cNvPr>
          <p:cNvSpPr>
            <a:spLocks noGrp="1"/>
          </p:cNvSpPr>
          <p:nvPr>
            <p:ph type="sldNum" sz="quarter" idx="12"/>
          </p:nvPr>
        </p:nvSpPr>
        <p:spPr/>
        <p:txBody>
          <a:bodyPr/>
          <a:lstStyle/>
          <a:p>
            <a:fld id="{6341A0E8-02AC-44C5-BF0B-26812809C9AA}" type="slidenum">
              <a:rPr lang="en-US" smtClean="0"/>
              <a:t>‹#›</a:t>
            </a:fld>
            <a:endParaRPr lang="en-US"/>
          </a:p>
        </p:txBody>
      </p:sp>
    </p:spTree>
    <p:extLst>
      <p:ext uri="{BB962C8B-B14F-4D97-AF65-F5344CB8AC3E}">
        <p14:creationId xmlns:p14="http://schemas.microsoft.com/office/powerpoint/2010/main" val="115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474EB-24D6-499A-BF38-B3E034B82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38B61A-EEA6-4755-B884-0CA225A0E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21DCCD-216C-4EE5-9AF1-E2F97B931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CA26A3-07A5-41A9-A017-9428DA893F44}" type="datetimeFigureOut">
              <a:rPr lang="en-US" smtClean="0"/>
              <a:t>3/3/20</a:t>
            </a:fld>
            <a:endParaRPr lang="en-US"/>
          </a:p>
        </p:txBody>
      </p:sp>
      <p:sp>
        <p:nvSpPr>
          <p:cNvPr id="5" name="Footer Placeholder 4">
            <a:extLst>
              <a:ext uri="{FF2B5EF4-FFF2-40B4-BE49-F238E27FC236}">
                <a16:creationId xmlns:a16="http://schemas.microsoft.com/office/drawing/2014/main" id="{876EA72D-C160-487C-9C54-CA46A01C80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2F2B23-4B69-45BC-927E-261F20AA3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41A0E8-02AC-44C5-BF0B-26812809C9AA}" type="slidenum">
              <a:rPr lang="en-US" smtClean="0"/>
              <a:t>‹#›</a:t>
            </a:fld>
            <a:endParaRPr lang="en-US"/>
          </a:p>
        </p:txBody>
      </p:sp>
    </p:spTree>
    <p:extLst>
      <p:ext uri="{BB962C8B-B14F-4D97-AF65-F5344CB8AC3E}">
        <p14:creationId xmlns:p14="http://schemas.microsoft.com/office/powerpoint/2010/main" val="1030520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69F29-6570-4371-9D77-BDDB7A425FD0}"/>
              </a:ext>
            </a:extLst>
          </p:cNvPr>
          <p:cNvSpPr>
            <a:spLocks noGrp="1"/>
          </p:cNvSpPr>
          <p:nvPr>
            <p:ph type="ctrTitle"/>
          </p:nvPr>
        </p:nvSpPr>
        <p:spPr>
          <a:xfrm>
            <a:off x="108157" y="21148"/>
            <a:ext cx="11893343" cy="1905002"/>
          </a:xfrm>
        </p:spPr>
        <p:txBody>
          <a:bodyPr>
            <a:normAutofit/>
          </a:bodyPr>
          <a:lstStyle/>
          <a:p>
            <a:r>
              <a:rPr lang="en-US"/>
              <a:t>CS440/ECE448 Lecture 17:</a:t>
            </a:r>
            <a:br>
              <a:rPr lang="en-US"/>
            </a:br>
            <a:r>
              <a:rPr lang="en-US"/>
              <a:t>Natural Language Processing</a:t>
            </a:r>
            <a:endParaRPr lang="en-US" dirty="0"/>
          </a:p>
        </p:txBody>
      </p:sp>
      <p:sp>
        <p:nvSpPr>
          <p:cNvPr id="3" name="Subtitle 2">
            <a:extLst>
              <a:ext uri="{FF2B5EF4-FFF2-40B4-BE49-F238E27FC236}">
                <a16:creationId xmlns:a16="http://schemas.microsoft.com/office/drawing/2014/main" id="{431637FF-3A15-4FF2-8080-4473607A5842}"/>
              </a:ext>
            </a:extLst>
          </p:cNvPr>
          <p:cNvSpPr>
            <a:spLocks noGrp="1"/>
          </p:cNvSpPr>
          <p:nvPr>
            <p:ph type="subTitle" idx="1"/>
          </p:nvPr>
        </p:nvSpPr>
        <p:spPr>
          <a:xfrm>
            <a:off x="108157" y="2560430"/>
            <a:ext cx="4720322" cy="1763919"/>
          </a:xfrm>
        </p:spPr>
        <p:txBody>
          <a:bodyPr>
            <a:normAutofit/>
          </a:bodyPr>
          <a:lstStyle/>
          <a:p>
            <a:pPr algn="l"/>
            <a:r>
              <a:rPr lang="en-US" sz="2000"/>
              <a:t>By Mark Hasegawa-Johnson, 3/2020</a:t>
            </a:r>
          </a:p>
          <a:p>
            <a:pPr algn="l"/>
            <a:r>
              <a:rPr lang="en-US" sz="2000"/>
              <a:t>License: CC-BY 4.0</a:t>
            </a:r>
          </a:p>
          <a:p>
            <a:pPr algn="l"/>
            <a:r>
              <a:rPr lang="en-US" sz="2000"/>
              <a:t>You may redistribute or remix if you cite the source.</a:t>
            </a:r>
            <a:endParaRPr lang="en-US" sz="2000" dirty="0"/>
          </a:p>
        </p:txBody>
      </p:sp>
      <p:pic>
        <p:nvPicPr>
          <p:cNvPr id="5" name="Picture 4">
            <a:extLst>
              <a:ext uri="{FF2B5EF4-FFF2-40B4-BE49-F238E27FC236}">
                <a16:creationId xmlns:a16="http://schemas.microsoft.com/office/drawing/2014/main" id="{B40B6A81-E4D0-7048-9508-78A2114EB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8278" y="2290981"/>
            <a:ext cx="3263900" cy="4076700"/>
          </a:xfrm>
          <a:prstGeom prst="rect">
            <a:avLst/>
          </a:prstGeom>
        </p:spPr>
      </p:pic>
      <p:pic>
        <p:nvPicPr>
          <p:cNvPr id="7" name="Picture 6" descr="A person standing in front of a plane&#10;&#10;Description automatically generated">
            <a:extLst>
              <a:ext uri="{FF2B5EF4-FFF2-40B4-BE49-F238E27FC236}">
                <a16:creationId xmlns:a16="http://schemas.microsoft.com/office/drawing/2014/main" id="{BE83E607-B75C-E94B-910F-1BCA716ACF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5483" y="2290980"/>
            <a:ext cx="2951530" cy="4076699"/>
          </a:xfrm>
          <a:prstGeom prst="rect">
            <a:avLst/>
          </a:prstGeom>
        </p:spPr>
      </p:pic>
      <p:sp>
        <p:nvSpPr>
          <p:cNvPr id="8" name="TextBox 7">
            <a:extLst>
              <a:ext uri="{FF2B5EF4-FFF2-40B4-BE49-F238E27FC236}">
                <a16:creationId xmlns:a16="http://schemas.microsoft.com/office/drawing/2014/main" id="{60A363D9-A2EB-CC44-80AA-6DCEB37200E4}"/>
              </a:ext>
            </a:extLst>
          </p:cNvPr>
          <p:cNvSpPr txBox="1"/>
          <p:nvPr/>
        </p:nvSpPr>
        <p:spPr>
          <a:xfrm>
            <a:off x="5669280" y="6358597"/>
            <a:ext cx="3331698" cy="523220"/>
          </a:xfrm>
          <a:prstGeom prst="rect">
            <a:avLst/>
          </a:prstGeom>
          <a:noFill/>
        </p:spPr>
        <p:txBody>
          <a:bodyPr wrap="square" rtlCol="0">
            <a:spAutoFit/>
          </a:bodyPr>
          <a:lstStyle/>
          <a:p>
            <a:r>
              <a:rPr lang="en-US" sz="1400" dirty="0"/>
              <a:t>Watercolor, Antoine de Saint-Exupery, 1944.  Public domain (copyright expired).</a:t>
            </a:r>
          </a:p>
        </p:txBody>
      </p:sp>
      <p:sp>
        <p:nvSpPr>
          <p:cNvPr id="11" name="TextBox 10">
            <a:extLst>
              <a:ext uri="{FF2B5EF4-FFF2-40B4-BE49-F238E27FC236}">
                <a16:creationId xmlns:a16="http://schemas.microsoft.com/office/drawing/2014/main" id="{5FA7E11B-FF90-4D48-85D8-A856833C12C7}"/>
              </a:ext>
            </a:extLst>
          </p:cNvPr>
          <p:cNvSpPr txBox="1"/>
          <p:nvPr/>
        </p:nvSpPr>
        <p:spPr>
          <a:xfrm>
            <a:off x="9000978" y="6342184"/>
            <a:ext cx="2951530" cy="523220"/>
          </a:xfrm>
          <a:prstGeom prst="rect">
            <a:avLst/>
          </a:prstGeom>
          <a:noFill/>
        </p:spPr>
        <p:txBody>
          <a:bodyPr wrap="square" rtlCol="0">
            <a:spAutoFit/>
          </a:bodyPr>
          <a:lstStyle/>
          <a:p>
            <a:r>
              <a:rPr lang="en-US" sz="1400" dirty="0"/>
              <a:t>Photo, NYT Online, 1933.  Public domain (copyright expired).</a:t>
            </a:r>
          </a:p>
        </p:txBody>
      </p:sp>
    </p:spTree>
    <p:extLst>
      <p:ext uri="{BB962C8B-B14F-4D97-AF65-F5344CB8AC3E}">
        <p14:creationId xmlns:p14="http://schemas.microsoft.com/office/powerpoint/2010/main" val="7249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B5464-20F7-C944-B4A2-C6F45768CAA6}"/>
              </a:ext>
            </a:extLst>
          </p:cNvPr>
          <p:cNvSpPr>
            <a:spLocks noGrp="1"/>
          </p:cNvSpPr>
          <p:nvPr>
            <p:ph type="title"/>
          </p:nvPr>
        </p:nvSpPr>
        <p:spPr/>
        <p:txBody>
          <a:bodyPr/>
          <a:lstStyle/>
          <a:p>
            <a:r>
              <a:rPr lang="en-US" dirty="0"/>
              <a:t>Predicates, Entities, and Propositions</a:t>
            </a:r>
          </a:p>
        </p:txBody>
      </p:sp>
      <p:sp>
        <p:nvSpPr>
          <p:cNvPr id="3" name="Content Placeholder 2">
            <a:extLst>
              <a:ext uri="{FF2B5EF4-FFF2-40B4-BE49-F238E27FC236}">
                <a16:creationId xmlns:a16="http://schemas.microsoft.com/office/drawing/2014/main" id="{4C397017-A46F-254E-8474-58B8426BF978}"/>
              </a:ext>
            </a:extLst>
          </p:cNvPr>
          <p:cNvSpPr>
            <a:spLocks noGrp="1"/>
          </p:cNvSpPr>
          <p:nvPr>
            <p:ph idx="1"/>
          </p:nvPr>
        </p:nvSpPr>
        <p:spPr>
          <a:xfrm>
            <a:off x="838200" y="1502067"/>
            <a:ext cx="10515600" cy="5222289"/>
          </a:xfrm>
        </p:spPr>
        <p:txBody>
          <a:bodyPr>
            <a:normAutofit fontScale="92500" lnSpcReduction="10000"/>
          </a:bodyPr>
          <a:lstStyle/>
          <a:p>
            <a:r>
              <a:rPr lang="en-US" dirty="0"/>
              <a:t>A </a:t>
            </a:r>
            <a:r>
              <a:rPr lang="en-US" b="1" u="sng" dirty="0"/>
              <a:t>predicate</a:t>
            </a:r>
            <a:r>
              <a:rPr lang="en-US" dirty="0"/>
              <a:t> is like a function, that can be applied to some arguments.</a:t>
            </a:r>
          </a:p>
          <a:p>
            <a:endParaRPr lang="en-US" dirty="0"/>
          </a:p>
          <a:p>
            <a:pPr marL="0" indent="0" algn="ctr">
              <a:buNone/>
            </a:pPr>
            <a:r>
              <a:rPr lang="en-US" i="1" dirty="0"/>
              <a:t>Love(</a:t>
            </a:r>
            <a:r>
              <a:rPr lang="en-US" i="1" dirty="0" err="1"/>
              <a:t>x,y</a:t>
            </a:r>
            <a:r>
              <a:rPr lang="en-US" i="1" dirty="0"/>
              <a:t>)</a:t>
            </a:r>
          </a:p>
          <a:p>
            <a:pPr marL="0" indent="0" algn="ctr">
              <a:buNone/>
            </a:pPr>
            <a:endParaRPr lang="en-US" i="1" dirty="0"/>
          </a:p>
          <a:p>
            <a:r>
              <a:rPr lang="en-US" dirty="0"/>
              <a:t>An </a:t>
            </a:r>
            <a:r>
              <a:rPr lang="en-US" b="1" u="sng" dirty="0"/>
              <a:t>entity</a:t>
            </a:r>
            <a:r>
              <a:rPr lang="en-US" dirty="0"/>
              <a:t> is like a constant, which can be the value of the argument of a function:</a:t>
            </a:r>
          </a:p>
          <a:p>
            <a:endParaRPr lang="en-US" dirty="0"/>
          </a:p>
          <a:p>
            <a:pPr marL="0" indent="0" algn="ctr">
              <a:buNone/>
            </a:pPr>
            <a:r>
              <a:rPr lang="en-US" i="1" dirty="0"/>
              <a:t>Love(“The prince”, “his rose”)</a:t>
            </a:r>
          </a:p>
          <a:p>
            <a:pPr marL="0" indent="0" algn="ctr">
              <a:buNone/>
            </a:pPr>
            <a:endParaRPr lang="en-US" i="1" dirty="0"/>
          </a:p>
          <a:p>
            <a:r>
              <a:rPr lang="en-US" dirty="0"/>
              <a:t>When the arguments have been evaluated to constants, we get a </a:t>
            </a:r>
            <a:r>
              <a:rPr lang="en-US" b="1" u="sng" dirty="0"/>
              <a:t>proposition</a:t>
            </a:r>
            <a:r>
              <a:rPr lang="en-US" dirty="0"/>
              <a:t>.  For example, an RDF triple is a proposition with only two arguments: Subject and Object.</a:t>
            </a:r>
          </a:p>
        </p:txBody>
      </p:sp>
    </p:spTree>
    <p:extLst>
      <p:ext uri="{BB962C8B-B14F-4D97-AF65-F5344CB8AC3E}">
        <p14:creationId xmlns:p14="http://schemas.microsoft.com/office/powerpoint/2010/main" val="380213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922A-7D13-4747-8A17-A4B80738B6AD}"/>
              </a:ext>
            </a:extLst>
          </p:cNvPr>
          <p:cNvSpPr>
            <a:spLocks noGrp="1"/>
          </p:cNvSpPr>
          <p:nvPr>
            <p:ph type="title"/>
          </p:nvPr>
        </p:nvSpPr>
        <p:spPr/>
        <p:txBody>
          <a:bodyPr/>
          <a:lstStyle/>
          <a:p>
            <a:r>
              <a:rPr lang="en-US" dirty="0"/>
              <a:t>The Syntax-Semantics Interface</a:t>
            </a:r>
          </a:p>
        </p:txBody>
      </p:sp>
      <p:sp>
        <p:nvSpPr>
          <p:cNvPr id="3" name="Content Placeholder 2">
            <a:extLst>
              <a:ext uri="{FF2B5EF4-FFF2-40B4-BE49-F238E27FC236}">
                <a16:creationId xmlns:a16="http://schemas.microsoft.com/office/drawing/2014/main" id="{DD7E8C00-711D-8A4F-A1E4-BCC2C3181812}"/>
              </a:ext>
            </a:extLst>
          </p:cNvPr>
          <p:cNvSpPr>
            <a:spLocks noGrp="1"/>
          </p:cNvSpPr>
          <p:nvPr>
            <p:ph idx="1"/>
          </p:nvPr>
        </p:nvSpPr>
        <p:spPr/>
        <p:txBody>
          <a:bodyPr>
            <a:normAutofit fontScale="92500" lnSpcReduction="10000"/>
          </a:bodyPr>
          <a:lstStyle/>
          <a:p>
            <a:pPr marL="0" indent="0">
              <a:buNone/>
            </a:pPr>
            <a:r>
              <a:rPr lang="en-US" dirty="0"/>
              <a:t>Suppose we are given the text</a:t>
            </a:r>
          </a:p>
          <a:p>
            <a:pPr marL="0" indent="0" algn="ctr">
              <a:buNone/>
            </a:pPr>
            <a:r>
              <a:rPr lang="en-US" i="1" dirty="0"/>
              <a:t>The prince loves his rose.</a:t>
            </a:r>
          </a:p>
          <a:p>
            <a:pPr marL="0" indent="0">
              <a:buNone/>
            </a:pPr>
            <a:endParaRPr lang="en-US" dirty="0"/>
          </a:p>
          <a:p>
            <a:pPr marL="0" indent="0">
              <a:buNone/>
            </a:pPr>
            <a:r>
              <a:rPr lang="en-US" dirty="0"/>
              <a:t>How can we get the propositional form</a:t>
            </a:r>
          </a:p>
          <a:p>
            <a:pPr marL="0" indent="0" algn="ctr">
              <a:buNone/>
            </a:pPr>
            <a:r>
              <a:rPr lang="en-US" i="1" dirty="0"/>
              <a:t>Love(the prince, his rose)</a:t>
            </a:r>
          </a:p>
          <a:p>
            <a:pPr marL="0" indent="0" algn="ctr">
              <a:buNone/>
            </a:pPr>
            <a:endParaRPr lang="en-US" i="1" dirty="0"/>
          </a:p>
          <a:p>
            <a:pPr marL="0" indent="0">
              <a:buNone/>
            </a:pPr>
            <a:r>
              <a:rPr lang="en-US" dirty="0"/>
              <a:t>This problem is called the “syntax-semantics” interface, because one way to solve it is as follows: </a:t>
            </a:r>
          </a:p>
          <a:p>
            <a:pPr marL="514350" indent="-514350">
              <a:buFont typeface="+mj-lt"/>
              <a:buAutoNum type="arabicPeriod"/>
            </a:pPr>
            <a:r>
              <a:rPr lang="en-US" dirty="0"/>
              <a:t>Parse the sentence into noun phrases and verb phrases.</a:t>
            </a:r>
          </a:p>
          <a:p>
            <a:pPr marL="514350" indent="-514350">
              <a:buFont typeface="+mj-lt"/>
              <a:buAutoNum type="arabicPeriod"/>
            </a:pPr>
            <a:r>
              <a:rPr lang="en-US" dirty="0"/>
              <a:t>Map each noun phrase to an entity, each verb phrase to a predicate.</a:t>
            </a:r>
          </a:p>
        </p:txBody>
      </p:sp>
    </p:spTree>
    <p:extLst>
      <p:ext uri="{BB962C8B-B14F-4D97-AF65-F5344CB8AC3E}">
        <p14:creationId xmlns:p14="http://schemas.microsoft.com/office/powerpoint/2010/main" val="425775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7944-56F3-6D41-B8B5-A68977F14A8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BEE7671-82E3-AA4D-A250-9D64B12BE98F}"/>
              </a:ext>
            </a:extLst>
          </p:cNvPr>
          <p:cNvSpPr>
            <a:spLocks noGrp="1"/>
          </p:cNvSpPr>
          <p:nvPr>
            <p:ph idx="1"/>
          </p:nvPr>
        </p:nvSpPr>
        <p:spPr/>
        <p:txBody>
          <a:bodyPr/>
          <a:lstStyle/>
          <a:p>
            <a:r>
              <a:rPr lang="en-US" dirty="0">
                <a:solidFill>
                  <a:schemeClr val="bg1">
                    <a:lumMod val="75000"/>
                  </a:schemeClr>
                </a:solidFill>
              </a:rPr>
              <a:t>Information Extraction</a:t>
            </a:r>
          </a:p>
          <a:p>
            <a:r>
              <a:rPr lang="en-US" dirty="0">
                <a:solidFill>
                  <a:schemeClr val="bg1">
                    <a:lumMod val="75000"/>
                  </a:schemeClr>
                </a:solidFill>
              </a:rPr>
              <a:t>Semantics</a:t>
            </a:r>
          </a:p>
          <a:p>
            <a:pPr lvl="1"/>
            <a:r>
              <a:rPr lang="en-US" dirty="0">
                <a:solidFill>
                  <a:schemeClr val="bg1">
                    <a:lumMod val="75000"/>
                  </a:schemeClr>
                </a:solidFill>
              </a:rPr>
              <a:t>predicates, entities, and propositions</a:t>
            </a:r>
          </a:p>
          <a:p>
            <a:r>
              <a:rPr lang="en-US" dirty="0"/>
              <a:t>Syntax</a:t>
            </a:r>
          </a:p>
          <a:p>
            <a:pPr lvl="1"/>
            <a:r>
              <a:rPr lang="en-US" dirty="0"/>
              <a:t> context-free grammar</a:t>
            </a:r>
          </a:p>
          <a:p>
            <a:pPr lvl="1"/>
            <a:r>
              <a:rPr lang="en-US" dirty="0"/>
              <a:t>parts of speech</a:t>
            </a:r>
          </a:p>
          <a:p>
            <a:r>
              <a:rPr lang="en-US" dirty="0"/>
              <a:t>Training parsers: the Penn Treebank</a:t>
            </a:r>
          </a:p>
          <a:p>
            <a:pPr lvl="1"/>
            <a:endParaRPr lang="en-US" dirty="0"/>
          </a:p>
          <a:p>
            <a:pPr marL="0" indent="0">
              <a:buNone/>
            </a:pPr>
            <a:endParaRPr lang="en-US" dirty="0"/>
          </a:p>
        </p:txBody>
      </p:sp>
    </p:spTree>
    <p:extLst>
      <p:ext uri="{BB962C8B-B14F-4D97-AF65-F5344CB8AC3E}">
        <p14:creationId xmlns:p14="http://schemas.microsoft.com/office/powerpoint/2010/main" val="66186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B44F5-E595-4049-94AF-0E0B5B2FD2EC}"/>
              </a:ext>
            </a:extLst>
          </p:cNvPr>
          <p:cNvSpPr>
            <a:spLocks noGrp="1"/>
          </p:cNvSpPr>
          <p:nvPr>
            <p:ph type="title"/>
          </p:nvPr>
        </p:nvSpPr>
        <p:spPr/>
        <p:txBody>
          <a:bodyPr/>
          <a:lstStyle/>
          <a:p>
            <a:r>
              <a:rPr lang="en-US" dirty="0"/>
              <a:t>Syntax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D8B2AB4-C9B3-914F-BE1D-11E862DA2312}"/>
                  </a:ext>
                </a:extLst>
              </p:cNvPr>
              <p:cNvSpPr>
                <a:spLocks noGrp="1"/>
              </p:cNvSpPr>
              <p:nvPr>
                <p:ph idx="1"/>
              </p:nvPr>
            </p:nvSpPr>
            <p:spPr>
              <a:xfrm>
                <a:off x="838200" y="1586473"/>
                <a:ext cx="10515600" cy="4912800"/>
              </a:xfrm>
            </p:spPr>
            <p:txBody>
              <a:bodyPr>
                <a:normAutofit fontScale="92500" lnSpcReduction="20000"/>
              </a:bodyPr>
              <a:lstStyle/>
              <a:p>
                <a:pPr marL="0" indent="0">
                  <a:buNone/>
                </a:pPr>
                <a:r>
                  <a:rPr lang="en-US" dirty="0"/>
                  <a:t>Syntax is the study of how words, in natural language, are grouped together in order to form meaningful phrases.</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d>
                            <m:dPr>
                              <m:ctrlPr>
                                <a:rPr lang="en-US" i="1" dirty="0">
                                  <a:latin typeface="Cambria Math" panose="02040503050406030204" pitchFamily="18" charset="0"/>
                                </a:rPr>
                              </m:ctrlPr>
                            </m:dPr>
                            <m:e>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m:t>
                                  </m:r>
                                  <m:r>
                                    <a:rPr lang="en-US" b="0" i="1" dirty="0" smtClean="0">
                                      <a:latin typeface="Cambria Math" panose="02040503050406030204" pitchFamily="18" charset="0"/>
                                    </a:rPr>
                                    <m:t>𝑡h𝑒</m:t>
                                  </m:r>
                                  <m:r>
                                    <a:rPr lang="en-US" b="0" i="1" dirty="0" smtClean="0">
                                      <a:latin typeface="Cambria Math" panose="02040503050406030204" pitchFamily="18" charset="0"/>
                                    </a:rPr>
                                    <m:t> </m:t>
                                  </m:r>
                                  <m:r>
                                    <a:rPr lang="en-US" b="0" i="1" dirty="0" smtClean="0">
                                      <a:latin typeface="Cambria Math" panose="02040503050406030204" pitchFamily="18" charset="0"/>
                                    </a:rPr>
                                    <m:t>𝑝𝑟𝑖𝑛𝑐𝑒</m:t>
                                  </m:r>
                                  <m:r>
                                    <a:rPr lang="en-US" b="0" i="1" dirty="0" smtClean="0">
                                      <a:latin typeface="Cambria Math" panose="02040503050406030204" pitchFamily="18" charset="0"/>
                                    </a:rPr>
                                    <m:t>)</m:t>
                                  </m:r>
                                </m:e>
                                <m:sub>
                                  <m:r>
                                    <a:rPr lang="en-US" b="0" i="1" dirty="0" smtClean="0">
                                      <a:latin typeface="Cambria Math" panose="02040503050406030204" pitchFamily="18" charset="0"/>
                                    </a:rPr>
                                    <m:t>𝑁𝑃</m:t>
                                  </m:r>
                                </m:sub>
                              </m:sSub>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m:t>
                                  </m:r>
                                  <m:r>
                                    <a:rPr lang="en-US" b="0" i="1" dirty="0" smtClean="0">
                                      <a:latin typeface="Cambria Math" panose="02040503050406030204" pitchFamily="18" charset="0"/>
                                    </a:rPr>
                                    <m:t>𝑙𝑜𝑣𝑒𝑠</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m:t>
                                      </m:r>
                                      <m:r>
                                        <a:rPr lang="en-US" b="0" i="1" dirty="0" smtClean="0">
                                          <a:latin typeface="Cambria Math" panose="02040503050406030204" pitchFamily="18" charset="0"/>
                                        </a:rPr>
                                        <m:t>h𝑖𝑠</m:t>
                                      </m:r>
                                      <m:r>
                                        <a:rPr lang="en-US" b="0" i="1" dirty="0" smtClean="0">
                                          <a:latin typeface="Cambria Math" panose="02040503050406030204" pitchFamily="18" charset="0"/>
                                        </a:rPr>
                                        <m:t> </m:t>
                                      </m:r>
                                      <m:r>
                                        <a:rPr lang="en-US" b="0" i="1" dirty="0" smtClean="0">
                                          <a:latin typeface="Cambria Math" panose="02040503050406030204" pitchFamily="18" charset="0"/>
                                        </a:rPr>
                                        <m:t>𝑟𝑜𝑠𝑒</m:t>
                                      </m:r>
                                      <m:r>
                                        <a:rPr lang="en-US" b="0" i="1" dirty="0" smtClean="0">
                                          <a:latin typeface="Cambria Math" panose="02040503050406030204" pitchFamily="18" charset="0"/>
                                        </a:rPr>
                                        <m:t>)</m:t>
                                      </m:r>
                                    </m:e>
                                    <m:sub>
                                      <m:r>
                                        <a:rPr lang="en-US" b="0" i="1" dirty="0" smtClean="0">
                                          <a:latin typeface="Cambria Math" panose="02040503050406030204" pitchFamily="18" charset="0"/>
                                        </a:rPr>
                                        <m:t>𝑁𝑃</m:t>
                                      </m:r>
                                    </m:sub>
                                  </m:sSub>
                                  <m:r>
                                    <a:rPr lang="en-US" b="0" i="1" dirty="0" smtClean="0">
                                      <a:latin typeface="Cambria Math" panose="02040503050406030204" pitchFamily="18" charset="0"/>
                                    </a:rPr>
                                    <m:t>)</m:t>
                                  </m:r>
                                </m:e>
                                <m:sub>
                                  <m:r>
                                    <a:rPr lang="en-US" b="0" i="1" dirty="0" smtClean="0">
                                      <a:latin typeface="Cambria Math" panose="02040503050406030204" pitchFamily="18" charset="0"/>
                                    </a:rPr>
                                    <m:t>𝑉𝑃</m:t>
                                  </m:r>
                                </m:sub>
                              </m:sSub>
                            </m:e>
                          </m:d>
                        </m:e>
                        <m:sub>
                          <m:r>
                            <a:rPr lang="en-US" b="0" i="1" dirty="0" smtClean="0">
                              <a:latin typeface="Cambria Math" panose="02040503050406030204" pitchFamily="18" charset="0"/>
                            </a:rPr>
                            <m:t>𝑆</m:t>
                          </m:r>
                        </m:sub>
                      </m:sSub>
                    </m:oMath>
                  </m:oMathPara>
                </a14:m>
                <a:endParaRPr lang="en-US" i="1" dirty="0"/>
              </a:p>
              <a:p>
                <a:pPr marL="0" indent="0" algn="ctr">
                  <a:buNone/>
                </a:pPr>
                <a:endParaRPr lang="en-US" i="1" dirty="0"/>
              </a:p>
              <a:p>
                <a:pPr marL="0" indent="0">
                  <a:buNone/>
                </a:pPr>
                <a:r>
                  <a:rPr lang="en-US" dirty="0"/>
                  <a:t>The structural elements are things like:</a:t>
                </a:r>
              </a:p>
              <a:p>
                <a:r>
                  <a:rPr lang="en-US" dirty="0"/>
                  <a:t>NP = </a:t>
                </a:r>
                <a:r>
                  <a:rPr lang="en-US" b="1" u="sng" dirty="0"/>
                  <a:t>noun phrase</a:t>
                </a:r>
                <a:r>
                  <a:rPr lang="en-US" dirty="0"/>
                  <a:t>, usually contains exactly one entity</a:t>
                </a:r>
              </a:p>
              <a:p>
                <a:r>
                  <a:rPr lang="en-US" dirty="0"/>
                  <a:t>S = </a:t>
                </a:r>
                <a:r>
                  <a:rPr lang="en-US" b="1" u="sng" dirty="0"/>
                  <a:t>sentence</a:t>
                </a:r>
                <a:r>
                  <a:rPr lang="en-US" dirty="0"/>
                  <a:t>, usually contains one proposition</a:t>
                </a:r>
              </a:p>
              <a:p>
                <a:r>
                  <a:rPr lang="en-US" dirty="0"/>
                  <a:t>VP = </a:t>
                </a:r>
                <a:r>
                  <a:rPr lang="en-US" b="1" u="sng" dirty="0"/>
                  <a:t>verb phrase</a:t>
                </a:r>
                <a:r>
                  <a:rPr lang="en-US" dirty="0"/>
                  <a:t>, usually contains a predicate with all of its arguments mapped to constants except the subject</a:t>
                </a:r>
              </a:p>
              <a:p>
                <a:endParaRPr lang="en-US" dirty="0"/>
              </a:p>
              <a:p>
                <a:pPr marL="0" indent="0">
                  <a:buNone/>
                </a:pPr>
                <a:r>
                  <a:rPr lang="en-US" dirty="0"/>
                  <a:t>The structural elements of syntax </a:t>
                </a:r>
                <a:r>
                  <a:rPr lang="en-US" i="1" dirty="0"/>
                  <a:t>usually</a:t>
                </a:r>
                <a:r>
                  <a:rPr lang="en-US" dirty="0"/>
                  <a:t> correspond to meaning elements (entities, predicates, propositions) in semantics, but they don’t have to.</a:t>
                </a:r>
              </a:p>
            </p:txBody>
          </p:sp>
        </mc:Choice>
        <mc:Fallback>
          <p:sp>
            <p:nvSpPr>
              <p:cNvPr id="3" name="Content Placeholder 2">
                <a:extLst>
                  <a:ext uri="{FF2B5EF4-FFF2-40B4-BE49-F238E27FC236}">
                    <a16:creationId xmlns:a16="http://schemas.microsoft.com/office/drawing/2014/main" id="{4D8B2AB4-C9B3-914F-BE1D-11E862DA2312}"/>
                  </a:ext>
                </a:extLst>
              </p:cNvPr>
              <p:cNvSpPr>
                <a:spLocks noGrp="1" noRot="1" noChangeAspect="1" noMove="1" noResize="1" noEditPoints="1" noAdjustHandles="1" noChangeArrowheads="1" noChangeShapeType="1" noTextEdit="1"/>
              </p:cNvSpPr>
              <p:nvPr>
                <p:ph idx="1"/>
              </p:nvPr>
            </p:nvSpPr>
            <p:spPr>
              <a:xfrm>
                <a:off x="838200" y="1586473"/>
                <a:ext cx="10515600" cy="4912800"/>
              </a:xfrm>
              <a:blipFill>
                <a:blip r:embed="rId2"/>
                <a:stretch>
                  <a:fillRect l="-965" t="-3093" b="-2835"/>
                </a:stretch>
              </a:blipFill>
            </p:spPr>
            <p:txBody>
              <a:bodyPr/>
              <a:lstStyle/>
              <a:p>
                <a:r>
                  <a:rPr lang="en-US">
                    <a:noFill/>
                  </a:rPr>
                  <a:t> </a:t>
                </a:r>
              </a:p>
            </p:txBody>
          </p:sp>
        </mc:Fallback>
      </mc:AlternateContent>
    </p:spTree>
    <p:extLst>
      <p:ext uri="{BB962C8B-B14F-4D97-AF65-F5344CB8AC3E}">
        <p14:creationId xmlns:p14="http://schemas.microsoft.com/office/powerpoint/2010/main" val="2833979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629C-9BDC-3E4A-83A4-28B10C6F42B3}"/>
              </a:ext>
            </a:extLst>
          </p:cNvPr>
          <p:cNvSpPr>
            <a:spLocks noGrp="1"/>
          </p:cNvSpPr>
          <p:nvPr>
            <p:ph type="title"/>
          </p:nvPr>
        </p:nvSpPr>
        <p:spPr/>
        <p:txBody>
          <a:bodyPr/>
          <a:lstStyle/>
          <a:p>
            <a:r>
              <a:rPr lang="en-US" dirty="0"/>
              <a:t>Context-Free Grammar (CFG)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7ACC31-2F8F-7144-BA4B-0BDFCD447C5C}"/>
                  </a:ext>
                </a:extLst>
              </p:cNvPr>
              <p:cNvSpPr>
                <a:spLocks noGrp="1"/>
              </p:cNvSpPr>
              <p:nvPr>
                <p:ph idx="1"/>
              </p:nvPr>
            </p:nvSpPr>
            <p:spPr>
              <a:xfrm>
                <a:off x="838200" y="1825626"/>
                <a:ext cx="5534465" cy="4351338"/>
              </a:xfrm>
            </p:spPr>
            <p:txBody>
              <a:bodyPr>
                <a:normAutofit lnSpcReduction="10000"/>
              </a:bodyPr>
              <a:lstStyle/>
              <a:p>
                <a:pPr marL="0" indent="0">
                  <a:buNone/>
                </a:pPr>
                <a:r>
                  <a:rPr lang="en-US" dirty="0"/>
                  <a:t>A “context-free grammar” (CFG) is a set of rules that specify how to produce a sentence.</a:t>
                </a:r>
              </a:p>
              <a:p>
                <a:pPr marL="0" indent="0">
                  <a:buNone/>
                </a:pPr>
                <a:endParaRPr lang="en-US" dirty="0"/>
              </a:p>
              <a:p>
                <a:pPr marL="0" indent="0">
                  <a:buNone/>
                </a:pPr>
                <a:r>
                  <a:rPr lang="en-US" dirty="0"/>
                  <a:t>A CFG is defined by three things:</a:t>
                </a:r>
              </a:p>
              <a:p>
                <a:pPr marL="514350" indent="-514350">
                  <a:buFont typeface="+mj-lt"/>
                  <a:buAutoNum type="arabicPeriod"/>
                </a:pPr>
                <a:r>
                  <a:rPr lang="en-US" dirty="0"/>
                  <a:t>A set of nonterminal nodes, </a:t>
                </a:r>
                <a14:m>
                  <m:oMath xmlns:m="http://schemas.openxmlformats.org/officeDocument/2006/math">
                    <m:r>
                      <a:rPr lang="el-GR" i="1" smtClean="0">
                        <a:latin typeface="Cambria Math" panose="02040503050406030204" pitchFamily="18" charset="0"/>
                        <a:ea typeface="Cambria Math" panose="02040503050406030204" pitchFamily="18" charset="0"/>
                      </a:rPr>
                      <m:t>𝒩</m:t>
                    </m:r>
                  </m:oMath>
                </a14:m>
                <a:r>
                  <a:rPr lang="en-US" dirty="0"/>
                  <a:t> (structural elements)</a:t>
                </a:r>
              </a:p>
              <a:p>
                <a:pPr marL="514350" indent="-514350">
                  <a:buFont typeface="+mj-lt"/>
                  <a:buAutoNum type="arabicPeriod"/>
                </a:pPr>
                <a:r>
                  <a:rPr lang="en-US" dirty="0"/>
                  <a:t>A set of terminal nodes, </a:t>
                </a:r>
                <a14:m>
                  <m:oMath xmlns:m="http://schemas.openxmlformats.org/officeDocument/2006/math">
                    <m:r>
                      <a:rPr lang="en-US" i="1" smtClean="0">
                        <a:latin typeface="Cambria Math" panose="02040503050406030204" pitchFamily="18" charset="0"/>
                        <a:ea typeface="Cambria Math" panose="02040503050406030204" pitchFamily="18" charset="0"/>
                      </a:rPr>
                      <m:t>𝒯</m:t>
                    </m:r>
                  </m:oMath>
                </a14:m>
                <a:r>
                  <a:rPr lang="en-US" dirty="0"/>
                  <a:t> (words)</a:t>
                </a:r>
              </a:p>
              <a:p>
                <a:pPr marL="514350" indent="-514350">
                  <a:buFont typeface="+mj-lt"/>
                  <a:buAutoNum type="arabicPeriod"/>
                </a:pPr>
                <a:r>
                  <a:rPr lang="en-US" dirty="0"/>
                  <a:t>A set of production rules</a:t>
                </a:r>
              </a:p>
            </p:txBody>
          </p:sp>
        </mc:Choice>
        <mc:Fallback>
          <p:sp>
            <p:nvSpPr>
              <p:cNvPr id="3" name="Content Placeholder 2">
                <a:extLst>
                  <a:ext uri="{FF2B5EF4-FFF2-40B4-BE49-F238E27FC236}">
                    <a16:creationId xmlns:a16="http://schemas.microsoft.com/office/drawing/2014/main" id="{C67ACC31-2F8F-7144-BA4B-0BDFCD447C5C}"/>
                  </a:ext>
                </a:extLst>
              </p:cNvPr>
              <p:cNvSpPr>
                <a:spLocks noGrp="1" noRot="1" noChangeAspect="1" noMove="1" noResize="1" noEditPoints="1" noAdjustHandles="1" noChangeArrowheads="1" noChangeShapeType="1" noTextEdit="1"/>
              </p:cNvSpPr>
              <p:nvPr>
                <p:ph idx="1"/>
              </p:nvPr>
            </p:nvSpPr>
            <p:spPr>
              <a:xfrm>
                <a:off x="838200" y="1825626"/>
                <a:ext cx="5534465" cy="4351338"/>
              </a:xfrm>
              <a:blipFill>
                <a:blip r:embed="rId2"/>
                <a:stretch>
                  <a:fillRect l="-2059" t="-3509" r="-229"/>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D83CD4B-EB70-8149-B0A1-5EAFD949FF51}"/>
              </a:ext>
            </a:extLst>
          </p:cNvPr>
          <p:cNvSpPr/>
          <p:nvPr/>
        </p:nvSpPr>
        <p:spPr>
          <a:xfrm>
            <a:off x="7564495" y="5185677"/>
            <a:ext cx="3694538" cy="523220"/>
          </a:xfrm>
          <a:prstGeom prst="rect">
            <a:avLst/>
          </a:prstGeom>
        </p:spPr>
        <p:txBody>
          <a:bodyPr wrap="none">
            <a:spAutoFit/>
          </a:bodyPr>
          <a:lstStyle/>
          <a:p>
            <a:r>
              <a:rPr lang="en-US" sz="2800" i="1" dirty="0"/>
              <a:t>The prince loves his rose</a:t>
            </a:r>
            <a:endParaRPr lang="en-US" sz="2800" dirty="0"/>
          </a:p>
        </p:txBody>
      </p:sp>
      <p:cxnSp>
        <p:nvCxnSpPr>
          <p:cNvPr id="6" name="Straight Connector 5">
            <a:extLst>
              <a:ext uri="{FF2B5EF4-FFF2-40B4-BE49-F238E27FC236}">
                <a16:creationId xmlns:a16="http://schemas.microsoft.com/office/drawing/2014/main" id="{B3D6C2D1-E523-A04A-B9D7-A518D573F4CC}"/>
              </a:ext>
            </a:extLst>
          </p:cNvPr>
          <p:cNvCxnSpPr>
            <a:cxnSpLocks/>
          </p:cNvCxnSpPr>
          <p:nvPr/>
        </p:nvCxnSpPr>
        <p:spPr>
          <a:xfrm flipV="1">
            <a:off x="7920111" y="4360985"/>
            <a:ext cx="436098" cy="801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68EBE0-1E2F-0942-815A-96CE2F361282}"/>
              </a:ext>
            </a:extLst>
          </p:cNvPr>
          <p:cNvCxnSpPr>
            <a:cxnSpLocks/>
          </p:cNvCxnSpPr>
          <p:nvPr/>
        </p:nvCxnSpPr>
        <p:spPr>
          <a:xfrm flipH="1" flipV="1">
            <a:off x="8356209" y="4360985"/>
            <a:ext cx="422031" cy="824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12DB12-DB01-3E44-979A-4971EB1931FC}"/>
              </a:ext>
            </a:extLst>
          </p:cNvPr>
          <p:cNvCxnSpPr>
            <a:cxnSpLocks/>
            <a:endCxn id="17" idx="2"/>
          </p:cNvCxnSpPr>
          <p:nvPr/>
        </p:nvCxnSpPr>
        <p:spPr>
          <a:xfrm flipV="1">
            <a:off x="10140463" y="4637407"/>
            <a:ext cx="459853" cy="537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D1C3AA-B9C0-894A-8F9A-1B846CEB4AD9}"/>
              </a:ext>
            </a:extLst>
          </p:cNvPr>
          <p:cNvCxnSpPr>
            <a:cxnSpLocks/>
            <a:endCxn id="17" idx="2"/>
          </p:cNvCxnSpPr>
          <p:nvPr/>
        </p:nvCxnSpPr>
        <p:spPr>
          <a:xfrm flipH="1" flipV="1">
            <a:off x="10600316" y="4637407"/>
            <a:ext cx="398278" cy="559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A934BF6-7C1B-F24E-89CE-75F6506B0EFD}"/>
              </a:ext>
            </a:extLst>
          </p:cNvPr>
          <p:cNvSpPr/>
          <p:nvPr/>
        </p:nvSpPr>
        <p:spPr>
          <a:xfrm>
            <a:off x="8064375" y="3891448"/>
            <a:ext cx="603050" cy="523220"/>
          </a:xfrm>
          <a:prstGeom prst="rect">
            <a:avLst/>
          </a:prstGeom>
        </p:spPr>
        <p:txBody>
          <a:bodyPr wrap="none">
            <a:spAutoFit/>
          </a:bodyPr>
          <a:lstStyle/>
          <a:p>
            <a:r>
              <a:rPr lang="en-US" sz="2800" dirty="0"/>
              <a:t>NP</a:t>
            </a:r>
          </a:p>
        </p:txBody>
      </p:sp>
      <p:sp>
        <p:nvSpPr>
          <p:cNvPr id="17" name="Rectangle 16">
            <a:extLst>
              <a:ext uri="{FF2B5EF4-FFF2-40B4-BE49-F238E27FC236}">
                <a16:creationId xmlns:a16="http://schemas.microsoft.com/office/drawing/2014/main" id="{4DAB48A0-C1B4-C440-9F77-9E80DA5D08A1}"/>
              </a:ext>
            </a:extLst>
          </p:cNvPr>
          <p:cNvSpPr/>
          <p:nvPr/>
        </p:nvSpPr>
        <p:spPr>
          <a:xfrm>
            <a:off x="10298791" y="4114187"/>
            <a:ext cx="603050" cy="523220"/>
          </a:xfrm>
          <a:prstGeom prst="rect">
            <a:avLst/>
          </a:prstGeom>
        </p:spPr>
        <p:txBody>
          <a:bodyPr wrap="none">
            <a:spAutoFit/>
          </a:bodyPr>
          <a:lstStyle/>
          <a:p>
            <a:r>
              <a:rPr lang="en-US" sz="2800" dirty="0"/>
              <a:t>NP</a:t>
            </a:r>
          </a:p>
        </p:txBody>
      </p:sp>
      <p:sp>
        <p:nvSpPr>
          <p:cNvPr id="18" name="Rectangle 17">
            <a:extLst>
              <a:ext uri="{FF2B5EF4-FFF2-40B4-BE49-F238E27FC236}">
                <a16:creationId xmlns:a16="http://schemas.microsoft.com/office/drawing/2014/main" id="{119C1700-B529-1844-B00E-CDDE169BB9D8}"/>
              </a:ext>
            </a:extLst>
          </p:cNvPr>
          <p:cNvSpPr/>
          <p:nvPr/>
        </p:nvSpPr>
        <p:spPr>
          <a:xfrm>
            <a:off x="9719672" y="2873885"/>
            <a:ext cx="574196" cy="523220"/>
          </a:xfrm>
          <a:prstGeom prst="rect">
            <a:avLst/>
          </a:prstGeom>
        </p:spPr>
        <p:txBody>
          <a:bodyPr wrap="none">
            <a:spAutoFit/>
          </a:bodyPr>
          <a:lstStyle/>
          <a:p>
            <a:r>
              <a:rPr lang="en-US" sz="2800" dirty="0"/>
              <a:t>VP</a:t>
            </a:r>
          </a:p>
        </p:txBody>
      </p:sp>
      <p:cxnSp>
        <p:nvCxnSpPr>
          <p:cNvPr id="19" name="Straight Connector 18">
            <a:extLst>
              <a:ext uri="{FF2B5EF4-FFF2-40B4-BE49-F238E27FC236}">
                <a16:creationId xmlns:a16="http://schemas.microsoft.com/office/drawing/2014/main" id="{37B53218-763F-B54B-8CC1-77EA60ACF8C4}"/>
              </a:ext>
            </a:extLst>
          </p:cNvPr>
          <p:cNvCxnSpPr>
            <a:cxnSpLocks/>
            <a:stCxn id="4" idx="0"/>
            <a:endCxn id="18" idx="2"/>
          </p:cNvCxnSpPr>
          <p:nvPr/>
        </p:nvCxnSpPr>
        <p:spPr>
          <a:xfrm flipV="1">
            <a:off x="9411764" y="3397105"/>
            <a:ext cx="595006" cy="178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92B1A0-7AC3-A341-8588-A952208DB262}"/>
              </a:ext>
            </a:extLst>
          </p:cNvPr>
          <p:cNvCxnSpPr>
            <a:cxnSpLocks/>
            <a:stCxn id="17" idx="0"/>
            <a:endCxn id="18" idx="2"/>
          </p:cNvCxnSpPr>
          <p:nvPr/>
        </p:nvCxnSpPr>
        <p:spPr>
          <a:xfrm flipH="1" flipV="1">
            <a:off x="10006770" y="3397105"/>
            <a:ext cx="593546" cy="717082"/>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22D6B75-BBA0-5444-8B1A-D3B17125777C}"/>
              </a:ext>
            </a:extLst>
          </p:cNvPr>
          <p:cNvSpPr/>
          <p:nvPr/>
        </p:nvSpPr>
        <p:spPr>
          <a:xfrm>
            <a:off x="8999876" y="1717989"/>
            <a:ext cx="349776" cy="523220"/>
          </a:xfrm>
          <a:prstGeom prst="rect">
            <a:avLst/>
          </a:prstGeom>
        </p:spPr>
        <p:txBody>
          <a:bodyPr wrap="none">
            <a:spAutoFit/>
          </a:bodyPr>
          <a:lstStyle/>
          <a:p>
            <a:r>
              <a:rPr lang="en-US" sz="2800" dirty="0"/>
              <a:t>S</a:t>
            </a:r>
          </a:p>
        </p:txBody>
      </p:sp>
      <p:cxnSp>
        <p:nvCxnSpPr>
          <p:cNvPr id="28" name="Straight Connector 27">
            <a:extLst>
              <a:ext uri="{FF2B5EF4-FFF2-40B4-BE49-F238E27FC236}">
                <a16:creationId xmlns:a16="http://schemas.microsoft.com/office/drawing/2014/main" id="{58589EA1-D668-994A-AD12-8B180431019F}"/>
              </a:ext>
            </a:extLst>
          </p:cNvPr>
          <p:cNvCxnSpPr>
            <a:cxnSpLocks/>
            <a:stCxn id="16" idx="0"/>
            <a:endCxn id="27" idx="2"/>
          </p:cNvCxnSpPr>
          <p:nvPr/>
        </p:nvCxnSpPr>
        <p:spPr>
          <a:xfrm flipV="1">
            <a:off x="8365900" y="2241209"/>
            <a:ext cx="808864" cy="165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506F08-D32E-6E40-80A0-29427651B47A}"/>
              </a:ext>
            </a:extLst>
          </p:cNvPr>
          <p:cNvCxnSpPr>
            <a:cxnSpLocks/>
            <a:stCxn id="18" idx="0"/>
            <a:endCxn id="27" idx="2"/>
          </p:cNvCxnSpPr>
          <p:nvPr/>
        </p:nvCxnSpPr>
        <p:spPr>
          <a:xfrm flipH="1" flipV="1">
            <a:off x="9174764" y="2241209"/>
            <a:ext cx="832006" cy="6326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92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629C-9BDC-3E4A-83A4-28B10C6F42B3}"/>
              </a:ext>
            </a:extLst>
          </p:cNvPr>
          <p:cNvSpPr>
            <a:spLocks noGrp="1"/>
          </p:cNvSpPr>
          <p:nvPr>
            <p:ph type="title"/>
          </p:nvPr>
        </p:nvSpPr>
        <p:spPr/>
        <p:txBody>
          <a:bodyPr/>
          <a:lstStyle/>
          <a:p>
            <a:r>
              <a:rPr lang="en-US" dirty="0"/>
              <a:t>Context-Free Grammar (CFG)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7ACC31-2F8F-7144-BA4B-0BDFCD447C5C}"/>
                  </a:ext>
                </a:extLst>
              </p:cNvPr>
              <p:cNvSpPr>
                <a:spLocks noGrp="1"/>
              </p:cNvSpPr>
              <p:nvPr>
                <p:ph idx="1"/>
              </p:nvPr>
            </p:nvSpPr>
            <p:spPr>
              <a:xfrm>
                <a:off x="838200" y="1825626"/>
                <a:ext cx="5534465" cy="4351338"/>
              </a:xfrm>
            </p:spPr>
            <p:txBody>
              <a:bodyPr>
                <a:normAutofit lnSpcReduction="10000"/>
              </a:bodyPr>
              <a:lstStyle/>
              <a:p>
                <a:pPr marL="0" indent="0">
                  <a:buNone/>
                </a:pPr>
                <a:r>
                  <a:rPr lang="en-US" dirty="0"/>
                  <a:t>Production rules always have the following form:</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e>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pPr marL="0" indent="0">
                  <a:buNone/>
                </a:pPr>
                <a:r>
                  <a:rPr lang="en-US" dirty="0"/>
                  <a:t>Where </a:t>
                </a:r>
              </a:p>
              <a:p>
                <a14:m>
                  <m:oMath xmlns:m="http://schemas.openxmlformats.org/officeDocument/2006/math">
                    <m:r>
                      <a:rPr lang="en-US" i="1">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r>
                      <a:rPr lang="en-US" i="1" smtClean="0">
                        <a:latin typeface="Cambria Math" panose="02040503050406030204" pitchFamily="18" charset="0"/>
                        <a:ea typeface="Cambria Math" panose="02040503050406030204" pitchFamily="18" charset="0"/>
                      </a:rPr>
                      <m:t>∈</m:t>
                    </m:r>
                    <m:r>
                      <a:rPr lang="el-GR" i="1">
                        <a:latin typeface="Cambria Math" panose="02040503050406030204" pitchFamily="18" charset="0"/>
                        <a:ea typeface="Cambria Math" panose="02040503050406030204" pitchFamily="18" charset="0"/>
                      </a:rPr>
                      <m:t>𝒩</m:t>
                    </m:r>
                  </m:oMath>
                </a14:m>
                <a:r>
                  <a:rPr lang="en-US" dirty="0"/>
                  <a:t> are non-terminal nodes</a:t>
                </a:r>
              </a:p>
              <a:p>
                <a14:m>
                  <m:oMath xmlns:m="http://schemas.openxmlformats.org/officeDocument/2006/math">
                    <m:r>
                      <a:rPr lang="en-US" b="0" i="1" smtClean="0">
                        <a:latin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𝒯</m:t>
                    </m:r>
                  </m:oMath>
                </a14:m>
                <a:r>
                  <a:rPr lang="en-US" dirty="0"/>
                  <a:t> is a terminal node</a:t>
                </a:r>
              </a:p>
              <a:p>
                <a14:m>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𝑎</m:t>
                        </m:r>
                      </m:e>
                      <m:e>
                        <m:r>
                          <a:rPr lang="en-US" b="0" i="1" smtClean="0">
                            <a:latin typeface="Cambria Math" panose="02040503050406030204" pitchFamily="18" charset="0"/>
                            <a:ea typeface="Cambria Math" panose="02040503050406030204" pitchFamily="18" charset="0"/>
                          </a:rPr>
                          <m:t>𝑏</m:t>
                        </m:r>
                      </m:e>
                    </m:d>
                  </m:oMath>
                </a14:m>
                <a:r>
                  <a:rPr lang="en-US" dirty="0"/>
                  <a:t> means “a OR b”</a:t>
                </a:r>
              </a:p>
              <a:p>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oMath>
                </a14:m>
                <a:r>
                  <a:rPr lang="en-US" dirty="0"/>
                  <a:t> means “one or more examples of a”.</a:t>
                </a:r>
              </a:p>
            </p:txBody>
          </p:sp>
        </mc:Choice>
        <mc:Fallback>
          <p:sp>
            <p:nvSpPr>
              <p:cNvPr id="3" name="Content Placeholder 2">
                <a:extLst>
                  <a:ext uri="{FF2B5EF4-FFF2-40B4-BE49-F238E27FC236}">
                    <a16:creationId xmlns:a16="http://schemas.microsoft.com/office/drawing/2014/main" id="{C67ACC31-2F8F-7144-BA4B-0BDFCD447C5C}"/>
                  </a:ext>
                </a:extLst>
              </p:cNvPr>
              <p:cNvSpPr>
                <a:spLocks noGrp="1" noRot="1" noChangeAspect="1" noMove="1" noResize="1" noEditPoints="1" noAdjustHandles="1" noChangeArrowheads="1" noChangeShapeType="1" noTextEdit="1"/>
              </p:cNvSpPr>
              <p:nvPr>
                <p:ph idx="1"/>
              </p:nvPr>
            </p:nvSpPr>
            <p:spPr>
              <a:xfrm>
                <a:off x="838200" y="1825626"/>
                <a:ext cx="5534465" cy="4351338"/>
              </a:xfrm>
              <a:blipFill>
                <a:blip r:embed="rId2"/>
                <a:stretch>
                  <a:fillRect l="-2059" t="-3509" r="-3432" b="-292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D83CD4B-EB70-8149-B0A1-5EAFD949FF51}"/>
              </a:ext>
            </a:extLst>
          </p:cNvPr>
          <p:cNvSpPr/>
          <p:nvPr/>
        </p:nvSpPr>
        <p:spPr>
          <a:xfrm>
            <a:off x="7564495" y="5185677"/>
            <a:ext cx="3694538" cy="523220"/>
          </a:xfrm>
          <a:prstGeom prst="rect">
            <a:avLst/>
          </a:prstGeom>
        </p:spPr>
        <p:txBody>
          <a:bodyPr wrap="none">
            <a:spAutoFit/>
          </a:bodyPr>
          <a:lstStyle/>
          <a:p>
            <a:r>
              <a:rPr lang="en-US" sz="2800" i="1" dirty="0"/>
              <a:t>The prince loves his rose</a:t>
            </a:r>
            <a:endParaRPr lang="en-US" sz="2800" dirty="0"/>
          </a:p>
        </p:txBody>
      </p:sp>
      <p:cxnSp>
        <p:nvCxnSpPr>
          <p:cNvPr id="6" name="Straight Connector 5">
            <a:extLst>
              <a:ext uri="{FF2B5EF4-FFF2-40B4-BE49-F238E27FC236}">
                <a16:creationId xmlns:a16="http://schemas.microsoft.com/office/drawing/2014/main" id="{B3D6C2D1-E523-A04A-B9D7-A518D573F4CC}"/>
              </a:ext>
            </a:extLst>
          </p:cNvPr>
          <p:cNvCxnSpPr>
            <a:cxnSpLocks/>
          </p:cNvCxnSpPr>
          <p:nvPr/>
        </p:nvCxnSpPr>
        <p:spPr>
          <a:xfrm flipV="1">
            <a:off x="7920111" y="4360985"/>
            <a:ext cx="436098" cy="801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68EBE0-1E2F-0942-815A-96CE2F361282}"/>
              </a:ext>
            </a:extLst>
          </p:cNvPr>
          <p:cNvCxnSpPr>
            <a:cxnSpLocks/>
          </p:cNvCxnSpPr>
          <p:nvPr/>
        </p:nvCxnSpPr>
        <p:spPr>
          <a:xfrm flipH="1" flipV="1">
            <a:off x="8356209" y="4360985"/>
            <a:ext cx="422031" cy="824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12DB12-DB01-3E44-979A-4971EB1931FC}"/>
              </a:ext>
            </a:extLst>
          </p:cNvPr>
          <p:cNvCxnSpPr>
            <a:cxnSpLocks/>
            <a:endCxn id="17" idx="2"/>
          </p:cNvCxnSpPr>
          <p:nvPr/>
        </p:nvCxnSpPr>
        <p:spPr>
          <a:xfrm flipV="1">
            <a:off x="10140463" y="4637407"/>
            <a:ext cx="459853" cy="537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D1C3AA-B9C0-894A-8F9A-1B846CEB4AD9}"/>
              </a:ext>
            </a:extLst>
          </p:cNvPr>
          <p:cNvCxnSpPr>
            <a:cxnSpLocks/>
            <a:endCxn id="17" idx="2"/>
          </p:cNvCxnSpPr>
          <p:nvPr/>
        </p:nvCxnSpPr>
        <p:spPr>
          <a:xfrm flipH="1" flipV="1">
            <a:off x="10600316" y="4637407"/>
            <a:ext cx="398278" cy="559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A934BF6-7C1B-F24E-89CE-75F6506B0EFD}"/>
              </a:ext>
            </a:extLst>
          </p:cNvPr>
          <p:cNvSpPr/>
          <p:nvPr/>
        </p:nvSpPr>
        <p:spPr>
          <a:xfrm>
            <a:off x="8064375" y="3891448"/>
            <a:ext cx="603050" cy="523220"/>
          </a:xfrm>
          <a:prstGeom prst="rect">
            <a:avLst/>
          </a:prstGeom>
        </p:spPr>
        <p:txBody>
          <a:bodyPr wrap="none">
            <a:spAutoFit/>
          </a:bodyPr>
          <a:lstStyle/>
          <a:p>
            <a:r>
              <a:rPr lang="en-US" sz="2800" dirty="0"/>
              <a:t>NP</a:t>
            </a:r>
          </a:p>
        </p:txBody>
      </p:sp>
      <p:sp>
        <p:nvSpPr>
          <p:cNvPr id="17" name="Rectangle 16">
            <a:extLst>
              <a:ext uri="{FF2B5EF4-FFF2-40B4-BE49-F238E27FC236}">
                <a16:creationId xmlns:a16="http://schemas.microsoft.com/office/drawing/2014/main" id="{4DAB48A0-C1B4-C440-9F77-9E80DA5D08A1}"/>
              </a:ext>
            </a:extLst>
          </p:cNvPr>
          <p:cNvSpPr/>
          <p:nvPr/>
        </p:nvSpPr>
        <p:spPr>
          <a:xfrm>
            <a:off x="10298791" y="4114187"/>
            <a:ext cx="603050" cy="523220"/>
          </a:xfrm>
          <a:prstGeom prst="rect">
            <a:avLst/>
          </a:prstGeom>
        </p:spPr>
        <p:txBody>
          <a:bodyPr wrap="none">
            <a:spAutoFit/>
          </a:bodyPr>
          <a:lstStyle/>
          <a:p>
            <a:r>
              <a:rPr lang="en-US" sz="2800" dirty="0"/>
              <a:t>NP</a:t>
            </a:r>
          </a:p>
        </p:txBody>
      </p:sp>
      <p:sp>
        <p:nvSpPr>
          <p:cNvPr id="18" name="Rectangle 17">
            <a:extLst>
              <a:ext uri="{FF2B5EF4-FFF2-40B4-BE49-F238E27FC236}">
                <a16:creationId xmlns:a16="http://schemas.microsoft.com/office/drawing/2014/main" id="{119C1700-B529-1844-B00E-CDDE169BB9D8}"/>
              </a:ext>
            </a:extLst>
          </p:cNvPr>
          <p:cNvSpPr/>
          <p:nvPr/>
        </p:nvSpPr>
        <p:spPr>
          <a:xfrm>
            <a:off x="9719672" y="2873885"/>
            <a:ext cx="574196" cy="523220"/>
          </a:xfrm>
          <a:prstGeom prst="rect">
            <a:avLst/>
          </a:prstGeom>
        </p:spPr>
        <p:txBody>
          <a:bodyPr wrap="none">
            <a:spAutoFit/>
          </a:bodyPr>
          <a:lstStyle/>
          <a:p>
            <a:r>
              <a:rPr lang="en-US" sz="2800" dirty="0"/>
              <a:t>VP</a:t>
            </a:r>
          </a:p>
        </p:txBody>
      </p:sp>
      <p:cxnSp>
        <p:nvCxnSpPr>
          <p:cNvPr id="19" name="Straight Connector 18">
            <a:extLst>
              <a:ext uri="{FF2B5EF4-FFF2-40B4-BE49-F238E27FC236}">
                <a16:creationId xmlns:a16="http://schemas.microsoft.com/office/drawing/2014/main" id="{37B53218-763F-B54B-8CC1-77EA60ACF8C4}"/>
              </a:ext>
            </a:extLst>
          </p:cNvPr>
          <p:cNvCxnSpPr>
            <a:cxnSpLocks/>
            <a:stCxn id="4" idx="0"/>
            <a:endCxn id="18" idx="2"/>
          </p:cNvCxnSpPr>
          <p:nvPr/>
        </p:nvCxnSpPr>
        <p:spPr>
          <a:xfrm flipV="1">
            <a:off x="9411764" y="3397105"/>
            <a:ext cx="595006" cy="178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92B1A0-7AC3-A341-8588-A952208DB262}"/>
              </a:ext>
            </a:extLst>
          </p:cNvPr>
          <p:cNvCxnSpPr>
            <a:cxnSpLocks/>
            <a:stCxn id="17" idx="0"/>
            <a:endCxn id="18" idx="2"/>
          </p:cNvCxnSpPr>
          <p:nvPr/>
        </p:nvCxnSpPr>
        <p:spPr>
          <a:xfrm flipH="1" flipV="1">
            <a:off x="10006770" y="3397105"/>
            <a:ext cx="593546" cy="717082"/>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22D6B75-BBA0-5444-8B1A-D3B17125777C}"/>
              </a:ext>
            </a:extLst>
          </p:cNvPr>
          <p:cNvSpPr/>
          <p:nvPr/>
        </p:nvSpPr>
        <p:spPr>
          <a:xfrm>
            <a:off x="8999876" y="1717989"/>
            <a:ext cx="349776" cy="523220"/>
          </a:xfrm>
          <a:prstGeom prst="rect">
            <a:avLst/>
          </a:prstGeom>
        </p:spPr>
        <p:txBody>
          <a:bodyPr wrap="none">
            <a:spAutoFit/>
          </a:bodyPr>
          <a:lstStyle/>
          <a:p>
            <a:r>
              <a:rPr lang="en-US" sz="2800" dirty="0"/>
              <a:t>S</a:t>
            </a:r>
          </a:p>
        </p:txBody>
      </p:sp>
      <p:cxnSp>
        <p:nvCxnSpPr>
          <p:cNvPr id="28" name="Straight Connector 27">
            <a:extLst>
              <a:ext uri="{FF2B5EF4-FFF2-40B4-BE49-F238E27FC236}">
                <a16:creationId xmlns:a16="http://schemas.microsoft.com/office/drawing/2014/main" id="{58589EA1-D668-994A-AD12-8B180431019F}"/>
              </a:ext>
            </a:extLst>
          </p:cNvPr>
          <p:cNvCxnSpPr>
            <a:cxnSpLocks/>
            <a:stCxn id="16" idx="0"/>
            <a:endCxn id="27" idx="2"/>
          </p:cNvCxnSpPr>
          <p:nvPr/>
        </p:nvCxnSpPr>
        <p:spPr>
          <a:xfrm flipV="1">
            <a:off x="8365900" y="2241209"/>
            <a:ext cx="808864" cy="165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506F08-D32E-6E40-80A0-29427651B47A}"/>
              </a:ext>
            </a:extLst>
          </p:cNvPr>
          <p:cNvCxnSpPr>
            <a:cxnSpLocks/>
            <a:stCxn id="18" idx="0"/>
            <a:endCxn id="27" idx="2"/>
          </p:cNvCxnSpPr>
          <p:nvPr/>
        </p:nvCxnSpPr>
        <p:spPr>
          <a:xfrm flipH="1" flipV="1">
            <a:off x="9174764" y="2241209"/>
            <a:ext cx="832006" cy="6326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855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629C-9BDC-3E4A-83A4-28B10C6F42B3}"/>
              </a:ext>
            </a:extLst>
          </p:cNvPr>
          <p:cNvSpPr>
            <a:spLocks noGrp="1"/>
          </p:cNvSpPr>
          <p:nvPr>
            <p:ph type="title"/>
          </p:nvPr>
        </p:nvSpPr>
        <p:spPr/>
        <p:txBody>
          <a:bodyPr/>
          <a:lstStyle/>
          <a:p>
            <a:r>
              <a:rPr lang="en-US" dirty="0"/>
              <a:t>Context-Free Grammar (CFG)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7ACC31-2F8F-7144-BA4B-0BDFCD447C5C}"/>
                  </a:ext>
                </a:extLst>
              </p:cNvPr>
              <p:cNvSpPr>
                <a:spLocks noGrp="1"/>
              </p:cNvSpPr>
              <p:nvPr>
                <p:ph idx="1"/>
              </p:nvPr>
            </p:nvSpPr>
            <p:spPr>
              <a:xfrm>
                <a:off x="838200" y="1825626"/>
                <a:ext cx="5534465" cy="4351338"/>
              </a:xfrm>
            </p:spPr>
            <p:txBody>
              <a:bodyPr>
                <a:normAutofit/>
              </a:bodyPr>
              <a:lstStyle/>
              <a:p>
                <a:pPr marL="0" indent="0">
                  <a:buNone/>
                </a:pPr>
                <a:r>
                  <a:rPr lang="en-US" dirty="0"/>
                  <a:t>So, to generate the sentence shown at right, we might use the following CFG:</a:t>
                </a:r>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𝑉𝑃</m:t>
                      </m:r>
                    </m:oMath>
                  </m:oMathPara>
                </a14:m>
                <a:endParaRPr lang="en-US" b="0"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𝑉𝑃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𝑙𝑜𝑣𝑒𝑠</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𝑃</m:t>
                      </m:r>
                    </m:oMath>
                  </m:oMathPara>
                </a14:m>
                <a:endParaRPr lang="en-US"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𝑁</m:t>
                      </m:r>
                      <m:r>
                        <a:rPr lang="en-US" i="1">
                          <a:latin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𝑝𝑟𝑖𝑛𝑐𝑒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𝑟𝑜𝑠𝑒</m:t>
                      </m:r>
                      <m:r>
                        <a:rPr lang="en-US" b="0"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b="0" dirty="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C67ACC31-2F8F-7144-BA4B-0BDFCD447C5C}"/>
                  </a:ext>
                </a:extLst>
              </p:cNvPr>
              <p:cNvSpPr>
                <a:spLocks noGrp="1" noRot="1" noChangeAspect="1" noMove="1" noResize="1" noEditPoints="1" noAdjustHandles="1" noChangeArrowheads="1" noChangeShapeType="1" noTextEdit="1"/>
              </p:cNvSpPr>
              <p:nvPr>
                <p:ph idx="1"/>
              </p:nvPr>
            </p:nvSpPr>
            <p:spPr>
              <a:xfrm>
                <a:off x="838200" y="1825626"/>
                <a:ext cx="5534465" cy="4351338"/>
              </a:xfrm>
              <a:blipFill>
                <a:blip r:embed="rId2"/>
                <a:stretch>
                  <a:fillRect l="-2059" t="-2632" r="-229"/>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D83CD4B-EB70-8149-B0A1-5EAFD949FF51}"/>
              </a:ext>
            </a:extLst>
          </p:cNvPr>
          <p:cNvSpPr/>
          <p:nvPr/>
        </p:nvSpPr>
        <p:spPr>
          <a:xfrm>
            <a:off x="7564495" y="5185677"/>
            <a:ext cx="3694538" cy="523220"/>
          </a:xfrm>
          <a:prstGeom prst="rect">
            <a:avLst/>
          </a:prstGeom>
        </p:spPr>
        <p:txBody>
          <a:bodyPr wrap="none">
            <a:spAutoFit/>
          </a:bodyPr>
          <a:lstStyle/>
          <a:p>
            <a:r>
              <a:rPr lang="en-US" sz="2800" i="1" dirty="0"/>
              <a:t>The prince loves his rose</a:t>
            </a:r>
            <a:endParaRPr lang="en-US" sz="2800" dirty="0"/>
          </a:p>
        </p:txBody>
      </p:sp>
      <p:cxnSp>
        <p:nvCxnSpPr>
          <p:cNvPr id="6" name="Straight Connector 5">
            <a:extLst>
              <a:ext uri="{FF2B5EF4-FFF2-40B4-BE49-F238E27FC236}">
                <a16:creationId xmlns:a16="http://schemas.microsoft.com/office/drawing/2014/main" id="{B3D6C2D1-E523-A04A-B9D7-A518D573F4CC}"/>
              </a:ext>
            </a:extLst>
          </p:cNvPr>
          <p:cNvCxnSpPr>
            <a:cxnSpLocks/>
          </p:cNvCxnSpPr>
          <p:nvPr/>
        </p:nvCxnSpPr>
        <p:spPr>
          <a:xfrm flipV="1">
            <a:off x="7920111" y="4360985"/>
            <a:ext cx="436098" cy="8018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68EBE0-1E2F-0942-815A-96CE2F361282}"/>
              </a:ext>
            </a:extLst>
          </p:cNvPr>
          <p:cNvCxnSpPr>
            <a:cxnSpLocks/>
          </p:cNvCxnSpPr>
          <p:nvPr/>
        </p:nvCxnSpPr>
        <p:spPr>
          <a:xfrm flipH="1" flipV="1">
            <a:off x="8356209" y="4360985"/>
            <a:ext cx="422031" cy="8246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12DB12-DB01-3E44-979A-4971EB1931FC}"/>
              </a:ext>
            </a:extLst>
          </p:cNvPr>
          <p:cNvCxnSpPr>
            <a:cxnSpLocks/>
            <a:endCxn id="17" idx="2"/>
          </p:cNvCxnSpPr>
          <p:nvPr/>
        </p:nvCxnSpPr>
        <p:spPr>
          <a:xfrm flipV="1">
            <a:off x="10140463" y="4637407"/>
            <a:ext cx="459853" cy="537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D1C3AA-B9C0-894A-8F9A-1B846CEB4AD9}"/>
              </a:ext>
            </a:extLst>
          </p:cNvPr>
          <p:cNvCxnSpPr>
            <a:cxnSpLocks/>
            <a:endCxn id="17" idx="2"/>
          </p:cNvCxnSpPr>
          <p:nvPr/>
        </p:nvCxnSpPr>
        <p:spPr>
          <a:xfrm flipH="1" flipV="1">
            <a:off x="10600316" y="4637407"/>
            <a:ext cx="398278" cy="559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A934BF6-7C1B-F24E-89CE-75F6506B0EFD}"/>
              </a:ext>
            </a:extLst>
          </p:cNvPr>
          <p:cNvSpPr/>
          <p:nvPr/>
        </p:nvSpPr>
        <p:spPr>
          <a:xfrm>
            <a:off x="8064375" y="3891448"/>
            <a:ext cx="603050" cy="523220"/>
          </a:xfrm>
          <a:prstGeom prst="rect">
            <a:avLst/>
          </a:prstGeom>
        </p:spPr>
        <p:txBody>
          <a:bodyPr wrap="none">
            <a:spAutoFit/>
          </a:bodyPr>
          <a:lstStyle/>
          <a:p>
            <a:r>
              <a:rPr lang="en-US" sz="2800" dirty="0"/>
              <a:t>NP</a:t>
            </a:r>
          </a:p>
        </p:txBody>
      </p:sp>
      <p:sp>
        <p:nvSpPr>
          <p:cNvPr id="17" name="Rectangle 16">
            <a:extLst>
              <a:ext uri="{FF2B5EF4-FFF2-40B4-BE49-F238E27FC236}">
                <a16:creationId xmlns:a16="http://schemas.microsoft.com/office/drawing/2014/main" id="{4DAB48A0-C1B4-C440-9F77-9E80DA5D08A1}"/>
              </a:ext>
            </a:extLst>
          </p:cNvPr>
          <p:cNvSpPr/>
          <p:nvPr/>
        </p:nvSpPr>
        <p:spPr>
          <a:xfrm>
            <a:off x="10298791" y="4114187"/>
            <a:ext cx="603050" cy="523220"/>
          </a:xfrm>
          <a:prstGeom prst="rect">
            <a:avLst/>
          </a:prstGeom>
        </p:spPr>
        <p:txBody>
          <a:bodyPr wrap="none">
            <a:spAutoFit/>
          </a:bodyPr>
          <a:lstStyle/>
          <a:p>
            <a:r>
              <a:rPr lang="en-US" sz="2800" dirty="0"/>
              <a:t>NP</a:t>
            </a:r>
          </a:p>
        </p:txBody>
      </p:sp>
      <p:sp>
        <p:nvSpPr>
          <p:cNvPr id="18" name="Rectangle 17">
            <a:extLst>
              <a:ext uri="{FF2B5EF4-FFF2-40B4-BE49-F238E27FC236}">
                <a16:creationId xmlns:a16="http://schemas.microsoft.com/office/drawing/2014/main" id="{119C1700-B529-1844-B00E-CDDE169BB9D8}"/>
              </a:ext>
            </a:extLst>
          </p:cNvPr>
          <p:cNvSpPr/>
          <p:nvPr/>
        </p:nvSpPr>
        <p:spPr>
          <a:xfrm>
            <a:off x="9719672" y="2873885"/>
            <a:ext cx="574196" cy="523220"/>
          </a:xfrm>
          <a:prstGeom prst="rect">
            <a:avLst/>
          </a:prstGeom>
        </p:spPr>
        <p:txBody>
          <a:bodyPr wrap="none">
            <a:spAutoFit/>
          </a:bodyPr>
          <a:lstStyle/>
          <a:p>
            <a:r>
              <a:rPr lang="en-US" sz="2800" dirty="0"/>
              <a:t>VP</a:t>
            </a:r>
          </a:p>
        </p:txBody>
      </p:sp>
      <p:cxnSp>
        <p:nvCxnSpPr>
          <p:cNvPr id="19" name="Straight Connector 18">
            <a:extLst>
              <a:ext uri="{FF2B5EF4-FFF2-40B4-BE49-F238E27FC236}">
                <a16:creationId xmlns:a16="http://schemas.microsoft.com/office/drawing/2014/main" id="{37B53218-763F-B54B-8CC1-77EA60ACF8C4}"/>
              </a:ext>
            </a:extLst>
          </p:cNvPr>
          <p:cNvCxnSpPr>
            <a:cxnSpLocks/>
            <a:stCxn id="4" idx="0"/>
            <a:endCxn id="18" idx="2"/>
          </p:cNvCxnSpPr>
          <p:nvPr/>
        </p:nvCxnSpPr>
        <p:spPr>
          <a:xfrm flipV="1">
            <a:off x="9411764" y="3397105"/>
            <a:ext cx="595006" cy="1788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92B1A0-7AC3-A341-8588-A952208DB262}"/>
              </a:ext>
            </a:extLst>
          </p:cNvPr>
          <p:cNvCxnSpPr>
            <a:cxnSpLocks/>
            <a:stCxn id="17" idx="0"/>
            <a:endCxn id="18" idx="2"/>
          </p:cNvCxnSpPr>
          <p:nvPr/>
        </p:nvCxnSpPr>
        <p:spPr>
          <a:xfrm flipH="1" flipV="1">
            <a:off x="10006770" y="3397105"/>
            <a:ext cx="593546" cy="717082"/>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22D6B75-BBA0-5444-8B1A-D3B17125777C}"/>
              </a:ext>
            </a:extLst>
          </p:cNvPr>
          <p:cNvSpPr/>
          <p:nvPr/>
        </p:nvSpPr>
        <p:spPr>
          <a:xfrm>
            <a:off x="8999876" y="1717989"/>
            <a:ext cx="349776" cy="523220"/>
          </a:xfrm>
          <a:prstGeom prst="rect">
            <a:avLst/>
          </a:prstGeom>
        </p:spPr>
        <p:txBody>
          <a:bodyPr wrap="none">
            <a:spAutoFit/>
          </a:bodyPr>
          <a:lstStyle/>
          <a:p>
            <a:r>
              <a:rPr lang="en-US" sz="2800" dirty="0"/>
              <a:t>S</a:t>
            </a:r>
          </a:p>
        </p:txBody>
      </p:sp>
      <p:cxnSp>
        <p:nvCxnSpPr>
          <p:cNvPr id="28" name="Straight Connector 27">
            <a:extLst>
              <a:ext uri="{FF2B5EF4-FFF2-40B4-BE49-F238E27FC236}">
                <a16:creationId xmlns:a16="http://schemas.microsoft.com/office/drawing/2014/main" id="{58589EA1-D668-994A-AD12-8B180431019F}"/>
              </a:ext>
            </a:extLst>
          </p:cNvPr>
          <p:cNvCxnSpPr>
            <a:cxnSpLocks/>
            <a:stCxn id="16" idx="0"/>
            <a:endCxn id="27" idx="2"/>
          </p:cNvCxnSpPr>
          <p:nvPr/>
        </p:nvCxnSpPr>
        <p:spPr>
          <a:xfrm flipV="1">
            <a:off x="8365900" y="2241209"/>
            <a:ext cx="808864" cy="165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506F08-D32E-6E40-80A0-29427651B47A}"/>
              </a:ext>
            </a:extLst>
          </p:cNvPr>
          <p:cNvCxnSpPr>
            <a:cxnSpLocks/>
            <a:stCxn id="18" idx="0"/>
            <a:endCxn id="27" idx="2"/>
          </p:cNvCxnSpPr>
          <p:nvPr/>
        </p:nvCxnSpPr>
        <p:spPr>
          <a:xfrm flipH="1" flipV="1">
            <a:off x="9174764" y="2241209"/>
            <a:ext cx="832006" cy="63267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830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629C-9BDC-3E4A-83A4-28B10C6F42B3}"/>
              </a:ext>
            </a:extLst>
          </p:cNvPr>
          <p:cNvSpPr>
            <a:spLocks noGrp="1"/>
          </p:cNvSpPr>
          <p:nvPr>
            <p:ph type="title"/>
          </p:nvPr>
        </p:nvSpPr>
        <p:spPr/>
        <p:txBody>
          <a:bodyPr/>
          <a:lstStyle/>
          <a:p>
            <a:r>
              <a:rPr lang="en-US" dirty="0"/>
              <a:t>Probabilistic Context-Free Grammar (PCFG)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7ACC31-2F8F-7144-BA4B-0BDFCD447C5C}"/>
                  </a:ext>
                </a:extLst>
              </p:cNvPr>
              <p:cNvSpPr>
                <a:spLocks noGrp="1"/>
              </p:cNvSpPr>
              <p:nvPr>
                <p:ph idx="1"/>
              </p:nvPr>
            </p:nvSpPr>
            <p:spPr>
              <a:xfrm>
                <a:off x="838200" y="1825626"/>
                <a:ext cx="5534465" cy="4351338"/>
              </a:xfrm>
            </p:spPr>
            <p:txBody>
              <a:bodyPr>
                <a:normAutofit/>
              </a:bodyPr>
              <a:lstStyle/>
              <a:p>
                <a:pPr marL="0" indent="0">
                  <a:buNone/>
                </a:pPr>
                <a:r>
                  <a:rPr lang="en-US" dirty="0"/>
                  <a:t>A PCFG is a CFG with probabilities attached to the production rules.  For example:</a:t>
                </a:r>
              </a:p>
              <a:p>
                <a:pPr marL="0"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𝑁𝑃</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𝑉𝑃</m:t>
                          </m:r>
                        </m:e>
                      </m:d>
                      <m:r>
                        <a:rPr lang="en-US" b="0" i="1" smtClean="0">
                          <a:latin typeface="Cambria Math" panose="02040503050406030204" pitchFamily="18" charset="0"/>
                          <a:ea typeface="Cambria Math" panose="02040503050406030204" pitchFamily="18" charset="0"/>
                        </a:rPr>
                        <m:t>=1</m:t>
                      </m:r>
                    </m:oMath>
                  </m:oMathPara>
                </a14:m>
                <a:endParaRPr lang="en-US" b="0"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𝑉𝑃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𝑙𝑜𝑣𝑒𝑠</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𝑃</m:t>
                          </m:r>
                        </m:e>
                      </m:d>
                      <m:r>
                        <a:rPr lang="en-US" b="0" i="1" smtClean="0">
                          <a:latin typeface="Cambria Math" panose="02040503050406030204" pitchFamily="18" charset="0"/>
                          <a:ea typeface="Cambria Math" panose="02040503050406030204" pitchFamily="18" charset="0"/>
                        </a:rPr>
                        <m:t>=1</m:t>
                      </m:r>
                    </m:oMath>
                  </m:oMathPara>
                </a14:m>
                <a:endParaRPr lang="en-US"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i="1">
                              <a:latin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𝑝𝑟𝑖𝑛𝑐𝑒</m:t>
                          </m:r>
                        </m:e>
                      </m:d>
                      <m:r>
                        <a:rPr lang="en-US" b="0" i="1" smtClean="0">
                          <a:latin typeface="Cambria Math" panose="02040503050406030204" pitchFamily="18" charset="0"/>
                          <a:ea typeface="Cambria Math" panose="02040503050406030204" pitchFamily="18" charset="0"/>
                        </a:rPr>
                        <m:t>=0.25</m:t>
                      </m:r>
                    </m:oMath>
                  </m:oMathPara>
                </a14:m>
                <a:endParaRPr lang="en-US"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𝑁</m:t>
                          </m:r>
                          <m:r>
                            <a:rPr lang="en-US" i="1">
                              <a:latin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𝑡h𝑒</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𝑟𝑜𝑠𝑒</m:t>
                          </m:r>
                        </m:e>
                      </m:d>
                      <m:r>
                        <a:rPr lang="en-US" i="1">
                          <a:latin typeface="Cambria Math" panose="02040503050406030204" pitchFamily="18" charset="0"/>
                          <a:ea typeface="Cambria Math" panose="02040503050406030204" pitchFamily="18" charset="0"/>
                        </a:rPr>
                        <m:t>=0.25</m:t>
                      </m:r>
                    </m:oMath>
                  </m:oMathPara>
                </a14:m>
                <a:endParaRPr lang="en-US"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𝑁</m:t>
                          </m:r>
                          <m:r>
                            <a:rPr lang="en-US" i="1">
                              <a:latin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h𝑖𝑠</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𝑝𝑟𝑖𝑛𝑐𝑒</m:t>
                          </m:r>
                        </m:e>
                      </m:d>
                      <m:r>
                        <a:rPr lang="en-US" i="1">
                          <a:latin typeface="Cambria Math" panose="02040503050406030204" pitchFamily="18" charset="0"/>
                          <a:ea typeface="Cambria Math" panose="02040503050406030204" pitchFamily="18" charset="0"/>
                        </a:rPr>
                        <m:t>=0.25</m:t>
                      </m:r>
                    </m:oMath>
                  </m:oMathPara>
                </a14:m>
                <a:endParaRPr lang="en-US"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𝑁</m:t>
                          </m:r>
                          <m:r>
                            <a:rPr lang="en-US" i="1">
                              <a:latin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𝑟𝑜𝑠𝑒</m:t>
                          </m:r>
                        </m:e>
                      </m:d>
                      <m:r>
                        <a:rPr lang="en-US" i="1">
                          <a:latin typeface="Cambria Math" panose="02040503050406030204" pitchFamily="18" charset="0"/>
                          <a:ea typeface="Cambria Math" panose="02040503050406030204" pitchFamily="18" charset="0"/>
                        </a:rPr>
                        <m:t>=0.25</m:t>
                      </m:r>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endParaRPr lang="en-US" b="0" dirty="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C67ACC31-2F8F-7144-BA4B-0BDFCD447C5C}"/>
                  </a:ext>
                </a:extLst>
              </p:cNvPr>
              <p:cNvSpPr>
                <a:spLocks noGrp="1" noRot="1" noChangeAspect="1" noMove="1" noResize="1" noEditPoints="1" noAdjustHandles="1" noChangeArrowheads="1" noChangeShapeType="1" noTextEdit="1"/>
              </p:cNvSpPr>
              <p:nvPr>
                <p:ph idx="1"/>
              </p:nvPr>
            </p:nvSpPr>
            <p:spPr>
              <a:xfrm>
                <a:off x="838200" y="1825626"/>
                <a:ext cx="5534465" cy="4351338"/>
              </a:xfrm>
              <a:blipFill>
                <a:blip r:embed="rId2"/>
                <a:stretch>
                  <a:fillRect l="-2059" t="-2632"/>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D83CD4B-EB70-8149-B0A1-5EAFD949FF51}"/>
              </a:ext>
            </a:extLst>
          </p:cNvPr>
          <p:cNvSpPr/>
          <p:nvPr/>
        </p:nvSpPr>
        <p:spPr>
          <a:xfrm>
            <a:off x="5454341" y="3525689"/>
            <a:ext cx="3694538" cy="523220"/>
          </a:xfrm>
          <a:prstGeom prst="rect">
            <a:avLst/>
          </a:prstGeom>
        </p:spPr>
        <p:txBody>
          <a:bodyPr wrap="none">
            <a:spAutoFit/>
          </a:bodyPr>
          <a:lstStyle/>
          <a:p>
            <a:r>
              <a:rPr lang="en-US" sz="2800" i="1" dirty="0"/>
              <a:t>The prince loves his rose</a:t>
            </a:r>
            <a:endParaRPr lang="en-US" sz="2800" dirty="0"/>
          </a:p>
        </p:txBody>
      </p:sp>
      <p:cxnSp>
        <p:nvCxnSpPr>
          <p:cNvPr id="6" name="Straight Connector 5">
            <a:extLst>
              <a:ext uri="{FF2B5EF4-FFF2-40B4-BE49-F238E27FC236}">
                <a16:creationId xmlns:a16="http://schemas.microsoft.com/office/drawing/2014/main" id="{B3D6C2D1-E523-A04A-B9D7-A518D573F4CC}"/>
              </a:ext>
            </a:extLst>
          </p:cNvPr>
          <p:cNvCxnSpPr>
            <a:cxnSpLocks/>
            <a:endCxn id="16" idx="2"/>
          </p:cNvCxnSpPr>
          <p:nvPr/>
        </p:nvCxnSpPr>
        <p:spPr>
          <a:xfrm flipV="1">
            <a:off x="5809957" y="3050102"/>
            <a:ext cx="445789" cy="452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68EBE0-1E2F-0942-815A-96CE2F361282}"/>
              </a:ext>
            </a:extLst>
          </p:cNvPr>
          <p:cNvCxnSpPr>
            <a:cxnSpLocks/>
            <a:endCxn id="16" idx="2"/>
          </p:cNvCxnSpPr>
          <p:nvPr/>
        </p:nvCxnSpPr>
        <p:spPr>
          <a:xfrm flipH="1" flipV="1">
            <a:off x="6255746" y="3050102"/>
            <a:ext cx="412342" cy="475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412DB12-DB01-3E44-979A-4971EB1931FC}"/>
              </a:ext>
            </a:extLst>
          </p:cNvPr>
          <p:cNvCxnSpPr>
            <a:cxnSpLocks/>
            <a:endCxn id="17" idx="2"/>
          </p:cNvCxnSpPr>
          <p:nvPr/>
        </p:nvCxnSpPr>
        <p:spPr>
          <a:xfrm flipV="1">
            <a:off x="8030309" y="3061828"/>
            <a:ext cx="459853" cy="537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D1C3AA-B9C0-894A-8F9A-1B846CEB4AD9}"/>
              </a:ext>
            </a:extLst>
          </p:cNvPr>
          <p:cNvCxnSpPr>
            <a:cxnSpLocks/>
            <a:endCxn id="17" idx="2"/>
          </p:cNvCxnSpPr>
          <p:nvPr/>
        </p:nvCxnSpPr>
        <p:spPr>
          <a:xfrm flipH="1" flipV="1">
            <a:off x="8490162" y="3061828"/>
            <a:ext cx="398278" cy="559994"/>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6A934BF6-7C1B-F24E-89CE-75F6506B0EFD}"/>
              </a:ext>
            </a:extLst>
          </p:cNvPr>
          <p:cNvSpPr/>
          <p:nvPr/>
        </p:nvSpPr>
        <p:spPr>
          <a:xfrm>
            <a:off x="5954221" y="2526882"/>
            <a:ext cx="603050" cy="523220"/>
          </a:xfrm>
          <a:prstGeom prst="rect">
            <a:avLst/>
          </a:prstGeom>
        </p:spPr>
        <p:txBody>
          <a:bodyPr wrap="none">
            <a:spAutoFit/>
          </a:bodyPr>
          <a:lstStyle/>
          <a:p>
            <a:r>
              <a:rPr lang="en-US" sz="2800" dirty="0"/>
              <a:t>NP</a:t>
            </a:r>
          </a:p>
        </p:txBody>
      </p:sp>
      <p:sp>
        <p:nvSpPr>
          <p:cNvPr id="17" name="Rectangle 16">
            <a:extLst>
              <a:ext uri="{FF2B5EF4-FFF2-40B4-BE49-F238E27FC236}">
                <a16:creationId xmlns:a16="http://schemas.microsoft.com/office/drawing/2014/main" id="{4DAB48A0-C1B4-C440-9F77-9E80DA5D08A1}"/>
              </a:ext>
            </a:extLst>
          </p:cNvPr>
          <p:cNvSpPr/>
          <p:nvPr/>
        </p:nvSpPr>
        <p:spPr>
          <a:xfrm>
            <a:off x="8188637" y="2538608"/>
            <a:ext cx="603050" cy="523220"/>
          </a:xfrm>
          <a:prstGeom prst="rect">
            <a:avLst/>
          </a:prstGeom>
        </p:spPr>
        <p:txBody>
          <a:bodyPr wrap="none">
            <a:spAutoFit/>
          </a:bodyPr>
          <a:lstStyle/>
          <a:p>
            <a:r>
              <a:rPr lang="en-US" sz="2800" dirty="0"/>
              <a:t>NP</a:t>
            </a:r>
          </a:p>
        </p:txBody>
      </p:sp>
      <p:sp>
        <p:nvSpPr>
          <p:cNvPr id="18" name="Rectangle 17">
            <a:extLst>
              <a:ext uri="{FF2B5EF4-FFF2-40B4-BE49-F238E27FC236}">
                <a16:creationId xmlns:a16="http://schemas.microsoft.com/office/drawing/2014/main" id="{119C1700-B529-1844-B00E-CDDE169BB9D8}"/>
              </a:ext>
            </a:extLst>
          </p:cNvPr>
          <p:cNvSpPr/>
          <p:nvPr/>
        </p:nvSpPr>
        <p:spPr>
          <a:xfrm>
            <a:off x="7609518" y="1987618"/>
            <a:ext cx="574196" cy="523220"/>
          </a:xfrm>
          <a:prstGeom prst="rect">
            <a:avLst/>
          </a:prstGeom>
        </p:spPr>
        <p:txBody>
          <a:bodyPr wrap="none">
            <a:spAutoFit/>
          </a:bodyPr>
          <a:lstStyle/>
          <a:p>
            <a:r>
              <a:rPr lang="en-US" sz="2800" dirty="0"/>
              <a:t>VP</a:t>
            </a:r>
          </a:p>
        </p:txBody>
      </p:sp>
      <p:cxnSp>
        <p:nvCxnSpPr>
          <p:cNvPr id="19" name="Straight Connector 18">
            <a:extLst>
              <a:ext uri="{FF2B5EF4-FFF2-40B4-BE49-F238E27FC236}">
                <a16:creationId xmlns:a16="http://schemas.microsoft.com/office/drawing/2014/main" id="{37B53218-763F-B54B-8CC1-77EA60ACF8C4}"/>
              </a:ext>
            </a:extLst>
          </p:cNvPr>
          <p:cNvCxnSpPr>
            <a:cxnSpLocks/>
            <a:stCxn id="4" idx="0"/>
            <a:endCxn id="18" idx="2"/>
          </p:cNvCxnSpPr>
          <p:nvPr/>
        </p:nvCxnSpPr>
        <p:spPr>
          <a:xfrm flipV="1">
            <a:off x="7301610" y="2510838"/>
            <a:ext cx="595006" cy="1014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92B1A0-7AC3-A341-8588-A952208DB262}"/>
              </a:ext>
            </a:extLst>
          </p:cNvPr>
          <p:cNvCxnSpPr>
            <a:cxnSpLocks/>
            <a:stCxn id="17" idx="0"/>
            <a:endCxn id="18" idx="2"/>
          </p:cNvCxnSpPr>
          <p:nvPr/>
        </p:nvCxnSpPr>
        <p:spPr>
          <a:xfrm flipH="1" flipV="1">
            <a:off x="7896616" y="2510838"/>
            <a:ext cx="593546" cy="27770"/>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022D6B75-BBA0-5444-8B1A-D3B17125777C}"/>
              </a:ext>
            </a:extLst>
          </p:cNvPr>
          <p:cNvSpPr/>
          <p:nvPr/>
        </p:nvSpPr>
        <p:spPr>
          <a:xfrm>
            <a:off x="6889722" y="1366296"/>
            <a:ext cx="349776" cy="523220"/>
          </a:xfrm>
          <a:prstGeom prst="rect">
            <a:avLst/>
          </a:prstGeom>
        </p:spPr>
        <p:txBody>
          <a:bodyPr wrap="none">
            <a:spAutoFit/>
          </a:bodyPr>
          <a:lstStyle/>
          <a:p>
            <a:r>
              <a:rPr lang="en-US" sz="2800" dirty="0"/>
              <a:t>S</a:t>
            </a:r>
          </a:p>
        </p:txBody>
      </p:sp>
      <p:cxnSp>
        <p:nvCxnSpPr>
          <p:cNvPr id="28" name="Straight Connector 27">
            <a:extLst>
              <a:ext uri="{FF2B5EF4-FFF2-40B4-BE49-F238E27FC236}">
                <a16:creationId xmlns:a16="http://schemas.microsoft.com/office/drawing/2014/main" id="{58589EA1-D668-994A-AD12-8B180431019F}"/>
              </a:ext>
            </a:extLst>
          </p:cNvPr>
          <p:cNvCxnSpPr>
            <a:cxnSpLocks/>
            <a:stCxn id="16" idx="0"/>
            <a:endCxn id="27" idx="2"/>
          </p:cNvCxnSpPr>
          <p:nvPr/>
        </p:nvCxnSpPr>
        <p:spPr>
          <a:xfrm flipV="1">
            <a:off x="6255746" y="1889516"/>
            <a:ext cx="808864" cy="63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506F08-D32E-6E40-80A0-29427651B47A}"/>
              </a:ext>
            </a:extLst>
          </p:cNvPr>
          <p:cNvCxnSpPr>
            <a:cxnSpLocks/>
            <a:stCxn id="18" idx="0"/>
            <a:endCxn id="27" idx="2"/>
          </p:cNvCxnSpPr>
          <p:nvPr/>
        </p:nvCxnSpPr>
        <p:spPr>
          <a:xfrm flipH="1" flipV="1">
            <a:off x="7064610" y="1889516"/>
            <a:ext cx="832006" cy="98102"/>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C74713C-9C88-314A-9732-873486A5D48B}"/>
              </a:ext>
            </a:extLst>
          </p:cNvPr>
          <p:cNvSpPr/>
          <p:nvPr/>
        </p:nvSpPr>
        <p:spPr>
          <a:xfrm>
            <a:off x="4945560" y="6154003"/>
            <a:ext cx="3680110" cy="523220"/>
          </a:xfrm>
          <a:prstGeom prst="rect">
            <a:avLst/>
          </a:prstGeom>
        </p:spPr>
        <p:txBody>
          <a:bodyPr wrap="none">
            <a:spAutoFit/>
          </a:bodyPr>
          <a:lstStyle/>
          <a:p>
            <a:r>
              <a:rPr lang="en-US" sz="2800" i="1" dirty="0"/>
              <a:t>His prince loves the rose</a:t>
            </a:r>
            <a:endParaRPr lang="en-US" sz="2800" dirty="0"/>
          </a:p>
        </p:txBody>
      </p:sp>
      <p:cxnSp>
        <p:nvCxnSpPr>
          <p:cNvPr id="25" name="Straight Connector 24">
            <a:extLst>
              <a:ext uri="{FF2B5EF4-FFF2-40B4-BE49-F238E27FC236}">
                <a16:creationId xmlns:a16="http://schemas.microsoft.com/office/drawing/2014/main" id="{0E6D8192-2FA8-904B-B624-7ACDD15044D8}"/>
              </a:ext>
            </a:extLst>
          </p:cNvPr>
          <p:cNvCxnSpPr>
            <a:cxnSpLocks/>
            <a:endCxn id="32" idx="2"/>
          </p:cNvCxnSpPr>
          <p:nvPr/>
        </p:nvCxnSpPr>
        <p:spPr>
          <a:xfrm flipV="1">
            <a:off x="5301176" y="5678416"/>
            <a:ext cx="445789" cy="452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FD77876-E6DD-7C4C-AD72-050332C9C9D6}"/>
              </a:ext>
            </a:extLst>
          </p:cNvPr>
          <p:cNvCxnSpPr>
            <a:cxnSpLocks/>
            <a:endCxn id="32" idx="2"/>
          </p:cNvCxnSpPr>
          <p:nvPr/>
        </p:nvCxnSpPr>
        <p:spPr>
          <a:xfrm flipH="1" flipV="1">
            <a:off x="5746965" y="5678416"/>
            <a:ext cx="412342" cy="475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A570B1-B1D0-FA4F-AB09-DC9DDCF07630}"/>
              </a:ext>
            </a:extLst>
          </p:cNvPr>
          <p:cNvCxnSpPr>
            <a:cxnSpLocks/>
            <a:endCxn id="33" idx="2"/>
          </p:cNvCxnSpPr>
          <p:nvPr/>
        </p:nvCxnSpPr>
        <p:spPr>
          <a:xfrm flipV="1">
            <a:off x="7521528" y="5690142"/>
            <a:ext cx="459853" cy="537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2A32FFF-CC66-AA4D-9130-8AFAAB9C6E4B}"/>
              </a:ext>
            </a:extLst>
          </p:cNvPr>
          <p:cNvCxnSpPr>
            <a:cxnSpLocks/>
            <a:endCxn id="33" idx="2"/>
          </p:cNvCxnSpPr>
          <p:nvPr/>
        </p:nvCxnSpPr>
        <p:spPr>
          <a:xfrm flipH="1" flipV="1">
            <a:off x="7981381" y="5690142"/>
            <a:ext cx="398278" cy="559994"/>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1881A2B-8C09-8C4F-99BD-D89FC3E1B33F}"/>
              </a:ext>
            </a:extLst>
          </p:cNvPr>
          <p:cNvSpPr/>
          <p:nvPr/>
        </p:nvSpPr>
        <p:spPr>
          <a:xfrm>
            <a:off x="5445440" y="5155196"/>
            <a:ext cx="603050" cy="523220"/>
          </a:xfrm>
          <a:prstGeom prst="rect">
            <a:avLst/>
          </a:prstGeom>
        </p:spPr>
        <p:txBody>
          <a:bodyPr wrap="none">
            <a:spAutoFit/>
          </a:bodyPr>
          <a:lstStyle/>
          <a:p>
            <a:r>
              <a:rPr lang="en-US" sz="2800" dirty="0"/>
              <a:t>NP</a:t>
            </a:r>
          </a:p>
        </p:txBody>
      </p:sp>
      <p:sp>
        <p:nvSpPr>
          <p:cNvPr id="33" name="Rectangle 32">
            <a:extLst>
              <a:ext uri="{FF2B5EF4-FFF2-40B4-BE49-F238E27FC236}">
                <a16:creationId xmlns:a16="http://schemas.microsoft.com/office/drawing/2014/main" id="{CA56857D-8416-3446-9B91-EE1E0D1334D8}"/>
              </a:ext>
            </a:extLst>
          </p:cNvPr>
          <p:cNvSpPr/>
          <p:nvPr/>
        </p:nvSpPr>
        <p:spPr>
          <a:xfrm>
            <a:off x="7679856" y="5166922"/>
            <a:ext cx="603050" cy="523220"/>
          </a:xfrm>
          <a:prstGeom prst="rect">
            <a:avLst/>
          </a:prstGeom>
        </p:spPr>
        <p:txBody>
          <a:bodyPr wrap="none">
            <a:spAutoFit/>
          </a:bodyPr>
          <a:lstStyle/>
          <a:p>
            <a:r>
              <a:rPr lang="en-US" sz="2800" dirty="0"/>
              <a:t>NP</a:t>
            </a:r>
          </a:p>
        </p:txBody>
      </p:sp>
      <p:sp>
        <p:nvSpPr>
          <p:cNvPr id="34" name="Rectangle 33">
            <a:extLst>
              <a:ext uri="{FF2B5EF4-FFF2-40B4-BE49-F238E27FC236}">
                <a16:creationId xmlns:a16="http://schemas.microsoft.com/office/drawing/2014/main" id="{ED6749D6-F3CC-A948-8A69-18863ED9D931}"/>
              </a:ext>
            </a:extLst>
          </p:cNvPr>
          <p:cNvSpPr/>
          <p:nvPr/>
        </p:nvSpPr>
        <p:spPr>
          <a:xfrm>
            <a:off x="7100737" y="4615932"/>
            <a:ext cx="574196" cy="523220"/>
          </a:xfrm>
          <a:prstGeom prst="rect">
            <a:avLst/>
          </a:prstGeom>
        </p:spPr>
        <p:txBody>
          <a:bodyPr wrap="none">
            <a:spAutoFit/>
          </a:bodyPr>
          <a:lstStyle/>
          <a:p>
            <a:r>
              <a:rPr lang="en-US" sz="2800" dirty="0"/>
              <a:t>VP</a:t>
            </a:r>
          </a:p>
        </p:txBody>
      </p:sp>
      <p:cxnSp>
        <p:nvCxnSpPr>
          <p:cNvPr id="35" name="Straight Connector 34">
            <a:extLst>
              <a:ext uri="{FF2B5EF4-FFF2-40B4-BE49-F238E27FC236}">
                <a16:creationId xmlns:a16="http://schemas.microsoft.com/office/drawing/2014/main" id="{9494B841-43C4-5F43-B4D0-2D4B04DA66B3}"/>
              </a:ext>
            </a:extLst>
          </p:cNvPr>
          <p:cNvCxnSpPr>
            <a:cxnSpLocks/>
            <a:stCxn id="24" idx="0"/>
            <a:endCxn id="34" idx="2"/>
          </p:cNvCxnSpPr>
          <p:nvPr/>
        </p:nvCxnSpPr>
        <p:spPr>
          <a:xfrm flipV="1">
            <a:off x="6785615" y="5139152"/>
            <a:ext cx="602220" cy="1014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22D3FCB-05A4-AB42-A1F9-FCBE0E6BE16C}"/>
              </a:ext>
            </a:extLst>
          </p:cNvPr>
          <p:cNvCxnSpPr>
            <a:cxnSpLocks/>
            <a:stCxn id="33" idx="0"/>
            <a:endCxn id="34" idx="2"/>
          </p:cNvCxnSpPr>
          <p:nvPr/>
        </p:nvCxnSpPr>
        <p:spPr>
          <a:xfrm flipH="1" flipV="1">
            <a:off x="7387835" y="5139152"/>
            <a:ext cx="593546" cy="27770"/>
          </a:xfrm>
          <a:prstGeom prst="line">
            <a:avLst/>
          </a:prstGeom>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A164096-6526-4743-9851-BC293EF55073}"/>
              </a:ext>
            </a:extLst>
          </p:cNvPr>
          <p:cNvSpPr/>
          <p:nvPr/>
        </p:nvSpPr>
        <p:spPr>
          <a:xfrm>
            <a:off x="6380941" y="3994610"/>
            <a:ext cx="349776" cy="523220"/>
          </a:xfrm>
          <a:prstGeom prst="rect">
            <a:avLst/>
          </a:prstGeom>
        </p:spPr>
        <p:txBody>
          <a:bodyPr wrap="none">
            <a:spAutoFit/>
          </a:bodyPr>
          <a:lstStyle/>
          <a:p>
            <a:r>
              <a:rPr lang="en-US" sz="2800" dirty="0"/>
              <a:t>S</a:t>
            </a:r>
          </a:p>
        </p:txBody>
      </p:sp>
      <p:cxnSp>
        <p:nvCxnSpPr>
          <p:cNvPr id="38" name="Straight Connector 37">
            <a:extLst>
              <a:ext uri="{FF2B5EF4-FFF2-40B4-BE49-F238E27FC236}">
                <a16:creationId xmlns:a16="http://schemas.microsoft.com/office/drawing/2014/main" id="{E6FF7E9B-4CEC-9845-B32E-5931E0845B20}"/>
              </a:ext>
            </a:extLst>
          </p:cNvPr>
          <p:cNvCxnSpPr>
            <a:cxnSpLocks/>
            <a:stCxn id="32" idx="0"/>
            <a:endCxn id="37" idx="2"/>
          </p:cNvCxnSpPr>
          <p:nvPr/>
        </p:nvCxnSpPr>
        <p:spPr>
          <a:xfrm flipV="1">
            <a:off x="5746965" y="4517830"/>
            <a:ext cx="808864" cy="63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E7AEC1-4502-3B42-A30E-712C840CFE74}"/>
              </a:ext>
            </a:extLst>
          </p:cNvPr>
          <p:cNvCxnSpPr>
            <a:cxnSpLocks/>
            <a:stCxn id="34" idx="0"/>
            <a:endCxn id="37" idx="2"/>
          </p:cNvCxnSpPr>
          <p:nvPr/>
        </p:nvCxnSpPr>
        <p:spPr>
          <a:xfrm flipH="1" flipV="1">
            <a:off x="6555829" y="4517830"/>
            <a:ext cx="832006" cy="98102"/>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88E0F8A-F2AB-F84E-9324-1AAABFE8A8E0}"/>
              </a:ext>
            </a:extLst>
          </p:cNvPr>
          <p:cNvSpPr/>
          <p:nvPr/>
        </p:nvSpPr>
        <p:spPr>
          <a:xfrm>
            <a:off x="8488276" y="5152852"/>
            <a:ext cx="3765070" cy="523220"/>
          </a:xfrm>
          <a:prstGeom prst="rect">
            <a:avLst/>
          </a:prstGeom>
        </p:spPr>
        <p:txBody>
          <a:bodyPr wrap="none">
            <a:spAutoFit/>
          </a:bodyPr>
          <a:lstStyle/>
          <a:p>
            <a:r>
              <a:rPr lang="en-US" sz="2800" i="1" dirty="0"/>
              <a:t>The rose loves the prince</a:t>
            </a:r>
            <a:endParaRPr lang="en-US" sz="2800" dirty="0"/>
          </a:p>
        </p:txBody>
      </p:sp>
      <p:cxnSp>
        <p:nvCxnSpPr>
          <p:cNvPr id="41" name="Straight Connector 40">
            <a:extLst>
              <a:ext uri="{FF2B5EF4-FFF2-40B4-BE49-F238E27FC236}">
                <a16:creationId xmlns:a16="http://schemas.microsoft.com/office/drawing/2014/main" id="{B12FDCEC-EAB1-5945-8914-BE284F5D09B3}"/>
              </a:ext>
            </a:extLst>
          </p:cNvPr>
          <p:cNvCxnSpPr>
            <a:cxnSpLocks/>
            <a:endCxn id="45" idx="2"/>
          </p:cNvCxnSpPr>
          <p:nvPr/>
        </p:nvCxnSpPr>
        <p:spPr>
          <a:xfrm flipV="1">
            <a:off x="8843892" y="4677265"/>
            <a:ext cx="445789" cy="452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A86495D-672A-AD46-A68C-A706AD5FF53C}"/>
              </a:ext>
            </a:extLst>
          </p:cNvPr>
          <p:cNvCxnSpPr>
            <a:cxnSpLocks/>
            <a:endCxn id="45" idx="2"/>
          </p:cNvCxnSpPr>
          <p:nvPr/>
        </p:nvCxnSpPr>
        <p:spPr>
          <a:xfrm flipH="1" flipV="1">
            <a:off x="9289681" y="4677265"/>
            <a:ext cx="412342" cy="475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8CE3716-7AF3-1A40-862E-6F3E902E3539}"/>
              </a:ext>
            </a:extLst>
          </p:cNvPr>
          <p:cNvCxnSpPr>
            <a:cxnSpLocks/>
            <a:endCxn id="46" idx="2"/>
          </p:cNvCxnSpPr>
          <p:nvPr/>
        </p:nvCxnSpPr>
        <p:spPr>
          <a:xfrm flipV="1">
            <a:off x="11064244" y="4688991"/>
            <a:ext cx="459853" cy="537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E1D04EF-E13B-4A4E-A283-812D96984760}"/>
              </a:ext>
            </a:extLst>
          </p:cNvPr>
          <p:cNvCxnSpPr>
            <a:cxnSpLocks/>
            <a:endCxn id="46" idx="2"/>
          </p:cNvCxnSpPr>
          <p:nvPr/>
        </p:nvCxnSpPr>
        <p:spPr>
          <a:xfrm flipH="1" flipV="1">
            <a:off x="11524097" y="4688991"/>
            <a:ext cx="398278" cy="559994"/>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91D00843-D289-D543-93FD-4FAD375EFD03}"/>
              </a:ext>
            </a:extLst>
          </p:cNvPr>
          <p:cNvSpPr/>
          <p:nvPr/>
        </p:nvSpPr>
        <p:spPr>
          <a:xfrm>
            <a:off x="8988156" y="4154045"/>
            <a:ext cx="603050" cy="523220"/>
          </a:xfrm>
          <a:prstGeom prst="rect">
            <a:avLst/>
          </a:prstGeom>
        </p:spPr>
        <p:txBody>
          <a:bodyPr wrap="none">
            <a:spAutoFit/>
          </a:bodyPr>
          <a:lstStyle/>
          <a:p>
            <a:r>
              <a:rPr lang="en-US" sz="2800" dirty="0"/>
              <a:t>NP</a:t>
            </a:r>
          </a:p>
        </p:txBody>
      </p:sp>
      <p:sp>
        <p:nvSpPr>
          <p:cNvPr id="46" name="Rectangle 45">
            <a:extLst>
              <a:ext uri="{FF2B5EF4-FFF2-40B4-BE49-F238E27FC236}">
                <a16:creationId xmlns:a16="http://schemas.microsoft.com/office/drawing/2014/main" id="{3794EEDC-D7C8-2140-A17B-7C84F4FFD056}"/>
              </a:ext>
            </a:extLst>
          </p:cNvPr>
          <p:cNvSpPr/>
          <p:nvPr/>
        </p:nvSpPr>
        <p:spPr>
          <a:xfrm>
            <a:off x="11222572" y="4165771"/>
            <a:ext cx="603050" cy="523220"/>
          </a:xfrm>
          <a:prstGeom prst="rect">
            <a:avLst/>
          </a:prstGeom>
        </p:spPr>
        <p:txBody>
          <a:bodyPr wrap="none">
            <a:spAutoFit/>
          </a:bodyPr>
          <a:lstStyle/>
          <a:p>
            <a:r>
              <a:rPr lang="en-US" sz="2800" dirty="0"/>
              <a:t>NP</a:t>
            </a:r>
          </a:p>
        </p:txBody>
      </p:sp>
      <p:sp>
        <p:nvSpPr>
          <p:cNvPr id="47" name="Rectangle 46">
            <a:extLst>
              <a:ext uri="{FF2B5EF4-FFF2-40B4-BE49-F238E27FC236}">
                <a16:creationId xmlns:a16="http://schemas.microsoft.com/office/drawing/2014/main" id="{2032B27D-C057-4240-81F7-DBF18563EE1F}"/>
              </a:ext>
            </a:extLst>
          </p:cNvPr>
          <p:cNvSpPr/>
          <p:nvPr/>
        </p:nvSpPr>
        <p:spPr>
          <a:xfrm>
            <a:off x="10643453" y="3614781"/>
            <a:ext cx="574196" cy="523220"/>
          </a:xfrm>
          <a:prstGeom prst="rect">
            <a:avLst/>
          </a:prstGeom>
        </p:spPr>
        <p:txBody>
          <a:bodyPr wrap="none">
            <a:spAutoFit/>
          </a:bodyPr>
          <a:lstStyle/>
          <a:p>
            <a:r>
              <a:rPr lang="en-US" sz="2800" dirty="0"/>
              <a:t>VP</a:t>
            </a:r>
          </a:p>
        </p:txBody>
      </p:sp>
      <p:cxnSp>
        <p:nvCxnSpPr>
          <p:cNvPr id="48" name="Straight Connector 47">
            <a:extLst>
              <a:ext uri="{FF2B5EF4-FFF2-40B4-BE49-F238E27FC236}">
                <a16:creationId xmlns:a16="http://schemas.microsoft.com/office/drawing/2014/main" id="{91FFF3FF-FCD1-C94A-BC15-DCFFEA6B46C8}"/>
              </a:ext>
            </a:extLst>
          </p:cNvPr>
          <p:cNvCxnSpPr>
            <a:cxnSpLocks/>
            <a:stCxn id="40" idx="0"/>
            <a:endCxn id="47" idx="2"/>
          </p:cNvCxnSpPr>
          <p:nvPr/>
        </p:nvCxnSpPr>
        <p:spPr>
          <a:xfrm flipV="1">
            <a:off x="10370811" y="4138001"/>
            <a:ext cx="559740" cy="1014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8AD201A-B66A-AA43-B39A-C8AA1FB5DD0D}"/>
              </a:ext>
            </a:extLst>
          </p:cNvPr>
          <p:cNvCxnSpPr>
            <a:cxnSpLocks/>
            <a:stCxn id="46" idx="0"/>
            <a:endCxn id="47" idx="2"/>
          </p:cNvCxnSpPr>
          <p:nvPr/>
        </p:nvCxnSpPr>
        <p:spPr>
          <a:xfrm flipH="1" flipV="1">
            <a:off x="10930551" y="4138001"/>
            <a:ext cx="593546" cy="27770"/>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BAE1C7FF-D63A-2D49-9E82-BDB20F467294}"/>
              </a:ext>
            </a:extLst>
          </p:cNvPr>
          <p:cNvSpPr/>
          <p:nvPr/>
        </p:nvSpPr>
        <p:spPr>
          <a:xfrm>
            <a:off x="9923657" y="2993459"/>
            <a:ext cx="349776" cy="523220"/>
          </a:xfrm>
          <a:prstGeom prst="rect">
            <a:avLst/>
          </a:prstGeom>
        </p:spPr>
        <p:txBody>
          <a:bodyPr wrap="none">
            <a:spAutoFit/>
          </a:bodyPr>
          <a:lstStyle/>
          <a:p>
            <a:r>
              <a:rPr lang="en-US" sz="2800" dirty="0"/>
              <a:t>S</a:t>
            </a:r>
          </a:p>
        </p:txBody>
      </p:sp>
      <p:cxnSp>
        <p:nvCxnSpPr>
          <p:cNvPr id="51" name="Straight Connector 50">
            <a:extLst>
              <a:ext uri="{FF2B5EF4-FFF2-40B4-BE49-F238E27FC236}">
                <a16:creationId xmlns:a16="http://schemas.microsoft.com/office/drawing/2014/main" id="{F67B535D-EA54-3745-90FE-3BF9CAB59C48}"/>
              </a:ext>
            </a:extLst>
          </p:cNvPr>
          <p:cNvCxnSpPr>
            <a:cxnSpLocks/>
            <a:stCxn id="45" idx="0"/>
            <a:endCxn id="50" idx="2"/>
          </p:cNvCxnSpPr>
          <p:nvPr/>
        </p:nvCxnSpPr>
        <p:spPr>
          <a:xfrm flipV="1">
            <a:off x="9289681" y="3516679"/>
            <a:ext cx="808864" cy="6373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610DCEC-6735-F045-92C1-DD228BA0EEC6}"/>
              </a:ext>
            </a:extLst>
          </p:cNvPr>
          <p:cNvCxnSpPr>
            <a:cxnSpLocks/>
            <a:stCxn id="47" idx="0"/>
            <a:endCxn id="50" idx="2"/>
          </p:cNvCxnSpPr>
          <p:nvPr/>
        </p:nvCxnSpPr>
        <p:spPr>
          <a:xfrm flipH="1" flipV="1">
            <a:off x="10098545" y="3516679"/>
            <a:ext cx="832006" cy="98102"/>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3319D547-63D1-4E43-99D5-C8E3F8AB9A15}"/>
              </a:ext>
            </a:extLst>
          </p:cNvPr>
          <p:cNvSpPr/>
          <p:nvPr/>
        </p:nvSpPr>
        <p:spPr>
          <a:xfrm>
            <a:off x="10049790" y="5940643"/>
            <a:ext cx="433132" cy="523220"/>
          </a:xfrm>
          <a:prstGeom prst="rect">
            <a:avLst/>
          </a:prstGeom>
        </p:spPr>
        <p:txBody>
          <a:bodyPr wrap="none">
            <a:spAutoFit/>
          </a:bodyPr>
          <a:lstStyle/>
          <a:p>
            <a:r>
              <a:rPr lang="en-US" sz="2800" i="1" dirty="0"/>
              <a:t>…</a:t>
            </a:r>
            <a:endParaRPr lang="en-US" sz="2800" dirty="0"/>
          </a:p>
        </p:txBody>
      </p:sp>
    </p:spTree>
    <p:extLst>
      <p:ext uri="{BB962C8B-B14F-4D97-AF65-F5344CB8AC3E}">
        <p14:creationId xmlns:p14="http://schemas.microsoft.com/office/powerpoint/2010/main" val="4150526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5629C-9BDC-3E4A-83A4-28B10C6F42B3}"/>
              </a:ext>
            </a:extLst>
          </p:cNvPr>
          <p:cNvSpPr>
            <a:spLocks noGrp="1"/>
          </p:cNvSpPr>
          <p:nvPr>
            <p:ph type="title"/>
          </p:nvPr>
        </p:nvSpPr>
        <p:spPr>
          <a:xfrm>
            <a:off x="838200" y="88681"/>
            <a:ext cx="10515600" cy="898938"/>
          </a:xfrm>
        </p:spPr>
        <p:txBody>
          <a:bodyPr/>
          <a:lstStyle/>
          <a:p>
            <a:r>
              <a:rPr lang="en-US" dirty="0"/>
              <a:t>Probabilistic Context-Free Grammar (PCFG)</a:t>
            </a:r>
          </a:p>
        </p:txBody>
      </p:sp>
      <p:sp>
        <p:nvSpPr>
          <p:cNvPr id="3" name="Content Placeholder 2">
            <a:extLst>
              <a:ext uri="{FF2B5EF4-FFF2-40B4-BE49-F238E27FC236}">
                <a16:creationId xmlns:a16="http://schemas.microsoft.com/office/drawing/2014/main" id="{C67ACC31-2F8F-7144-BA4B-0BDFCD447C5C}"/>
              </a:ext>
            </a:extLst>
          </p:cNvPr>
          <p:cNvSpPr>
            <a:spLocks noGrp="1"/>
          </p:cNvSpPr>
          <p:nvPr>
            <p:ph idx="1"/>
          </p:nvPr>
        </p:nvSpPr>
        <p:spPr>
          <a:xfrm>
            <a:off x="208667" y="877859"/>
            <a:ext cx="6454694" cy="1462193"/>
          </a:xfrm>
        </p:spPr>
        <p:txBody>
          <a:bodyPr>
            <a:normAutofit/>
          </a:bodyPr>
          <a:lstStyle/>
          <a:p>
            <a:pPr marL="0" indent="0">
              <a:buNone/>
            </a:pPr>
            <a:r>
              <a:rPr lang="en-US" sz="3200" dirty="0"/>
              <a:t>A PCFG can be written as a Bayes net!</a:t>
            </a:r>
          </a:p>
          <a:p>
            <a:r>
              <a:rPr lang="en-US" sz="3200" dirty="0">
                <a:ea typeface="Cambria Math" panose="02040503050406030204" pitchFamily="18" charset="0"/>
              </a:rPr>
              <a:t>Every Nonterminal has 2 children.</a:t>
            </a:r>
          </a:p>
          <a:p>
            <a:pPr marL="0" indent="0">
              <a:buNone/>
            </a:pPr>
            <a:endParaRPr lang="en-US" dirty="0">
              <a:ea typeface="Cambria Math" panose="02040503050406030204" pitchFamily="18" charset="0"/>
            </a:endParaRPr>
          </a:p>
          <a:p>
            <a:pPr marL="0" indent="0">
              <a:buNone/>
            </a:pPr>
            <a:endParaRPr lang="en-US" b="0" dirty="0">
              <a:ea typeface="Cambria Math" panose="02040503050406030204" pitchFamily="18" charset="0"/>
            </a:endParaRPr>
          </a:p>
        </p:txBody>
      </p:sp>
      <mc:AlternateContent xmlns:mc="http://schemas.openxmlformats.org/markup-compatibility/2006">
        <mc:Choice xmlns:a14="http://schemas.microsoft.com/office/drawing/2010/main" Requires="a14">
          <p:sp>
            <p:nvSpPr>
              <p:cNvPr id="5" name="Oval 4">
                <a:extLst>
                  <a:ext uri="{FF2B5EF4-FFF2-40B4-BE49-F238E27FC236}">
                    <a16:creationId xmlns:a16="http://schemas.microsoft.com/office/drawing/2014/main" id="{EF218521-CDB6-3542-9FFD-CB5244B133AB}"/>
                  </a:ext>
                </a:extLst>
              </p:cNvPr>
              <p:cNvSpPr/>
              <p:nvPr/>
            </p:nvSpPr>
            <p:spPr>
              <a:xfrm>
                <a:off x="8506048" y="925148"/>
                <a:ext cx="956930" cy="9249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𝑋</m:t>
                          </m:r>
                        </m:e>
                        <m:sub>
                          <m:r>
                            <a:rPr lang="en-US" sz="3200" b="0" i="1" dirty="0" smtClean="0">
                              <a:latin typeface="Cambria Math" panose="02040503050406030204" pitchFamily="18" charset="0"/>
                            </a:rPr>
                            <m:t>1</m:t>
                          </m:r>
                        </m:sub>
                      </m:sSub>
                    </m:oMath>
                  </m:oMathPara>
                </a14:m>
                <a:endParaRPr lang="en-US" sz="3200" dirty="0"/>
              </a:p>
            </p:txBody>
          </p:sp>
        </mc:Choice>
        <mc:Fallback>
          <p:sp>
            <p:nvSpPr>
              <p:cNvPr id="5" name="Oval 4">
                <a:extLst>
                  <a:ext uri="{FF2B5EF4-FFF2-40B4-BE49-F238E27FC236}">
                    <a16:creationId xmlns:a16="http://schemas.microsoft.com/office/drawing/2014/main" id="{EF218521-CDB6-3542-9FFD-CB5244B133AB}"/>
                  </a:ext>
                </a:extLst>
              </p:cNvPr>
              <p:cNvSpPr>
                <a:spLocks noRot="1" noChangeAspect="1" noMove="1" noResize="1" noEditPoints="1" noAdjustHandles="1" noChangeArrowheads="1" noChangeShapeType="1" noTextEdit="1"/>
              </p:cNvSpPr>
              <p:nvPr/>
            </p:nvSpPr>
            <p:spPr>
              <a:xfrm>
                <a:off x="8506048" y="925148"/>
                <a:ext cx="956930" cy="924921"/>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Oval 56">
                <a:extLst>
                  <a:ext uri="{FF2B5EF4-FFF2-40B4-BE49-F238E27FC236}">
                    <a16:creationId xmlns:a16="http://schemas.microsoft.com/office/drawing/2014/main" id="{115CB62D-D8E0-9C40-B63F-585A70FA9829}"/>
                  </a:ext>
                </a:extLst>
              </p:cNvPr>
              <p:cNvSpPr/>
              <p:nvPr/>
            </p:nvSpPr>
            <p:spPr>
              <a:xfrm>
                <a:off x="7340013" y="2034480"/>
                <a:ext cx="956930" cy="9249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𝑋</m:t>
                          </m:r>
                        </m:e>
                        <m:sub>
                          <m:r>
                            <a:rPr lang="en-US" sz="3200" b="0" i="1" dirty="0" smtClean="0">
                              <a:latin typeface="Cambria Math" panose="02040503050406030204" pitchFamily="18" charset="0"/>
                            </a:rPr>
                            <m:t>2</m:t>
                          </m:r>
                        </m:sub>
                      </m:sSub>
                    </m:oMath>
                  </m:oMathPara>
                </a14:m>
                <a:endParaRPr lang="en-US" sz="3200" dirty="0"/>
              </a:p>
            </p:txBody>
          </p:sp>
        </mc:Choice>
        <mc:Fallback>
          <p:sp>
            <p:nvSpPr>
              <p:cNvPr id="57" name="Oval 56">
                <a:extLst>
                  <a:ext uri="{FF2B5EF4-FFF2-40B4-BE49-F238E27FC236}">
                    <a16:creationId xmlns:a16="http://schemas.microsoft.com/office/drawing/2014/main" id="{115CB62D-D8E0-9C40-B63F-585A70FA9829}"/>
                  </a:ext>
                </a:extLst>
              </p:cNvPr>
              <p:cNvSpPr>
                <a:spLocks noRot="1" noChangeAspect="1" noMove="1" noResize="1" noEditPoints="1" noAdjustHandles="1" noChangeArrowheads="1" noChangeShapeType="1" noTextEdit="1"/>
              </p:cNvSpPr>
              <p:nvPr/>
            </p:nvSpPr>
            <p:spPr>
              <a:xfrm>
                <a:off x="7340013" y="2034480"/>
                <a:ext cx="956930" cy="92492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Oval 57">
                <a:extLst>
                  <a:ext uri="{FF2B5EF4-FFF2-40B4-BE49-F238E27FC236}">
                    <a16:creationId xmlns:a16="http://schemas.microsoft.com/office/drawing/2014/main" id="{F11831FE-CC7A-674C-81FB-75900D3E50F7}"/>
                  </a:ext>
                </a:extLst>
              </p:cNvPr>
              <p:cNvSpPr/>
              <p:nvPr/>
            </p:nvSpPr>
            <p:spPr>
              <a:xfrm>
                <a:off x="9831571" y="2038025"/>
                <a:ext cx="956930" cy="9249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𝑋</m:t>
                          </m:r>
                        </m:e>
                        <m:sub>
                          <m:r>
                            <a:rPr lang="en-US" sz="3200" b="0" i="1" dirty="0" smtClean="0">
                              <a:latin typeface="Cambria Math" panose="02040503050406030204" pitchFamily="18" charset="0"/>
                            </a:rPr>
                            <m:t>3</m:t>
                          </m:r>
                        </m:sub>
                      </m:sSub>
                    </m:oMath>
                  </m:oMathPara>
                </a14:m>
                <a:endParaRPr lang="en-US" sz="3200" dirty="0"/>
              </a:p>
            </p:txBody>
          </p:sp>
        </mc:Choice>
        <mc:Fallback>
          <p:sp>
            <p:nvSpPr>
              <p:cNvPr id="58" name="Oval 57">
                <a:extLst>
                  <a:ext uri="{FF2B5EF4-FFF2-40B4-BE49-F238E27FC236}">
                    <a16:creationId xmlns:a16="http://schemas.microsoft.com/office/drawing/2014/main" id="{F11831FE-CC7A-674C-81FB-75900D3E50F7}"/>
                  </a:ext>
                </a:extLst>
              </p:cNvPr>
              <p:cNvSpPr>
                <a:spLocks noRot="1" noChangeAspect="1" noMove="1" noResize="1" noEditPoints="1" noAdjustHandles="1" noChangeArrowheads="1" noChangeShapeType="1" noTextEdit="1"/>
              </p:cNvSpPr>
              <p:nvPr/>
            </p:nvSpPr>
            <p:spPr>
              <a:xfrm>
                <a:off x="9831571" y="2038025"/>
                <a:ext cx="956930" cy="92492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Oval 58">
                <a:extLst>
                  <a:ext uri="{FF2B5EF4-FFF2-40B4-BE49-F238E27FC236}">
                    <a16:creationId xmlns:a16="http://schemas.microsoft.com/office/drawing/2014/main" id="{EF989D1D-C055-964C-8069-0743C86D1EFD}"/>
                  </a:ext>
                </a:extLst>
              </p:cNvPr>
              <p:cNvSpPr/>
              <p:nvPr/>
            </p:nvSpPr>
            <p:spPr>
              <a:xfrm>
                <a:off x="6815476" y="3211147"/>
                <a:ext cx="956930" cy="9249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𝑋</m:t>
                          </m:r>
                        </m:e>
                        <m:sub>
                          <m:r>
                            <a:rPr lang="en-US" sz="3200" b="0" i="1" dirty="0" smtClean="0">
                              <a:latin typeface="Cambria Math" panose="02040503050406030204" pitchFamily="18" charset="0"/>
                            </a:rPr>
                            <m:t>4</m:t>
                          </m:r>
                        </m:sub>
                      </m:sSub>
                    </m:oMath>
                  </m:oMathPara>
                </a14:m>
                <a:endParaRPr lang="en-US" sz="3200" dirty="0"/>
              </a:p>
            </p:txBody>
          </p:sp>
        </mc:Choice>
        <mc:Fallback>
          <p:sp>
            <p:nvSpPr>
              <p:cNvPr id="59" name="Oval 58">
                <a:extLst>
                  <a:ext uri="{FF2B5EF4-FFF2-40B4-BE49-F238E27FC236}">
                    <a16:creationId xmlns:a16="http://schemas.microsoft.com/office/drawing/2014/main" id="{EF989D1D-C055-964C-8069-0743C86D1EFD}"/>
                  </a:ext>
                </a:extLst>
              </p:cNvPr>
              <p:cNvSpPr>
                <a:spLocks noRot="1" noChangeAspect="1" noMove="1" noResize="1" noEditPoints="1" noAdjustHandles="1" noChangeArrowheads="1" noChangeShapeType="1" noTextEdit="1"/>
              </p:cNvSpPr>
              <p:nvPr/>
            </p:nvSpPr>
            <p:spPr>
              <a:xfrm>
                <a:off x="6815476" y="3211147"/>
                <a:ext cx="956930" cy="92492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0" name="Oval 59">
                <a:extLst>
                  <a:ext uri="{FF2B5EF4-FFF2-40B4-BE49-F238E27FC236}">
                    <a16:creationId xmlns:a16="http://schemas.microsoft.com/office/drawing/2014/main" id="{96D2DFE2-DC89-2B4C-A0EC-226297EEB47F}"/>
                  </a:ext>
                </a:extLst>
              </p:cNvPr>
              <p:cNvSpPr/>
              <p:nvPr/>
            </p:nvSpPr>
            <p:spPr>
              <a:xfrm>
                <a:off x="7903541" y="3235957"/>
                <a:ext cx="956930" cy="9249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𝑋</m:t>
                          </m:r>
                        </m:e>
                        <m:sub>
                          <m:r>
                            <a:rPr lang="en-US" sz="3200" b="0" i="1" dirty="0" smtClean="0">
                              <a:latin typeface="Cambria Math" panose="02040503050406030204" pitchFamily="18" charset="0"/>
                            </a:rPr>
                            <m:t>5</m:t>
                          </m:r>
                        </m:sub>
                      </m:sSub>
                    </m:oMath>
                  </m:oMathPara>
                </a14:m>
                <a:endParaRPr lang="en-US" sz="3200" dirty="0"/>
              </a:p>
            </p:txBody>
          </p:sp>
        </mc:Choice>
        <mc:Fallback>
          <p:sp>
            <p:nvSpPr>
              <p:cNvPr id="60" name="Oval 59">
                <a:extLst>
                  <a:ext uri="{FF2B5EF4-FFF2-40B4-BE49-F238E27FC236}">
                    <a16:creationId xmlns:a16="http://schemas.microsoft.com/office/drawing/2014/main" id="{96D2DFE2-DC89-2B4C-A0EC-226297EEB47F}"/>
                  </a:ext>
                </a:extLst>
              </p:cNvPr>
              <p:cNvSpPr>
                <a:spLocks noRot="1" noChangeAspect="1" noMove="1" noResize="1" noEditPoints="1" noAdjustHandles="1" noChangeArrowheads="1" noChangeShapeType="1" noTextEdit="1"/>
              </p:cNvSpPr>
              <p:nvPr/>
            </p:nvSpPr>
            <p:spPr>
              <a:xfrm>
                <a:off x="7903541" y="3235957"/>
                <a:ext cx="956930" cy="924921"/>
              </a:xfrm>
              <a:prstGeom prst="ellipse">
                <a:avLst/>
              </a:prstGeom>
              <a:blipFill>
                <a:blip r:embed="rId6"/>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0BC8237-76C3-1E42-B868-D31D5B910846}"/>
              </a:ext>
            </a:extLst>
          </p:cNvPr>
          <p:cNvCxnSpPr>
            <a:cxnSpLocks/>
            <a:stCxn id="57" idx="4"/>
            <a:endCxn id="59" idx="7"/>
          </p:cNvCxnSpPr>
          <p:nvPr/>
        </p:nvCxnSpPr>
        <p:spPr>
          <a:xfrm flipH="1">
            <a:off x="7632267" y="2959401"/>
            <a:ext cx="186211" cy="38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E28A542-4009-DB4D-898B-5A240A39263C}"/>
              </a:ext>
            </a:extLst>
          </p:cNvPr>
          <p:cNvCxnSpPr>
            <a:cxnSpLocks/>
            <a:stCxn id="57" idx="4"/>
            <a:endCxn id="60" idx="1"/>
          </p:cNvCxnSpPr>
          <p:nvPr/>
        </p:nvCxnSpPr>
        <p:spPr>
          <a:xfrm>
            <a:off x="7818478" y="2959401"/>
            <a:ext cx="225202" cy="41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Oval 61">
                <a:extLst>
                  <a:ext uri="{FF2B5EF4-FFF2-40B4-BE49-F238E27FC236}">
                    <a16:creationId xmlns:a16="http://schemas.microsoft.com/office/drawing/2014/main" id="{18A5D50C-27C8-C24C-A2F4-34E35C3518DA}"/>
                  </a:ext>
                </a:extLst>
              </p:cNvPr>
              <p:cNvSpPr/>
              <p:nvPr/>
            </p:nvSpPr>
            <p:spPr>
              <a:xfrm>
                <a:off x="10490789" y="3313927"/>
                <a:ext cx="956930" cy="9249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𝑋</m:t>
                          </m:r>
                        </m:e>
                        <m:sub>
                          <m:r>
                            <a:rPr lang="en-US" sz="3200" b="0" i="1" dirty="0" smtClean="0">
                              <a:latin typeface="Cambria Math" panose="02040503050406030204" pitchFamily="18" charset="0"/>
                            </a:rPr>
                            <m:t>7</m:t>
                          </m:r>
                        </m:sub>
                      </m:sSub>
                    </m:oMath>
                  </m:oMathPara>
                </a14:m>
                <a:endParaRPr lang="en-US" sz="3200" dirty="0"/>
              </a:p>
            </p:txBody>
          </p:sp>
        </mc:Choice>
        <mc:Fallback>
          <p:sp>
            <p:nvSpPr>
              <p:cNvPr id="62" name="Oval 61">
                <a:extLst>
                  <a:ext uri="{FF2B5EF4-FFF2-40B4-BE49-F238E27FC236}">
                    <a16:creationId xmlns:a16="http://schemas.microsoft.com/office/drawing/2014/main" id="{18A5D50C-27C8-C24C-A2F4-34E35C3518DA}"/>
                  </a:ext>
                </a:extLst>
              </p:cNvPr>
              <p:cNvSpPr>
                <a:spLocks noRot="1" noChangeAspect="1" noMove="1" noResize="1" noEditPoints="1" noAdjustHandles="1" noChangeArrowheads="1" noChangeShapeType="1" noTextEdit="1"/>
              </p:cNvSpPr>
              <p:nvPr/>
            </p:nvSpPr>
            <p:spPr>
              <a:xfrm>
                <a:off x="10490789" y="3313927"/>
                <a:ext cx="956930" cy="924921"/>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Oval 62">
                <a:extLst>
                  <a:ext uri="{FF2B5EF4-FFF2-40B4-BE49-F238E27FC236}">
                    <a16:creationId xmlns:a16="http://schemas.microsoft.com/office/drawing/2014/main" id="{366CA094-5A38-3748-93AF-994D212FE6A3}"/>
                  </a:ext>
                </a:extLst>
              </p:cNvPr>
              <p:cNvSpPr/>
              <p:nvPr/>
            </p:nvSpPr>
            <p:spPr>
              <a:xfrm>
                <a:off x="9966252" y="4490594"/>
                <a:ext cx="956930" cy="9249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𝑋</m:t>
                          </m:r>
                        </m:e>
                        <m:sub>
                          <m:r>
                            <a:rPr lang="en-US" sz="3200" b="0" i="1" dirty="0" smtClean="0">
                              <a:latin typeface="Cambria Math" panose="02040503050406030204" pitchFamily="18" charset="0"/>
                            </a:rPr>
                            <m:t>8</m:t>
                          </m:r>
                        </m:sub>
                      </m:sSub>
                    </m:oMath>
                  </m:oMathPara>
                </a14:m>
                <a:endParaRPr lang="en-US" sz="3200" dirty="0"/>
              </a:p>
            </p:txBody>
          </p:sp>
        </mc:Choice>
        <mc:Fallback>
          <p:sp>
            <p:nvSpPr>
              <p:cNvPr id="63" name="Oval 62">
                <a:extLst>
                  <a:ext uri="{FF2B5EF4-FFF2-40B4-BE49-F238E27FC236}">
                    <a16:creationId xmlns:a16="http://schemas.microsoft.com/office/drawing/2014/main" id="{366CA094-5A38-3748-93AF-994D212FE6A3}"/>
                  </a:ext>
                </a:extLst>
              </p:cNvPr>
              <p:cNvSpPr>
                <a:spLocks noRot="1" noChangeAspect="1" noMove="1" noResize="1" noEditPoints="1" noAdjustHandles="1" noChangeArrowheads="1" noChangeShapeType="1" noTextEdit="1"/>
              </p:cNvSpPr>
              <p:nvPr/>
            </p:nvSpPr>
            <p:spPr>
              <a:xfrm>
                <a:off x="9966252" y="4490594"/>
                <a:ext cx="956930" cy="924921"/>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Oval 63">
                <a:extLst>
                  <a:ext uri="{FF2B5EF4-FFF2-40B4-BE49-F238E27FC236}">
                    <a16:creationId xmlns:a16="http://schemas.microsoft.com/office/drawing/2014/main" id="{23933526-10EF-A641-A898-62CD5B8DCDE2}"/>
                  </a:ext>
                </a:extLst>
              </p:cNvPr>
              <p:cNvSpPr/>
              <p:nvPr/>
            </p:nvSpPr>
            <p:spPr>
              <a:xfrm>
                <a:off x="11011787" y="4515404"/>
                <a:ext cx="956930" cy="9249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𝑋</m:t>
                          </m:r>
                        </m:e>
                        <m:sub>
                          <m:r>
                            <a:rPr lang="en-US" sz="3200" b="0" i="1" dirty="0" smtClean="0">
                              <a:latin typeface="Cambria Math" panose="02040503050406030204" pitchFamily="18" charset="0"/>
                            </a:rPr>
                            <m:t>9</m:t>
                          </m:r>
                        </m:sub>
                      </m:sSub>
                    </m:oMath>
                  </m:oMathPara>
                </a14:m>
                <a:endParaRPr lang="en-US" sz="3200" dirty="0"/>
              </a:p>
            </p:txBody>
          </p:sp>
        </mc:Choice>
        <mc:Fallback>
          <p:sp>
            <p:nvSpPr>
              <p:cNvPr id="64" name="Oval 63">
                <a:extLst>
                  <a:ext uri="{FF2B5EF4-FFF2-40B4-BE49-F238E27FC236}">
                    <a16:creationId xmlns:a16="http://schemas.microsoft.com/office/drawing/2014/main" id="{23933526-10EF-A641-A898-62CD5B8DCDE2}"/>
                  </a:ext>
                </a:extLst>
              </p:cNvPr>
              <p:cNvSpPr>
                <a:spLocks noRot="1" noChangeAspect="1" noMove="1" noResize="1" noEditPoints="1" noAdjustHandles="1" noChangeArrowheads="1" noChangeShapeType="1" noTextEdit="1"/>
              </p:cNvSpPr>
              <p:nvPr/>
            </p:nvSpPr>
            <p:spPr>
              <a:xfrm>
                <a:off x="11011787" y="4515404"/>
                <a:ext cx="956930" cy="924921"/>
              </a:xfrm>
              <a:prstGeom prst="ellipse">
                <a:avLst/>
              </a:prstGeom>
              <a:blipFill>
                <a:blip r:embed="rId9"/>
                <a:stretch>
                  <a:fillRect/>
                </a:stretch>
              </a:blipFill>
            </p:spPr>
            <p:txBody>
              <a:bodyPr/>
              <a:lstStyle/>
              <a:p>
                <a:r>
                  <a:rPr lang="en-US">
                    <a:noFill/>
                  </a:rPr>
                  <a:t> </a:t>
                </a:r>
              </a:p>
            </p:txBody>
          </p:sp>
        </mc:Fallback>
      </mc:AlternateContent>
      <p:cxnSp>
        <p:nvCxnSpPr>
          <p:cNvPr id="65" name="Straight Arrow Connector 64">
            <a:extLst>
              <a:ext uri="{FF2B5EF4-FFF2-40B4-BE49-F238E27FC236}">
                <a16:creationId xmlns:a16="http://schemas.microsoft.com/office/drawing/2014/main" id="{53880965-1F70-A14E-B6AD-B05E27B45AC6}"/>
              </a:ext>
            </a:extLst>
          </p:cNvPr>
          <p:cNvCxnSpPr>
            <a:cxnSpLocks/>
            <a:stCxn id="62" idx="4"/>
            <a:endCxn id="63" idx="7"/>
          </p:cNvCxnSpPr>
          <p:nvPr/>
        </p:nvCxnSpPr>
        <p:spPr>
          <a:xfrm flipH="1">
            <a:off x="10783043" y="4238848"/>
            <a:ext cx="186211" cy="387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1C120284-5E1D-E64E-9AFE-13F29A2CFA7D}"/>
              </a:ext>
            </a:extLst>
          </p:cNvPr>
          <p:cNvCxnSpPr>
            <a:cxnSpLocks/>
            <a:stCxn id="62" idx="4"/>
            <a:endCxn id="64" idx="1"/>
          </p:cNvCxnSpPr>
          <p:nvPr/>
        </p:nvCxnSpPr>
        <p:spPr>
          <a:xfrm>
            <a:off x="10969254" y="4238848"/>
            <a:ext cx="182672" cy="412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Oval 66">
                <a:extLst>
                  <a:ext uri="{FF2B5EF4-FFF2-40B4-BE49-F238E27FC236}">
                    <a16:creationId xmlns:a16="http://schemas.microsoft.com/office/drawing/2014/main" id="{27A5B1E1-2466-3B48-A20B-89EB428D628D}"/>
                  </a:ext>
                </a:extLst>
              </p:cNvPr>
              <p:cNvSpPr/>
              <p:nvPr/>
            </p:nvSpPr>
            <p:spPr>
              <a:xfrm>
                <a:off x="9353109" y="3324555"/>
                <a:ext cx="956930" cy="9249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dirty="0" smtClean="0">
                              <a:latin typeface="Cambria Math" panose="02040503050406030204" pitchFamily="18" charset="0"/>
                            </a:rPr>
                          </m:ctrlPr>
                        </m:sSubPr>
                        <m:e>
                          <m:r>
                            <a:rPr lang="en-US" sz="3200" b="0" i="1" dirty="0" smtClean="0">
                              <a:latin typeface="Cambria Math" panose="02040503050406030204" pitchFamily="18" charset="0"/>
                            </a:rPr>
                            <m:t>𝑋</m:t>
                          </m:r>
                        </m:e>
                        <m:sub>
                          <m:r>
                            <a:rPr lang="en-US" sz="3200" b="0" i="1" dirty="0" smtClean="0">
                              <a:latin typeface="Cambria Math" panose="02040503050406030204" pitchFamily="18" charset="0"/>
                            </a:rPr>
                            <m:t>6</m:t>
                          </m:r>
                        </m:sub>
                      </m:sSub>
                    </m:oMath>
                  </m:oMathPara>
                </a14:m>
                <a:endParaRPr lang="en-US" sz="3200" dirty="0"/>
              </a:p>
            </p:txBody>
          </p:sp>
        </mc:Choice>
        <mc:Fallback>
          <p:sp>
            <p:nvSpPr>
              <p:cNvPr id="67" name="Oval 66">
                <a:extLst>
                  <a:ext uri="{FF2B5EF4-FFF2-40B4-BE49-F238E27FC236}">
                    <a16:creationId xmlns:a16="http://schemas.microsoft.com/office/drawing/2014/main" id="{27A5B1E1-2466-3B48-A20B-89EB428D628D}"/>
                  </a:ext>
                </a:extLst>
              </p:cNvPr>
              <p:cNvSpPr>
                <a:spLocks noRot="1" noChangeAspect="1" noMove="1" noResize="1" noEditPoints="1" noAdjustHandles="1" noChangeArrowheads="1" noChangeShapeType="1" noTextEdit="1"/>
              </p:cNvSpPr>
              <p:nvPr/>
            </p:nvSpPr>
            <p:spPr>
              <a:xfrm>
                <a:off x="9353109" y="3324555"/>
                <a:ext cx="956930" cy="924921"/>
              </a:xfrm>
              <a:prstGeom prst="ellipse">
                <a:avLst/>
              </a:prstGeom>
              <a:blipFill>
                <a:blip r:embed="rId10"/>
                <a:stretch>
                  <a:fillRect/>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BB3D2BE9-5E90-4F40-B8A5-C32D4C15DD2A}"/>
              </a:ext>
            </a:extLst>
          </p:cNvPr>
          <p:cNvCxnSpPr>
            <a:cxnSpLocks/>
            <a:stCxn id="58" idx="4"/>
            <a:endCxn id="67" idx="7"/>
          </p:cNvCxnSpPr>
          <p:nvPr/>
        </p:nvCxnSpPr>
        <p:spPr>
          <a:xfrm flipH="1">
            <a:off x="10169900" y="2962946"/>
            <a:ext cx="140136" cy="497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0D8CAD5-BBBD-F347-B527-0C46BBE27D6C}"/>
              </a:ext>
            </a:extLst>
          </p:cNvPr>
          <p:cNvCxnSpPr>
            <a:cxnSpLocks/>
            <a:stCxn id="58" idx="4"/>
          </p:cNvCxnSpPr>
          <p:nvPr/>
        </p:nvCxnSpPr>
        <p:spPr>
          <a:xfrm>
            <a:off x="10310036" y="2962946"/>
            <a:ext cx="271277" cy="521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5744CA-5A5B-484D-B253-86085A2D1603}"/>
              </a:ext>
            </a:extLst>
          </p:cNvPr>
          <p:cNvCxnSpPr>
            <a:cxnSpLocks/>
            <a:stCxn id="5" idx="3"/>
            <a:endCxn id="57" idx="7"/>
          </p:cNvCxnSpPr>
          <p:nvPr/>
        </p:nvCxnSpPr>
        <p:spPr>
          <a:xfrm flipH="1">
            <a:off x="8156804" y="1714617"/>
            <a:ext cx="489383" cy="45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440F96A-57E6-EA4D-916C-B9A3462B7865}"/>
              </a:ext>
            </a:extLst>
          </p:cNvPr>
          <p:cNvCxnSpPr>
            <a:cxnSpLocks/>
            <a:stCxn id="5" idx="5"/>
            <a:endCxn id="58" idx="1"/>
          </p:cNvCxnSpPr>
          <p:nvPr/>
        </p:nvCxnSpPr>
        <p:spPr>
          <a:xfrm>
            <a:off x="9322839" y="1714617"/>
            <a:ext cx="648871" cy="458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4" name="Table 73">
            <a:extLst>
              <a:ext uri="{FF2B5EF4-FFF2-40B4-BE49-F238E27FC236}">
                <a16:creationId xmlns:a16="http://schemas.microsoft.com/office/drawing/2014/main" id="{B8195B4A-372D-C84D-8E0F-6CF978A1325A}"/>
              </a:ext>
            </a:extLst>
          </p:cNvPr>
          <p:cNvGraphicFramePr>
            <a:graphicFrameLocks noGrp="1"/>
          </p:cNvGraphicFramePr>
          <p:nvPr>
            <p:extLst>
              <p:ext uri="{D42A27DB-BD31-4B8C-83A1-F6EECF244321}">
                <p14:modId xmlns:p14="http://schemas.microsoft.com/office/powerpoint/2010/main" val="1696551579"/>
              </p:ext>
            </p:extLst>
          </p:nvPr>
        </p:nvGraphicFramePr>
        <p:xfrm>
          <a:off x="330795" y="2059373"/>
          <a:ext cx="5926616" cy="4632960"/>
        </p:xfrm>
        <a:graphic>
          <a:graphicData uri="http://schemas.openxmlformats.org/drawingml/2006/table">
            <a:tbl>
              <a:tblPr firstRow="1" bandRow="1">
                <a:tableStyleId>{5C22544A-7EE6-4342-B048-85BDC9FD1C3A}</a:tableStyleId>
              </a:tblPr>
              <a:tblGrid>
                <a:gridCol w="1481654">
                  <a:extLst>
                    <a:ext uri="{9D8B030D-6E8A-4147-A177-3AD203B41FA5}">
                      <a16:colId xmlns:a16="http://schemas.microsoft.com/office/drawing/2014/main" val="226771889"/>
                    </a:ext>
                  </a:extLst>
                </a:gridCol>
                <a:gridCol w="1481654">
                  <a:extLst>
                    <a:ext uri="{9D8B030D-6E8A-4147-A177-3AD203B41FA5}">
                      <a16:colId xmlns:a16="http://schemas.microsoft.com/office/drawing/2014/main" val="1474002023"/>
                    </a:ext>
                  </a:extLst>
                </a:gridCol>
                <a:gridCol w="1481654">
                  <a:extLst>
                    <a:ext uri="{9D8B030D-6E8A-4147-A177-3AD203B41FA5}">
                      <a16:colId xmlns:a16="http://schemas.microsoft.com/office/drawing/2014/main" val="483588265"/>
                    </a:ext>
                  </a:extLst>
                </a:gridCol>
                <a:gridCol w="1481654">
                  <a:extLst>
                    <a:ext uri="{9D8B030D-6E8A-4147-A177-3AD203B41FA5}">
                      <a16:colId xmlns:a16="http://schemas.microsoft.com/office/drawing/2014/main" val="2413014222"/>
                    </a:ext>
                  </a:extLst>
                </a:gridCol>
              </a:tblGrid>
              <a:tr h="370840">
                <a:tc>
                  <a:txBody>
                    <a:bodyPr/>
                    <a:lstStyle/>
                    <a:p>
                      <a:pPr algn="ctr"/>
                      <a:r>
                        <a:rPr lang="en-US" sz="3200" dirty="0"/>
                        <a:t>Child1</a:t>
                      </a:r>
                    </a:p>
                  </a:txBody>
                  <a:tcPr/>
                </a:tc>
                <a:tc>
                  <a:txBody>
                    <a:bodyPr/>
                    <a:lstStyle/>
                    <a:p>
                      <a:pPr algn="ctr"/>
                      <a:r>
                        <a:rPr lang="en-US" sz="3200" dirty="0"/>
                        <a:t>Child2</a:t>
                      </a:r>
                    </a:p>
                  </a:txBody>
                  <a:tcPr/>
                </a:tc>
                <a:tc>
                  <a:txBody>
                    <a:bodyPr/>
                    <a:lstStyle/>
                    <a:p>
                      <a:pPr algn="ctr"/>
                      <a:r>
                        <a:rPr lang="en-US" sz="3200" dirty="0"/>
                        <a:t>Parent</a:t>
                      </a:r>
                    </a:p>
                  </a:txBody>
                  <a:tcPr/>
                </a:tc>
                <a:tc>
                  <a:txBody>
                    <a:bodyPr/>
                    <a:lstStyle/>
                    <a:p>
                      <a:pPr algn="ctr"/>
                      <a:r>
                        <a:rPr lang="en-US" sz="3200" dirty="0"/>
                        <a:t>P(C|P)</a:t>
                      </a:r>
                    </a:p>
                  </a:txBody>
                  <a:tcPr/>
                </a:tc>
                <a:extLst>
                  <a:ext uri="{0D108BD9-81ED-4DB2-BD59-A6C34878D82A}">
                    <a16:rowId xmlns:a16="http://schemas.microsoft.com/office/drawing/2014/main" val="1690201531"/>
                  </a:ext>
                </a:extLst>
              </a:tr>
              <a:tr h="370840">
                <a:tc>
                  <a:txBody>
                    <a:bodyPr/>
                    <a:lstStyle/>
                    <a:p>
                      <a:pPr algn="ctr"/>
                      <a:r>
                        <a:rPr lang="en-US" sz="3200" dirty="0"/>
                        <a:t>NP</a:t>
                      </a:r>
                    </a:p>
                  </a:txBody>
                  <a:tcPr/>
                </a:tc>
                <a:tc>
                  <a:txBody>
                    <a:bodyPr/>
                    <a:lstStyle/>
                    <a:p>
                      <a:pPr algn="ctr"/>
                      <a:endParaRPr lang="en-US" sz="3200" dirty="0"/>
                    </a:p>
                  </a:txBody>
                  <a:tcPr/>
                </a:tc>
                <a:tc>
                  <a:txBody>
                    <a:bodyPr/>
                    <a:lstStyle/>
                    <a:p>
                      <a:pPr algn="ctr"/>
                      <a:r>
                        <a:rPr lang="en-US" sz="3200" dirty="0"/>
                        <a:t>S</a:t>
                      </a:r>
                    </a:p>
                  </a:txBody>
                  <a:tcPr/>
                </a:tc>
                <a:tc>
                  <a:txBody>
                    <a:bodyPr/>
                    <a:lstStyle/>
                    <a:p>
                      <a:pPr algn="ctr"/>
                      <a:r>
                        <a:rPr lang="en-US" sz="3200" dirty="0"/>
                        <a:t>1.0</a:t>
                      </a:r>
                    </a:p>
                  </a:txBody>
                  <a:tcPr/>
                </a:tc>
                <a:extLst>
                  <a:ext uri="{0D108BD9-81ED-4DB2-BD59-A6C34878D82A}">
                    <a16:rowId xmlns:a16="http://schemas.microsoft.com/office/drawing/2014/main" val="9775460"/>
                  </a:ext>
                </a:extLst>
              </a:tr>
              <a:tr h="370840">
                <a:tc>
                  <a:txBody>
                    <a:bodyPr/>
                    <a:lstStyle/>
                    <a:p>
                      <a:pPr algn="ctr"/>
                      <a:endParaRPr lang="en-US" sz="3200" dirty="0"/>
                    </a:p>
                  </a:txBody>
                  <a:tcPr/>
                </a:tc>
                <a:tc>
                  <a:txBody>
                    <a:bodyPr/>
                    <a:lstStyle/>
                    <a:p>
                      <a:pPr algn="ctr"/>
                      <a:r>
                        <a:rPr lang="en-US" sz="3200" dirty="0"/>
                        <a:t>VP</a:t>
                      </a:r>
                    </a:p>
                  </a:txBody>
                  <a:tcPr/>
                </a:tc>
                <a:tc>
                  <a:txBody>
                    <a:bodyPr/>
                    <a:lstStyle/>
                    <a:p>
                      <a:pPr algn="ctr"/>
                      <a:r>
                        <a:rPr lang="en-US" sz="3200" dirty="0"/>
                        <a:t>S</a:t>
                      </a:r>
                    </a:p>
                  </a:txBody>
                  <a:tcPr/>
                </a:tc>
                <a:tc>
                  <a:txBody>
                    <a:bodyPr/>
                    <a:lstStyle/>
                    <a:p>
                      <a:pPr algn="ctr"/>
                      <a:r>
                        <a:rPr lang="en-US" sz="3200" dirty="0"/>
                        <a:t>1.0</a:t>
                      </a:r>
                    </a:p>
                  </a:txBody>
                  <a:tcPr/>
                </a:tc>
                <a:extLst>
                  <a:ext uri="{0D108BD9-81ED-4DB2-BD59-A6C34878D82A}">
                    <a16:rowId xmlns:a16="http://schemas.microsoft.com/office/drawing/2014/main" val="93467603"/>
                  </a:ext>
                </a:extLst>
              </a:tr>
              <a:tr h="370840">
                <a:tc>
                  <a:txBody>
                    <a:bodyPr/>
                    <a:lstStyle/>
                    <a:p>
                      <a:pPr algn="ctr"/>
                      <a:r>
                        <a:rPr lang="en-US" sz="3200" dirty="0"/>
                        <a:t>the</a:t>
                      </a:r>
                    </a:p>
                  </a:txBody>
                  <a:tcPr/>
                </a:tc>
                <a:tc>
                  <a:txBody>
                    <a:bodyPr/>
                    <a:lstStyle/>
                    <a:p>
                      <a:pPr algn="ctr"/>
                      <a:endParaRPr lang="en-US" sz="3200" dirty="0"/>
                    </a:p>
                  </a:txBody>
                  <a:tcPr/>
                </a:tc>
                <a:tc>
                  <a:txBody>
                    <a:bodyPr/>
                    <a:lstStyle/>
                    <a:p>
                      <a:pPr algn="ctr"/>
                      <a:r>
                        <a:rPr lang="en-US" sz="3200" dirty="0"/>
                        <a:t>NP</a:t>
                      </a:r>
                    </a:p>
                  </a:txBody>
                  <a:tcPr/>
                </a:tc>
                <a:tc>
                  <a:txBody>
                    <a:bodyPr/>
                    <a:lstStyle/>
                    <a:p>
                      <a:pPr algn="ctr"/>
                      <a:r>
                        <a:rPr lang="en-US" sz="3200" dirty="0"/>
                        <a:t>0.5</a:t>
                      </a:r>
                    </a:p>
                  </a:txBody>
                  <a:tcPr/>
                </a:tc>
                <a:extLst>
                  <a:ext uri="{0D108BD9-81ED-4DB2-BD59-A6C34878D82A}">
                    <a16:rowId xmlns:a16="http://schemas.microsoft.com/office/drawing/2014/main" val="1452088552"/>
                  </a:ext>
                </a:extLst>
              </a:tr>
              <a:tr h="370840">
                <a:tc>
                  <a:txBody>
                    <a:bodyPr/>
                    <a:lstStyle/>
                    <a:p>
                      <a:pPr algn="ctr"/>
                      <a:r>
                        <a:rPr lang="en-US" sz="3200" dirty="0"/>
                        <a:t>his</a:t>
                      </a:r>
                    </a:p>
                  </a:txBody>
                  <a:tcPr/>
                </a:tc>
                <a:tc>
                  <a:txBody>
                    <a:bodyPr/>
                    <a:lstStyle/>
                    <a:p>
                      <a:pPr algn="ctr"/>
                      <a:endParaRPr lang="en-US" sz="3200" dirty="0"/>
                    </a:p>
                  </a:txBody>
                  <a:tcPr/>
                </a:tc>
                <a:tc>
                  <a:txBody>
                    <a:bodyPr/>
                    <a:lstStyle/>
                    <a:p>
                      <a:pPr algn="ctr"/>
                      <a:r>
                        <a:rPr lang="en-US" sz="3200" dirty="0"/>
                        <a:t>NP</a:t>
                      </a:r>
                    </a:p>
                  </a:txBody>
                  <a:tcPr/>
                </a:tc>
                <a:tc>
                  <a:txBody>
                    <a:bodyPr/>
                    <a:lstStyle/>
                    <a:p>
                      <a:pPr algn="ctr"/>
                      <a:r>
                        <a:rPr lang="en-US" sz="3200" dirty="0"/>
                        <a:t>0.5</a:t>
                      </a:r>
                    </a:p>
                  </a:txBody>
                  <a:tcPr/>
                </a:tc>
                <a:extLst>
                  <a:ext uri="{0D108BD9-81ED-4DB2-BD59-A6C34878D82A}">
                    <a16:rowId xmlns:a16="http://schemas.microsoft.com/office/drawing/2014/main" val="353082450"/>
                  </a:ext>
                </a:extLst>
              </a:tr>
              <a:tr h="370840">
                <a:tc>
                  <a:txBody>
                    <a:bodyPr/>
                    <a:lstStyle/>
                    <a:p>
                      <a:pPr algn="ctr"/>
                      <a:endParaRPr lang="en-US" sz="3200" dirty="0"/>
                    </a:p>
                  </a:txBody>
                  <a:tcPr/>
                </a:tc>
                <a:tc>
                  <a:txBody>
                    <a:bodyPr/>
                    <a:lstStyle/>
                    <a:p>
                      <a:pPr algn="ctr"/>
                      <a:r>
                        <a:rPr lang="en-US" sz="3200" dirty="0"/>
                        <a:t>prince</a:t>
                      </a:r>
                    </a:p>
                  </a:txBody>
                  <a:tcPr/>
                </a:tc>
                <a:tc>
                  <a:txBody>
                    <a:bodyPr/>
                    <a:lstStyle/>
                    <a:p>
                      <a:pPr algn="ctr"/>
                      <a:r>
                        <a:rPr lang="en-US" sz="3200" dirty="0"/>
                        <a:t>NP</a:t>
                      </a:r>
                    </a:p>
                  </a:txBody>
                  <a:tcPr/>
                </a:tc>
                <a:tc>
                  <a:txBody>
                    <a:bodyPr/>
                    <a:lstStyle/>
                    <a:p>
                      <a:pPr algn="ctr"/>
                      <a:r>
                        <a:rPr lang="en-US" sz="3200" dirty="0"/>
                        <a:t>0.5</a:t>
                      </a:r>
                    </a:p>
                  </a:txBody>
                  <a:tcPr/>
                </a:tc>
                <a:extLst>
                  <a:ext uri="{0D108BD9-81ED-4DB2-BD59-A6C34878D82A}">
                    <a16:rowId xmlns:a16="http://schemas.microsoft.com/office/drawing/2014/main" val="3623360724"/>
                  </a:ext>
                </a:extLst>
              </a:tr>
              <a:tr h="370840">
                <a:tc>
                  <a:txBody>
                    <a:bodyPr/>
                    <a:lstStyle/>
                    <a:p>
                      <a:pPr algn="ctr"/>
                      <a:endParaRPr lang="en-US" sz="3200" dirty="0"/>
                    </a:p>
                  </a:txBody>
                  <a:tcPr/>
                </a:tc>
                <a:tc>
                  <a:txBody>
                    <a:bodyPr/>
                    <a:lstStyle/>
                    <a:p>
                      <a:pPr algn="ctr"/>
                      <a:r>
                        <a:rPr lang="en-US" sz="3200" dirty="0"/>
                        <a:t>rose</a:t>
                      </a:r>
                    </a:p>
                  </a:txBody>
                  <a:tcPr/>
                </a:tc>
                <a:tc>
                  <a:txBody>
                    <a:bodyPr/>
                    <a:lstStyle/>
                    <a:p>
                      <a:pPr algn="ctr"/>
                      <a:r>
                        <a:rPr lang="en-US" sz="3200" dirty="0"/>
                        <a:t>NP</a:t>
                      </a:r>
                    </a:p>
                  </a:txBody>
                  <a:tcPr/>
                </a:tc>
                <a:tc>
                  <a:txBody>
                    <a:bodyPr/>
                    <a:lstStyle/>
                    <a:p>
                      <a:pPr algn="ctr"/>
                      <a:r>
                        <a:rPr lang="en-US" sz="3200" dirty="0"/>
                        <a:t>0.5</a:t>
                      </a:r>
                    </a:p>
                  </a:txBody>
                  <a:tcPr/>
                </a:tc>
                <a:extLst>
                  <a:ext uri="{0D108BD9-81ED-4DB2-BD59-A6C34878D82A}">
                    <a16:rowId xmlns:a16="http://schemas.microsoft.com/office/drawing/2014/main" val="1117475138"/>
                  </a:ext>
                </a:extLst>
              </a:tr>
              <a:tr h="370840">
                <a:tc>
                  <a:txBody>
                    <a:bodyPr/>
                    <a:lstStyle/>
                    <a:p>
                      <a:pPr algn="ctr"/>
                      <a:r>
                        <a:rPr lang="en-US" sz="3200" dirty="0"/>
                        <a:t>…</a:t>
                      </a:r>
                    </a:p>
                  </a:txBody>
                  <a:tcPr/>
                </a:tc>
                <a:tc>
                  <a:txBody>
                    <a:bodyPr/>
                    <a:lstStyle/>
                    <a:p>
                      <a:pPr algn="ctr"/>
                      <a:r>
                        <a:rPr lang="en-US" sz="3200" dirty="0"/>
                        <a:t>…</a:t>
                      </a:r>
                    </a:p>
                  </a:txBody>
                  <a:tcPr/>
                </a:tc>
                <a:tc>
                  <a:txBody>
                    <a:bodyPr/>
                    <a:lstStyle/>
                    <a:p>
                      <a:pPr algn="ctr"/>
                      <a:r>
                        <a:rPr lang="en-US" sz="3200" dirty="0"/>
                        <a:t>…</a:t>
                      </a:r>
                    </a:p>
                  </a:txBody>
                  <a:tcPr/>
                </a:tc>
                <a:tc>
                  <a:txBody>
                    <a:bodyPr/>
                    <a:lstStyle/>
                    <a:p>
                      <a:pPr algn="ctr"/>
                      <a:r>
                        <a:rPr lang="en-US" sz="3200" dirty="0"/>
                        <a:t>…</a:t>
                      </a:r>
                    </a:p>
                  </a:txBody>
                  <a:tcPr/>
                </a:tc>
                <a:extLst>
                  <a:ext uri="{0D108BD9-81ED-4DB2-BD59-A6C34878D82A}">
                    <a16:rowId xmlns:a16="http://schemas.microsoft.com/office/drawing/2014/main" val="328212242"/>
                  </a:ext>
                </a:extLst>
              </a:tr>
            </a:tbl>
          </a:graphicData>
        </a:graphic>
      </p:graphicFrame>
    </p:spTree>
    <p:extLst>
      <p:ext uri="{BB962C8B-B14F-4D97-AF65-F5344CB8AC3E}">
        <p14:creationId xmlns:p14="http://schemas.microsoft.com/office/powerpoint/2010/main" val="1053190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7944-56F3-6D41-B8B5-A68977F14A8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BEE7671-82E3-AA4D-A250-9D64B12BE98F}"/>
              </a:ext>
            </a:extLst>
          </p:cNvPr>
          <p:cNvSpPr>
            <a:spLocks noGrp="1"/>
          </p:cNvSpPr>
          <p:nvPr>
            <p:ph idx="1"/>
          </p:nvPr>
        </p:nvSpPr>
        <p:spPr/>
        <p:txBody>
          <a:bodyPr/>
          <a:lstStyle/>
          <a:p>
            <a:r>
              <a:rPr lang="en-US" dirty="0">
                <a:solidFill>
                  <a:schemeClr val="bg1">
                    <a:lumMod val="75000"/>
                  </a:schemeClr>
                </a:solidFill>
              </a:rPr>
              <a:t>Information Extraction</a:t>
            </a:r>
          </a:p>
          <a:p>
            <a:r>
              <a:rPr lang="en-US" dirty="0">
                <a:solidFill>
                  <a:schemeClr val="bg1">
                    <a:lumMod val="75000"/>
                  </a:schemeClr>
                </a:solidFill>
              </a:rPr>
              <a:t>Semantics</a:t>
            </a:r>
          </a:p>
          <a:p>
            <a:pPr lvl="1"/>
            <a:r>
              <a:rPr lang="en-US" dirty="0">
                <a:solidFill>
                  <a:schemeClr val="bg1">
                    <a:lumMod val="75000"/>
                  </a:schemeClr>
                </a:solidFill>
              </a:rPr>
              <a:t>predicates, entities, and propositions</a:t>
            </a:r>
          </a:p>
          <a:p>
            <a:r>
              <a:rPr lang="en-US" dirty="0">
                <a:solidFill>
                  <a:schemeClr val="bg1">
                    <a:lumMod val="75000"/>
                  </a:schemeClr>
                </a:solidFill>
              </a:rPr>
              <a:t>Syntax</a:t>
            </a:r>
          </a:p>
          <a:p>
            <a:pPr lvl="1"/>
            <a:r>
              <a:rPr lang="en-US" dirty="0">
                <a:solidFill>
                  <a:schemeClr val="bg1">
                    <a:lumMod val="75000"/>
                  </a:schemeClr>
                </a:solidFill>
              </a:rPr>
              <a:t> context-free grammar</a:t>
            </a:r>
          </a:p>
          <a:p>
            <a:pPr lvl="1"/>
            <a:r>
              <a:rPr lang="en-US" dirty="0"/>
              <a:t>parts of speech</a:t>
            </a:r>
          </a:p>
          <a:p>
            <a:r>
              <a:rPr lang="en-US" dirty="0"/>
              <a:t>Training parsers: the Penn Treebank</a:t>
            </a:r>
          </a:p>
          <a:p>
            <a:pPr lvl="1"/>
            <a:endParaRPr lang="en-US" dirty="0"/>
          </a:p>
          <a:p>
            <a:pPr marL="0" indent="0">
              <a:buNone/>
            </a:pPr>
            <a:endParaRPr lang="en-US" dirty="0"/>
          </a:p>
        </p:txBody>
      </p:sp>
    </p:spTree>
    <p:extLst>
      <p:ext uri="{BB962C8B-B14F-4D97-AF65-F5344CB8AC3E}">
        <p14:creationId xmlns:p14="http://schemas.microsoft.com/office/powerpoint/2010/main" val="889964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7944-56F3-6D41-B8B5-A68977F14A8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BEE7671-82E3-AA4D-A250-9D64B12BE98F}"/>
              </a:ext>
            </a:extLst>
          </p:cNvPr>
          <p:cNvSpPr>
            <a:spLocks noGrp="1"/>
          </p:cNvSpPr>
          <p:nvPr>
            <p:ph idx="1"/>
          </p:nvPr>
        </p:nvSpPr>
        <p:spPr/>
        <p:txBody>
          <a:bodyPr/>
          <a:lstStyle/>
          <a:p>
            <a:r>
              <a:rPr lang="en-US" dirty="0"/>
              <a:t>Information Extraction</a:t>
            </a:r>
          </a:p>
          <a:p>
            <a:r>
              <a:rPr lang="en-US" dirty="0"/>
              <a:t>Semantics</a:t>
            </a:r>
          </a:p>
          <a:p>
            <a:pPr lvl="1"/>
            <a:r>
              <a:rPr lang="en-US" dirty="0"/>
              <a:t>predicates, entities, and propositions</a:t>
            </a:r>
          </a:p>
          <a:p>
            <a:r>
              <a:rPr lang="en-US" dirty="0"/>
              <a:t>Syntax</a:t>
            </a:r>
          </a:p>
          <a:p>
            <a:pPr lvl="1"/>
            <a:r>
              <a:rPr lang="en-US" dirty="0"/>
              <a:t>context-free grammar</a:t>
            </a:r>
          </a:p>
          <a:p>
            <a:pPr lvl="1"/>
            <a:r>
              <a:rPr lang="en-US" dirty="0"/>
              <a:t>parts of speech</a:t>
            </a:r>
          </a:p>
          <a:p>
            <a:r>
              <a:rPr lang="en-US" dirty="0"/>
              <a:t>Training parsers: the Penn Treebank</a:t>
            </a:r>
          </a:p>
          <a:p>
            <a:pPr marL="0" indent="0">
              <a:buNone/>
            </a:pPr>
            <a:endParaRPr lang="en-US" dirty="0"/>
          </a:p>
        </p:txBody>
      </p:sp>
    </p:spTree>
    <p:extLst>
      <p:ext uri="{BB962C8B-B14F-4D97-AF65-F5344CB8AC3E}">
        <p14:creationId xmlns:p14="http://schemas.microsoft.com/office/powerpoint/2010/main" val="3964527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9A10-89AC-6F41-A066-D5C08FE2948F}"/>
              </a:ext>
            </a:extLst>
          </p:cNvPr>
          <p:cNvSpPr>
            <a:spLocks noGrp="1"/>
          </p:cNvSpPr>
          <p:nvPr>
            <p:ph type="title"/>
          </p:nvPr>
        </p:nvSpPr>
        <p:spPr/>
        <p:txBody>
          <a:bodyPr/>
          <a:lstStyle/>
          <a:p>
            <a:r>
              <a:rPr lang="en-US" dirty="0"/>
              <a:t>Parts of Speech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86824E-B136-5447-9198-780049CFC3F8}"/>
                  </a:ext>
                </a:extLst>
              </p:cNvPr>
              <p:cNvSpPr>
                <a:spLocks noGrp="1"/>
              </p:cNvSpPr>
              <p:nvPr>
                <p:ph idx="1"/>
              </p:nvPr>
            </p:nvSpPr>
            <p:spPr/>
            <p:txBody>
              <a:bodyPr>
                <a:normAutofit fontScale="92500" lnSpcReduction="10000"/>
              </a:bodyPr>
              <a:lstStyle/>
              <a:p>
                <a:r>
                  <a:rPr lang="en-US" dirty="0"/>
                  <a:t>At the bottom of each CFG, it has to generate a series of words.</a:t>
                </a:r>
              </a:p>
              <a:p>
                <a:r>
                  <a:rPr lang="en-US" dirty="0"/>
                  <a:t>Listing all of the different words that can go in each slot is both tedious and unnecessary.</a:t>
                </a:r>
              </a:p>
              <a:p>
                <a:r>
                  <a:rPr lang="en-US" dirty="0"/>
                  <a:t>It’s usually much better to specify “parts of speech.”  For example:</a:t>
                </a:r>
              </a:p>
              <a:p>
                <a:pPr lvl="1"/>
                <a:r>
                  <a:rPr lang="en-US" dirty="0"/>
                  <a:t>DT (Determiner): a word like “a” or “the,” specifies whether the entity named by a noun phrase is determinate or indeterminate.</a:t>
                </a:r>
              </a:p>
              <a:p>
                <a:pPr lvl="1"/>
                <a:r>
                  <a:rPr lang="en-US" dirty="0"/>
                  <a:t>JJ (Adjective): a word like “yellow,” “big,” “his,” or “windy.”  Describes particular attributes of the entity.</a:t>
                </a:r>
              </a:p>
              <a:p>
                <a:pPr lvl="1"/>
                <a:r>
                  <a:rPr lang="en-US" dirty="0"/>
                  <a:t>NN (Noun): specifies the particular type of the entity.</a:t>
                </a:r>
              </a:p>
              <a:p>
                <a:r>
                  <a:rPr lang="en-US" dirty="0"/>
                  <a:t>In this way, the production rules can be written in a more general form, e.g.,</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𝑁</m:t>
                      </m:r>
                      <m:r>
                        <a:rPr lang="en-US" i="1">
                          <a:latin typeface="Cambria Math" panose="02040503050406030204" pitchFamily="18" charset="0"/>
                        </a:rPr>
                        <m:t>𝑃</m:t>
                      </m:r>
                      <m:r>
                        <a:rPr lang="en-US" i="1">
                          <a:latin typeface="Cambria Math" panose="02040503050406030204" pitchFamily="18" charset="0"/>
                          <a:ea typeface="Cambria Math" panose="02040503050406030204" pitchFamily="18" charset="0"/>
                        </a:rPr>
                        <m:t>→</m:t>
                      </m:r>
                      <m:d>
                        <m:dPr>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𝐷𝑇</m:t>
                          </m:r>
                        </m:e>
                      </m:d>
                      <m:r>
                        <a:rPr lang="en-US" b="0" i="1" smtClean="0">
                          <a:latin typeface="Cambria Math" panose="02040503050406030204" pitchFamily="18" charset="0"/>
                          <a:ea typeface="Cambria Math" panose="02040503050406030204" pitchFamily="18" charset="0"/>
                        </a:rPr>
                        <m:t>𝐽𝐽</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𝑁𝑁</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786824E-B136-5447-9198-780049CFC3F8}"/>
                  </a:ext>
                </a:extLst>
              </p:cNvPr>
              <p:cNvSpPr>
                <a:spLocks noGrp="1" noRot="1" noChangeAspect="1" noMove="1" noResize="1" noEditPoints="1" noAdjustHandles="1" noChangeArrowheads="1" noChangeShapeType="1" noTextEdit="1"/>
              </p:cNvSpPr>
              <p:nvPr>
                <p:ph idx="1"/>
              </p:nvPr>
            </p:nvSpPr>
            <p:spPr>
              <a:blipFill>
                <a:blip r:embed="rId2"/>
                <a:stretch>
                  <a:fillRect l="-844" t="-2924" r="-1086" b="-585"/>
                </a:stretch>
              </a:blipFill>
            </p:spPr>
            <p:txBody>
              <a:bodyPr/>
              <a:lstStyle/>
              <a:p>
                <a:r>
                  <a:rPr lang="en-US">
                    <a:noFill/>
                  </a:rPr>
                  <a:t> </a:t>
                </a:r>
              </a:p>
            </p:txBody>
          </p:sp>
        </mc:Fallback>
      </mc:AlternateContent>
    </p:spTree>
    <p:extLst>
      <p:ext uri="{BB962C8B-B14F-4D97-AF65-F5344CB8AC3E}">
        <p14:creationId xmlns:p14="http://schemas.microsoft.com/office/powerpoint/2010/main" val="3758194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8525C-E8E0-5741-8ADA-0B5832762744}"/>
              </a:ext>
            </a:extLst>
          </p:cNvPr>
          <p:cNvSpPr>
            <a:spLocks noGrp="1"/>
          </p:cNvSpPr>
          <p:nvPr>
            <p:ph type="title"/>
          </p:nvPr>
        </p:nvSpPr>
        <p:spPr/>
        <p:txBody>
          <a:bodyPr/>
          <a:lstStyle/>
          <a:p>
            <a:r>
              <a:rPr lang="en-US" dirty="0"/>
              <a:t>Normal-Form CFG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18E19A5-0BBC-EA47-8B1C-CFEDC6615559}"/>
                  </a:ext>
                </a:extLst>
              </p:cNvPr>
              <p:cNvSpPr>
                <a:spLocks noGrp="1"/>
              </p:cNvSpPr>
              <p:nvPr>
                <p:ph idx="1"/>
              </p:nvPr>
            </p:nvSpPr>
            <p:spPr/>
            <p:txBody>
              <a:bodyPr/>
              <a:lstStyle/>
              <a:p>
                <a:pPr marL="0" indent="0">
                  <a:buNone/>
                </a:pPr>
                <a:r>
                  <a:rPr lang="en-US" dirty="0"/>
                  <a:t>A Normal-Form CFG has just two types of rules:</a:t>
                </a:r>
              </a:p>
              <a:p>
                <a:pPr marL="514350" indent="-514350">
                  <a:buFont typeface="+mj-lt"/>
                  <a:buAutoNum type="arabicPeriod"/>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3</m:t>
                        </m:r>
                      </m:sub>
                    </m:sSub>
                  </m:oMath>
                </a14:m>
                <a:r>
                  <a:rPr lang="en-US" dirty="0"/>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b="0" i="1" smtClean="0">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3</m:t>
                        </m:r>
                      </m:sub>
                    </m:sSub>
                  </m:oMath>
                </a14:m>
                <a:r>
                  <a:rPr lang="en-US" dirty="0"/>
                  <a:t> are all </a:t>
                </a:r>
                <a:r>
                  <a:rPr lang="en-US" dirty="0" err="1"/>
                  <a:t>Nonterminals</a:t>
                </a:r>
                <a:r>
                  <a:rPr lang="en-US" dirty="0"/>
                  <a:t>.</a:t>
                </a:r>
              </a:p>
              <a:p>
                <a:pPr marL="514350" indent="-514350">
                  <a:buFont typeface="+mj-lt"/>
                  <a:buAutoNum type="arabicPeriod"/>
                </a:pPr>
                <a:r>
                  <a:rPr lang="en-US" dirty="0"/>
                  <a:t> </a:t>
                </a:r>
                <a14:m>
                  <m:oMath xmlns:m="http://schemas.openxmlformats.org/officeDocument/2006/math">
                    <m:r>
                      <a:rPr lang="en-US" b="0" i="1" smtClean="0">
                        <a:latin typeface="Cambria Math" panose="02040503050406030204" pitchFamily="18" charset="0"/>
                      </a:rPr>
                      <m:t>𝑛</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𝑡</m:t>
                    </m:r>
                  </m:oMath>
                </a14:m>
                <a:r>
                  <a:rPr lang="en-US" dirty="0"/>
                  <a:t>, where </a:t>
                </a:r>
                <a14:m>
                  <m:oMath xmlns:m="http://schemas.openxmlformats.org/officeDocument/2006/math">
                    <m:r>
                      <a:rPr lang="en-US" b="0" i="1" smtClean="0">
                        <a:latin typeface="Cambria Math" panose="02040503050406030204" pitchFamily="18" charset="0"/>
                      </a:rPr>
                      <m:t>𝑛</m:t>
                    </m:r>
                  </m:oMath>
                </a14:m>
                <a:r>
                  <a:rPr lang="en-US" dirty="0"/>
                  <a:t> is a Nonterminal and </a:t>
                </a:r>
                <a14:m>
                  <m:oMath xmlns:m="http://schemas.openxmlformats.org/officeDocument/2006/math">
                    <m:r>
                      <a:rPr lang="en-US" b="0" i="1" smtClean="0">
                        <a:latin typeface="Cambria Math" panose="02040503050406030204" pitchFamily="18" charset="0"/>
                      </a:rPr>
                      <m:t>𝑡</m:t>
                    </m:r>
                  </m:oMath>
                </a14:m>
                <a:r>
                  <a:rPr lang="en-US" dirty="0"/>
                  <a:t> is a Terminal (a word).</a:t>
                </a:r>
              </a:p>
              <a:p>
                <a:pPr marL="514350" indent="-514350">
                  <a:buFont typeface="+mj-lt"/>
                  <a:buAutoNum type="arabicPeriod"/>
                </a:pPr>
                <a:endParaRPr lang="en-US" dirty="0"/>
              </a:p>
            </p:txBody>
          </p:sp>
        </mc:Choice>
        <mc:Fallback>
          <p:sp>
            <p:nvSpPr>
              <p:cNvPr id="3" name="Content Placeholder 2">
                <a:extLst>
                  <a:ext uri="{FF2B5EF4-FFF2-40B4-BE49-F238E27FC236}">
                    <a16:creationId xmlns:a16="http://schemas.microsoft.com/office/drawing/2014/main" id="{318E19A5-0BBC-EA47-8B1C-CFEDC6615559}"/>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US">
                    <a:noFill/>
                  </a:rPr>
                  <a:t> </a:t>
                </a:r>
              </a:p>
            </p:txBody>
          </p:sp>
        </mc:Fallback>
      </mc:AlternateContent>
    </p:spTree>
    <p:extLst>
      <p:ext uri="{BB962C8B-B14F-4D97-AF65-F5344CB8AC3E}">
        <p14:creationId xmlns:p14="http://schemas.microsoft.com/office/powerpoint/2010/main" val="1417008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D062-37ED-CA41-A3EF-AAAB60D7BA18}"/>
              </a:ext>
            </a:extLst>
          </p:cNvPr>
          <p:cNvSpPr>
            <a:spLocks noGrp="1"/>
          </p:cNvSpPr>
          <p:nvPr>
            <p:ph type="title"/>
          </p:nvPr>
        </p:nvSpPr>
        <p:spPr/>
        <p:txBody>
          <a:bodyPr/>
          <a:lstStyle/>
          <a:p>
            <a:r>
              <a:rPr lang="en-US" dirty="0"/>
              <a:t>Example PCFG in Normal Form</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C2E0B97C-8F6F-704C-9BE7-96421892B9E7}"/>
                  </a:ext>
                </a:extLst>
              </p:cNvPr>
              <p:cNvGraphicFramePr>
                <a:graphicFrameLocks noGrp="1"/>
              </p:cNvGraphicFramePr>
              <p:nvPr>
                <p:ph idx="1"/>
                <p:extLst>
                  <p:ext uri="{D42A27DB-BD31-4B8C-83A1-F6EECF244321}">
                    <p14:modId xmlns:p14="http://schemas.microsoft.com/office/powerpoint/2010/main" val="708923202"/>
                  </p:ext>
                </p:extLst>
              </p:nvPr>
            </p:nvGraphicFramePr>
            <p:xfrm>
              <a:off x="838200" y="1825625"/>
              <a:ext cx="5030972" cy="4572000"/>
            </p:xfrm>
            <a:graphic>
              <a:graphicData uri="http://schemas.openxmlformats.org/drawingml/2006/table">
                <a:tbl>
                  <a:tblPr firstRow="1" bandRow="1">
                    <a:tableStyleId>{5C22544A-7EE6-4342-B048-85BDC9FD1C3A}</a:tableStyleId>
                  </a:tblPr>
                  <a:tblGrid>
                    <a:gridCol w="3038010">
                      <a:extLst>
                        <a:ext uri="{9D8B030D-6E8A-4147-A177-3AD203B41FA5}">
                          <a16:colId xmlns:a16="http://schemas.microsoft.com/office/drawing/2014/main" val="941113779"/>
                        </a:ext>
                      </a:extLst>
                    </a:gridCol>
                    <a:gridCol w="1992962">
                      <a:extLst>
                        <a:ext uri="{9D8B030D-6E8A-4147-A177-3AD203B41FA5}">
                          <a16:colId xmlns:a16="http://schemas.microsoft.com/office/drawing/2014/main" val="476193963"/>
                        </a:ext>
                      </a:extLst>
                    </a:gridCol>
                  </a:tblGrid>
                  <a:tr h="370840">
                    <a:tc>
                      <a:txBody>
                        <a:bodyPr/>
                        <a:lstStyle/>
                        <a:p>
                          <a:pPr algn="ctr"/>
                          <a:r>
                            <a:rPr lang="en-US" sz="2400" dirty="0"/>
                            <a:t>Rule</a:t>
                          </a:r>
                        </a:p>
                      </a:txBody>
                      <a:tcPr/>
                    </a:tc>
                    <a:tc>
                      <a:txBody>
                        <a:bodyPr/>
                        <a:lstStyle/>
                        <a:p>
                          <a:pPr algn="ctr"/>
                          <a:r>
                            <a:rPr lang="en-US" sz="2400" dirty="0"/>
                            <a:t>Probability</a:t>
                          </a:r>
                        </a:p>
                      </a:txBody>
                      <a:tcPr/>
                    </a:tc>
                    <a:extLst>
                      <a:ext uri="{0D108BD9-81ED-4DB2-BD59-A6C34878D82A}">
                        <a16:rowId xmlns:a16="http://schemas.microsoft.com/office/drawing/2014/main" val="127954326"/>
                      </a:ext>
                    </a:extLst>
                  </a:tr>
                  <a:tr h="370840">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𝑁𝑃</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𝑉𝑃</m:t>
                                </m:r>
                              </m:oMath>
                            </m:oMathPara>
                          </a14:m>
                          <a:endParaRPr lang="en-US" sz="2400" dirty="0"/>
                        </a:p>
                      </a:txBody>
                      <a:tcPr/>
                    </a:tc>
                    <a:tc>
                      <a:txBody>
                        <a:bodyPr/>
                        <a:lstStyle/>
                        <a:p>
                          <a:pPr algn="ctr"/>
                          <a:r>
                            <a:rPr lang="en-US" sz="2400" dirty="0"/>
                            <a:t>1</a:t>
                          </a:r>
                        </a:p>
                      </a:txBody>
                      <a:tcPr/>
                    </a:tc>
                    <a:extLst>
                      <a:ext uri="{0D108BD9-81ED-4DB2-BD59-A6C34878D82A}">
                        <a16:rowId xmlns:a16="http://schemas.microsoft.com/office/drawing/2014/main" val="2973582382"/>
                      </a:ext>
                    </a:extLst>
                  </a:tr>
                  <a:tr h="370840">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𝑉𝑃</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𝑉𝐵</m:t>
                                </m:r>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m:t>
                                </m:r>
                                <m:r>
                                  <a:rPr lang="en-US" sz="2400" i="1">
                                    <a:latin typeface="Cambria Math" panose="02040503050406030204" pitchFamily="18" charset="0"/>
                                    <a:ea typeface="Cambria Math" panose="02040503050406030204" pitchFamily="18" charset="0"/>
                                  </a:rPr>
                                  <m:t>𝑃</m:t>
                                </m:r>
                              </m:oMath>
                            </m:oMathPara>
                          </a14:m>
                          <a:endParaRPr lang="en-US" sz="2400" dirty="0"/>
                        </a:p>
                      </a:txBody>
                      <a:tcPr/>
                    </a:tc>
                    <a:tc>
                      <a:txBody>
                        <a:bodyPr/>
                        <a:lstStyle/>
                        <a:p>
                          <a:pPr algn="ctr"/>
                          <a:r>
                            <a:rPr lang="en-US" sz="2400" dirty="0"/>
                            <a:t>1</a:t>
                          </a:r>
                        </a:p>
                      </a:txBody>
                      <a:tcPr/>
                    </a:tc>
                    <a:extLst>
                      <a:ext uri="{0D108BD9-81ED-4DB2-BD59-A6C34878D82A}">
                        <a16:rowId xmlns:a16="http://schemas.microsoft.com/office/drawing/2014/main" val="53392564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𝑁𝑃</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𝐷𝑇</m:t>
                                </m:r>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𝑁𝑁</m:t>
                                </m:r>
                              </m:oMath>
                            </m:oMathPara>
                          </a14:m>
                          <a:endParaRPr lang="en-US" sz="2400" dirty="0"/>
                        </a:p>
                      </a:txBody>
                      <a:tcPr/>
                    </a:tc>
                    <a:tc>
                      <a:txBody>
                        <a:bodyPr/>
                        <a:lstStyle/>
                        <a:p>
                          <a:pPr algn="ctr"/>
                          <a:r>
                            <a:rPr lang="en-US" sz="2400" dirty="0"/>
                            <a:t>0.5</a:t>
                          </a:r>
                        </a:p>
                      </a:txBody>
                      <a:tcPr/>
                    </a:tc>
                    <a:extLst>
                      <a:ext uri="{0D108BD9-81ED-4DB2-BD59-A6C34878D82A}">
                        <a16:rowId xmlns:a16="http://schemas.microsoft.com/office/drawing/2014/main" val="1517380681"/>
                      </a:ext>
                    </a:extLst>
                  </a:tr>
                  <a:tr h="370840">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𝑁𝑃</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𝐴𝐷𝐽</m:t>
                                </m:r>
                                <m:r>
                                  <a:rPr lang="en-US"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𝑁𝑁</m:t>
                                </m:r>
                              </m:oMath>
                            </m:oMathPara>
                          </a14:m>
                          <a:endParaRPr lang="en-US" sz="2400" dirty="0"/>
                        </a:p>
                      </a:txBody>
                      <a:tcPr/>
                    </a:tc>
                    <a:tc>
                      <a:txBody>
                        <a:bodyPr/>
                        <a:lstStyle/>
                        <a:p>
                          <a:pPr algn="ctr"/>
                          <a:r>
                            <a:rPr lang="en-US" sz="2400" dirty="0"/>
                            <a:t>0.5</a:t>
                          </a:r>
                        </a:p>
                      </a:txBody>
                      <a:tcPr/>
                    </a:tc>
                    <a:extLst>
                      <a:ext uri="{0D108BD9-81ED-4DB2-BD59-A6C34878D82A}">
                        <a16:rowId xmlns:a16="http://schemas.microsoft.com/office/drawing/2014/main" val="10387460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𝑉𝐵</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𝑙𝑜𝑣𝑒𝑠</m:t>
                                </m:r>
                              </m:oMath>
                            </m:oMathPara>
                          </a14:m>
                          <a:endParaRPr lang="en-US" sz="2400" dirty="0"/>
                        </a:p>
                      </a:txBody>
                      <a:tcPr/>
                    </a:tc>
                    <a:tc>
                      <a:txBody>
                        <a:bodyPr/>
                        <a:lstStyle/>
                        <a:p>
                          <a:pPr algn="ctr"/>
                          <a:r>
                            <a:rPr lang="en-US" sz="2400" dirty="0"/>
                            <a:t>1</a:t>
                          </a:r>
                        </a:p>
                      </a:txBody>
                      <a:tcPr/>
                    </a:tc>
                    <a:extLst>
                      <a:ext uri="{0D108BD9-81ED-4DB2-BD59-A6C34878D82A}">
                        <a16:rowId xmlns:a16="http://schemas.microsoft.com/office/drawing/2014/main" val="24196735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𝐷𝑇</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𝑡h𝑒</m:t>
                                </m:r>
                              </m:oMath>
                            </m:oMathPara>
                          </a14:m>
                          <a:endParaRPr lang="en-US" sz="2400" dirty="0"/>
                        </a:p>
                      </a:txBody>
                      <a:tcPr/>
                    </a:tc>
                    <a:tc>
                      <a:txBody>
                        <a:bodyPr/>
                        <a:lstStyle/>
                        <a:p>
                          <a:pPr algn="ctr"/>
                          <a:r>
                            <a:rPr lang="en-US" sz="2400" dirty="0"/>
                            <a:t>1</a:t>
                          </a:r>
                        </a:p>
                      </a:txBody>
                      <a:tcPr/>
                    </a:tc>
                    <a:extLst>
                      <a:ext uri="{0D108BD9-81ED-4DB2-BD59-A6C34878D82A}">
                        <a16:rowId xmlns:a16="http://schemas.microsoft.com/office/drawing/2014/main" val="285215217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𝐽𝐽</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h𝑖𝑠</m:t>
                                </m:r>
                              </m:oMath>
                            </m:oMathPara>
                          </a14:m>
                          <a:endParaRPr lang="en-US" sz="2400" dirty="0"/>
                        </a:p>
                      </a:txBody>
                      <a:tcPr/>
                    </a:tc>
                    <a:tc>
                      <a:txBody>
                        <a:bodyPr/>
                        <a:lstStyle/>
                        <a:p>
                          <a:pPr algn="ctr"/>
                          <a:r>
                            <a:rPr lang="en-US" sz="2400" dirty="0"/>
                            <a:t>1</a:t>
                          </a:r>
                        </a:p>
                      </a:txBody>
                      <a:tcPr/>
                    </a:tc>
                    <a:extLst>
                      <a:ext uri="{0D108BD9-81ED-4DB2-BD59-A6C34878D82A}">
                        <a16:rowId xmlns:a16="http://schemas.microsoft.com/office/drawing/2014/main" val="27262798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𝑁𝑁</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𝑝𝑟𝑖𝑛𝑐𝑒</m:t>
                                </m:r>
                              </m:oMath>
                            </m:oMathPara>
                          </a14:m>
                          <a:endParaRPr lang="en-US" sz="2400" dirty="0"/>
                        </a:p>
                      </a:txBody>
                      <a:tcPr/>
                    </a:tc>
                    <a:tc>
                      <a:txBody>
                        <a:bodyPr/>
                        <a:lstStyle/>
                        <a:p>
                          <a:pPr algn="ctr"/>
                          <a:r>
                            <a:rPr lang="en-US" sz="2400" dirty="0"/>
                            <a:t>0.5</a:t>
                          </a:r>
                        </a:p>
                      </a:txBody>
                      <a:tcPr/>
                    </a:tc>
                    <a:extLst>
                      <a:ext uri="{0D108BD9-81ED-4DB2-BD59-A6C34878D82A}">
                        <a16:rowId xmlns:a16="http://schemas.microsoft.com/office/drawing/2014/main" val="6905436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𝑁𝑁</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𝑟𝑜𝑠𝑒</m:t>
                                </m:r>
                              </m:oMath>
                            </m:oMathPara>
                          </a14:m>
                          <a:endParaRPr lang="en-US" sz="2400" dirty="0"/>
                        </a:p>
                      </a:txBody>
                      <a:tcPr/>
                    </a:tc>
                    <a:tc>
                      <a:txBody>
                        <a:bodyPr/>
                        <a:lstStyle/>
                        <a:p>
                          <a:pPr algn="ctr"/>
                          <a:r>
                            <a:rPr lang="en-US" sz="2400" dirty="0"/>
                            <a:t>0.5</a:t>
                          </a:r>
                        </a:p>
                      </a:txBody>
                      <a:tcPr/>
                    </a:tc>
                    <a:extLst>
                      <a:ext uri="{0D108BD9-81ED-4DB2-BD59-A6C34878D82A}">
                        <a16:rowId xmlns:a16="http://schemas.microsoft.com/office/drawing/2014/main" val="3619062916"/>
                      </a:ext>
                    </a:extLst>
                  </a:tr>
                </a:tbl>
              </a:graphicData>
            </a:graphic>
          </p:graphicFrame>
        </mc:Choice>
        <mc:Fallback>
          <p:graphicFrame>
            <p:nvGraphicFramePr>
              <p:cNvPr id="4" name="Content Placeholder 3">
                <a:extLst>
                  <a:ext uri="{FF2B5EF4-FFF2-40B4-BE49-F238E27FC236}">
                    <a16:creationId xmlns:a16="http://schemas.microsoft.com/office/drawing/2014/main" id="{C2E0B97C-8F6F-704C-9BE7-96421892B9E7}"/>
                  </a:ext>
                </a:extLst>
              </p:cNvPr>
              <p:cNvGraphicFramePr>
                <a:graphicFrameLocks noGrp="1"/>
              </p:cNvGraphicFramePr>
              <p:nvPr>
                <p:ph idx="1"/>
                <p:extLst>
                  <p:ext uri="{D42A27DB-BD31-4B8C-83A1-F6EECF244321}">
                    <p14:modId xmlns:p14="http://schemas.microsoft.com/office/powerpoint/2010/main" val="708923202"/>
                  </p:ext>
                </p:extLst>
              </p:nvPr>
            </p:nvGraphicFramePr>
            <p:xfrm>
              <a:off x="838200" y="1825625"/>
              <a:ext cx="5030972" cy="4572000"/>
            </p:xfrm>
            <a:graphic>
              <a:graphicData uri="http://schemas.openxmlformats.org/drawingml/2006/table">
                <a:tbl>
                  <a:tblPr firstRow="1" bandRow="1">
                    <a:tableStyleId>{5C22544A-7EE6-4342-B048-85BDC9FD1C3A}</a:tableStyleId>
                  </a:tblPr>
                  <a:tblGrid>
                    <a:gridCol w="3038010">
                      <a:extLst>
                        <a:ext uri="{9D8B030D-6E8A-4147-A177-3AD203B41FA5}">
                          <a16:colId xmlns:a16="http://schemas.microsoft.com/office/drawing/2014/main" val="941113779"/>
                        </a:ext>
                      </a:extLst>
                    </a:gridCol>
                    <a:gridCol w="1992962">
                      <a:extLst>
                        <a:ext uri="{9D8B030D-6E8A-4147-A177-3AD203B41FA5}">
                          <a16:colId xmlns:a16="http://schemas.microsoft.com/office/drawing/2014/main" val="476193963"/>
                        </a:ext>
                      </a:extLst>
                    </a:gridCol>
                  </a:tblGrid>
                  <a:tr h="457200">
                    <a:tc>
                      <a:txBody>
                        <a:bodyPr/>
                        <a:lstStyle/>
                        <a:p>
                          <a:pPr algn="ctr"/>
                          <a:r>
                            <a:rPr lang="en-US" sz="2400" dirty="0"/>
                            <a:t>Rule</a:t>
                          </a:r>
                        </a:p>
                      </a:txBody>
                      <a:tcPr/>
                    </a:tc>
                    <a:tc>
                      <a:txBody>
                        <a:bodyPr/>
                        <a:lstStyle/>
                        <a:p>
                          <a:pPr algn="ctr"/>
                          <a:r>
                            <a:rPr lang="en-US" sz="2400" dirty="0"/>
                            <a:t>Probability</a:t>
                          </a:r>
                        </a:p>
                      </a:txBody>
                      <a:tcPr/>
                    </a:tc>
                    <a:extLst>
                      <a:ext uri="{0D108BD9-81ED-4DB2-BD59-A6C34878D82A}">
                        <a16:rowId xmlns:a16="http://schemas.microsoft.com/office/drawing/2014/main" val="127954326"/>
                      </a:ext>
                    </a:extLst>
                  </a:tr>
                  <a:tr h="457200">
                    <a:tc>
                      <a:txBody>
                        <a:bodyPr/>
                        <a:lstStyle/>
                        <a:p>
                          <a:endParaRPr lang="en-US"/>
                        </a:p>
                      </a:txBody>
                      <a:tcPr>
                        <a:blipFill>
                          <a:blip r:embed="rId2"/>
                          <a:stretch>
                            <a:fillRect l="-417" t="-111111" r="-65833" b="-830556"/>
                          </a:stretch>
                        </a:blipFill>
                      </a:tcPr>
                    </a:tc>
                    <a:tc>
                      <a:txBody>
                        <a:bodyPr/>
                        <a:lstStyle/>
                        <a:p>
                          <a:pPr algn="ctr"/>
                          <a:r>
                            <a:rPr lang="en-US" sz="2400" dirty="0"/>
                            <a:t>1</a:t>
                          </a:r>
                        </a:p>
                      </a:txBody>
                      <a:tcPr/>
                    </a:tc>
                    <a:extLst>
                      <a:ext uri="{0D108BD9-81ED-4DB2-BD59-A6C34878D82A}">
                        <a16:rowId xmlns:a16="http://schemas.microsoft.com/office/drawing/2014/main" val="2973582382"/>
                      </a:ext>
                    </a:extLst>
                  </a:tr>
                  <a:tr h="457200">
                    <a:tc>
                      <a:txBody>
                        <a:bodyPr/>
                        <a:lstStyle/>
                        <a:p>
                          <a:endParaRPr lang="en-US"/>
                        </a:p>
                      </a:txBody>
                      <a:tcPr>
                        <a:blipFill>
                          <a:blip r:embed="rId2"/>
                          <a:stretch>
                            <a:fillRect l="-417" t="-211111" r="-65833" b="-730556"/>
                          </a:stretch>
                        </a:blipFill>
                      </a:tcPr>
                    </a:tc>
                    <a:tc>
                      <a:txBody>
                        <a:bodyPr/>
                        <a:lstStyle/>
                        <a:p>
                          <a:pPr algn="ctr"/>
                          <a:r>
                            <a:rPr lang="en-US" sz="2400" dirty="0"/>
                            <a:t>1</a:t>
                          </a:r>
                        </a:p>
                      </a:txBody>
                      <a:tcPr/>
                    </a:tc>
                    <a:extLst>
                      <a:ext uri="{0D108BD9-81ED-4DB2-BD59-A6C34878D82A}">
                        <a16:rowId xmlns:a16="http://schemas.microsoft.com/office/drawing/2014/main" val="533925644"/>
                      </a:ext>
                    </a:extLst>
                  </a:tr>
                  <a:tr h="457200">
                    <a:tc>
                      <a:txBody>
                        <a:bodyPr/>
                        <a:lstStyle/>
                        <a:p>
                          <a:endParaRPr lang="en-US"/>
                        </a:p>
                      </a:txBody>
                      <a:tcPr>
                        <a:blipFill>
                          <a:blip r:embed="rId2"/>
                          <a:stretch>
                            <a:fillRect l="-417" t="-311111" r="-65833" b="-630556"/>
                          </a:stretch>
                        </a:blipFill>
                      </a:tcPr>
                    </a:tc>
                    <a:tc>
                      <a:txBody>
                        <a:bodyPr/>
                        <a:lstStyle/>
                        <a:p>
                          <a:pPr algn="ctr"/>
                          <a:r>
                            <a:rPr lang="en-US" sz="2400" dirty="0"/>
                            <a:t>0.5</a:t>
                          </a:r>
                        </a:p>
                      </a:txBody>
                      <a:tcPr/>
                    </a:tc>
                    <a:extLst>
                      <a:ext uri="{0D108BD9-81ED-4DB2-BD59-A6C34878D82A}">
                        <a16:rowId xmlns:a16="http://schemas.microsoft.com/office/drawing/2014/main" val="1517380681"/>
                      </a:ext>
                    </a:extLst>
                  </a:tr>
                  <a:tr h="457200">
                    <a:tc>
                      <a:txBody>
                        <a:bodyPr/>
                        <a:lstStyle/>
                        <a:p>
                          <a:endParaRPr lang="en-US"/>
                        </a:p>
                      </a:txBody>
                      <a:tcPr>
                        <a:blipFill>
                          <a:blip r:embed="rId2"/>
                          <a:stretch>
                            <a:fillRect l="-417" t="-400000" r="-65833" b="-513514"/>
                          </a:stretch>
                        </a:blipFill>
                      </a:tcPr>
                    </a:tc>
                    <a:tc>
                      <a:txBody>
                        <a:bodyPr/>
                        <a:lstStyle/>
                        <a:p>
                          <a:pPr algn="ctr"/>
                          <a:r>
                            <a:rPr lang="en-US" sz="2400" dirty="0"/>
                            <a:t>0.5</a:t>
                          </a:r>
                        </a:p>
                      </a:txBody>
                      <a:tcPr/>
                    </a:tc>
                    <a:extLst>
                      <a:ext uri="{0D108BD9-81ED-4DB2-BD59-A6C34878D82A}">
                        <a16:rowId xmlns:a16="http://schemas.microsoft.com/office/drawing/2014/main" val="1038746062"/>
                      </a:ext>
                    </a:extLst>
                  </a:tr>
                  <a:tr h="457200">
                    <a:tc>
                      <a:txBody>
                        <a:bodyPr/>
                        <a:lstStyle/>
                        <a:p>
                          <a:endParaRPr lang="en-US"/>
                        </a:p>
                      </a:txBody>
                      <a:tcPr>
                        <a:blipFill>
                          <a:blip r:embed="rId2"/>
                          <a:stretch>
                            <a:fillRect l="-417" t="-513889" r="-65833" b="-427778"/>
                          </a:stretch>
                        </a:blipFill>
                      </a:tcPr>
                    </a:tc>
                    <a:tc>
                      <a:txBody>
                        <a:bodyPr/>
                        <a:lstStyle/>
                        <a:p>
                          <a:pPr algn="ctr"/>
                          <a:r>
                            <a:rPr lang="en-US" sz="2400" dirty="0"/>
                            <a:t>1</a:t>
                          </a:r>
                        </a:p>
                      </a:txBody>
                      <a:tcPr/>
                    </a:tc>
                    <a:extLst>
                      <a:ext uri="{0D108BD9-81ED-4DB2-BD59-A6C34878D82A}">
                        <a16:rowId xmlns:a16="http://schemas.microsoft.com/office/drawing/2014/main" val="2419673582"/>
                      </a:ext>
                    </a:extLst>
                  </a:tr>
                  <a:tr h="457200">
                    <a:tc>
                      <a:txBody>
                        <a:bodyPr/>
                        <a:lstStyle/>
                        <a:p>
                          <a:endParaRPr lang="en-US"/>
                        </a:p>
                      </a:txBody>
                      <a:tcPr>
                        <a:blipFill>
                          <a:blip r:embed="rId2"/>
                          <a:stretch>
                            <a:fillRect l="-417" t="-613889" r="-65833" b="-327778"/>
                          </a:stretch>
                        </a:blipFill>
                      </a:tcPr>
                    </a:tc>
                    <a:tc>
                      <a:txBody>
                        <a:bodyPr/>
                        <a:lstStyle/>
                        <a:p>
                          <a:pPr algn="ctr"/>
                          <a:r>
                            <a:rPr lang="en-US" sz="2400" dirty="0"/>
                            <a:t>1</a:t>
                          </a:r>
                        </a:p>
                      </a:txBody>
                      <a:tcPr/>
                    </a:tc>
                    <a:extLst>
                      <a:ext uri="{0D108BD9-81ED-4DB2-BD59-A6C34878D82A}">
                        <a16:rowId xmlns:a16="http://schemas.microsoft.com/office/drawing/2014/main" val="2852152171"/>
                      </a:ext>
                    </a:extLst>
                  </a:tr>
                  <a:tr h="457200">
                    <a:tc>
                      <a:txBody>
                        <a:bodyPr/>
                        <a:lstStyle/>
                        <a:p>
                          <a:endParaRPr lang="en-US"/>
                        </a:p>
                      </a:txBody>
                      <a:tcPr>
                        <a:blipFill>
                          <a:blip r:embed="rId2"/>
                          <a:stretch>
                            <a:fillRect l="-417" t="-713889" r="-65833" b="-227778"/>
                          </a:stretch>
                        </a:blipFill>
                      </a:tcPr>
                    </a:tc>
                    <a:tc>
                      <a:txBody>
                        <a:bodyPr/>
                        <a:lstStyle/>
                        <a:p>
                          <a:pPr algn="ctr"/>
                          <a:r>
                            <a:rPr lang="en-US" sz="2400" dirty="0"/>
                            <a:t>1</a:t>
                          </a:r>
                        </a:p>
                      </a:txBody>
                      <a:tcPr/>
                    </a:tc>
                    <a:extLst>
                      <a:ext uri="{0D108BD9-81ED-4DB2-BD59-A6C34878D82A}">
                        <a16:rowId xmlns:a16="http://schemas.microsoft.com/office/drawing/2014/main" val="2726279849"/>
                      </a:ext>
                    </a:extLst>
                  </a:tr>
                  <a:tr h="457200">
                    <a:tc>
                      <a:txBody>
                        <a:bodyPr/>
                        <a:lstStyle/>
                        <a:p>
                          <a:endParaRPr lang="en-US"/>
                        </a:p>
                      </a:txBody>
                      <a:tcPr>
                        <a:blipFill>
                          <a:blip r:embed="rId2"/>
                          <a:stretch>
                            <a:fillRect l="-417" t="-813889" r="-65833" b="-127778"/>
                          </a:stretch>
                        </a:blipFill>
                      </a:tcPr>
                    </a:tc>
                    <a:tc>
                      <a:txBody>
                        <a:bodyPr/>
                        <a:lstStyle/>
                        <a:p>
                          <a:pPr algn="ctr"/>
                          <a:r>
                            <a:rPr lang="en-US" sz="2400" dirty="0"/>
                            <a:t>0.5</a:t>
                          </a:r>
                        </a:p>
                      </a:txBody>
                      <a:tcPr/>
                    </a:tc>
                    <a:extLst>
                      <a:ext uri="{0D108BD9-81ED-4DB2-BD59-A6C34878D82A}">
                        <a16:rowId xmlns:a16="http://schemas.microsoft.com/office/drawing/2014/main" val="690543650"/>
                      </a:ext>
                    </a:extLst>
                  </a:tr>
                  <a:tr h="457200">
                    <a:tc>
                      <a:txBody>
                        <a:bodyPr/>
                        <a:lstStyle/>
                        <a:p>
                          <a:endParaRPr lang="en-US"/>
                        </a:p>
                      </a:txBody>
                      <a:tcPr>
                        <a:blipFill>
                          <a:blip r:embed="rId2"/>
                          <a:stretch>
                            <a:fillRect l="-417" t="-913889" r="-65833" b="-27778"/>
                          </a:stretch>
                        </a:blipFill>
                      </a:tcPr>
                    </a:tc>
                    <a:tc>
                      <a:txBody>
                        <a:bodyPr/>
                        <a:lstStyle/>
                        <a:p>
                          <a:pPr algn="ctr"/>
                          <a:r>
                            <a:rPr lang="en-US" sz="2400" dirty="0"/>
                            <a:t>0.5</a:t>
                          </a:r>
                        </a:p>
                      </a:txBody>
                      <a:tcPr/>
                    </a:tc>
                    <a:extLst>
                      <a:ext uri="{0D108BD9-81ED-4DB2-BD59-A6C34878D82A}">
                        <a16:rowId xmlns:a16="http://schemas.microsoft.com/office/drawing/2014/main" val="3619062916"/>
                      </a:ext>
                    </a:extLst>
                  </a:tr>
                </a:tbl>
              </a:graphicData>
            </a:graphic>
          </p:graphicFrame>
        </mc:Fallback>
      </mc:AlternateContent>
      <p:sp>
        <p:nvSpPr>
          <p:cNvPr id="5" name="Rectangle 4">
            <a:extLst>
              <a:ext uri="{FF2B5EF4-FFF2-40B4-BE49-F238E27FC236}">
                <a16:creationId xmlns:a16="http://schemas.microsoft.com/office/drawing/2014/main" id="{6E3F49EA-DEEF-B444-9411-9EC1312228D2}"/>
              </a:ext>
            </a:extLst>
          </p:cNvPr>
          <p:cNvSpPr/>
          <p:nvPr/>
        </p:nvSpPr>
        <p:spPr>
          <a:xfrm>
            <a:off x="7564495" y="5228209"/>
            <a:ext cx="3694538" cy="523220"/>
          </a:xfrm>
          <a:prstGeom prst="rect">
            <a:avLst/>
          </a:prstGeom>
        </p:spPr>
        <p:txBody>
          <a:bodyPr wrap="none">
            <a:spAutoFit/>
          </a:bodyPr>
          <a:lstStyle/>
          <a:p>
            <a:r>
              <a:rPr lang="en-US" sz="2800" i="1" dirty="0"/>
              <a:t>The prince loves his rose</a:t>
            </a:r>
            <a:endParaRPr lang="en-US" sz="2800" dirty="0"/>
          </a:p>
        </p:txBody>
      </p:sp>
      <p:cxnSp>
        <p:nvCxnSpPr>
          <p:cNvPr id="6" name="Straight Connector 5">
            <a:extLst>
              <a:ext uri="{FF2B5EF4-FFF2-40B4-BE49-F238E27FC236}">
                <a16:creationId xmlns:a16="http://schemas.microsoft.com/office/drawing/2014/main" id="{77DD00A6-B521-944C-8380-F56F4D7A0D57}"/>
              </a:ext>
            </a:extLst>
          </p:cNvPr>
          <p:cNvCxnSpPr>
            <a:cxnSpLocks/>
            <a:stCxn id="27" idx="0"/>
          </p:cNvCxnSpPr>
          <p:nvPr/>
        </p:nvCxnSpPr>
        <p:spPr>
          <a:xfrm flipV="1">
            <a:off x="7955883" y="3021285"/>
            <a:ext cx="400326" cy="883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A2BE7D6-B57D-BB46-93FB-520073E1628E}"/>
              </a:ext>
            </a:extLst>
          </p:cNvPr>
          <p:cNvCxnSpPr>
            <a:cxnSpLocks/>
            <a:stCxn id="25" idx="0"/>
          </p:cNvCxnSpPr>
          <p:nvPr/>
        </p:nvCxnSpPr>
        <p:spPr>
          <a:xfrm flipH="1" flipV="1">
            <a:off x="8356210" y="3042549"/>
            <a:ext cx="419420" cy="8804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A959DB-F372-684E-B361-FBE29D24CA2D}"/>
              </a:ext>
            </a:extLst>
          </p:cNvPr>
          <p:cNvCxnSpPr>
            <a:cxnSpLocks/>
            <a:stCxn id="21" idx="0"/>
            <a:endCxn id="11" idx="2"/>
          </p:cNvCxnSpPr>
          <p:nvPr/>
        </p:nvCxnSpPr>
        <p:spPr>
          <a:xfrm flipV="1">
            <a:off x="10294413" y="3318971"/>
            <a:ext cx="263373" cy="62526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82BE7B0-F8BD-DA4C-944E-7C1542144229}"/>
              </a:ext>
            </a:extLst>
          </p:cNvPr>
          <p:cNvCxnSpPr>
            <a:cxnSpLocks/>
            <a:stCxn id="23" idx="0"/>
            <a:endCxn id="11" idx="2"/>
          </p:cNvCxnSpPr>
          <p:nvPr/>
        </p:nvCxnSpPr>
        <p:spPr>
          <a:xfrm flipH="1" flipV="1">
            <a:off x="10557786" y="3318971"/>
            <a:ext cx="284095" cy="607541"/>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95D41A7-2D15-ED42-B98B-50E29509AB84}"/>
              </a:ext>
            </a:extLst>
          </p:cNvPr>
          <p:cNvSpPr/>
          <p:nvPr/>
        </p:nvSpPr>
        <p:spPr>
          <a:xfrm>
            <a:off x="8064375" y="2551747"/>
            <a:ext cx="603050" cy="523220"/>
          </a:xfrm>
          <a:prstGeom prst="rect">
            <a:avLst/>
          </a:prstGeom>
        </p:spPr>
        <p:txBody>
          <a:bodyPr wrap="none">
            <a:spAutoFit/>
          </a:bodyPr>
          <a:lstStyle/>
          <a:p>
            <a:r>
              <a:rPr lang="en-US" sz="2800" dirty="0"/>
              <a:t>NP</a:t>
            </a:r>
          </a:p>
        </p:txBody>
      </p:sp>
      <p:sp>
        <p:nvSpPr>
          <p:cNvPr id="11" name="Rectangle 10">
            <a:extLst>
              <a:ext uri="{FF2B5EF4-FFF2-40B4-BE49-F238E27FC236}">
                <a16:creationId xmlns:a16="http://schemas.microsoft.com/office/drawing/2014/main" id="{4F2A1365-0BC5-F046-9F72-2AE7670824FF}"/>
              </a:ext>
            </a:extLst>
          </p:cNvPr>
          <p:cNvSpPr/>
          <p:nvPr/>
        </p:nvSpPr>
        <p:spPr>
          <a:xfrm>
            <a:off x="10256261" y="2795751"/>
            <a:ext cx="603050" cy="523220"/>
          </a:xfrm>
          <a:prstGeom prst="rect">
            <a:avLst/>
          </a:prstGeom>
        </p:spPr>
        <p:txBody>
          <a:bodyPr wrap="none">
            <a:spAutoFit/>
          </a:bodyPr>
          <a:lstStyle/>
          <a:p>
            <a:r>
              <a:rPr lang="en-US" sz="2800" dirty="0"/>
              <a:t>NP</a:t>
            </a:r>
          </a:p>
        </p:txBody>
      </p:sp>
      <p:sp>
        <p:nvSpPr>
          <p:cNvPr id="12" name="Rectangle 11">
            <a:extLst>
              <a:ext uri="{FF2B5EF4-FFF2-40B4-BE49-F238E27FC236}">
                <a16:creationId xmlns:a16="http://schemas.microsoft.com/office/drawing/2014/main" id="{D4807887-C32D-9748-B985-BA807A0FC029}"/>
              </a:ext>
            </a:extLst>
          </p:cNvPr>
          <p:cNvSpPr/>
          <p:nvPr/>
        </p:nvSpPr>
        <p:spPr>
          <a:xfrm>
            <a:off x="9719672" y="1534184"/>
            <a:ext cx="574196" cy="523220"/>
          </a:xfrm>
          <a:prstGeom prst="rect">
            <a:avLst/>
          </a:prstGeom>
        </p:spPr>
        <p:txBody>
          <a:bodyPr wrap="none">
            <a:spAutoFit/>
          </a:bodyPr>
          <a:lstStyle/>
          <a:p>
            <a:r>
              <a:rPr lang="en-US" sz="2800" dirty="0"/>
              <a:t>VP</a:t>
            </a:r>
          </a:p>
        </p:txBody>
      </p:sp>
      <p:cxnSp>
        <p:nvCxnSpPr>
          <p:cNvPr id="13" name="Straight Connector 12">
            <a:extLst>
              <a:ext uri="{FF2B5EF4-FFF2-40B4-BE49-F238E27FC236}">
                <a16:creationId xmlns:a16="http://schemas.microsoft.com/office/drawing/2014/main" id="{29385AC2-E4C0-C54D-B322-FBCF30679468}"/>
              </a:ext>
            </a:extLst>
          </p:cNvPr>
          <p:cNvCxnSpPr>
            <a:cxnSpLocks/>
            <a:stCxn id="19" idx="0"/>
            <a:endCxn id="12" idx="2"/>
          </p:cNvCxnSpPr>
          <p:nvPr/>
        </p:nvCxnSpPr>
        <p:spPr>
          <a:xfrm flipV="1">
            <a:off x="9526029" y="2057404"/>
            <a:ext cx="480741" cy="18832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DC8584-8C7B-1140-AB26-45EEEC876E03}"/>
              </a:ext>
            </a:extLst>
          </p:cNvPr>
          <p:cNvCxnSpPr>
            <a:cxnSpLocks/>
            <a:stCxn id="11" idx="0"/>
            <a:endCxn id="12" idx="2"/>
          </p:cNvCxnSpPr>
          <p:nvPr/>
        </p:nvCxnSpPr>
        <p:spPr>
          <a:xfrm flipH="1" flipV="1">
            <a:off x="10006770" y="2057404"/>
            <a:ext cx="551016" cy="738347"/>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7A4CDB81-CE49-434A-B06E-E066D612D0A4}"/>
              </a:ext>
            </a:extLst>
          </p:cNvPr>
          <p:cNvSpPr/>
          <p:nvPr/>
        </p:nvSpPr>
        <p:spPr>
          <a:xfrm>
            <a:off x="8999876" y="378288"/>
            <a:ext cx="349776" cy="523220"/>
          </a:xfrm>
          <a:prstGeom prst="rect">
            <a:avLst/>
          </a:prstGeom>
        </p:spPr>
        <p:txBody>
          <a:bodyPr wrap="none">
            <a:spAutoFit/>
          </a:bodyPr>
          <a:lstStyle/>
          <a:p>
            <a:r>
              <a:rPr lang="en-US" sz="2800" dirty="0"/>
              <a:t>S</a:t>
            </a:r>
          </a:p>
        </p:txBody>
      </p:sp>
      <p:cxnSp>
        <p:nvCxnSpPr>
          <p:cNvPr id="16" name="Straight Connector 15">
            <a:extLst>
              <a:ext uri="{FF2B5EF4-FFF2-40B4-BE49-F238E27FC236}">
                <a16:creationId xmlns:a16="http://schemas.microsoft.com/office/drawing/2014/main" id="{248029B9-776A-2145-A891-0E3DE3C38721}"/>
              </a:ext>
            </a:extLst>
          </p:cNvPr>
          <p:cNvCxnSpPr>
            <a:cxnSpLocks/>
            <a:stCxn id="10" idx="0"/>
            <a:endCxn id="15" idx="2"/>
          </p:cNvCxnSpPr>
          <p:nvPr/>
        </p:nvCxnSpPr>
        <p:spPr>
          <a:xfrm flipV="1">
            <a:off x="8365900" y="901508"/>
            <a:ext cx="808864" cy="16502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577D86E-FD26-CC43-8573-27375602C84B}"/>
              </a:ext>
            </a:extLst>
          </p:cNvPr>
          <p:cNvCxnSpPr>
            <a:cxnSpLocks/>
            <a:stCxn id="12" idx="0"/>
            <a:endCxn id="15" idx="2"/>
          </p:cNvCxnSpPr>
          <p:nvPr/>
        </p:nvCxnSpPr>
        <p:spPr>
          <a:xfrm flipH="1" flipV="1">
            <a:off x="9174764" y="901508"/>
            <a:ext cx="832006" cy="632676"/>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CCC179F-30E2-1541-8E0B-5D07C643EEE1}"/>
              </a:ext>
            </a:extLst>
          </p:cNvPr>
          <p:cNvSpPr/>
          <p:nvPr/>
        </p:nvSpPr>
        <p:spPr>
          <a:xfrm>
            <a:off x="9234122" y="3940687"/>
            <a:ext cx="583814" cy="523220"/>
          </a:xfrm>
          <a:prstGeom prst="rect">
            <a:avLst/>
          </a:prstGeom>
        </p:spPr>
        <p:txBody>
          <a:bodyPr wrap="none">
            <a:spAutoFit/>
          </a:bodyPr>
          <a:lstStyle/>
          <a:p>
            <a:r>
              <a:rPr lang="en-US" sz="2800" dirty="0"/>
              <a:t>VB</a:t>
            </a:r>
          </a:p>
        </p:txBody>
      </p:sp>
      <p:sp>
        <p:nvSpPr>
          <p:cNvPr id="21" name="Rectangle 20">
            <a:extLst>
              <a:ext uri="{FF2B5EF4-FFF2-40B4-BE49-F238E27FC236}">
                <a16:creationId xmlns:a16="http://schemas.microsoft.com/office/drawing/2014/main" id="{9209E4E0-8F00-C74C-9FC1-35F701A6BC36}"/>
              </a:ext>
            </a:extLst>
          </p:cNvPr>
          <p:cNvSpPr/>
          <p:nvPr/>
        </p:nvSpPr>
        <p:spPr>
          <a:xfrm>
            <a:off x="10088267" y="3944232"/>
            <a:ext cx="412292" cy="523220"/>
          </a:xfrm>
          <a:prstGeom prst="rect">
            <a:avLst/>
          </a:prstGeom>
        </p:spPr>
        <p:txBody>
          <a:bodyPr wrap="none">
            <a:spAutoFit/>
          </a:bodyPr>
          <a:lstStyle/>
          <a:p>
            <a:r>
              <a:rPr lang="en-US" sz="2800" dirty="0"/>
              <a:t>JJ</a:t>
            </a:r>
          </a:p>
        </p:txBody>
      </p:sp>
      <p:sp>
        <p:nvSpPr>
          <p:cNvPr id="23" name="Rectangle 22">
            <a:extLst>
              <a:ext uri="{FF2B5EF4-FFF2-40B4-BE49-F238E27FC236}">
                <a16:creationId xmlns:a16="http://schemas.microsoft.com/office/drawing/2014/main" id="{B80D0B86-74FB-2E42-A5BA-14A48AFAA885}"/>
              </a:ext>
            </a:extLst>
          </p:cNvPr>
          <p:cNvSpPr/>
          <p:nvPr/>
        </p:nvSpPr>
        <p:spPr>
          <a:xfrm>
            <a:off x="10517112" y="3926512"/>
            <a:ext cx="649537" cy="523220"/>
          </a:xfrm>
          <a:prstGeom prst="rect">
            <a:avLst/>
          </a:prstGeom>
        </p:spPr>
        <p:txBody>
          <a:bodyPr wrap="none">
            <a:spAutoFit/>
          </a:bodyPr>
          <a:lstStyle/>
          <a:p>
            <a:r>
              <a:rPr lang="en-US" sz="2800" dirty="0"/>
              <a:t>NN</a:t>
            </a:r>
          </a:p>
        </p:txBody>
      </p:sp>
      <p:sp>
        <p:nvSpPr>
          <p:cNvPr id="25" name="Rectangle 24">
            <a:extLst>
              <a:ext uri="{FF2B5EF4-FFF2-40B4-BE49-F238E27FC236}">
                <a16:creationId xmlns:a16="http://schemas.microsoft.com/office/drawing/2014/main" id="{8FE93D28-93C2-4947-A8C6-D88BEE83566B}"/>
              </a:ext>
            </a:extLst>
          </p:cNvPr>
          <p:cNvSpPr/>
          <p:nvPr/>
        </p:nvSpPr>
        <p:spPr>
          <a:xfrm>
            <a:off x="8450861" y="3922967"/>
            <a:ext cx="649537" cy="523220"/>
          </a:xfrm>
          <a:prstGeom prst="rect">
            <a:avLst/>
          </a:prstGeom>
        </p:spPr>
        <p:txBody>
          <a:bodyPr wrap="none">
            <a:spAutoFit/>
          </a:bodyPr>
          <a:lstStyle/>
          <a:p>
            <a:r>
              <a:rPr lang="en-US" sz="2800" dirty="0"/>
              <a:t>NN</a:t>
            </a:r>
          </a:p>
        </p:txBody>
      </p:sp>
      <p:sp>
        <p:nvSpPr>
          <p:cNvPr id="27" name="Rectangle 26">
            <a:extLst>
              <a:ext uri="{FF2B5EF4-FFF2-40B4-BE49-F238E27FC236}">
                <a16:creationId xmlns:a16="http://schemas.microsoft.com/office/drawing/2014/main" id="{08DDDA13-4B23-0242-B241-634EC293E517}"/>
              </a:ext>
            </a:extLst>
          </p:cNvPr>
          <p:cNvSpPr/>
          <p:nvPr/>
        </p:nvSpPr>
        <p:spPr>
          <a:xfrm>
            <a:off x="7667599" y="3905247"/>
            <a:ext cx="576568" cy="523220"/>
          </a:xfrm>
          <a:prstGeom prst="rect">
            <a:avLst/>
          </a:prstGeom>
        </p:spPr>
        <p:txBody>
          <a:bodyPr wrap="none">
            <a:spAutoFit/>
          </a:bodyPr>
          <a:lstStyle/>
          <a:p>
            <a:r>
              <a:rPr lang="en-US" sz="2800" dirty="0"/>
              <a:t>DT</a:t>
            </a:r>
          </a:p>
        </p:txBody>
      </p:sp>
      <p:cxnSp>
        <p:nvCxnSpPr>
          <p:cNvPr id="29" name="Straight Connector 28">
            <a:extLst>
              <a:ext uri="{FF2B5EF4-FFF2-40B4-BE49-F238E27FC236}">
                <a16:creationId xmlns:a16="http://schemas.microsoft.com/office/drawing/2014/main" id="{5B762684-E920-BB4F-8FF9-9ABAD985036E}"/>
              </a:ext>
            </a:extLst>
          </p:cNvPr>
          <p:cNvCxnSpPr>
            <a:cxnSpLocks/>
            <a:stCxn id="27" idx="2"/>
          </p:cNvCxnSpPr>
          <p:nvPr/>
        </p:nvCxnSpPr>
        <p:spPr>
          <a:xfrm>
            <a:off x="7955883" y="4428467"/>
            <a:ext cx="0" cy="799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CD47ECB-9ECB-B543-82B5-5CC1C7105819}"/>
              </a:ext>
            </a:extLst>
          </p:cNvPr>
          <p:cNvCxnSpPr>
            <a:cxnSpLocks/>
          </p:cNvCxnSpPr>
          <p:nvPr/>
        </p:nvCxnSpPr>
        <p:spPr>
          <a:xfrm>
            <a:off x="8788764" y="4453277"/>
            <a:ext cx="0" cy="799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697A544-BE0B-9048-A9BD-1005CC3796B3}"/>
              </a:ext>
            </a:extLst>
          </p:cNvPr>
          <p:cNvCxnSpPr>
            <a:cxnSpLocks/>
          </p:cNvCxnSpPr>
          <p:nvPr/>
        </p:nvCxnSpPr>
        <p:spPr>
          <a:xfrm>
            <a:off x="9515319" y="4414292"/>
            <a:ext cx="0" cy="799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ECA06E2-897E-484E-9198-C1E7CF18CCBD}"/>
              </a:ext>
            </a:extLst>
          </p:cNvPr>
          <p:cNvCxnSpPr>
            <a:cxnSpLocks/>
          </p:cNvCxnSpPr>
          <p:nvPr/>
        </p:nvCxnSpPr>
        <p:spPr>
          <a:xfrm>
            <a:off x="10241874" y="4460367"/>
            <a:ext cx="0" cy="799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CF5576-90EC-FA4D-AF36-FA93511FC693}"/>
              </a:ext>
            </a:extLst>
          </p:cNvPr>
          <p:cNvCxnSpPr>
            <a:cxnSpLocks/>
          </p:cNvCxnSpPr>
          <p:nvPr/>
        </p:nvCxnSpPr>
        <p:spPr>
          <a:xfrm>
            <a:off x="10798309" y="4442647"/>
            <a:ext cx="0" cy="79974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609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AA05-E2F8-AE47-9C39-E2E8484EACC0}"/>
              </a:ext>
            </a:extLst>
          </p:cNvPr>
          <p:cNvSpPr>
            <a:spLocks noGrp="1"/>
          </p:cNvSpPr>
          <p:nvPr>
            <p:ph type="title"/>
          </p:nvPr>
        </p:nvSpPr>
        <p:spPr/>
        <p:txBody>
          <a:bodyPr/>
          <a:lstStyle/>
          <a:p>
            <a:r>
              <a:rPr lang="en-US" dirty="0"/>
              <a:t>How to use PCFGs in practice</a:t>
            </a:r>
          </a:p>
        </p:txBody>
      </p:sp>
      <p:sp>
        <p:nvSpPr>
          <p:cNvPr id="3" name="Content Placeholder 2">
            <a:extLst>
              <a:ext uri="{FF2B5EF4-FFF2-40B4-BE49-F238E27FC236}">
                <a16:creationId xmlns:a16="http://schemas.microsoft.com/office/drawing/2014/main" id="{89767040-4293-BD49-8323-BBB112C6A634}"/>
              </a:ext>
            </a:extLst>
          </p:cNvPr>
          <p:cNvSpPr>
            <a:spLocks noGrp="1"/>
          </p:cNvSpPr>
          <p:nvPr>
            <p:ph idx="1"/>
          </p:nvPr>
        </p:nvSpPr>
        <p:spPr>
          <a:xfrm>
            <a:off x="838200" y="1825625"/>
            <a:ext cx="10515600" cy="4667250"/>
          </a:xfrm>
        </p:spPr>
        <p:txBody>
          <a:bodyPr>
            <a:normAutofit fontScale="92500" lnSpcReduction="20000"/>
          </a:bodyPr>
          <a:lstStyle/>
          <a:p>
            <a:pPr marL="514350" indent="-514350">
              <a:lnSpc>
                <a:spcPct val="110000"/>
              </a:lnSpc>
              <a:buFont typeface="+mj-lt"/>
              <a:buAutoNum type="arabicPeriod"/>
            </a:pPr>
            <a:r>
              <a:rPr lang="en-US" sz="3600" u="sng" dirty="0"/>
              <a:t>POS TAGGING</a:t>
            </a:r>
            <a:r>
              <a:rPr lang="en-US" sz="3600" dirty="0"/>
              <a:t>: Figure out the part of speech of every word in the sentence.</a:t>
            </a:r>
          </a:p>
          <a:p>
            <a:pPr marL="514350" indent="-514350">
              <a:lnSpc>
                <a:spcPct val="110000"/>
              </a:lnSpc>
              <a:buFont typeface="+mj-lt"/>
              <a:buAutoNum type="arabicPeriod"/>
            </a:pPr>
            <a:r>
              <a:rPr lang="en-US" sz="3600" u="sng" dirty="0"/>
              <a:t>PARSING</a:t>
            </a:r>
            <a:r>
              <a:rPr lang="en-US" sz="3600" dirty="0"/>
              <a:t>: Use a Bayes net or some other parsing algorithm in order to figure out the structure of the sentence, i.e., which words belong to the first NP, which belong to the second NP.</a:t>
            </a:r>
          </a:p>
          <a:p>
            <a:pPr marL="514350" indent="-514350">
              <a:lnSpc>
                <a:spcPct val="110000"/>
              </a:lnSpc>
              <a:buFont typeface="+mj-lt"/>
              <a:buAutoNum type="arabicPeriod"/>
            </a:pPr>
            <a:r>
              <a:rPr lang="en-US" sz="3600" u="sng" dirty="0"/>
              <a:t>INFORMATION EXTRACTION</a:t>
            </a:r>
            <a:r>
              <a:rPr lang="en-US" sz="3600" dirty="0"/>
              <a:t>: Map each NP to an entity, and each VP to a predicate. Put the corresponding fact triple into your semantic net.</a:t>
            </a:r>
          </a:p>
          <a:p>
            <a:pPr marL="514350" indent="-514350">
              <a:buFont typeface="+mj-lt"/>
              <a:buAutoNum type="arabicPeriod"/>
            </a:pPr>
            <a:endParaRPr lang="en-US" dirty="0"/>
          </a:p>
        </p:txBody>
      </p:sp>
    </p:spTree>
    <p:extLst>
      <p:ext uri="{BB962C8B-B14F-4D97-AF65-F5344CB8AC3E}">
        <p14:creationId xmlns:p14="http://schemas.microsoft.com/office/powerpoint/2010/main" val="4273948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7944-56F3-6D41-B8B5-A68977F14A8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BEE7671-82E3-AA4D-A250-9D64B12BE98F}"/>
              </a:ext>
            </a:extLst>
          </p:cNvPr>
          <p:cNvSpPr>
            <a:spLocks noGrp="1"/>
          </p:cNvSpPr>
          <p:nvPr>
            <p:ph idx="1"/>
          </p:nvPr>
        </p:nvSpPr>
        <p:spPr/>
        <p:txBody>
          <a:bodyPr/>
          <a:lstStyle/>
          <a:p>
            <a:r>
              <a:rPr lang="en-US" dirty="0">
                <a:solidFill>
                  <a:schemeClr val="bg1">
                    <a:lumMod val="75000"/>
                  </a:schemeClr>
                </a:solidFill>
              </a:rPr>
              <a:t>Information Extraction</a:t>
            </a:r>
          </a:p>
          <a:p>
            <a:r>
              <a:rPr lang="en-US" dirty="0">
                <a:solidFill>
                  <a:schemeClr val="bg1">
                    <a:lumMod val="75000"/>
                  </a:schemeClr>
                </a:solidFill>
              </a:rPr>
              <a:t>Semantics</a:t>
            </a:r>
          </a:p>
          <a:p>
            <a:pPr lvl="1"/>
            <a:r>
              <a:rPr lang="en-US" dirty="0">
                <a:solidFill>
                  <a:schemeClr val="bg1">
                    <a:lumMod val="75000"/>
                  </a:schemeClr>
                </a:solidFill>
              </a:rPr>
              <a:t>predicates, entities, and propositions</a:t>
            </a:r>
          </a:p>
          <a:p>
            <a:r>
              <a:rPr lang="en-US" dirty="0">
                <a:solidFill>
                  <a:schemeClr val="bg1">
                    <a:lumMod val="75000"/>
                  </a:schemeClr>
                </a:solidFill>
              </a:rPr>
              <a:t>Syntax</a:t>
            </a:r>
          </a:p>
          <a:p>
            <a:pPr lvl="1"/>
            <a:r>
              <a:rPr lang="en-US" dirty="0">
                <a:solidFill>
                  <a:schemeClr val="bg1">
                    <a:lumMod val="75000"/>
                  </a:schemeClr>
                </a:solidFill>
              </a:rPr>
              <a:t> context-free grammar</a:t>
            </a:r>
          </a:p>
          <a:p>
            <a:pPr lvl="1"/>
            <a:r>
              <a:rPr lang="en-US" dirty="0">
                <a:solidFill>
                  <a:schemeClr val="bg1">
                    <a:lumMod val="75000"/>
                  </a:schemeClr>
                </a:solidFill>
              </a:rPr>
              <a:t>parts of speech</a:t>
            </a:r>
          </a:p>
          <a:p>
            <a:r>
              <a:rPr lang="en-US" dirty="0"/>
              <a:t>Training parsers: the Penn Treebank</a:t>
            </a:r>
          </a:p>
          <a:p>
            <a:pPr lvl="1"/>
            <a:endParaRPr lang="en-US" dirty="0"/>
          </a:p>
          <a:p>
            <a:pPr marL="0" indent="0">
              <a:buNone/>
            </a:pPr>
            <a:endParaRPr lang="en-US" dirty="0"/>
          </a:p>
        </p:txBody>
      </p:sp>
    </p:spTree>
    <p:extLst>
      <p:ext uri="{BB962C8B-B14F-4D97-AF65-F5344CB8AC3E}">
        <p14:creationId xmlns:p14="http://schemas.microsoft.com/office/powerpoint/2010/main" val="1545521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A011-7840-7845-B0C0-8A79C4BFBFF8}"/>
              </a:ext>
            </a:extLst>
          </p:cNvPr>
          <p:cNvSpPr>
            <a:spLocks noGrp="1"/>
          </p:cNvSpPr>
          <p:nvPr>
            <p:ph type="title"/>
          </p:nvPr>
        </p:nvSpPr>
        <p:spPr>
          <a:xfrm>
            <a:off x="838200" y="142101"/>
            <a:ext cx="10515600" cy="1325563"/>
          </a:xfrm>
        </p:spPr>
        <p:txBody>
          <a:bodyPr>
            <a:normAutofit/>
          </a:bodyPr>
          <a:lstStyle/>
          <a:p>
            <a:r>
              <a:rPr lang="en-US" dirty="0"/>
              <a:t>Data: The Penn Treebank</a:t>
            </a:r>
            <a:endParaRPr lang="en-US" sz="2700" dirty="0"/>
          </a:p>
        </p:txBody>
      </p:sp>
      <p:sp>
        <p:nvSpPr>
          <p:cNvPr id="9" name="Content Placeholder 8">
            <a:extLst>
              <a:ext uri="{FF2B5EF4-FFF2-40B4-BE49-F238E27FC236}">
                <a16:creationId xmlns:a16="http://schemas.microsoft.com/office/drawing/2014/main" id="{68FF636A-33B9-AF44-94D8-29BA22AACA1C}"/>
              </a:ext>
            </a:extLst>
          </p:cNvPr>
          <p:cNvSpPr>
            <a:spLocks noGrp="1"/>
          </p:cNvSpPr>
          <p:nvPr>
            <p:ph idx="1"/>
          </p:nvPr>
        </p:nvSpPr>
        <p:spPr>
          <a:xfrm>
            <a:off x="223026" y="1691812"/>
            <a:ext cx="11790556" cy="4890274"/>
          </a:xfrm>
        </p:spPr>
        <p:txBody>
          <a:bodyPr>
            <a:normAutofit/>
          </a:bodyPr>
          <a:lstStyle/>
          <a:p>
            <a:r>
              <a:rPr lang="en-US" dirty="0"/>
              <a:t>A “Treebank” is a database of </a:t>
            </a:r>
          </a:p>
          <a:p>
            <a:pPr lvl="1"/>
            <a:r>
              <a:rPr lang="en-US" dirty="0"/>
              <a:t>naturally occurring sentences, </a:t>
            </a:r>
          </a:p>
          <a:p>
            <a:pPr lvl="1"/>
            <a:r>
              <a:rPr lang="en-US" dirty="0"/>
              <a:t>marked up by linguists to show the phrase structure, using Nonterminal symbols (like NP and VP) and parts of speech (like NN, JJ, DT, and VB).</a:t>
            </a:r>
          </a:p>
          <a:p>
            <a:r>
              <a:rPr lang="en-US" dirty="0"/>
              <a:t>Algorithms can then be trained to accept word strings as input, and generate parse structure as output.</a:t>
            </a:r>
          </a:p>
          <a:p>
            <a:r>
              <a:rPr lang="en-US" dirty="0"/>
              <a:t>The Penn Treebank was the first large-scale publicly available treebank, created at the University of Pennsylvania in the early 1990s, using sentences from the Wall Street Journal.</a:t>
            </a:r>
          </a:p>
        </p:txBody>
      </p:sp>
    </p:spTree>
    <p:extLst>
      <p:ext uri="{BB962C8B-B14F-4D97-AF65-F5344CB8AC3E}">
        <p14:creationId xmlns:p14="http://schemas.microsoft.com/office/powerpoint/2010/main" val="3386264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FD06C-6823-3249-90E0-9E86C2F67589}"/>
              </a:ext>
            </a:extLst>
          </p:cNvPr>
          <p:cNvSpPr>
            <a:spLocks noGrp="1"/>
          </p:cNvSpPr>
          <p:nvPr>
            <p:ph type="title"/>
          </p:nvPr>
        </p:nvSpPr>
        <p:spPr/>
        <p:txBody>
          <a:bodyPr/>
          <a:lstStyle/>
          <a:p>
            <a:r>
              <a:rPr lang="en-US" dirty="0"/>
              <a:t>Data: The Penn Treebank</a:t>
            </a:r>
          </a:p>
        </p:txBody>
      </p:sp>
      <p:sp>
        <p:nvSpPr>
          <p:cNvPr id="3" name="Content Placeholder 2">
            <a:extLst>
              <a:ext uri="{FF2B5EF4-FFF2-40B4-BE49-F238E27FC236}">
                <a16:creationId xmlns:a16="http://schemas.microsoft.com/office/drawing/2014/main" id="{7DDAC7AC-D724-5848-8155-AD4B88B37940}"/>
              </a:ext>
            </a:extLst>
          </p:cNvPr>
          <p:cNvSpPr>
            <a:spLocks noGrp="1"/>
          </p:cNvSpPr>
          <p:nvPr>
            <p:ph sz="half" idx="1"/>
          </p:nvPr>
        </p:nvSpPr>
        <p:spPr/>
        <p:txBody>
          <a:bodyPr/>
          <a:lstStyle/>
          <a:p>
            <a:pPr marL="0" indent="0">
              <a:buNone/>
            </a:pPr>
            <a:r>
              <a:rPr lang="en-US" dirty="0"/>
              <a:t>(S (NP (NNP John)) </a:t>
            </a:r>
          </a:p>
          <a:p>
            <a:pPr marL="0" indent="0">
              <a:buNone/>
            </a:pPr>
            <a:r>
              <a:rPr lang="en-US" dirty="0"/>
              <a:t>     (VP (VPZ loves) </a:t>
            </a:r>
          </a:p>
          <a:p>
            <a:pPr marL="0" indent="0">
              <a:buNone/>
            </a:pPr>
            <a:r>
              <a:rPr lang="en-US" dirty="0"/>
              <a:t>            (NP (NNP Mary))) </a:t>
            </a:r>
          </a:p>
          <a:p>
            <a:pPr marL="0" indent="0">
              <a:buNone/>
            </a:pPr>
            <a:r>
              <a:rPr lang="en-US" dirty="0"/>
              <a:t>     (. .))</a:t>
            </a:r>
          </a:p>
        </p:txBody>
      </p:sp>
      <p:pic>
        <p:nvPicPr>
          <p:cNvPr id="6" name="Content Placeholder 5" descr="A close up of a logo&#10;&#10;Description automatically generated">
            <a:extLst>
              <a:ext uri="{FF2B5EF4-FFF2-40B4-BE49-F238E27FC236}">
                <a16:creationId xmlns:a16="http://schemas.microsoft.com/office/drawing/2014/main" id="{BA669691-2FD6-084E-8651-6556A15DF7D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62485" y="1906292"/>
            <a:ext cx="5023238" cy="4119055"/>
          </a:xfrm>
        </p:spPr>
      </p:pic>
      <p:sp>
        <p:nvSpPr>
          <p:cNvPr id="7" name="Rectangle 6">
            <a:extLst>
              <a:ext uri="{FF2B5EF4-FFF2-40B4-BE49-F238E27FC236}">
                <a16:creationId xmlns:a16="http://schemas.microsoft.com/office/drawing/2014/main" id="{84486A44-D934-BD48-A17F-0B8F0FC61416}"/>
              </a:ext>
            </a:extLst>
          </p:cNvPr>
          <p:cNvSpPr/>
          <p:nvPr/>
        </p:nvSpPr>
        <p:spPr>
          <a:xfrm>
            <a:off x="6876081" y="6004018"/>
            <a:ext cx="4840637" cy="584775"/>
          </a:xfrm>
          <a:prstGeom prst="rect">
            <a:avLst/>
          </a:prstGeom>
        </p:spPr>
        <p:txBody>
          <a:bodyPr wrap="square">
            <a:spAutoFit/>
          </a:bodyPr>
          <a:lstStyle/>
          <a:p>
            <a:pPr algn="ctr"/>
            <a:r>
              <a:rPr lang="en-US" sz="1600" dirty="0"/>
              <a:t>CC BY-SA 3.0, https://</a:t>
            </a:r>
            <a:r>
              <a:rPr lang="en-US" sz="1600" dirty="0" err="1"/>
              <a:t>en.wikipedia.org</a:t>
            </a:r>
            <a:r>
              <a:rPr lang="en-US" sz="1600" dirty="0"/>
              <a:t>/w/</a:t>
            </a:r>
            <a:r>
              <a:rPr lang="en-US" sz="1600" dirty="0" err="1"/>
              <a:t>index.php?curid</a:t>
            </a:r>
            <a:r>
              <a:rPr lang="en-US" sz="1600" dirty="0"/>
              <a:t>=19519892</a:t>
            </a:r>
          </a:p>
        </p:txBody>
      </p:sp>
    </p:spTree>
    <p:extLst>
      <p:ext uri="{BB962C8B-B14F-4D97-AF65-F5344CB8AC3E}">
        <p14:creationId xmlns:p14="http://schemas.microsoft.com/office/powerpoint/2010/main" val="24829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A011-7840-7845-B0C0-8A79C4BFBFF8}"/>
              </a:ext>
            </a:extLst>
          </p:cNvPr>
          <p:cNvSpPr>
            <a:spLocks noGrp="1"/>
          </p:cNvSpPr>
          <p:nvPr>
            <p:ph type="title"/>
          </p:nvPr>
        </p:nvSpPr>
        <p:spPr>
          <a:xfrm>
            <a:off x="838200" y="142101"/>
            <a:ext cx="10515600" cy="1325563"/>
          </a:xfrm>
        </p:spPr>
        <p:txBody>
          <a:bodyPr>
            <a:normAutofit fontScale="90000"/>
          </a:bodyPr>
          <a:lstStyle/>
          <a:p>
            <a:r>
              <a:rPr lang="en-US" dirty="0"/>
              <a:t>The Penn Treebank Parts of Speech</a:t>
            </a:r>
            <a:br>
              <a:rPr lang="en-US" dirty="0"/>
            </a:br>
            <a:r>
              <a:rPr lang="en-US" sz="2700" dirty="0"/>
              <a:t>(Complete Listing, from https://</a:t>
            </a:r>
            <a:r>
              <a:rPr lang="en-US" sz="2700" dirty="0" err="1"/>
              <a:t>www.ling.upenn.edu</a:t>
            </a:r>
            <a:r>
              <a:rPr lang="en-US" sz="2700" dirty="0"/>
              <a:t>/courses/Fall_2003/ling001/</a:t>
            </a:r>
            <a:r>
              <a:rPr lang="en-US" sz="2700" dirty="0" err="1"/>
              <a:t>penn_treebank_pos.html</a:t>
            </a:r>
            <a:r>
              <a:rPr lang="en-US" sz="2700" dirty="0"/>
              <a:t>)</a:t>
            </a:r>
          </a:p>
        </p:txBody>
      </p:sp>
      <p:sp>
        <p:nvSpPr>
          <p:cNvPr id="9" name="Content Placeholder 8">
            <a:extLst>
              <a:ext uri="{FF2B5EF4-FFF2-40B4-BE49-F238E27FC236}">
                <a16:creationId xmlns:a16="http://schemas.microsoft.com/office/drawing/2014/main" id="{68FF636A-33B9-AF44-94D8-29BA22AACA1C}"/>
              </a:ext>
            </a:extLst>
          </p:cNvPr>
          <p:cNvSpPr>
            <a:spLocks noGrp="1"/>
          </p:cNvSpPr>
          <p:nvPr>
            <p:ph idx="1"/>
          </p:nvPr>
        </p:nvSpPr>
        <p:spPr>
          <a:xfrm>
            <a:off x="223026" y="1691812"/>
            <a:ext cx="11790556" cy="4890274"/>
          </a:xfrm>
        </p:spPr>
        <p:txBody>
          <a:bodyPr>
            <a:normAutofit fontScale="92500"/>
          </a:bodyPr>
          <a:lstStyle/>
          <a:p>
            <a:r>
              <a:rPr lang="en-US" b="1" u="sng" dirty="0"/>
              <a:t>Verbs</a:t>
            </a:r>
            <a:r>
              <a:rPr lang="en-US" dirty="0"/>
              <a:t>: VB (verb), VBD (past), VBG (gerund), VBN (past participle), VBP (non-3</a:t>
            </a:r>
            <a:r>
              <a:rPr lang="en-US" baseline="30000" dirty="0"/>
              <a:t>rd</a:t>
            </a:r>
            <a:r>
              <a:rPr lang="en-US" dirty="0"/>
              <a:t> person singular present), VBZ (3</a:t>
            </a:r>
            <a:r>
              <a:rPr lang="en-US" baseline="30000" dirty="0"/>
              <a:t>rd</a:t>
            </a:r>
            <a:r>
              <a:rPr lang="en-US" dirty="0"/>
              <a:t> person singular present), MD (modal)</a:t>
            </a:r>
          </a:p>
          <a:p>
            <a:r>
              <a:rPr lang="en-US" b="1" u="sng" dirty="0"/>
              <a:t>Nouns and pronouns</a:t>
            </a:r>
            <a:r>
              <a:rPr lang="en-US" dirty="0"/>
              <a:t>: NN (noun), NNS (plural), NNP (proper), NNPS (proper plural), PRP (personal pronoun), FW (foreign word), WP (</a:t>
            </a:r>
            <a:r>
              <a:rPr lang="en-US" dirty="0" err="1"/>
              <a:t>wh</a:t>
            </a:r>
            <a:r>
              <a:rPr lang="en-US" dirty="0"/>
              <a:t>-pronoun)</a:t>
            </a:r>
          </a:p>
          <a:p>
            <a:r>
              <a:rPr lang="en-US" b="1" u="sng" dirty="0"/>
              <a:t>Adjectives and determiners</a:t>
            </a:r>
            <a:r>
              <a:rPr lang="en-US" dirty="0"/>
              <a:t>: JJ (adjective), JJR (comparative), JJS (superlative), CD (cardinal number), DT (determiner), PDT (predeterminer), POS (possessive ending), PRP$ (possessive pronoun), WDT (</a:t>
            </a:r>
            <a:r>
              <a:rPr lang="en-US" dirty="0" err="1"/>
              <a:t>wh</a:t>
            </a:r>
            <a:r>
              <a:rPr lang="en-US" dirty="0"/>
              <a:t>-determiner), WP$ (possessive </a:t>
            </a:r>
            <a:r>
              <a:rPr lang="en-US" dirty="0" err="1"/>
              <a:t>wh</a:t>
            </a:r>
            <a:r>
              <a:rPr lang="en-US" dirty="0"/>
              <a:t>-pronoun)</a:t>
            </a:r>
          </a:p>
          <a:p>
            <a:r>
              <a:rPr lang="en-US" b="1" u="sng" dirty="0"/>
              <a:t>Adverbs</a:t>
            </a:r>
            <a:r>
              <a:rPr lang="en-US" dirty="0"/>
              <a:t>: RB (adverb), RBR (comparative), RBS (superlative), RP (particle), UH (interjection), WRB (</a:t>
            </a:r>
            <a:r>
              <a:rPr lang="en-US" dirty="0" err="1"/>
              <a:t>wh</a:t>
            </a:r>
            <a:r>
              <a:rPr lang="en-US" dirty="0"/>
              <a:t>-adverb)</a:t>
            </a:r>
          </a:p>
          <a:p>
            <a:r>
              <a:rPr lang="en-US" b="1" u="sng" dirty="0"/>
              <a:t>Conjunctions &amp; prepositions</a:t>
            </a:r>
            <a:r>
              <a:rPr lang="en-US" dirty="0"/>
              <a:t>: CC (coordinating conjunction), EX (existential there), IN (preposition or subordinating conjunction), LS (list item marker), TO (</a:t>
            </a:r>
            <a:r>
              <a:rPr lang="en-US" i="1" dirty="0"/>
              <a:t>to</a:t>
            </a:r>
            <a:r>
              <a:rPr lang="en-US" dirty="0"/>
              <a:t>)</a:t>
            </a:r>
          </a:p>
        </p:txBody>
      </p:sp>
    </p:spTree>
    <p:extLst>
      <p:ext uri="{BB962C8B-B14F-4D97-AF65-F5344CB8AC3E}">
        <p14:creationId xmlns:p14="http://schemas.microsoft.com/office/powerpoint/2010/main" val="3506742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AEF51-8B63-E74D-8245-C5477BAE9EA1}"/>
              </a:ext>
            </a:extLst>
          </p:cNvPr>
          <p:cNvSpPr>
            <a:spLocks noGrp="1"/>
          </p:cNvSpPr>
          <p:nvPr>
            <p:ph type="title"/>
          </p:nvPr>
        </p:nvSpPr>
        <p:spPr/>
        <p:txBody>
          <a:bodyPr/>
          <a:lstStyle/>
          <a:p>
            <a:r>
              <a:rPr lang="en-US" dirty="0"/>
              <a:t>What type of algorithms are trained using the Penn Treebank?</a:t>
            </a:r>
          </a:p>
        </p:txBody>
      </p:sp>
      <p:sp>
        <p:nvSpPr>
          <p:cNvPr id="3" name="Content Placeholder 2">
            <a:extLst>
              <a:ext uri="{FF2B5EF4-FFF2-40B4-BE49-F238E27FC236}">
                <a16:creationId xmlns:a16="http://schemas.microsoft.com/office/drawing/2014/main" id="{5D9B528D-2711-2740-85FB-BCBF1C2FDC6E}"/>
              </a:ext>
            </a:extLst>
          </p:cNvPr>
          <p:cNvSpPr>
            <a:spLocks noGrp="1"/>
          </p:cNvSpPr>
          <p:nvPr>
            <p:ph idx="1"/>
          </p:nvPr>
        </p:nvSpPr>
        <p:spPr/>
        <p:txBody>
          <a:bodyPr/>
          <a:lstStyle/>
          <a:p>
            <a:r>
              <a:rPr lang="en-US" dirty="0"/>
              <a:t>Bayes nets or similar types of probabilistic algorithms</a:t>
            </a:r>
          </a:p>
          <a:p>
            <a:r>
              <a:rPr lang="en-US" dirty="0"/>
              <a:t>Input: word strings</a:t>
            </a:r>
          </a:p>
          <a:p>
            <a:r>
              <a:rPr lang="en-US" dirty="0"/>
              <a:t>Output: </a:t>
            </a:r>
          </a:p>
          <a:p>
            <a:pPr lvl="1"/>
            <a:r>
              <a:rPr lang="en-US" dirty="0"/>
              <a:t>For each word, what is its POS (part of speech) </a:t>
            </a:r>
          </a:p>
          <a:p>
            <a:pPr lvl="1"/>
            <a:r>
              <a:rPr lang="en-US" dirty="0"/>
              <a:t>For each POS, which phrase generated it</a:t>
            </a:r>
          </a:p>
          <a:p>
            <a:pPr lvl="1"/>
            <a:r>
              <a:rPr lang="en-US" dirty="0"/>
              <a:t>For each phrase, which phrase or sentence generated it … all the way back to the S (sentence) node, which governs the whole sentence</a:t>
            </a:r>
          </a:p>
        </p:txBody>
      </p:sp>
    </p:spTree>
    <p:extLst>
      <p:ext uri="{BB962C8B-B14F-4D97-AF65-F5344CB8AC3E}">
        <p14:creationId xmlns:p14="http://schemas.microsoft.com/office/powerpoint/2010/main" val="114734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7EDA-00F9-924E-8A48-2846BD87DF85}"/>
              </a:ext>
            </a:extLst>
          </p:cNvPr>
          <p:cNvSpPr>
            <a:spLocks noGrp="1"/>
          </p:cNvSpPr>
          <p:nvPr>
            <p:ph type="title"/>
          </p:nvPr>
        </p:nvSpPr>
        <p:spPr/>
        <p:txBody>
          <a:bodyPr/>
          <a:lstStyle/>
          <a:p>
            <a:r>
              <a:rPr lang="en-US" dirty="0"/>
              <a:t>Next time: POS ambiguity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7D0F14-48C2-2D4C-9016-B33F911434B1}"/>
                  </a:ext>
                </a:extLst>
              </p:cNvPr>
              <p:cNvSpPr>
                <a:spLocks noGrp="1"/>
              </p:cNvSpPr>
              <p:nvPr>
                <p:ph idx="1"/>
              </p:nvPr>
            </p:nvSpPr>
            <p:spPr>
              <a:xfrm>
                <a:off x="838200" y="1825625"/>
                <a:ext cx="10515600" cy="4667250"/>
              </a:xfrm>
            </p:spPr>
            <p:txBody>
              <a:bodyPr>
                <a:normAutofit/>
              </a:bodyPr>
              <a:lstStyle/>
              <a:p>
                <a:pPr marL="0" indent="0" algn="ctr">
                  <a:buNone/>
                </a:pPr>
                <a:r>
                  <a:rPr lang="en-US" sz="4000" i="1" dirty="0"/>
                  <a:t>Don’t desert me in the desert!</a:t>
                </a:r>
              </a:p>
              <a:p>
                <a:pPr marL="0" indent="0">
                  <a:buNone/>
                </a:pPr>
                <a:endParaRPr lang="en-US" i="1" dirty="0"/>
              </a:p>
              <a:p>
                <a:pPr marL="0" indent="0">
                  <a:buNone/>
                </a:pPr>
                <a14:m>
                  <m:oMath xmlns:m="http://schemas.openxmlformats.org/officeDocument/2006/math">
                    <m:r>
                      <a:rPr lang="en-US" i="1">
                        <a:latin typeface="Cambria Math" panose="02040503050406030204" pitchFamily="18" charset="0"/>
                      </a:rPr>
                      <m:t>𝑉𝐵</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𝑑𝑒𝑠𝑒𝑟𝑡</m:t>
                    </m:r>
                  </m:oMath>
                </a14:m>
                <a:r>
                  <a:rPr lang="en-US" dirty="0"/>
                  <a:t> </a:t>
                </a:r>
              </a:p>
              <a:p>
                <a:pPr marL="0" indent="0">
                  <a:buNone/>
                </a:pPr>
                <a:r>
                  <a:rPr lang="en-US" dirty="0"/>
                  <a:t>…but also…</a:t>
                </a:r>
              </a:p>
              <a:p>
                <a:pPr marL="0" indent="0">
                  <a:buNone/>
                </a:pPr>
                <a14:m>
                  <m:oMath xmlns:m="http://schemas.openxmlformats.org/officeDocument/2006/math">
                    <m:r>
                      <a:rPr lang="en-US" b="0" i="1" smtClean="0">
                        <a:latin typeface="Cambria Math" panose="02040503050406030204" pitchFamily="18" charset="0"/>
                      </a:rPr>
                      <m:t>𝑁𝑁</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𝑑𝑒𝑠𝑒𝑟𝑡</m:t>
                    </m:r>
                  </m:oMath>
                </a14:m>
                <a:r>
                  <a:rPr lang="en-US" dirty="0"/>
                  <a:t> </a:t>
                </a:r>
              </a:p>
              <a:p>
                <a:pPr marL="0" indent="0">
                  <a:buNone/>
                </a:pPr>
                <a:endParaRPr lang="en-US" dirty="0"/>
              </a:p>
              <a:p>
                <a:pPr marL="0" indent="0">
                  <a:buNone/>
                </a:pPr>
                <a:r>
                  <a:rPr lang="en-US" dirty="0"/>
                  <a:t>How do we decide?  Answer: a Bayes net called a “hidden Markov model” (HMM).</a:t>
                </a:r>
              </a:p>
              <a:p>
                <a:pPr marL="0" indent="0">
                  <a:buNone/>
                </a:pPr>
                <a:r>
                  <a:rPr lang="en-US" dirty="0"/>
                  <a:t> </a:t>
                </a:r>
              </a:p>
              <a:p>
                <a:pPr marL="0" indent="0">
                  <a:buNone/>
                </a:pPr>
                <a:endParaRPr lang="en-US" i="1" dirty="0"/>
              </a:p>
            </p:txBody>
          </p:sp>
        </mc:Choice>
        <mc:Fallback>
          <p:sp>
            <p:nvSpPr>
              <p:cNvPr id="3" name="Content Placeholder 2">
                <a:extLst>
                  <a:ext uri="{FF2B5EF4-FFF2-40B4-BE49-F238E27FC236}">
                    <a16:creationId xmlns:a16="http://schemas.microsoft.com/office/drawing/2014/main" id="{F97D0F14-48C2-2D4C-9016-B33F911434B1}"/>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3542"/>
                </a:stretch>
              </a:blipFill>
            </p:spPr>
            <p:txBody>
              <a:bodyPr/>
              <a:lstStyle/>
              <a:p>
                <a:r>
                  <a:rPr lang="en-US">
                    <a:noFill/>
                  </a:rPr>
                  <a:t> </a:t>
                </a:r>
              </a:p>
            </p:txBody>
          </p:sp>
        </mc:Fallback>
      </mc:AlternateContent>
      <p:pic>
        <p:nvPicPr>
          <p:cNvPr id="5" name="Picture 4" descr="A picture containing nature, bed, dune, sitting&#10;&#10;Description automatically generated">
            <a:extLst>
              <a:ext uri="{FF2B5EF4-FFF2-40B4-BE49-F238E27FC236}">
                <a16:creationId xmlns:a16="http://schemas.microsoft.com/office/drawing/2014/main" id="{414D3529-B1A9-F043-A8B9-75DAE5444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5777" y="2873248"/>
            <a:ext cx="2955851" cy="1653047"/>
          </a:xfrm>
          <a:prstGeom prst="rect">
            <a:avLst/>
          </a:prstGeom>
        </p:spPr>
      </p:pic>
      <p:sp>
        <p:nvSpPr>
          <p:cNvPr id="6" name="Rectangle 5">
            <a:extLst>
              <a:ext uri="{FF2B5EF4-FFF2-40B4-BE49-F238E27FC236}">
                <a16:creationId xmlns:a16="http://schemas.microsoft.com/office/drawing/2014/main" id="{78471EF6-B01A-E545-BCFB-6296F13FFF6E}"/>
              </a:ext>
            </a:extLst>
          </p:cNvPr>
          <p:cNvSpPr/>
          <p:nvPr/>
        </p:nvSpPr>
        <p:spPr>
          <a:xfrm>
            <a:off x="8151624" y="2978245"/>
            <a:ext cx="2147777" cy="1477328"/>
          </a:xfrm>
          <a:prstGeom prst="rect">
            <a:avLst/>
          </a:prstGeom>
        </p:spPr>
        <p:txBody>
          <a:bodyPr wrap="square">
            <a:spAutoFit/>
          </a:bodyPr>
          <a:lstStyle/>
          <a:p>
            <a:r>
              <a:rPr lang="en-US" dirty="0"/>
              <a:t>By Nepenthes - Own work, CC BY-SA 3.0, https://</a:t>
            </a:r>
            <a:r>
              <a:rPr lang="en-US" dirty="0" err="1"/>
              <a:t>commons.wikimedia.org</a:t>
            </a:r>
            <a:r>
              <a:rPr lang="en-US" dirty="0"/>
              <a:t>/w/</a:t>
            </a:r>
            <a:r>
              <a:rPr lang="en-US" dirty="0" err="1"/>
              <a:t>index.php?curid</a:t>
            </a:r>
            <a:r>
              <a:rPr lang="en-US" dirty="0"/>
              <a:t>=5623273</a:t>
            </a:r>
          </a:p>
        </p:txBody>
      </p:sp>
    </p:spTree>
    <p:extLst>
      <p:ext uri="{BB962C8B-B14F-4D97-AF65-F5344CB8AC3E}">
        <p14:creationId xmlns:p14="http://schemas.microsoft.com/office/powerpoint/2010/main" val="142396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97DE-5E03-A042-AA83-291CF561497A}"/>
              </a:ext>
            </a:extLst>
          </p:cNvPr>
          <p:cNvSpPr>
            <a:spLocks noGrp="1"/>
          </p:cNvSpPr>
          <p:nvPr>
            <p:ph type="title"/>
          </p:nvPr>
        </p:nvSpPr>
        <p:spPr/>
        <p:txBody>
          <a:bodyPr/>
          <a:lstStyle/>
          <a:p>
            <a:r>
              <a:rPr lang="en-US" dirty="0"/>
              <a:t>Information Extraction</a:t>
            </a:r>
          </a:p>
        </p:txBody>
      </p:sp>
      <p:sp>
        <p:nvSpPr>
          <p:cNvPr id="3" name="Content Placeholder 2">
            <a:extLst>
              <a:ext uri="{FF2B5EF4-FFF2-40B4-BE49-F238E27FC236}">
                <a16:creationId xmlns:a16="http://schemas.microsoft.com/office/drawing/2014/main" id="{13D6FA76-9CCC-944F-B3D4-47FCF86D76A1}"/>
              </a:ext>
            </a:extLst>
          </p:cNvPr>
          <p:cNvSpPr>
            <a:spLocks noGrp="1"/>
          </p:cNvSpPr>
          <p:nvPr>
            <p:ph idx="1"/>
          </p:nvPr>
        </p:nvSpPr>
        <p:spPr/>
        <p:txBody>
          <a:bodyPr/>
          <a:lstStyle/>
          <a:p>
            <a:pPr marL="0" indent="0" algn="ctr">
              <a:buNone/>
            </a:pPr>
            <a:r>
              <a:rPr lang="en-US" dirty="0"/>
              <a:t>The prince loves his rose.</a:t>
            </a:r>
          </a:p>
          <a:p>
            <a:pPr marL="0" indent="0" algn="ctr">
              <a:buNone/>
            </a:pPr>
            <a:endParaRPr lang="en-US" dirty="0"/>
          </a:p>
          <a:p>
            <a:r>
              <a:rPr lang="en-US" dirty="0"/>
              <a:t>Who?</a:t>
            </a:r>
          </a:p>
          <a:p>
            <a:r>
              <a:rPr lang="en-US" dirty="0"/>
              <a:t>What?</a:t>
            </a:r>
          </a:p>
          <a:p>
            <a:r>
              <a:rPr lang="en-US" dirty="0"/>
              <a:t>Where?</a:t>
            </a:r>
          </a:p>
          <a:p>
            <a:r>
              <a:rPr lang="en-US" dirty="0"/>
              <a:t>When?</a:t>
            </a:r>
          </a:p>
          <a:p>
            <a:r>
              <a:rPr lang="en-US" dirty="0"/>
              <a:t>Why?</a:t>
            </a:r>
          </a:p>
          <a:p>
            <a:endParaRPr lang="en-US" dirty="0"/>
          </a:p>
          <a:p>
            <a:endParaRPr lang="en-US" dirty="0"/>
          </a:p>
        </p:txBody>
      </p:sp>
    </p:spTree>
    <p:extLst>
      <p:ext uri="{BB962C8B-B14F-4D97-AF65-F5344CB8AC3E}">
        <p14:creationId xmlns:p14="http://schemas.microsoft.com/office/powerpoint/2010/main" val="121031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97DE-5E03-A042-AA83-291CF561497A}"/>
              </a:ext>
            </a:extLst>
          </p:cNvPr>
          <p:cNvSpPr>
            <a:spLocks noGrp="1"/>
          </p:cNvSpPr>
          <p:nvPr>
            <p:ph type="title"/>
          </p:nvPr>
        </p:nvSpPr>
        <p:spPr/>
        <p:txBody>
          <a:bodyPr/>
          <a:lstStyle/>
          <a:p>
            <a:r>
              <a:rPr lang="en-US" dirty="0"/>
              <a:t>Information Extraction</a:t>
            </a:r>
          </a:p>
        </p:txBody>
      </p:sp>
      <p:sp>
        <p:nvSpPr>
          <p:cNvPr id="3" name="Content Placeholder 2">
            <a:extLst>
              <a:ext uri="{FF2B5EF4-FFF2-40B4-BE49-F238E27FC236}">
                <a16:creationId xmlns:a16="http://schemas.microsoft.com/office/drawing/2014/main" id="{13D6FA76-9CCC-944F-B3D4-47FCF86D76A1}"/>
              </a:ext>
            </a:extLst>
          </p:cNvPr>
          <p:cNvSpPr>
            <a:spLocks noGrp="1"/>
          </p:cNvSpPr>
          <p:nvPr>
            <p:ph idx="1"/>
          </p:nvPr>
        </p:nvSpPr>
        <p:spPr/>
        <p:txBody>
          <a:bodyPr/>
          <a:lstStyle/>
          <a:p>
            <a:pPr marL="0" indent="0" algn="ctr">
              <a:buNone/>
            </a:pPr>
            <a:r>
              <a:rPr lang="en-US" dirty="0"/>
              <a:t>The prince loves his rose.</a:t>
            </a:r>
          </a:p>
          <a:p>
            <a:pPr marL="0" indent="0" algn="ctr">
              <a:buNone/>
            </a:pPr>
            <a:endParaRPr lang="en-US" dirty="0"/>
          </a:p>
          <a:p>
            <a:r>
              <a:rPr lang="en-US" dirty="0"/>
              <a:t>Who?   The prince and the rose.</a:t>
            </a:r>
          </a:p>
          <a:p>
            <a:r>
              <a:rPr lang="en-US" dirty="0"/>
              <a:t>What?  Love.</a:t>
            </a:r>
          </a:p>
          <a:p>
            <a:r>
              <a:rPr lang="en-US" dirty="0"/>
              <a:t>Where?  Not specified.</a:t>
            </a:r>
          </a:p>
          <a:p>
            <a:r>
              <a:rPr lang="en-US" dirty="0"/>
              <a:t>When?  Not specified.</a:t>
            </a:r>
          </a:p>
          <a:p>
            <a:r>
              <a:rPr lang="en-US" dirty="0"/>
              <a:t>Why?  Not specified.</a:t>
            </a:r>
          </a:p>
          <a:p>
            <a:endParaRPr lang="en-US" dirty="0"/>
          </a:p>
          <a:p>
            <a:endParaRPr lang="en-US" dirty="0"/>
          </a:p>
        </p:txBody>
      </p:sp>
    </p:spTree>
    <p:extLst>
      <p:ext uri="{BB962C8B-B14F-4D97-AF65-F5344CB8AC3E}">
        <p14:creationId xmlns:p14="http://schemas.microsoft.com/office/powerpoint/2010/main" val="4072576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97DE-5E03-A042-AA83-291CF561497A}"/>
              </a:ext>
            </a:extLst>
          </p:cNvPr>
          <p:cNvSpPr>
            <a:spLocks noGrp="1"/>
          </p:cNvSpPr>
          <p:nvPr>
            <p:ph type="title"/>
          </p:nvPr>
        </p:nvSpPr>
        <p:spPr/>
        <p:txBody>
          <a:bodyPr/>
          <a:lstStyle/>
          <a:p>
            <a:r>
              <a:rPr lang="en-US" dirty="0"/>
              <a:t>Information Extraction</a:t>
            </a:r>
          </a:p>
        </p:txBody>
      </p:sp>
      <p:sp>
        <p:nvSpPr>
          <p:cNvPr id="3" name="Content Placeholder 2">
            <a:extLst>
              <a:ext uri="{FF2B5EF4-FFF2-40B4-BE49-F238E27FC236}">
                <a16:creationId xmlns:a16="http://schemas.microsoft.com/office/drawing/2014/main" id="{13D6FA76-9CCC-944F-B3D4-47FCF86D76A1}"/>
              </a:ext>
            </a:extLst>
          </p:cNvPr>
          <p:cNvSpPr>
            <a:spLocks noGrp="1"/>
          </p:cNvSpPr>
          <p:nvPr>
            <p:ph idx="1"/>
          </p:nvPr>
        </p:nvSpPr>
        <p:spPr/>
        <p:txBody>
          <a:bodyPr>
            <a:normAutofit/>
          </a:bodyPr>
          <a:lstStyle/>
          <a:p>
            <a:pPr marL="0" indent="0">
              <a:buNone/>
            </a:pPr>
            <a:r>
              <a:rPr lang="en-US" dirty="0"/>
              <a:t>Information Extraction (IE) seeks to </a:t>
            </a:r>
          </a:p>
          <a:p>
            <a:r>
              <a:rPr lang="en-US" dirty="0"/>
              <a:t>Read free-form texts, like “the prince loves his rose.”</a:t>
            </a:r>
          </a:p>
          <a:p>
            <a:r>
              <a:rPr lang="en-US" dirty="0"/>
              <a:t>Extract facts in a form that can be used for automatic reasoning processes.</a:t>
            </a:r>
          </a:p>
          <a:p>
            <a:pPr marL="0" indent="0">
              <a:buNone/>
            </a:pPr>
            <a:endParaRPr lang="en-US" dirty="0"/>
          </a:p>
        </p:txBody>
      </p:sp>
    </p:spTree>
    <p:extLst>
      <p:ext uri="{BB962C8B-B14F-4D97-AF65-F5344CB8AC3E}">
        <p14:creationId xmlns:p14="http://schemas.microsoft.com/office/powerpoint/2010/main" val="288746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A7E57-CA38-5641-BFAB-22AD7DD93C6D}"/>
              </a:ext>
            </a:extLst>
          </p:cNvPr>
          <p:cNvSpPr>
            <a:spLocks noGrp="1"/>
          </p:cNvSpPr>
          <p:nvPr>
            <p:ph type="title"/>
          </p:nvPr>
        </p:nvSpPr>
        <p:spPr/>
        <p:txBody>
          <a:bodyPr/>
          <a:lstStyle/>
          <a:p>
            <a:r>
              <a:rPr lang="en-US" dirty="0"/>
              <a:t>Example: Semantic Network</a:t>
            </a:r>
          </a:p>
        </p:txBody>
      </p:sp>
      <p:sp>
        <p:nvSpPr>
          <p:cNvPr id="3" name="Content Placeholder 2">
            <a:extLst>
              <a:ext uri="{FF2B5EF4-FFF2-40B4-BE49-F238E27FC236}">
                <a16:creationId xmlns:a16="http://schemas.microsoft.com/office/drawing/2014/main" id="{30327EF0-0864-1448-A6BB-F9090B6B4477}"/>
              </a:ext>
            </a:extLst>
          </p:cNvPr>
          <p:cNvSpPr>
            <a:spLocks noGrp="1"/>
          </p:cNvSpPr>
          <p:nvPr>
            <p:ph sz="half" idx="1"/>
          </p:nvPr>
        </p:nvSpPr>
        <p:spPr/>
        <p:txBody>
          <a:bodyPr/>
          <a:lstStyle/>
          <a:p>
            <a:r>
              <a:rPr lang="en-US" dirty="0"/>
              <a:t>One possible target of IE is a semantic network, like the one shown at right</a:t>
            </a:r>
          </a:p>
          <a:p>
            <a:r>
              <a:rPr lang="en-US" dirty="0"/>
              <a:t>The goal is to learn typed edges (relationships) connecting nodes (entities)</a:t>
            </a:r>
          </a:p>
        </p:txBody>
      </p:sp>
      <p:pic>
        <p:nvPicPr>
          <p:cNvPr id="6" name="Content Placeholder 5" descr="A close up of a map&#10;&#10;Description automatically generated">
            <a:extLst>
              <a:ext uri="{FF2B5EF4-FFF2-40B4-BE49-F238E27FC236}">
                <a16:creationId xmlns:a16="http://schemas.microsoft.com/office/drawing/2014/main" id="{3233B2AC-D7F5-4A41-93CF-27701B21ED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5999" y="2039815"/>
            <a:ext cx="6048541" cy="3780338"/>
          </a:xfrm>
        </p:spPr>
      </p:pic>
      <p:sp>
        <p:nvSpPr>
          <p:cNvPr id="7" name="Rectangle 6">
            <a:extLst>
              <a:ext uri="{FF2B5EF4-FFF2-40B4-BE49-F238E27FC236}">
                <a16:creationId xmlns:a16="http://schemas.microsoft.com/office/drawing/2014/main" id="{91474558-54AB-8A40-9F3A-FE0587CFABC8}"/>
              </a:ext>
            </a:extLst>
          </p:cNvPr>
          <p:cNvSpPr/>
          <p:nvPr/>
        </p:nvSpPr>
        <p:spPr>
          <a:xfrm>
            <a:off x="6325773" y="5961577"/>
            <a:ext cx="5688035" cy="584775"/>
          </a:xfrm>
          <a:prstGeom prst="rect">
            <a:avLst/>
          </a:prstGeom>
        </p:spPr>
        <p:txBody>
          <a:bodyPr wrap="square">
            <a:spAutoFit/>
          </a:bodyPr>
          <a:lstStyle/>
          <a:p>
            <a:pPr algn="ctr"/>
            <a:r>
              <a:rPr lang="en-US" sz="1600" dirty="0"/>
              <a:t>Public Domain, https://</a:t>
            </a:r>
            <a:r>
              <a:rPr lang="en-US" sz="1600" dirty="0" err="1"/>
              <a:t>commons.wikimedia.org</a:t>
            </a:r>
            <a:r>
              <a:rPr lang="en-US" sz="1600" dirty="0"/>
              <a:t>/w/</a:t>
            </a:r>
            <a:r>
              <a:rPr lang="en-US" sz="1600" dirty="0" err="1"/>
              <a:t>index.php?curid</a:t>
            </a:r>
            <a:r>
              <a:rPr lang="en-US" sz="1600" dirty="0"/>
              <a:t>=1353062</a:t>
            </a:r>
          </a:p>
        </p:txBody>
      </p:sp>
    </p:spTree>
    <p:extLst>
      <p:ext uri="{BB962C8B-B14F-4D97-AF65-F5344CB8AC3E}">
        <p14:creationId xmlns:p14="http://schemas.microsoft.com/office/powerpoint/2010/main" val="247205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A7E57-CA38-5641-BFAB-22AD7DD93C6D}"/>
              </a:ext>
            </a:extLst>
          </p:cNvPr>
          <p:cNvSpPr>
            <a:spLocks noGrp="1"/>
          </p:cNvSpPr>
          <p:nvPr>
            <p:ph type="title"/>
          </p:nvPr>
        </p:nvSpPr>
        <p:spPr/>
        <p:txBody>
          <a:bodyPr/>
          <a:lstStyle/>
          <a:p>
            <a:r>
              <a:rPr lang="en-US" dirty="0"/>
              <a:t>Example: RDF</a:t>
            </a:r>
          </a:p>
        </p:txBody>
      </p:sp>
      <p:sp>
        <p:nvSpPr>
          <p:cNvPr id="3" name="Content Placeholder 2">
            <a:extLst>
              <a:ext uri="{FF2B5EF4-FFF2-40B4-BE49-F238E27FC236}">
                <a16:creationId xmlns:a16="http://schemas.microsoft.com/office/drawing/2014/main" id="{30327EF0-0864-1448-A6BB-F9090B6B4477}"/>
              </a:ext>
            </a:extLst>
          </p:cNvPr>
          <p:cNvSpPr>
            <a:spLocks noGrp="1"/>
          </p:cNvSpPr>
          <p:nvPr>
            <p:ph sz="half" idx="1"/>
          </p:nvPr>
        </p:nvSpPr>
        <p:spPr/>
        <p:txBody>
          <a:bodyPr/>
          <a:lstStyle/>
          <a:p>
            <a:pPr marL="0" indent="0">
              <a:buNone/>
            </a:pPr>
            <a:r>
              <a:rPr lang="en-US" dirty="0"/>
              <a:t>Resource Description Framework (RDF) is a series of standards of the WWW consortium, in which facts are represented as triples:</a:t>
            </a:r>
          </a:p>
          <a:p>
            <a:r>
              <a:rPr lang="en-US" dirty="0"/>
              <a:t>Subject</a:t>
            </a:r>
          </a:p>
          <a:p>
            <a:r>
              <a:rPr lang="en-US" dirty="0"/>
              <a:t>Object</a:t>
            </a:r>
          </a:p>
          <a:p>
            <a:r>
              <a:rPr lang="en-US" dirty="0"/>
              <a:t>Predicate</a:t>
            </a:r>
          </a:p>
          <a:p>
            <a:endParaRPr lang="en-US" dirty="0"/>
          </a:p>
          <a:p>
            <a:pPr marL="0" indent="0">
              <a:buNone/>
            </a:pPr>
            <a:endParaRPr lang="en-US" dirty="0"/>
          </a:p>
        </p:txBody>
      </p:sp>
      <p:pic>
        <p:nvPicPr>
          <p:cNvPr id="6" name="Content Placeholder 5">
            <a:extLst>
              <a:ext uri="{FF2B5EF4-FFF2-40B4-BE49-F238E27FC236}">
                <a16:creationId xmlns:a16="http://schemas.microsoft.com/office/drawing/2014/main" id="{3233B2AC-D7F5-4A41-93CF-27701B21ED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5711483" y="801858"/>
            <a:ext cx="6464331" cy="5171465"/>
          </a:xfrm>
        </p:spPr>
      </p:pic>
      <p:sp>
        <p:nvSpPr>
          <p:cNvPr id="7" name="Rectangle 6">
            <a:extLst>
              <a:ext uri="{FF2B5EF4-FFF2-40B4-BE49-F238E27FC236}">
                <a16:creationId xmlns:a16="http://schemas.microsoft.com/office/drawing/2014/main" id="{91474558-54AB-8A40-9F3A-FE0587CFABC8}"/>
              </a:ext>
            </a:extLst>
          </p:cNvPr>
          <p:cNvSpPr/>
          <p:nvPr/>
        </p:nvSpPr>
        <p:spPr>
          <a:xfrm>
            <a:off x="6019800" y="5961577"/>
            <a:ext cx="6170081" cy="584775"/>
          </a:xfrm>
          <a:prstGeom prst="rect">
            <a:avLst/>
          </a:prstGeom>
        </p:spPr>
        <p:txBody>
          <a:bodyPr wrap="square">
            <a:spAutoFit/>
          </a:bodyPr>
          <a:lstStyle/>
          <a:p>
            <a:r>
              <a:rPr lang="en-US" sz="1600" dirty="0"/>
              <a:t>By W3C - http://www.w3.org/TR/</a:t>
            </a:r>
            <a:r>
              <a:rPr lang="en-US" sz="1600" dirty="0" err="1"/>
              <a:t>rdf</a:t>
            </a:r>
            <a:r>
              <a:rPr lang="en-US" sz="1600" dirty="0"/>
              <a:t>-primer/fig1dec16.png, Attribution, https://</a:t>
            </a:r>
            <a:r>
              <a:rPr lang="en-US" sz="1600" dirty="0" err="1"/>
              <a:t>commons.wikimedia.org</a:t>
            </a:r>
            <a:r>
              <a:rPr lang="en-US" sz="1600" dirty="0"/>
              <a:t>/w/</a:t>
            </a:r>
            <a:r>
              <a:rPr lang="en-US" sz="1600" dirty="0" err="1"/>
              <a:t>index.php?curid</a:t>
            </a:r>
            <a:r>
              <a:rPr lang="en-US" sz="1600" dirty="0"/>
              <a:t>=6218192</a:t>
            </a:r>
          </a:p>
        </p:txBody>
      </p:sp>
    </p:spTree>
    <p:extLst>
      <p:ext uri="{BB962C8B-B14F-4D97-AF65-F5344CB8AC3E}">
        <p14:creationId xmlns:p14="http://schemas.microsoft.com/office/powerpoint/2010/main" val="95876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17944-56F3-6D41-B8B5-A68977F14A8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BEE7671-82E3-AA4D-A250-9D64B12BE98F}"/>
              </a:ext>
            </a:extLst>
          </p:cNvPr>
          <p:cNvSpPr>
            <a:spLocks noGrp="1"/>
          </p:cNvSpPr>
          <p:nvPr>
            <p:ph idx="1"/>
          </p:nvPr>
        </p:nvSpPr>
        <p:spPr/>
        <p:txBody>
          <a:bodyPr/>
          <a:lstStyle/>
          <a:p>
            <a:r>
              <a:rPr lang="en-US" dirty="0">
                <a:solidFill>
                  <a:schemeClr val="bg1">
                    <a:lumMod val="75000"/>
                  </a:schemeClr>
                </a:solidFill>
              </a:rPr>
              <a:t>Information Extraction</a:t>
            </a:r>
          </a:p>
          <a:p>
            <a:r>
              <a:rPr lang="en-US" dirty="0"/>
              <a:t>Semantics</a:t>
            </a:r>
          </a:p>
          <a:p>
            <a:pPr lvl="1"/>
            <a:r>
              <a:rPr lang="en-US" dirty="0"/>
              <a:t>predicates, entities, and propositions</a:t>
            </a:r>
          </a:p>
          <a:p>
            <a:r>
              <a:rPr lang="en-US" dirty="0"/>
              <a:t>Syntax</a:t>
            </a:r>
          </a:p>
          <a:p>
            <a:pPr lvl="1"/>
            <a:r>
              <a:rPr lang="en-US" dirty="0"/>
              <a:t> context-free grammar</a:t>
            </a:r>
          </a:p>
          <a:p>
            <a:pPr lvl="1"/>
            <a:r>
              <a:rPr lang="en-US" dirty="0"/>
              <a:t>parts of speech</a:t>
            </a:r>
          </a:p>
          <a:p>
            <a:r>
              <a:rPr lang="en-US" dirty="0"/>
              <a:t>Training parsers: the Penn Treebank</a:t>
            </a:r>
          </a:p>
          <a:p>
            <a:endParaRPr lang="en-US" dirty="0"/>
          </a:p>
          <a:p>
            <a:pPr marL="0" indent="0">
              <a:buNone/>
            </a:pPr>
            <a:endParaRPr lang="en-US" dirty="0"/>
          </a:p>
        </p:txBody>
      </p:sp>
    </p:spTree>
    <p:extLst>
      <p:ext uri="{BB962C8B-B14F-4D97-AF65-F5344CB8AC3E}">
        <p14:creationId xmlns:p14="http://schemas.microsoft.com/office/powerpoint/2010/main" val="413426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5570-1926-9140-BBC6-AE38CC2783A8}"/>
              </a:ext>
            </a:extLst>
          </p:cNvPr>
          <p:cNvSpPr>
            <a:spLocks noGrp="1"/>
          </p:cNvSpPr>
          <p:nvPr>
            <p:ph type="title"/>
          </p:nvPr>
        </p:nvSpPr>
        <p:spPr/>
        <p:txBody>
          <a:bodyPr/>
          <a:lstStyle/>
          <a:p>
            <a:r>
              <a:rPr lang="en-US" dirty="0"/>
              <a:t>Semantics</a:t>
            </a:r>
          </a:p>
        </p:txBody>
      </p:sp>
      <p:sp>
        <p:nvSpPr>
          <p:cNvPr id="3" name="Content Placeholder 2">
            <a:extLst>
              <a:ext uri="{FF2B5EF4-FFF2-40B4-BE49-F238E27FC236}">
                <a16:creationId xmlns:a16="http://schemas.microsoft.com/office/drawing/2014/main" id="{1DC4D2F0-AB9B-1241-B3EE-FFB5E4A34BCB}"/>
              </a:ext>
            </a:extLst>
          </p:cNvPr>
          <p:cNvSpPr>
            <a:spLocks noGrp="1"/>
          </p:cNvSpPr>
          <p:nvPr>
            <p:ph idx="1"/>
          </p:nvPr>
        </p:nvSpPr>
        <p:spPr>
          <a:xfrm>
            <a:off x="838199" y="1558339"/>
            <a:ext cx="10908323" cy="4814326"/>
          </a:xfrm>
        </p:spPr>
        <p:txBody>
          <a:bodyPr>
            <a:normAutofit fontScale="85000" lnSpcReduction="20000"/>
          </a:bodyPr>
          <a:lstStyle/>
          <a:p>
            <a:pPr>
              <a:lnSpc>
                <a:spcPct val="110000"/>
              </a:lnSpc>
            </a:pPr>
            <a:r>
              <a:rPr lang="en-US" sz="3200" dirty="0"/>
              <a:t>Semantics = The study of natural language meanings</a:t>
            </a:r>
          </a:p>
          <a:p>
            <a:pPr>
              <a:lnSpc>
                <a:spcPct val="110000"/>
              </a:lnSpc>
            </a:pPr>
            <a:r>
              <a:rPr lang="en-US" sz="3200" dirty="0"/>
              <a:t>Semantics considers that natural language is fundamentally about two types of things:</a:t>
            </a:r>
          </a:p>
          <a:p>
            <a:pPr lvl="1">
              <a:lnSpc>
                <a:spcPct val="110000"/>
              </a:lnSpc>
            </a:pPr>
            <a:r>
              <a:rPr lang="en-US" sz="3200" b="1" u="sng" dirty="0"/>
              <a:t>Entities</a:t>
            </a:r>
            <a:r>
              <a:rPr lang="en-US" sz="3200" dirty="0"/>
              <a:t>: objects, people, animals, ideas, places, organizations…</a:t>
            </a:r>
          </a:p>
          <a:p>
            <a:pPr lvl="1">
              <a:lnSpc>
                <a:spcPct val="110000"/>
              </a:lnSpc>
            </a:pPr>
            <a:r>
              <a:rPr lang="en-US" sz="3200" b="1" u="sng" dirty="0"/>
              <a:t>Predicates</a:t>
            </a:r>
            <a:r>
              <a:rPr lang="en-US" sz="3200" dirty="0"/>
              <a:t>: attributes, relationships, actions</a:t>
            </a:r>
          </a:p>
          <a:p>
            <a:pPr>
              <a:lnSpc>
                <a:spcPct val="110000"/>
              </a:lnSpc>
            </a:pPr>
            <a:r>
              <a:rPr lang="en-US" sz="3200" dirty="0"/>
              <a:t>By applying a predicate to a set of entities, we get a </a:t>
            </a:r>
            <a:r>
              <a:rPr lang="en-US" sz="3200" b="1" u="sng" dirty="0"/>
              <a:t>proposition</a:t>
            </a:r>
            <a:r>
              <a:rPr lang="en-US" sz="3200" dirty="0"/>
              <a:t>.</a:t>
            </a:r>
          </a:p>
          <a:p>
            <a:pPr>
              <a:lnSpc>
                <a:spcPct val="110000"/>
              </a:lnSpc>
            </a:pPr>
            <a:r>
              <a:rPr lang="en-US" sz="3200" dirty="0"/>
              <a:t> The proposition is, itself, an idea, which can therefore, itself, be treated as an entity:</a:t>
            </a:r>
          </a:p>
          <a:p>
            <a:pPr marL="0" indent="0">
              <a:lnSpc>
                <a:spcPct val="110000"/>
              </a:lnSpc>
              <a:buNone/>
            </a:pPr>
            <a:endParaRPr lang="en-US" sz="3200" dirty="0"/>
          </a:p>
          <a:p>
            <a:pPr marL="0" indent="0" algn="ctr">
              <a:lnSpc>
                <a:spcPct val="110000"/>
              </a:lnSpc>
              <a:buNone/>
            </a:pPr>
            <a:r>
              <a:rPr lang="en-US" sz="3200" i="1" dirty="0"/>
              <a:t>Antoine said that the prince loves his rose</a:t>
            </a:r>
            <a:r>
              <a:rPr lang="en-US" i="1" dirty="0"/>
              <a:t>.</a:t>
            </a:r>
          </a:p>
        </p:txBody>
      </p:sp>
    </p:spTree>
    <p:extLst>
      <p:ext uri="{BB962C8B-B14F-4D97-AF65-F5344CB8AC3E}">
        <p14:creationId xmlns:p14="http://schemas.microsoft.com/office/powerpoint/2010/main" val="251102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925</TotalTime>
  <Words>1907</Words>
  <Application>Microsoft Macintosh PowerPoint</Application>
  <PresentationFormat>Widescreen</PresentationFormat>
  <Paragraphs>299</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Cambria Math</vt:lpstr>
      <vt:lpstr>Office Theme</vt:lpstr>
      <vt:lpstr>CS440/ECE448 Lecture 17: Natural Language Processing</vt:lpstr>
      <vt:lpstr>Outline</vt:lpstr>
      <vt:lpstr>Information Extraction</vt:lpstr>
      <vt:lpstr>Information Extraction</vt:lpstr>
      <vt:lpstr>Information Extraction</vt:lpstr>
      <vt:lpstr>Example: Semantic Network</vt:lpstr>
      <vt:lpstr>Example: RDF</vt:lpstr>
      <vt:lpstr>Outline</vt:lpstr>
      <vt:lpstr>Semantics</vt:lpstr>
      <vt:lpstr>Predicates, Entities, and Propositions</vt:lpstr>
      <vt:lpstr>The Syntax-Semantics Interface</vt:lpstr>
      <vt:lpstr>Outline</vt:lpstr>
      <vt:lpstr>Syntax</vt:lpstr>
      <vt:lpstr>Context-Free Grammar (CFG)</vt:lpstr>
      <vt:lpstr>Context-Free Grammar (CFG)</vt:lpstr>
      <vt:lpstr>Context-Free Grammar (CFG)</vt:lpstr>
      <vt:lpstr>Probabilistic Context-Free Grammar (PCFG)</vt:lpstr>
      <vt:lpstr>Probabilistic Context-Free Grammar (PCFG)</vt:lpstr>
      <vt:lpstr>Outline</vt:lpstr>
      <vt:lpstr>Parts of Speech</vt:lpstr>
      <vt:lpstr>Normal-Form CFG</vt:lpstr>
      <vt:lpstr>Example PCFG in Normal Form</vt:lpstr>
      <vt:lpstr>How to use PCFGs in practice</vt:lpstr>
      <vt:lpstr>Outline</vt:lpstr>
      <vt:lpstr>Data: The Penn Treebank</vt:lpstr>
      <vt:lpstr>Data: The Penn Treebank</vt:lpstr>
      <vt:lpstr>The Penn Treebank Parts of Speech (Complete Listing, from https://www.ling.upenn.edu/courses/Fall_2003/ling001/penn_treebank_pos.html)</vt:lpstr>
      <vt:lpstr>What type of algorithms are trained using the Penn Treebank?</vt:lpstr>
      <vt:lpstr>Next time: POS ambiguity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CS440/ECE448 Lecture 18: Bayesian Networks</dc:title>
  <dc:creator>Hasegawa-Johnson, Mark Allan</dc:creator>
  <cp:lastModifiedBy>Hasegawa-Johnson, Mark Allan</cp:lastModifiedBy>
  <cp:revision>102</cp:revision>
  <cp:lastPrinted>2018-03-27T01:28:07Z</cp:lastPrinted>
  <dcterms:created xsi:type="dcterms:W3CDTF">2017-10-25T23:47:02Z</dcterms:created>
  <dcterms:modified xsi:type="dcterms:W3CDTF">2020-03-04T02:51:13Z</dcterms:modified>
</cp:coreProperties>
</file>