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4" r:id="rId6"/>
    <p:sldId id="265" r:id="rId7"/>
    <p:sldId id="268" r:id="rId8"/>
    <p:sldId id="269" r:id="rId9"/>
    <p:sldId id="270" r:id="rId10"/>
    <p:sldId id="272" r:id="rId11"/>
    <p:sldId id="273" r:id="rId12"/>
    <p:sldId id="274" r:id="rId13"/>
    <p:sldId id="277" r:id="rId14"/>
    <p:sldId id="278" r:id="rId15"/>
    <p:sldId id="279" r:id="rId16"/>
    <p:sldId id="308" r:id="rId17"/>
    <p:sldId id="281" r:id="rId18"/>
    <p:sldId id="309" r:id="rId19"/>
    <p:sldId id="283" r:id="rId20"/>
    <p:sldId id="284" r:id="rId21"/>
    <p:sldId id="285" r:id="rId22"/>
    <p:sldId id="286" r:id="rId23"/>
    <p:sldId id="287" r:id="rId24"/>
    <p:sldId id="289" r:id="rId25"/>
    <p:sldId id="293" r:id="rId26"/>
    <p:sldId id="294" r:id="rId27"/>
    <p:sldId id="296" r:id="rId28"/>
    <p:sldId id="312" r:id="rId29"/>
    <p:sldId id="313" r:id="rId30"/>
    <p:sldId id="314" r:id="rId31"/>
    <p:sldId id="307" r:id="rId32"/>
    <p:sldId id="315" r:id="rId33"/>
    <p:sldId id="316" r:id="rId34"/>
    <p:sldId id="3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3698E-B9FD-4CF6-9BDB-D8ED54AA671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A3B54-F4EC-4190-A4BA-13771752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55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7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9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6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2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5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35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58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61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7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</a:t>
            </a:r>
            <a:r>
              <a:rPr lang="en-US" baseline="0" dirty="0"/>
              <a:t> A occurs, the agent wins $6. If A does not occur, the </a:t>
            </a:r>
            <a:r>
              <a:rPr lang="en-US" baseline="0" dirty="0" err="1"/>
              <a:t>agend</a:t>
            </a:r>
            <a:r>
              <a:rPr lang="en-US" baseline="0" dirty="0"/>
              <a:t> loses $4. EU(bet) = 0.4 * 6 – 0.6 * 4 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169B-AD0A-4DAB-B452-EF75C06D6B0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jpg"/><Relationship Id="rId4" Type="http://schemas.openxmlformats.org/officeDocument/2006/relationships/image" Target="../media/image1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jpg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jpg"/><Relationship Id="rId4" Type="http://schemas.openxmlformats.org/officeDocument/2006/relationships/image" Target="../media/image13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02"/>
            <a:ext cx="9144000" cy="1847080"/>
          </a:xfrm>
        </p:spPr>
        <p:txBody>
          <a:bodyPr/>
          <a:lstStyle/>
          <a:p>
            <a:r>
              <a:rPr lang="en-US" dirty="0"/>
              <a:t>CS 440/ECE 448 </a:t>
            </a:r>
            <a:r>
              <a:rPr lang="en-US"/>
              <a:t>Lecture 12:</a:t>
            </a:r>
            <a:br>
              <a:rPr lang="en-US" dirty="0"/>
            </a:br>
            <a:r>
              <a:rPr lang="en-US" dirty="0"/>
              <a:t>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21" y="1810947"/>
            <a:ext cx="5178458" cy="86626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Slides by Svetlana Lazebnik, 9/2016</a:t>
            </a:r>
          </a:p>
          <a:p>
            <a:pPr algn="l"/>
            <a:r>
              <a:rPr lang="en-US" sz="2000" dirty="0"/>
              <a:t>Modified by Mark Hasegawa-Johnson, 2/2019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360" y="2725559"/>
            <a:ext cx="49072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438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06" y="1112838"/>
            <a:ext cx="9355394" cy="5317459"/>
          </a:xfrm>
        </p:spPr>
        <p:txBody>
          <a:bodyPr>
            <a:normAutofit/>
          </a:bodyPr>
          <a:lstStyle/>
          <a:p>
            <a:r>
              <a:rPr lang="en-US" dirty="0"/>
              <a:t>Probabilistic statements are defined over </a:t>
            </a:r>
            <a:r>
              <a:rPr lang="en-US" i="1" dirty="0"/>
              <a:t>events</a:t>
            </a:r>
            <a:r>
              <a:rPr lang="en-US" dirty="0"/>
              <a:t>, or sets of world states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66FF"/>
                </a:solidFill>
              </a:rPr>
              <a:t>A = “It is raining”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66FF"/>
                </a:solidFill>
              </a:rPr>
              <a:t>B = “The weather is either cloudy or snowy”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66FF"/>
                </a:solidFill>
              </a:rPr>
              <a:t>C = “I roll two dice, and the result is 11”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66FF"/>
                </a:solidFill>
              </a:rPr>
              <a:t>D = “My car is going between 30 and 50 miles per hour”</a:t>
            </a:r>
          </a:p>
          <a:p>
            <a:r>
              <a:rPr lang="en-US" dirty="0"/>
              <a:t>An EVENT is a SET of OUTCOMES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solidFill>
                  <a:srgbClr val="0066FF"/>
                </a:solidFill>
              </a:rPr>
              <a:t>B = { outcomes : cloudy OR snowy }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solidFill>
                  <a:srgbClr val="0066FF"/>
                </a:solidFill>
              </a:rPr>
              <a:t>C = { outcome tuples (d1,d2) such that d1+d2 = 11 }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Notation: </a:t>
            </a:r>
            <a:r>
              <a:rPr lang="en-US" dirty="0">
                <a:solidFill>
                  <a:srgbClr val="0066FF"/>
                </a:solidFill>
              </a:rPr>
              <a:t>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) </a:t>
            </a:r>
            <a:r>
              <a:rPr lang="en-US" dirty="0"/>
              <a:t>is the probability of the set of world states (outcomes) in which proposition </a:t>
            </a:r>
            <a:r>
              <a:rPr lang="en-US" dirty="0">
                <a:cs typeface="Times New Roman" pitchFamily="18" charset="0"/>
                <a:sym typeface="Symbol"/>
              </a:rPr>
              <a:t>A</a:t>
            </a:r>
            <a:r>
              <a:rPr lang="en-US" dirty="0"/>
              <a:t> holds</a:t>
            </a:r>
          </a:p>
        </p:txBody>
      </p:sp>
    </p:spTree>
    <p:extLst>
      <p:ext uri="{BB962C8B-B14F-4D97-AF65-F5344CB8AC3E}">
        <p14:creationId xmlns:p14="http://schemas.microsoft.com/office/powerpoint/2010/main" val="79787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Kolmogorov’s</a:t>
            </a:r>
            <a:r>
              <a:rPr lang="en-US" dirty="0"/>
              <a:t> axioms of probability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any propositions (events)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, </a:t>
            </a:r>
            <a:r>
              <a:rPr lang="en-US" sz="2400" dirty="0">
                <a:sym typeface="Symbol"/>
              </a:rPr>
              <a:t>B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66FF"/>
                </a:solidFill>
              </a:rPr>
              <a:t>0 </a:t>
            </a:r>
            <a:r>
              <a:rPr lang="en-US" dirty="0">
                <a:solidFill>
                  <a:srgbClr val="0066FF"/>
                </a:solidFill>
                <a:cs typeface="Arial" charset="0"/>
              </a:rPr>
              <a:t>≤</a:t>
            </a:r>
            <a:r>
              <a:rPr lang="en-US" dirty="0">
                <a:solidFill>
                  <a:srgbClr val="0066FF"/>
                </a:solidFill>
              </a:rPr>
              <a:t> 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) </a:t>
            </a:r>
            <a:r>
              <a:rPr lang="en-US" dirty="0">
                <a:solidFill>
                  <a:srgbClr val="0066FF"/>
                </a:solidFill>
                <a:cs typeface="Arial" charset="0"/>
              </a:rPr>
              <a:t>≤</a:t>
            </a:r>
            <a:r>
              <a:rPr lang="en-US" dirty="0">
                <a:solidFill>
                  <a:srgbClr val="0066FF"/>
                </a:solidFill>
              </a:rPr>
              <a:t>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66FF"/>
                </a:solidFill>
              </a:rPr>
              <a:t>P(True) = 1 and P(False) = 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66FF"/>
                </a:solidFill>
              </a:rPr>
              <a:t>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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B</a:t>
            </a:r>
            <a:r>
              <a:rPr lang="en-US" dirty="0">
                <a:solidFill>
                  <a:srgbClr val="0066FF"/>
                </a:solidFill>
              </a:rPr>
              <a:t>) = 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) + P(</a:t>
            </a:r>
            <a:r>
              <a:rPr lang="en-US" dirty="0">
                <a:solidFill>
                  <a:srgbClr val="0066FF"/>
                </a:solidFill>
                <a:sym typeface="Symbol"/>
              </a:rPr>
              <a:t>B</a:t>
            </a:r>
            <a:r>
              <a:rPr lang="en-US" dirty="0">
                <a:solidFill>
                  <a:srgbClr val="0066FF"/>
                </a:solidFill>
              </a:rPr>
              <a:t>) – 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B</a:t>
            </a:r>
            <a:r>
              <a:rPr lang="en-US" dirty="0">
                <a:solidFill>
                  <a:srgbClr val="0066FF"/>
                </a:solidFill>
              </a:rPr>
              <a:t>)</a:t>
            </a:r>
          </a:p>
          <a:p>
            <a:pPr lvl="2">
              <a:buFont typeface="Arial" pitchFamily="34" charset="0"/>
              <a:buChar char="–"/>
            </a:pPr>
            <a:r>
              <a:rPr lang="en-US" dirty="0"/>
              <a:t>Subtraction accounts for double-counting</a:t>
            </a:r>
            <a:br>
              <a:rPr lang="en-US" dirty="0"/>
            </a:b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Based on these axioms, 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sz="2400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)</a:t>
            </a:r>
            <a:r>
              <a:rPr lang="en-US" sz="2400" dirty="0">
                <a:cs typeface="Times New Roman"/>
              </a:rPr>
              <a:t>?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/>
              </a:rPr>
              <a:t>These axioms are sufficient to completely specify probability theory for </a:t>
            </a:r>
            <a:r>
              <a:rPr lang="en-US" sz="2400" i="1" dirty="0">
                <a:cs typeface="Times New Roman"/>
              </a:rPr>
              <a:t>discrete</a:t>
            </a:r>
            <a:r>
              <a:rPr lang="en-US" sz="2400" dirty="0">
                <a:cs typeface="Times New Roman"/>
              </a:rPr>
              <a:t> random variables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cs typeface="Times New Roman"/>
              </a:rPr>
              <a:t>For continuous variables, need </a:t>
            </a:r>
            <a:r>
              <a:rPr lang="en-US" sz="2000" i="1" dirty="0">
                <a:cs typeface="Times New Roman"/>
              </a:rPr>
              <a:t>density functions</a:t>
            </a:r>
            <a:endParaRPr lang="en-US" sz="2000" i="1" dirty="0"/>
          </a:p>
        </p:txBody>
      </p:sp>
      <p:pic>
        <p:nvPicPr>
          <p:cNvPr id="6146" name="Picture 2" descr="https://upload.wikimedia.org/wikipedia/commons/thumb/9/99/Venn0001.svg/220px-Venn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51" y="1690688"/>
            <a:ext cx="3585908" cy="26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09090" y="27714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35765" y="273534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7518" y="276519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itchFamily="18" charset="0"/>
                <a:sym typeface="Symbol"/>
              </a:rPr>
              <a:t>A</a:t>
            </a:r>
            <a:r>
              <a:rPr lang="en-US" sz="2400" b="1" dirty="0">
                <a:solidFill>
                  <a:schemeClr val="bg1"/>
                </a:solidFill>
                <a:sym typeface="Symbol" pitchFamily="18" charset="2"/>
              </a:rPr>
              <a:t></a:t>
            </a:r>
            <a:r>
              <a:rPr lang="en-US" sz="2400" b="1" dirty="0">
                <a:solidFill>
                  <a:schemeClr val="bg1"/>
                </a:solidFill>
                <a:sym typeface="Symbol"/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= 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60427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OUTCOME or ATOMIC EVENT:</a:t>
            </a:r>
            <a:r>
              <a:rPr lang="en-US" dirty="0"/>
              <a:t> is a complete specification of the state of the world, or a complete assignment of domain values to all random variables</a:t>
            </a:r>
          </a:p>
          <a:p>
            <a:pPr lvl="1"/>
            <a:r>
              <a:rPr lang="en-US" sz="2800" dirty="0"/>
              <a:t>Atomic events are mutually exclusive and exhaustive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E.g., if the world consists of only two Boolean variables </a:t>
            </a:r>
            <a:r>
              <a:rPr lang="en-US" i="1" dirty="0"/>
              <a:t>Cavity</a:t>
            </a:r>
            <a:r>
              <a:rPr lang="en-US" dirty="0"/>
              <a:t> and </a:t>
            </a:r>
            <a:r>
              <a:rPr lang="en-US" i="1" dirty="0"/>
              <a:t>Toothache</a:t>
            </a:r>
            <a:r>
              <a:rPr lang="en-US" dirty="0"/>
              <a:t>, then there are four outcomes:</a:t>
            </a:r>
            <a:br>
              <a:rPr lang="en-US" dirty="0"/>
            </a:br>
            <a:r>
              <a:rPr lang="en-US" dirty="0"/>
              <a:t>		Outcome #1: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i="1" dirty="0">
                <a:solidFill>
                  <a:srgbClr val="0066FF"/>
                </a:solidFill>
              </a:rPr>
              <a:t>Cavity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i="1" dirty="0">
                <a:solidFill>
                  <a:srgbClr val="0066FF"/>
                </a:solidFill>
              </a:rPr>
              <a:t>Toothache</a:t>
            </a:r>
            <a:br>
              <a:rPr lang="en-US" i="1" dirty="0">
                <a:solidFill>
                  <a:srgbClr val="0066FF"/>
                </a:solidFill>
              </a:rPr>
            </a:br>
            <a:r>
              <a:rPr lang="en-US" i="1" dirty="0">
                <a:solidFill>
                  <a:srgbClr val="0066FF"/>
                </a:solidFill>
              </a:rPr>
              <a:t>		</a:t>
            </a:r>
            <a:r>
              <a:rPr lang="en-US" dirty="0">
                <a:solidFill>
                  <a:srgbClr val="002060"/>
                </a:solidFill>
              </a:rPr>
              <a:t>Outcome #2: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i="1" dirty="0">
                <a:solidFill>
                  <a:srgbClr val="0066FF"/>
                </a:solidFill>
              </a:rPr>
              <a:t>Cavity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i="1" dirty="0">
                <a:solidFill>
                  <a:srgbClr val="0066FF"/>
                </a:solidFill>
              </a:rPr>
              <a:t> Toothache</a:t>
            </a:r>
            <a:br>
              <a:rPr lang="en-US" i="1" dirty="0">
                <a:solidFill>
                  <a:srgbClr val="0066FF"/>
                </a:solidFill>
              </a:rPr>
            </a:br>
            <a:r>
              <a:rPr lang="en-US" i="1" dirty="0">
                <a:solidFill>
                  <a:srgbClr val="0066FF"/>
                </a:solidFill>
              </a:rPr>
              <a:t>		</a:t>
            </a:r>
            <a:r>
              <a:rPr lang="en-US" dirty="0">
                <a:solidFill>
                  <a:srgbClr val="002060"/>
                </a:solidFill>
              </a:rPr>
              <a:t>Outcome #3: </a:t>
            </a:r>
            <a:r>
              <a:rPr lang="en-US" i="1" dirty="0">
                <a:solidFill>
                  <a:srgbClr val="0066FF"/>
                </a:solidFill>
              </a:rPr>
              <a:t>Cavity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i="1" dirty="0">
                <a:solidFill>
                  <a:srgbClr val="0066FF"/>
                </a:solidFill>
              </a:rPr>
              <a:t> 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i="1" dirty="0">
                <a:solidFill>
                  <a:srgbClr val="0066FF"/>
                </a:solidFill>
              </a:rPr>
              <a:t>Toothache</a:t>
            </a:r>
            <a:br>
              <a:rPr lang="en-US" i="1" dirty="0">
                <a:solidFill>
                  <a:srgbClr val="0066FF"/>
                </a:solidFill>
              </a:rPr>
            </a:br>
            <a:r>
              <a:rPr lang="en-US" i="1" dirty="0">
                <a:solidFill>
                  <a:srgbClr val="0066FF"/>
                </a:solidFill>
              </a:rPr>
              <a:t>		</a:t>
            </a:r>
            <a:r>
              <a:rPr lang="en-US" dirty="0">
                <a:solidFill>
                  <a:srgbClr val="002060"/>
                </a:solidFill>
              </a:rPr>
              <a:t>Outcome #4: </a:t>
            </a:r>
            <a:r>
              <a:rPr lang="en-US" i="1" dirty="0">
                <a:solidFill>
                  <a:srgbClr val="0066FF"/>
                </a:solidFill>
              </a:rPr>
              <a:t>Cavity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i="1" dirty="0">
                <a:solidFill>
                  <a:srgbClr val="0066FF"/>
                </a:solidFill>
              </a:rPr>
              <a:t> Toothache</a:t>
            </a:r>
            <a:br>
              <a:rPr lang="en-US" i="1" dirty="0">
                <a:solidFill>
                  <a:srgbClr val="0066FF"/>
                </a:solidFill>
              </a:rPr>
            </a:br>
            <a:endParaRPr lang="en-US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Motivation: Why use probability?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Outcomes, Events</a:t>
            </a:r>
          </a:p>
          <a:p>
            <a:pPr lvl="1"/>
            <a:r>
              <a:rPr lang="en-US" dirty="0"/>
              <a:t>Joint, Marginal, and Conditional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Independence and Conditional Independence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Classification Using Probabilities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joint distribution </a:t>
            </a:r>
            <a:r>
              <a:rPr lang="en-US" dirty="0"/>
              <a:t>is an assignment of probabilities to every possible atomic event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Why does it follow from the axioms of probability that the probabilities of all possible atomic events must sum to 1?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73040"/>
              </p:ext>
            </p:extLst>
          </p:nvPr>
        </p:nvGraphicFramePr>
        <p:xfrm>
          <a:off x="3048000" y="2870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we have a joint distribution of </a:t>
            </a:r>
            <a:r>
              <a:rPr lang="en-US" sz="3200" i="1" dirty="0">
                <a:solidFill>
                  <a:srgbClr val="FF00FF"/>
                </a:solidFill>
              </a:rPr>
              <a:t>N</a:t>
            </a:r>
            <a:r>
              <a:rPr lang="en-US" sz="3200" dirty="0"/>
              <a:t> random variables, each of which takes values from a domain of size </a:t>
            </a:r>
            <a:r>
              <a:rPr lang="en-US" sz="3200" i="1" dirty="0">
                <a:solidFill>
                  <a:srgbClr val="FF00FF"/>
                </a:solidFill>
              </a:rPr>
              <a:t>D:</a:t>
            </a:r>
          </a:p>
          <a:p>
            <a:pPr lvl="1"/>
            <a:r>
              <a:rPr lang="en-US" sz="3200" dirty="0"/>
              <a:t>What is the size of the probability table?</a:t>
            </a:r>
          </a:p>
          <a:p>
            <a:pPr lvl="1"/>
            <a:r>
              <a:rPr lang="en-US" sz="3200" dirty="0"/>
              <a:t>Impossible to write out completely for all but the smallest distributions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822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marginal distribution of event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 is just its probability,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). </a:t>
            </a:r>
          </a:p>
          <a:p>
            <a:r>
              <a:rPr lang="en-US" sz="3200" dirty="0"/>
              <a:t>If you’re given the joint distribution, </a:t>
            </a:r>
            <a:r>
              <a:rPr lang="en-US" sz="3200" dirty="0">
                <a:solidFill>
                  <a:srgbClr val="0066FF"/>
                </a:solidFill>
              </a:rPr>
              <a:t>P(X</a:t>
            </a:r>
            <a:r>
              <a:rPr lang="en-US" sz="3200" baseline="-25000" dirty="0">
                <a:solidFill>
                  <a:srgbClr val="0066FF"/>
                </a:solidFill>
              </a:rPr>
              <a:t>1</a:t>
            </a:r>
            <a:r>
              <a:rPr lang="en-US" sz="3200" dirty="0">
                <a:solidFill>
                  <a:srgbClr val="0066FF"/>
                </a:solidFill>
              </a:rPr>
              <a:t>, X</a:t>
            </a:r>
            <a:r>
              <a:rPr lang="en-US" sz="3200" baseline="-25000" dirty="0">
                <a:solidFill>
                  <a:srgbClr val="0066FF"/>
                </a:solidFill>
              </a:rPr>
              <a:t>2</a:t>
            </a:r>
            <a:r>
              <a:rPr lang="en-US" sz="3200" dirty="0">
                <a:solidFill>
                  <a:srgbClr val="0066FF"/>
                </a:solidFill>
              </a:rPr>
              <a:t>, …, X</a:t>
            </a:r>
            <a:r>
              <a:rPr lang="en-US" sz="3200" baseline="-25000" dirty="0">
                <a:solidFill>
                  <a:srgbClr val="0066FF"/>
                </a:solidFill>
              </a:rPr>
              <a:t>N</a:t>
            </a:r>
            <a:r>
              <a:rPr lang="en-US" sz="3200" dirty="0">
                <a:solidFill>
                  <a:srgbClr val="0066FF"/>
                </a:solidFill>
              </a:rPr>
              <a:t>) ,</a:t>
            </a:r>
            <a:r>
              <a:rPr lang="en-US" sz="3200" dirty="0"/>
              <a:t> from it, how can you calculate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  <a:r>
              <a:rPr lang="en-US" sz="3200" dirty="0"/>
              <a:t>?</a:t>
            </a:r>
          </a:p>
          <a:p>
            <a:r>
              <a:rPr lang="en-US" sz="3200" dirty="0"/>
              <a:t>You calculate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  <a:r>
              <a:rPr lang="en-US" sz="3200" dirty="0"/>
              <a:t> from </a:t>
            </a:r>
            <a:r>
              <a:rPr lang="en-US" sz="3200" dirty="0">
                <a:solidFill>
                  <a:srgbClr val="0066FF"/>
                </a:solidFill>
              </a:rPr>
              <a:t>P(X</a:t>
            </a:r>
            <a:r>
              <a:rPr lang="en-US" sz="3200" baseline="-25000" dirty="0">
                <a:solidFill>
                  <a:srgbClr val="0066FF"/>
                </a:solidFill>
              </a:rPr>
              <a:t>1</a:t>
            </a:r>
            <a:r>
              <a:rPr lang="en-US" sz="3200" dirty="0">
                <a:solidFill>
                  <a:srgbClr val="0066FF"/>
                </a:solidFill>
              </a:rPr>
              <a:t>, X</a:t>
            </a:r>
            <a:r>
              <a:rPr lang="en-US" sz="3200" baseline="-25000" dirty="0">
                <a:solidFill>
                  <a:srgbClr val="0066FF"/>
                </a:solidFill>
              </a:rPr>
              <a:t>2</a:t>
            </a:r>
            <a:r>
              <a:rPr lang="en-US" sz="3200" dirty="0">
                <a:solidFill>
                  <a:srgbClr val="0066FF"/>
                </a:solidFill>
              </a:rPr>
              <a:t>, …, X</a:t>
            </a:r>
            <a:r>
              <a:rPr lang="en-US" sz="3200" baseline="-25000" dirty="0">
                <a:solidFill>
                  <a:srgbClr val="0066FF"/>
                </a:solidFill>
              </a:rPr>
              <a:t>N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  <a:r>
              <a:rPr lang="en-US" sz="3200" dirty="0"/>
              <a:t> by </a:t>
            </a:r>
            <a:r>
              <a:rPr lang="en-US" sz="3200" b="1" u="sng" dirty="0"/>
              <a:t>marginalizing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748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382000" cy="4525963"/>
          </a:xfrm>
        </p:spPr>
        <p:txBody>
          <a:bodyPr/>
          <a:lstStyle/>
          <a:p>
            <a:r>
              <a:rPr lang="en-US" dirty="0"/>
              <a:t>From the joint distribution </a:t>
            </a:r>
            <a:r>
              <a:rPr lang="en-US" dirty="0">
                <a:solidFill>
                  <a:srgbClr val="0066FF"/>
                </a:solidFill>
              </a:rPr>
              <a:t>p(X,Y)</a:t>
            </a:r>
            <a:r>
              <a:rPr lang="en-US" dirty="0"/>
              <a:t> we can find the </a:t>
            </a:r>
            <a:r>
              <a:rPr lang="en-US" b="1" i="1" dirty="0">
                <a:solidFill>
                  <a:srgbClr val="C00000"/>
                </a:solidFill>
              </a:rPr>
              <a:t>marginal distributions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p(X) </a:t>
            </a:r>
            <a:r>
              <a:rPr lang="en-US" dirty="0"/>
              <a:t>and</a:t>
            </a:r>
            <a:r>
              <a:rPr lang="en-US" dirty="0">
                <a:solidFill>
                  <a:srgbClr val="0066FF"/>
                </a:solidFill>
              </a:rPr>
              <a:t> p(Y)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baseline="-25000" dirty="0"/>
          </a:p>
          <a:p>
            <a:endParaRPr lang="en-US" baseline="-25000" dirty="0"/>
          </a:p>
          <a:p>
            <a:pPr>
              <a:buNone/>
            </a:pPr>
            <a:endParaRPr lang="en-US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0" y="31750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60138"/>
              </p:ext>
            </p:extLst>
          </p:nvPr>
        </p:nvGraphicFramePr>
        <p:xfrm>
          <a:off x="2590800" y="5435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27054"/>
              </p:ext>
            </p:extLst>
          </p:nvPr>
        </p:nvGraphicFramePr>
        <p:xfrm>
          <a:off x="6172200" y="5435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524000"/>
            <a:ext cx="10718800" cy="4652963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conditional probability of event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, given event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/>
              <a:t>, is the probability that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 has occurred if you already know that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/>
              <a:t> has occurred.</a:t>
            </a:r>
          </a:p>
          <a:p>
            <a:r>
              <a:rPr lang="en-US" sz="3200" dirty="0"/>
              <a:t>The conditional distribution is written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|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). </a:t>
            </a:r>
          </a:p>
          <a:p>
            <a:r>
              <a:rPr lang="en-US" sz="3200" dirty="0"/>
              <a:t>The probability that both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 occurred was, originally,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,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).</a:t>
            </a:r>
          </a:p>
          <a:p>
            <a:r>
              <a:rPr lang="en-US" sz="3200" dirty="0"/>
              <a:t>But now you know that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baseline="-25000" dirty="0">
                <a:solidFill>
                  <a:srgbClr val="0066FF"/>
                </a:solidFill>
              </a:rPr>
              <a:t> </a:t>
            </a:r>
            <a:r>
              <a:rPr lang="en-US" sz="3200" dirty="0"/>
              <a:t>has occurred.  So all of the other events are no longer possible.</a:t>
            </a:r>
          </a:p>
          <a:p>
            <a:pPr lvl="1"/>
            <a:r>
              <a:rPr lang="en-US" sz="2800" dirty="0"/>
              <a:t>Other events: probability used to be </a:t>
            </a:r>
            <a:r>
              <a:rPr lang="en-US" sz="2800" dirty="0">
                <a:solidFill>
                  <a:srgbClr val="0066FF"/>
                </a:solidFill>
              </a:rPr>
              <a:t>P(</a:t>
            </a:r>
            <a:r>
              <a:rPr lang="en-US" sz="2800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j</a:t>
            </a:r>
            <a:r>
              <a:rPr lang="en-US" sz="2800" dirty="0">
                <a:solidFill>
                  <a:srgbClr val="0066FF"/>
                </a:solidFill>
              </a:rPr>
              <a:t>)</a:t>
            </a:r>
            <a:r>
              <a:rPr lang="en-US" sz="2800" dirty="0"/>
              <a:t>, but now their probability is </a:t>
            </a:r>
            <a:r>
              <a:rPr lang="en-US" sz="2800" dirty="0">
                <a:solidFill>
                  <a:srgbClr val="0066FF"/>
                </a:solidFill>
              </a:rPr>
              <a:t>0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Events in which 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j</a:t>
            </a:r>
            <a:r>
              <a:rPr lang="en-US" sz="2800" dirty="0"/>
              <a:t> occurred: probability used to be </a:t>
            </a:r>
            <a:r>
              <a:rPr lang="en-US" sz="2800" dirty="0">
                <a:solidFill>
                  <a:srgbClr val="0066FF"/>
                </a:solidFill>
              </a:rPr>
              <a:t>P(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j</a:t>
            </a:r>
            <a:r>
              <a:rPr lang="en-US" sz="2800" dirty="0">
                <a:solidFill>
                  <a:srgbClr val="0066FF"/>
                </a:solidFill>
              </a:rPr>
              <a:t>)</a:t>
            </a:r>
            <a:r>
              <a:rPr lang="en-US" sz="2800" dirty="0"/>
              <a:t>, but now their probability is </a:t>
            </a:r>
            <a:r>
              <a:rPr lang="en-US" sz="2800" dirty="0">
                <a:solidFill>
                  <a:srgbClr val="0066FF"/>
                </a:solidFill>
              </a:rPr>
              <a:t>1</a:t>
            </a:r>
            <a:r>
              <a:rPr lang="en-US" sz="2800" dirty="0"/>
              <a:t>.</a:t>
            </a:r>
          </a:p>
          <a:p>
            <a:r>
              <a:rPr lang="en-US" sz="3200" dirty="0"/>
              <a:t>So we need to renormalize: the probability that both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 occurred, GIVEN that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baseline="-25000" dirty="0">
                <a:solidFill>
                  <a:srgbClr val="0066FF"/>
                </a:solidFill>
              </a:rPr>
              <a:t> </a:t>
            </a:r>
            <a:r>
              <a:rPr lang="en-US" sz="3200" dirty="0"/>
              <a:t>has occurred, is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|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)=P(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,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)/P(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874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87" y="228600"/>
            <a:ext cx="10820400" cy="944562"/>
          </a:xfrm>
        </p:spPr>
        <p:txBody>
          <a:bodyPr>
            <a:normAutofit/>
          </a:bodyPr>
          <a:lstStyle/>
          <a:p>
            <a:r>
              <a:rPr lang="en-US" dirty="0"/>
              <a:t>Conditional Probability: renormalize (divide)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1"/>
            <a:ext cx="8458200" cy="4525963"/>
          </a:xfrm>
        </p:spPr>
        <p:txBody>
          <a:bodyPr/>
          <a:lstStyle/>
          <a:p>
            <a:r>
              <a:rPr lang="en-US" sz="2400" dirty="0"/>
              <a:t>Probability of cavity given toothache: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br>
              <a:rPr lang="en-US" sz="2400" dirty="0">
                <a:solidFill>
                  <a:srgbClr val="0066FF"/>
                </a:solidFill>
              </a:rPr>
            </a:br>
            <a:endParaRPr lang="en-US" sz="2400" dirty="0">
              <a:solidFill>
                <a:srgbClr val="0066FF"/>
              </a:solidFill>
            </a:endParaRPr>
          </a:p>
          <a:p>
            <a:r>
              <a:rPr lang="en-US" sz="2400" dirty="0"/>
              <a:t>For any two events A and B,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20647"/>
              </p:ext>
            </p:extLst>
          </p:nvPr>
        </p:nvGraphicFramePr>
        <p:xfrm>
          <a:off x="6172199" y="2285999"/>
          <a:ext cx="4934143" cy="107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4" imgW="1930320" imgH="419040" progId="Equation.3">
                  <p:embed/>
                </p:oleObj>
              </mc:Choice>
              <mc:Fallback>
                <p:oleObj name="Equation" r:id="rId4" imgW="1930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99" y="2285999"/>
                        <a:ext cx="4934143" cy="1071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951318" y="3733800"/>
            <a:ext cx="4136107" cy="2819400"/>
            <a:chOff x="2427317" y="3733800"/>
            <a:chExt cx="4136107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rgbClr val="0066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7317" y="449580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4495800"/>
              <a:ext cx="696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P(B)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86200" y="3733800"/>
              <a:ext cx="1197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P(A </a:t>
              </a:r>
              <a:r>
                <a:rPr lang="en-US" sz="2400" dirty="0">
                  <a:sym typeface="Symbol"/>
                </a:rPr>
                <a:t> B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267203" y="4195465"/>
              <a:ext cx="217879" cy="1443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6F3C10-59EF-FF46-96E7-38BD8E06B38E}"/>
              </a:ext>
            </a:extLst>
          </p:cNvPr>
          <p:cNvSpPr/>
          <p:nvPr/>
        </p:nvSpPr>
        <p:spPr>
          <a:xfrm>
            <a:off x="3594100" y="4195465"/>
            <a:ext cx="4610100" cy="26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354B3-13F2-8342-A068-065F9CC122CB}"/>
              </a:ext>
            </a:extLst>
          </p:cNvPr>
          <p:cNvSpPr txBox="1"/>
          <p:nvPr/>
        </p:nvSpPr>
        <p:spPr>
          <a:xfrm>
            <a:off x="128017" y="4195464"/>
            <a:ext cx="296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set of all possible events used to be this rectangle, so the whole rectangle used to have probability=1.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F671ED-5117-1743-9649-53ED0237EF10}"/>
              </a:ext>
            </a:extLst>
          </p:cNvPr>
          <p:cNvCxnSpPr>
            <a:cxnSpLocks/>
          </p:cNvCxnSpPr>
          <p:nvPr/>
        </p:nvCxnSpPr>
        <p:spPr>
          <a:xfrm>
            <a:off x="3017520" y="4957465"/>
            <a:ext cx="5765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C3B61C-ABDE-DE4C-BE13-6AECD24826DC}"/>
              </a:ext>
            </a:extLst>
          </p:cNvPr>
          <p:cNvSpPr txBox="1"/>
          <p:nvPr/>
        </p:nvSpPr>
        <p:spPr>
          <a:xfrm>
            <a:off x="9058657" y="3488328"/>
            <a:ext cx="2962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that we know B has occurred, the set of all possible events = the set of events in which B occurred. So we renormalize to make the area of this circle = 1.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7CABA6-5B72-724B-8BBA-D6C4563376B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467601" y="5562600"/>
            <a:ext cx="1591058" cy="57185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Why use probability?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/>
              <a:t>Outcomes, Events</a:t>
            </a:r>
          </a:p>
          <a:p>
            <a:pPr lvl="1"/>
            <a:r>
              <a:rPr lang="en-US" dirty="0"/>
              <a:t>Joint, Marginal, and Conditional</a:t>
            </a:r>
          </a:p>
          <a:p>
            <a:pPr lvl="1"/>
            <a:r>
              <a:rPr lang="en-US" dirty="0"/>
              <a:t>Independent vs. Conditionally Independent events</a:t>
            </a:r>
          </a:p>
          <a:p>
            <a:r>
              <a:rPr lang="en-US"/>
              <a:t>Classification Using Probabilities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4724401"/>
            <a:ext cx="9197083" cy="1922979"/>
          </a:xfrm>
        </p:spPr>
        <p:txBody>
          <a:bodyPr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p(</a:t>
            </a:r>
            <a:r>
              <a:rPr lang="en-US" sz="2000" i="1" dirty="0"/>
              <a:t>Cavity</a:t>
            </a:r>
            <a:r>
              <a:rPr lang="en-US" sz="2000" dirty="0"/>
              <a:t>|</a:t>
            </a:r>
            <a:r>
              <a:rPr lang="en-US" sz="2000" dirty="0">
                <a:cs typeface="Times New Roman"/>
              </a:rPr>
              <a:t>¬</a:t>
            </a:r>
            <a:r>
              <a:rPr lang="en-US" sz="2000" i="1" dirty="0"/>
              <a:t>Toothache</a:t>
            </a:r>
            <a:r>
              <a:rPr lang="en-US" sz="2000" dirty="0"/>
              <a:t>) = 0.05/0.85 = 1/17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p(</a:t>
            </a:r>
            <a:r>
              <a:rPr lang="en-US" sz="2000" dirty="0">
                <a:cs typeface="Times New Roman"/>
              </a:rPr>
              <a:t>¬</a:t>
            </a:r>
            <a:r>
              <a:rPr lang="en-US" sz="2000" i="1" dirty="0" err="1"/>
              <a:t>Cavity</a:t>
            </a:r>
            <a:r>
              <a:rPr lang="en-US" sz="2000" dirty="0" err="1"/>
              <a:t>|</a:t>
            </a:r>
            <a:r>
              <a:rPr lang="en-US" sz="2000" i="1" dirty="0" err="1"/>
              <a:t>Toothache</a:t>
            </a:r>
            <a:r>
              <a:rPr lang="en-US" sz="2000" dirty="0"/>
              <a:t>) = 0.1/0.15 = 2/3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36638"/>
            <a:ext cx="8229600" cy="1401763"/>
          </a:xfrm>
        </p:spPr>
        <p:txBody>
          <a:bodyPr/>
          <a:lstStyle/>
          <a:p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981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01017"/>
              </p:ext>
            </p:extLst>
          </p:nvPr>
        </p:nvGraphicFramePr>
        <p:xfrm>
          <a:off x="1828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 | Toothache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68612"/>
              </p:ext>
            </p:extLst>
          </p:nvPr>
        </p:nvGraphicFramePr>
        <p:xfrm>
          <a:off x="6248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P(Cavity|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Times New Roman"/>
                        </a:rPr>
                        <a:t>¬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Toothache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74271"/>
              </p:ext>
            </p:extLst>
          </p:nvPr>
        </p:nvGraphicFramePr>
        <p:xfrm>
          <a:off x="1828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P(Toothache | Cavity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59493"/>
              </p:ext>
            </p:extLst>
          </p:nvPr>
        </p:nvGraphicFramePr>
        <p:xfrm>
          <a:off x="6248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P(Toothache |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Times New Roman"/>
                        </a:rPr>
                        <a:t>¬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Cavity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36638"/>
            <a:ext cx="76962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dirty="0">
                <a:solidFill>
                  <a:srgbClr val="0066FF"/>
                </a:solidFill>
              </a:rPr>
              <a:t>p(X | Y = y)</a:t>
            </a:r>
            <a:r>
              <a:rPr lang="en-US" sz="2400" dirty="0"/>
              <a:t> at once, select all entries in the joint distribution table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2362200"/>
          <a:ext cx="6096000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14800" y="4343400"/>
          <a:ext cx="41148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14800" y="5715000"/>
          <a:ext cx="41148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943600" y="39624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9436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1" y="38978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5269468"/>
            <a:ext cx="134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Renormalize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36638"/>
            <a:ext cx="76962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dirty="0">
                <a:solidFill>
                  <a:srgbClr val="0066FF"/>
                </a:solidFill>
              </a:rPr>
              <a:t>p(X | Y = y)</a:t>
            </a:r>
            <a:r>
              <a:rPr lang="en-US" sz="2400" dirty="0"/>
              <a:t> at once, select all entries in the joint distribution table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  <a:p>
            <a:r>
              <a:rPr lang="en-US" sz="2400" dirty="0"/>
              <a:t>Why does it work?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50549"/>
              </p:ext>
            </p:extLst>
          </p:nvPr>
        </p:nvGraphicFramePr>
        <p:xfrm>
          <a:off x="3165476" y="2847976"/>
          <a:ext cx="37385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4" imgW="1333440" imgH="533160" progId="Equation.3">
                  <p:embed/>
                </p:oleObj>
              </mc:Choice>
              <mc:Fallback>
                <p:oleObj name="Equation" r:id="rId4" imgW="1333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6" y="2847976"/>
                        <a:ext cx="3738563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162800" y="3200401"/>
            <a:ext cx="247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by marginalization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8668" y="3082567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P(</a:t>
            </a:r>
            <a:r>
              <a:rPr lang="en-US" sz="3600" dirty="0" err="1"/>
              <a:t>x|y</a:t>
            </a:r>
            <a:r>
              <a:rPr lang="en-US" sz="3600" dirty="0"/>
              <a:t>)=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944562"/>
          </a:xfrm>
        </p:spPr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r>
              <a:rPr lang="en-US" sz="2400" dirty="0"/>
              <a:t>Definition of conditional probability: </a:t>
            </a:r>
          </a:p>
          <a:p>
            <a:endParaRPr lang="en-US" sz="2400" dirty="0"/>
          </a:p>
          <a:p>
            <a:r>
              <a:rPr lang="en-US" sz="2400" dirty="0"/>
              <a:t>Sometimes we have the conditional probability and want to obtain the joint: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chain rule: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56475" y="1066800"/>
          <a:ext cx="2605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4" imgW="1193760" imgH="419040" progId="Equation.3">
                  <p:embed/>
                </p:oleObj>
              </mc:Choice>
              <mc:Fallback>
                <p:oleObj name="Equation" r:id="rId4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1066800"/>
                        <a:ext cx="26050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409951" y="3200400"/>
          <a:ext cx="5514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6" imgW="2450880" imgH="203040" progId="Equation.3">
                  <p:embed/>
                </p:oleObj>
              </mc:Choice>
              <mc:Fallback>
                <p:oleObj name="Equation" r:id="rId6" imgW="245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1" y="3200400"/>
                        <a:ext cx="5514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8" imgW="914400" imgH="215640" progId="Equation.3">
                  <p:embed/>
                </p:oleObj>
              </mc:Choice>
              <mc:Fallback>
                <p:oleObj name="Equation" r:id="rId8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133601" y="4656138"/>
          <a:ext cx="8189913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10" imgW="3962160" imgH="660240" progId="Equation.3">
                  <p:embed/>
                </p:oleObj>
              </mc:Choice>
              <mc:Fallback>
                <p:oleObj name="Equation" r:id="rId10" imgW="3962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4656138"/>
                        <a:ext cx="8189913" cy="13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Motivation: Why use probability?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Outcomes, Events, and Random Variables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Joint, Marginal, and Conditional</a:t>
            </a:r>
          </a:p>
          <a:p>
            <a:pPr lvl="1"/>
            <a:r>
              <a:rPr lang="en-US" dirty="0"/>
              <a:t>Independence and Conditional Independence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Classification Using Probabilities</a:t>
            </a:r>
          </a:p>
          <a:p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44562"/>
          </a:xfrm>
        </p:spPr>
        <p:txBody>
          <a:bodyPr/>
          <a:lstStyle/>
          <a:p>
            <a:r>
              <a:rPr lang="en-US" dirty="0"/>
              <a:t>Independence ≠ Mutually Exclusive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5238"/>
            <a:ext cx="8229600" cy="4525963"/>
          </a:xfrm>
        </p:spPr>
        <p:txBody>
          <a:bodyPr/>
          <a:lstStyle/>
          <a:p>
            <a:r>
              <a:rPr lang="en-US" sz="2400" dirty="0"/>
              <a:t>Two events A and B are </a:t>
            </a:r>
            <a:r>
              <a:rPr lang="en-US" sz="2400" i="1" dirty="0">
                <a:solidFill>
                  <a:srgbClr val="FF0000"/>
                </a:solidFill>
              </a:rPr>
              <a:t>independent</a:t>
            </a:r>
            <a:r>
              <a:rPr lang="en-US" sz="2400" dirty="0"/>
              <a:t> if and only if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  <a:sym typeface="Symbol"/>
              </a:rPr>
              <a:t> B) = p(A, B) = p(A) p(B)</a:t>
            </a:r>
          </a:p>
          <a:p>
            <a:pPr lvl="1"/>
            <a:r>
              <a:rPr lang="en-US" dirty="0">
                <a:sym typeface="Symbol"/>
              </a:rPr>
              <a:t>In other words,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pPr lvl="1"/>
            <a:r>
              <a:rPr lang="en-US" dirty="0">
                <a:sym typeface="Symbol"/>
              </a:rPr>
              <a:t>This is an important simplifying assumption for modeling, e.g., 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Toothache</a:t>
            </a:r>
            <a:r>
              <a:rPr lang="en-US" dirty="0">
                <a:sym typeface="Symbol"/>
              </a:rPr>
              <a:t> and 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Weather</a:t>
            </a:r>
            <a:r>
              <a:rPr lang="en-US" dirty="0">
                <a:sym typeface="Symbol"/>
              </a:rPr>
              <a:t> can be assumed to be independent?</a:t>
            </a:r>
            <a:br>
              <a:rPr lang="en-US" dirty="0">
                <a:sym typeface="Symbol"/>
              </a:rPr>
            </a:br>
            <a:endParaRPr lang="en-US" sz="1000" dirty="0">
              <a:sym typeface="Symbol"/>
            </a:endParaRPr>
          </a:p>
          <a:p>
            <a:r>
              <a:rPr lang="en-US" sz="2400" dirty="0">
                <a:sym typeface="Symbol"/>
              </a:rPr>
              <a:t>Are two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mutually exclusive </a:t>
            </a:r>
            <a:r>
              <a:rPr lang="en-US" sz="2400" dirty="0">
                <a:sym typeface="Symbol"/>
              </a:rPr>
              <a:t>events independent?</a:t>
            </a:r>
          </a:p>
          <a:p>
            <a:pPr lvl="1"/>
            <a:r>
              <a:rPr lang="en-US" dirty="0">
                <a:sym typeface="Symbol"/>
              </a:rPr>
              <a:t>No!  Quite the opposite!  If you know A happened, then you know that B _didn’t_ happen!! </a:t>
            </a:r>
            <a:br>
              <a:rPr lang="en-US" dirty="0">
                <a:sym typeface="Symbol"/>
              </a:rPr>
            </a:br>
            <a:r>
              <a:rPr lang="en-US" dirty="0">
                <a:solidFill>
                  <a:srgbClr val="0066FF"/>
                </a:solidFill>
                <a:sym typeface="Symbol"/>
              </a:rPr>
              <a:t>p(A  B) = p(A) + p(B)</a:t>
            </a:r>
            <a:br>
              <a:rPr lang="en-US" dirty="0">
                <a:solidFill>
                  <a:srgbClr val="0066FF"/>
                </a:solidFill>
                <a:sym typeface="Symbol"/>
              </a:rPr>
            </a:br>
            <a:endParaRPr lang="en-US" sz="10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8397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76" y="1526859"/>
            <a:ext cx="3024124" cy="168624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200" i="1" dirty="0">
                <a:solidFill>
                  <a:srgbClr val="0066FF"/>
                </a:solidFill>
              </a:rPr>
              <a:t>Toothache</a:t>
            </a:r>
            <a:r>
              <a:rPr lang="en-US" sz="3200" dirty="0">
                <a:solidFill>
                  <a:srgbClr val="0066FF"/>
                </a:solidFill>
              </a:rPr>
              <a:t>:</a:t>
            </a:r>
            <a:r>
              <a:rPr lang="en-US" sz="3200" dirty="0"/>
              <a:t> Boolean variable indicating whether the patient has a toothache</a:t>
            </a:r>
          </a:p>
        </p:txBody>
      </p:sp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52A49B72-1985-704C-8FC2-D2EA97D47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2" y="2913888"/>
            <a:ext cx="2773720" cy="3611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6BC15-B419-2742-AE0F-481D67FE2798}"/>
              </a:ext>
            </a:extLst>
          </p:cNvPr>
          <p:cNvSpPr txBox="1"/>
          <p:nvPr/>
        </p:nvSpPr>
        <p:spPr>
          <a:xfrm>
            <a:off x="203200" y="6464300"/>
            <a:ext cx="28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William Brassey Hole(Died:1917)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534651-F4B5-524C-BB5B-EEC94826D73D}"/>
              </a:ext>
            </a:extLst>
          </p:cNvPr>
          <p:cNvSpPr txBox="1">
            <a:spLocks noChangeArrowheads="1"/>
          </p:cNvSpPr>
          <p:nvPr/>
        </p:nvSpPr>
        <p:spPr>
          <a:xfrm>
            <a:off x="4173220" y="1126047"/>
            <a:ext cx="3278124" cy="1432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 dirty="0">
                <a:solidFill>
                  <a:srgbClr val="0066FF"/>
                </a:solidFill>
              </a:rPr>
              <a:t>Cavity</a:t>
            </a:r>
            <a:r>
              <a:rPr lang="en-US" sz="3200" dirty="0">
                <a:solidFill>
                  <a:srgbClr val="0066FF"/>
                </a:solidFill>
              </a:rPr>
              <a:t>:</a:t>
            </a:r>
            <a:r>
              <a:rPr lang="en-US" sz="3200" dirty="0"/>
              <a:t> Boolean variable indicating whether the patient has a cavity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D2D521-D621-8042-A05B-E23219307D96}"/>
              </a:ext>
            </a:extLst>
          </p:cNvPr>
          <p:cNvSpPr txBox="1">
            <a:spLocks noChangeArrowheads="1"/>
          </p:cNvSpPr>
          <p:nvPr/>
        </p:nvSpPr>
        <p:spPr>
          <a:xfrm>
            <a:off x="8316976" y="1882459"/>
            <a:ext cx="3278124" cy="1343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 dirty="0">
                <a:solidFill>
                  <a:srgbClr val="0066FF"/>
                </a:solidFill>
              </a:rPr>
              <a:t>Catch</a:t>
            </a:r>
            <a:r>
              <a:rPr lang="en-US" sz="3200" dirty="0">
                <a:solidFill>
                  <a:srgbClr val="0066FF"/>
                </a:solidFill>
              </a:rPr>
              <a:t>:</a:t>
            </a:r>
            <a:r>
              <a:rPr lang="en-US" sz="3200" dirty="0"/>
              <a:t> whether the dentist’s probe catches in the cavity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DC023-BAFE-3844-B37A-C216E0877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80" y="2634489"/>
            <a:ext cx="1778000" cy="3225800"/>
          </a:xfrm>
          <a:prstGeom prst="rect">
            <a:avLst/>
          </a:prstGeom>
        </p:spPr>
      </p:pic>
      <p:pic>
        <p:nvPicPr>
          <p:cNvPr id="10" name="Picture 9" descr="A picture containing wall, indoor, table&#10;&#10;Description automatically generated">
            <a:extLst>
              <a:ext uri="{FF2B5EF4-FFF2-40B4-BE49-F238E27FC236}">
                <a16:creationId xmlns:a16="http://schemas.microsoft.com/office/drawing/2014/main" id="{7B8FB157-6E70-DA47-9267-61F91FD7B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27" y="2913888"/>
            <a:ext cx="2590489" cy="36244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7E7A8-3A06-2B43-9CC8-E7FA63C8174F}"/>
              </a:ext>
            </a:extLst>
          </p:cNvPr>
          <p:cNvCxnSpPr>
            <a:cxnSpLocks/>
            <a:stCxn id="7" idx="1"/>
            <a:endCxn id="22531" idx="3"/>
          </p:cNvCxnSpPr>
          <p:nvPr/>
        </p:nvCxnSpPr>
        <p:spPr>
          <a:xfrm flipH="1">
            <a:off x="3187700" y="1842168"/>
            <a:ext cx="985520" cy="527812"/>
          </a:xfrm>
          <a:prstGeom prst="straightConnector1">
            <a:avLst/>
          </a:prstGeom>
          <a:ln w="1905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1D7314-4C2F-204A-A4DA-2A9B73EA28D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51344" y="1842168"/>
            <a:ext cx="646176" cy="792321"/>
          </a:xfrm>
          <a:prstGeom prst="straightConnector1">
            <a:avLst/>
          </a:prstGeom>
          <a:ln w="1905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8FE8CB2-40D4-C944-9D98-486587680E46}"/>
              </a:ext>
            </a:extLst>
          </p:cNvPr>
          <p:cNvSpPr txBox="1">
            <a:spLocks/>
          </p:cNvSpPr>
          <p:nvPr/>
        </p:nvSpPr>
        <p:spPr>
          <a:xfrm>
            <a:off x="1981199" y="76200"/>
            <a:ext cx="9330965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Independence ≠ Conditional Independence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7C277-4931-3243-8310-2B928F0B4009}"/>
              </a:ext>
            </a:extLst>
          </p:cNvPr>
          <p:cNvSpPr txBox="1"/>
          <p:nvPr/>
        </p:nvSpPr>
        <p:spPr>
          <a:xfrm>
            <a:off x="4927600" y="5720588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Aduran</a:t>
            </a:r>
            <a:r>
              <a:rPr lang="en-US" sz="1400" dirty="0"/>
              <a:t>, CC-SA 3.0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8F08F9-2717-6A40-8DAC-94404A52911A}"/>
              </a:ext>
            </a:extLst>
          </p:cNvPr>
          <p:cNvSpPr txBox="1"/>
          <p:nvPr/>
        </p:nvSpPr>
        <p:spPr>
          <a:xfrm>
            <a:off x="8957056" y="6513068"/>
            <a:ext cx="201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Dozenist</a:t>
            </a:r>
            <a:r>
              <a:rPr lang="en-US" sz="1400" dirty="0"/>
              <a:t>, CC-SA 3.0</a:t>
            </a:r>
          </a:p>
        </p:txBody>
      </p:sp>
    </p:spTree>
    <p:extLst>
      <p:ext uri="{BB962C8B-B14F-4D97-AF65-F5344CB8AC3E}">
        <p14:creationId xmlns:p14="http://schemas.microsoft.com/office/powerpoint/2010/main" val="1998791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52A49B72-1985-704C-8FC2-D2EA97D47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48" y="865632"/>
            <a:ext cx="1277350" cy="166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DC023-BAFE-3844-B37A-C216E0877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8" y="951993"/>
            <a:ext cx="916719" cy="1663191"/>
          </a:xfrm>
          <a:prstGeom prst="rect">
            <a:avLst/>
          </a:prstGeom>
        </p:spPr>
      </p:pic>
      <p:pic>
        <p:nvPicPr>
          <p:cNvPr id="10" name="Picture 9" descr="A picture containing wall, indoor, table&#10;&#10;Description automatically generated">
            <a:extLst>
              <a:ext uri="{FF2B5EF4-FFF2-40B4-BE49-F238E27FC236}">
                <a16:creationId xmlns:a16="http://schemas.microsoft.com/office/drawing/2014/main" id="{7B8FB157-6E70-DA47-9267-61F91FD7B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36" y="957074"/>
            <a:ext cx="1203804" cy="168429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8FE8CB2-40D4-C944-9D98-486587680E46}"/>
              </a:ext>
            </a:extLst>
          </p:cNvPr>
          <p:cNvSpPr txBox="1">
            <a:spLocks/>
          </p:cNvSpPr>
          <p:nvPr/>
        </p:nvSpPr>
        <p:spPr>
          <a:xfrm>
            <a:off x="1414271" y="76200"/>
            <a:ext cx="9330965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These Events are not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656" y="2868041"/>
                <a:ext cx="10515600" cy="359625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dirty="0"/>
                  <a:t>If the patient has a toothache, then it’s likely he has a cavity.  Having a cavity makes it more likely that the probe will catch on something.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𝐶𝑎𝑡𝑐h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𝐶𝑎𝑡𝑐h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dirty="0"/>
                  <a:t>If the probe catches on something, then it’s likely that the patient has a cavity.  If he has a cavity, then he might also have a toothache.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𝐶𝑎𝑡𝑐h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dirty="0"/>
                  <a:t>So Catch and Toothache are not independent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656" y="2868041"/>
                <a:ext cx="10515600" cy="3596259"/>
              </a:xfrm>
              <a:blipFill>
                <a:blip r:embed="rId6"/>
                <a:stretch>
                  <a:fillRect l="-724" b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5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52A49B72-1985-704C-8FC2-D2EA97D47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48" y="957072"/>
            <a:ext cx="1277350" cy="166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DC023-BAFE-3844-B37A-C216E0877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8" y="951993"/>
            <a:ext cx="916719" cy="1663191"/>
          </a:xfrm>
          <a:prstGeom prst="rect">
            <a:avLst/>
          </a:prstGeom>
        </p:spPr>
      </p:pic>
      <p:pic>
        <p:nvPicPr>
          <p:cNvPr id="10" name="Picture 9" descr="A picture containing wall, indoor, table&#10;&#10;Description automatically generated">
            <a:extLst>
              <a:ext uri="{FF2B5EF4-FFF2-40B4-BE49-F238E27FC236}">
                <a16:creationId xmlns:a16="http://schemas.microsoft.com/office/drawing/2014/main" id="{7B8FB157-6E70-DA47-9267-61F91FD7B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36" y="957074"/>
            <a:ext cx="1203804" cy="168429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8FE8CB2-40D4-C944-9D98-486587680E46}"/>
              </a:ext>
            </a:extLst>
          </p:cNvPr>
          <p:cNvSpPr txBox="1">
            <a:spLocks/>
          </p:cNvSpPr>
          <p:nvPr/>
        </p:nvSpPr>
        <p:spPr>
          <a:xfrm>
            <a:off x="1414271" y="76200"/>
            <a:ext cx="9330965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…but they are Conditionally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656" y="3069209"/>
                <a:ext cx="10515600" cy="359625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dirty="0"/>
                  <a:t>Here are some reasons the probe might not catch, despite having a cavity: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dirty="0"/>
                  <a:t>The dentist might be really careless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dirty="0"/>
                  <a:t>The cavity might be really small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dirty="0"/>
                  <a:t>Those reasons have nothing to do with the toothache!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𝐶𝑎𝑡𝑐h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𝐶𝑎𝑡𝑐h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𝐶𝑎𝑣𝑖𝑡𝑦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4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Catch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Toothache</a:t>
                </a:r>
                <a:r>
                  <a:rPr lang="en-US" sz="2400" dirty="0"/>
                  <a:t> are </a:t>
                </a:r>
                <a:r>
                  <a:rPr lang="en-US" sz="2400" b="1" u="sng" dirty="0"/>
                  <a:t>conditionally independent </a:t>
                </a:r>
                <a:r>
                  <a:rPr lang="en-US" sz="2400" dirty="0"/>
                  <a:t>given knowledge of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Cavity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656" y="3069209"/>
                <a:ext cx="10515600" cy="3596259"/>
              </a:xfrm>
              <a:blipFill>
                <a:blip r:embed="rId6"/>
                <a:stretch>
                  <a:fillRect l="-724" b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07CEF1-DA47-7748-B73A-008B3D53165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78798" y="1783589"/>
            <a:ext cx="2612250" cy="0"/>
          </a:xfrm>
          <a:prstGeom prst="straightConnector1">
            <a:avLst/>
          </a:prstGeom>
          <a:ln w="1905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33AA39-0D00-2844-B45E-580EC26E461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07767" y="1783589"/>
            <a:ext cx="3038569" cy="0"/>
          </a:xfrm>
          <a:prstGeom prst="straightConnector1">
            <a:avLst/>
          </a:prstGeom>
          <a:ln w="1905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D0871A-3BB4-9740-A117-6A9D7D99EB51}"/>
              </a:ext>
            </a:extLst>
          </p:cNvPr>
          <p:cNvSpPr txBox="1"/>
          <p:nvPr/>
        </p:nvSpPr>
        <p:spPr>
          <a:xfrm>
            <a:off x="3767328" y="1810512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6BD1F-224C-FE46-81C7-421203B5FDF4}"/>
              </a:ext>
            </a:extLst>
          </p:cNvPr>
          <p:cNvSpPr txBox="1"/>
          <p:nvPr/>
        </p:nvSpPr>
        <p:spPr>
          <a:xfrm>
            <a:off x="7211568" y="1816608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42C4D1B-C5C4-C349-B098-61E552EA5BA8}"/>
              </a:ext>
            </a:extLst>
          </p:cNvPr>
          <p:cNvSpPr/>
          <p:nvPr/>
        </p:nvSpPr>
        <p:spPr>
          <a:xfrm>
            <a:off x="2980944" y="2084833"/>
            <a:ext cx="6565392" cy="530352"/>
          </a:xfrm>
          <a:custGeom>
            <a:avLst/>
            <a:gdLst>
              <a:gd name="connsiteX0" fmla="*/ 0 w 6565392"/>
              <a:gd name="connsiteY0" fmla="*/ 109728 h 714001"/>
              <a:gd name="connsiteX1" fmla="*/ 2980944 w 6565392"/>
              <a:gd name="connsiteY1" fmla="*/ 713232 h 714001"/>
              <a:gd name="connsiteX2" fmla="*/ 6565392 w 6565392"/>
              <a:gd name="connsiteY2" fmla="*/ 0 h 7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5392" h="714001">
                <a:moveTo>
                  <a:pt x="0" y="109728"/>
                </a:moveTo>
                <a:cubicBezTo>
                  <a:pt x="943356" y="420624"/>
                  <a:pt x="1886712" y="731520"/>
                  <a:pt x="2980944" y="713232"/>
                </a:cubicBezTo>
                <a:cubicBezTo>
                  <a:pt x="4075176" y="694944"/>
                  <a:pt x="5320284" y="347472"/>
                  <a:pt x="6565392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015B6-1D06-BF48-8C50-F6A25A5847B2}"/>
              </a:ext>
            </a:extLst>
          </p:cNvPr>
          <p:cNvSpPr txBox="1"/>
          <p:nvPr/>
        </p:nvSpPr>
        <p:spPr>
          <a:xfrm>
            <a:off x="3614928" y="2554224"/>
            <a:ext cx="502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Conditionally Dependent given knowledge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Cavity</a:t>
            </a:r>
          </a:p>
        </p:txBody>
      </p:sp>
    </p:spTree>
    <p:extLst>
      <p:ext uri="{BB962C8B-B14F-4D97-AF65-F5344CB8AC3E}">
        <p14:creationId xmlns:p14="http://schemas.microsoft.com/office/powerpoint/2010/main" val="253341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Why use probability?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Review of Key Concepts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Outcomes, Events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Joint, Marginal, and Conditional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Independence and Conditional Independence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Classification Using Probabilities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31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52A49B72-1985-704C-8FC2-D2EA97D47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48" y="957072"/>
            <a:ext cx="1277350" cy="166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DC023-BAFE-3844-B37A-C216E0877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8" y="951993"/>
            <a:ext cx="916719" cy="1663191"/>
          </a:xfrm>
          <a:prstGeom prst="rect">
            <a:avLst/>
          </a:prstGeom>
        </p:spPr>
      </p:pic>
      <p:pic>
        <p:nvPicPr>
          <p:cNvPr id="10" name="Picture 9" descr="A picture containing wall, indoor, table&#10;&#10;Description automatically generated">
            <a:extLst>
              <a:ext uri="{FF2B5EF4-FFF2-40B4-BE49-F238E27FC236}">
                <a16:creationId xmlns:a16="http://schemas.microsoft.com/office/drawing/2014/main" id="{7B8FB157-6E70-DA47-9267-61F91FD7B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36" y="957074"/>
            <a:ext cx="1203804" cy="168429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8FE8CB2-40D4-C944-9D98-486587680E46}"/>
              </a:ext>
            </a:extLst>
          </p:cNvPr>
          <p:cNvSpPr txBox="1">
            <a:spLocks/>
          </p:cNvSpPr>
          <p:nvPr/>
        </p:nvSpPr>
        <p:spPr>
          <a:xfrm>
            <a:off x="1414271" y="76200"/>
            <a:ext cx="9330965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…but they are Conditionally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" y="3142361"/>
                <a:ext cx="12063984" cy="359625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These statements are all equivalent:</a:t>
                </a:r>
              </a:p>
              <a:p>
                <a:pPr marL="0" indent="0" algn="ctr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𝐶𝑎𝑡𝑐h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𝐶𝑎𝑡𝑐h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𝐶𝑎𝑡𝑐h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𝐶𝑎𝑣𝑖𝑡𝑦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𝑇𝑜𝑜𝑡h𝑎𝑐h𝑒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𝐶𝑎𝑡𝑐h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𝐶𝑎𝑣𝑖𝑡𝑦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𝐶𝑎𝑡𝑐h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𝐶𝑎𝑣𝑖𝑡𝑦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…and they all mean that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Catch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Toothache</a:t>
                </a:r>
                <a:r>
                  <a:rPr lang="en-US" dirty="0"/>
                  <a:t> are </a:t>
                </a:r>
                <a:r>
                  <a:rPr lang="en-US" b="1" u="sng" dirty="0"/>
                  <a:t>conditionally independent </a:t>
                </a:r>
                <a:r>
                  <a:rPr lang="en-US" dirty="0"/>
                  <a:t>given knowledge of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Cavity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" y="3142361"/>
                <a:ext cx="12063984" cy="3596259"/>
              </a:xfrm>
              <a:blipFill>
                <a:blip r:embed="rId6"/>
                <a:stretch>
                  <a:fillRect l="-946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07CEF1-DA47-7748-B73A-008B3D53165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78798" y="1783589"/>
            <a:ext cx="2612250" cy="0"/>
          </a:xfrm>
          <a:prstGeom prst="straightConnector1">
            <a:avLst/>
          </a:prstGeom>
          <a:ln w="1905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33AA39-0D00-2844-B45E-580EC26E461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07767" y="1783589"/>
            <a:ext cx="3038569" cy="0"/>
          </a:xfrm>
          <a:prstGeom prst="straightConnector1">
            <a:avLst/>
          </a:prstGeom>
          <a:ln w="1905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D0871A-3BB4-9740-A117-6A9D7D99EB51}"/>
              </a:ext>
            </a:extLst>
          </p:cNvPr>
          <p:cNvSpPr txBox="1"/>
          <p:nvPr/>
        </p:nvSpPr>
        <p:spPr>
          <a:xfrm>
            <a:off x="3767328" y="1810512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6BD1F-224C-FE46-81C7-421203B5FDF4}"/>
              </a:ext>
            </a:extLst>
          </p:cNvPr>
          <p:cNvSpPr txBox="1"/>
          <p:nvPr/>
        </p:nvSpPr>
        <p:spPr>
          <a:xfrm>
            <a:off x="7211568" y="1816608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42C4D1B-C5C4-C349-B098-61E552EA5BA8}"/>
              </a:ext>
            </a:extLst>
          </p:cNvPr>
          <p:cNvSpPr/>
          <p:nvPr/>
        </p:nvSpPr>
        <p:spPr>
          <a:xfrm>
            <a:off x="2980944" y="2084833"/>
            <a:ext cx="6565392" cy="530352"/>
          </a:xfrm>
          <a:custGeom>
            <a:avLst/>
            <a:gdLst>
              <a:gd name="connsiteX0" fmla="*/ 0 w 6565392"/>
              <a:gd name="connsiteY0" fmla="*/ 109728 h 714001"/>
              <a:gd name="connsiteX1" fmla="*/ 2980944 w 6565392"/>
              <a:gd name="connsiteY1" fmla="*/ 713232 h 714001"/>
              <a:gd name="connsiteX2" fmla="*/ 6565392 w 6565392"/>
              <a:gd name="connsiteY2" fmla="*/ 0 h 7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5392" h="714001">
                <a:moveTo>
                  <a:pt x="0" y="109728"/>
                </a:moveTo>
                <a:cubicBezTo>
                  <a:pt x="943356" y="420624"/>
                  <a:pt x="1886712" y="731520"/>
                  <a:pt x="2980944" y="713232"/>
                </a:cubicBezTo>
                <a:cubicBezTo>
                  <a:pt x="4075176" y="694944"/>
                  <a:pt x="5320284" y="347472"/>
                  <a:pt x="6565392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015B6-1D06-BF48-8C50-F6A25A5847B2}"/>
              </a:ext>
            </a:extLst>
          </p:cNvPr>
          <p:cNvSpPr txBox="1"/>
          <p:nvPr/>
        </p:nvSpPr>
        <p:spPr>
          <a:xfrm>
            <a:off x="3614928" y="2554224"/>
            <a:ext cx="502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Conditionally Dependent given knowledge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Cavity</a:t>
            </a:r>
          </a:p>
        </p:txBody>
      </p:sp>
    </p:spTree>
    <p:extLst>
      <p:ext uri="{BB962C8B-B14F-4D97-AF65-F5344CB8AC3E}">
        <p14:creationId xmlns:p14="http://schemas.microsoft.com/office/powerpoint/2010/main" val="165720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Why use probability?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/>
              <a:t>Outcomes, Events</a:t>
            </a:r>
          </a:p>
          <a:p>
            <a:pPr lvl="1"/>
            <a:r>
              <a:rPr lang="en-US" dirty="0"/>
              <a:t>Joint, Marginal, and Conditional</a:t>
            </a:r>
          </a:p>
          <a:p>
            <a:pPr lvl="1"/>
            <a:r>
              <a:rPr lang="en-US" dirty="0"/>
              <a:t>Independent vs. Conditionally Independent events</a:t>
            </a:r>
          </a:p>
          <a:p>
            <a:r>
              <a:rPr lang="en-US" dirty="0"/>
              <a:t>Classification Using Probabilities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9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C58D-9F1D-5D44-A49E-7B8E99DB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AA55B-2A51-E34D-9AB2-50229B773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know that you have a toothache.</a:t>
                </a:r>
              </a:p>
              <a:p>
                <a:r>
                  <a:rPr lang="en-US" dirty="0"/>
                  <a:t>Should you conclude that you have a cavity?</a:t>
                </a:r>
              </a:p>
              <a:p>
                <a:r>
                  <a:rPr lang="en-US" dirty="0"/>
                  <a:t>Goal: make a decision that </a:t>
                </a:r>
                <a:r>
                  <a:rPr lang="en-US" b="1" u="sng" dirty="0"/>
                  <a:t>minimizes your probability of error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Equivalent: make a decision that </a:t>
                </a:r>
                <a:r>
                  <a:rPr lang="en-US" b="1" u="sng" dirty="0"/>
                  <a:t>maximizes the probability of being correct</a:t>
                </a:r>
                <a:r>
                  <a:rPr lang="en-US" dirty="0"/>
                  <a:t>.  This is called a MAP (maximum a posteriori) decision.  You decide that you have a toothache 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AA55B-2A51-E34D-9AB2-50229B773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168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C58D-9F1D-5D44-A49E-7B8E99DB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AA55B-2A51-E34D-9AB2-50229B773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What if we don’t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𝐶𝑎𝑣𝑖𝑡𝑦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𝑇𝑜𝑜𝑡h𝑎𝑐h𝑒</m:t>
                        </m:r>
                      </m:e>
                    </m:d>
                  </m:oMath>
                </a14:m>
                <a:r>
                  <a:rPr lang="en-US" dirty="0"/>
                  <a:t>?  Instead, we only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𝑇𝑜𝑜𝑡h𝑎𝑐h𝑒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𝐶𝑎𝑣𝑖𝑡𝑦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Then we choose to believe we have a Cavity 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can be re-written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𝑇𝑜𝑜𝑡h𝑎𝑐h𝑒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𝐶𝑎𝑣𝑖𝑡𝑦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𝑇𝑜𝑜𝑡h𝑎𝑐h𝑒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𝐶𝑎𝑣𝑖𝑡𝑦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AA55B-2A51-E34D-9AB2-50229B773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62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Why use probability?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/>
              <a:t>Outcomes, Events</a:t>
            </a:r>
          </a:p>
          <a:p>
            <a:pPr lvl="1"/>
            <a:r>
              <a:rPr lang="en-US" dirty="0"/>
              <a:t>Joint, Marginal, and Conditional</a:t>
            </a:r>
          </a:p>
          <a:p>
            <a:pPr lvl="1"/>
            <a:r>
              <a:rPr lang="en-US" dirty="0"/>
              <a:t>Independent vs. Conditionally Independent events</a:t>
            </a:r>
          </a:p>
          <a:p>
            <a:r>
              <a:rPr lang="en-US" dirty="0"/>
              <a:t>Classification Using Probabilities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7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Planning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981200"/>
                <a:ext cx="8915400" cy="4648200"/>
              </a:xfrm>
            </p:spPr>
            <p:txBody>
              <a:bodyPr/>
              <a:lstStyle/>
              <a:p>
                <a:r>
                  <a:rPr lang="en-US" sz="2400" dirty="0"/>
                  <a:t>Recall: representation for planning</a:t>
                </a:r>
              </a:p>
              <a:p>
                <a:r>
                  <a:rPr lang="en-US" sz="2400" b="1" dirty="0"/>
                  <a:t>States </a:t>
                </a:r>
                <a:r>
                  <a:rPr lang="en-US" sz="2400" dirty="0"/>
                  <a:t>are specified as conjunctions of predicates</a:t>
                </a:r>
              </a:p>
              <a:p>
                <a:pPr lvl="1"/>
                <a:r>
                  <a:rPr lang="en-US" sz="2000" dirty="0"/>
                  <a:t>Start state: </a:t>
                </a:r>
                <a:r>
                  <a:rPr lang="en-US" sz="2000" dirty="0">
                    <a:solidFill>
                      <a:srgbClr val="0000FF"/>
                    </a:solidFill>
                  </a:rPr>
                  <a:t>At(Me, UIUC) </a:t>
                </a:r>
                <a:r>
                  <a:rPr lang="en-US" sz="2000" dirty="0">
                    <a:solidFill>
                      <a:srgbClr val="0000FF"/>
                    </a:solidFill>
                    <a:sym typeface="Symbol"/>
                  </a:rPr>
                  <a:t> </a:t>
                </a:r>
                <a:r>
                  <a:rPr lang="en-US" sz="2000" dirty="0" err="1">
                    <a:solidFill>
                      <a:srgbClr val="0000FF"/>
                    </a:solidFill>
                    <a:sym typeface="Symbol"/>
                  </a:rPr>
                  <a:t>TravelTime</a:t>
                </a:r>
                <a:r>
                  <a:rPr lang="en-US" sz="2000" dirty="0">
                    <a:solidFill>
                      <a:srgbClr val="0000FF"/>
                    </a:solidFill>
                    <a:sym typeface="Symbol"/>
                  </a:rPr>
                  <a:t>(35min,UIUC,CMI)  Now(12:45)</a:t>
                </a:r>
                <a:endParaRPr lang="en-US" sz="2000" dirty="0">
                  <a:sym typeface="Symbol"/>
                </a:endParaRPr>
              </a:p>
              <a:p>
                <a:pPr lvl="1"/>
                <a:r>
                  <a:rPr lang="en-US" sz="2000" dirty="0">
                    <a:sym typeface="Symbol"/>
                  </a:rPr>
                  <a:t>G</a:t>
                </a:r>
                <a:r>
                  <a:rPr lang="en-US" sz="2000" dirty="0"/>
                  <a:t>oal state: </a:t>
                </a:r>
                <a:r>
                  <a:rPr lang="en-US" sz="2000" dirty="0">
                    <a:solidFill>
                      <a:srgbClr val="0000FF"/>
                    </a:solidFill>
                  </a:rPr>
                  <a:t>At(Me, CMI, 15:30)</a:t>
                </a:r>
              </a:p>
              <a:p>
                <a:r>
                  <a:rPr lang="en-US" sz="2400" b="1" dirty="0"/>
                  <a:t>Actions</a:t>
                </a:r>
                <a:r>
                  <a:rPr lang="en-US" sz="2400" dirty="0"/>
                  <a:t> are described in terms of preconditions and effects:</a:t>
                </a:r>
              </a:p>
              <a:p>
                <a:pPr lvl="1"/>
                <a:r>
                  <a:rPr lang="en-US" sz="2000" dirty="0">
                    <a:solidFill>
                      <a:srgbClr val="0000FF"/>
                    </a:solidFill>
                  </a:rPr>
                  <a:t>Go(t, </a:t>
                </a:r>
                <a:r>
                  <a:rPr lang="en-US" sz="2000" dirty="0" err="1">
                    <a:solidFill>
                      <a:srgbClr val="0000FF"/>
                    </a:solidFill>
                  </a:rPr>
                  <a:t>src</a:t>
                </a:r>
                <a:r>
                  <a:rPr lang="en-US" sz="2000" dirty="0">
                    <a:solidFill>
                      <a:srgbClr val="0000FF"/>
                    </a:solidFill>
                  </a:rPr>
                  <a:t>, </a:t>
                </a:r>
                <a:r>
                  <a:rPr lang="en-US" sz="2000" dirty="0" err="1">
                    <a:solidFill>
                      <a:srgbClr val="0000FF"/>
                    </a:solidFill>
                  </a:rPr>
                  <a:t>dst</a:t>
                </a:r>
                <a:r>
                  <a:rPr lang="en-US" sz="2000" dirty="0">
                    <a:solidFill>
                      <a:srgbClr val="0000FF"/>
                    </a:solidFill>
                  </a:rPr>
                  <a:t>)</a:t>
                </a:r>
              </a:p>
              <a:p>
                <a:pPr lvl="2"/>
                <a:r>
                  <a:rPr lang="en-US" b="1" dirty="0" err="1">
                    <a:solidFill>
                      <a:srgbClr val="0000FF"/>
                    </a:solidFill>
                  </a:rPr>
                  <a:t>Precond</a:t>
                </a:r>
                <a:r>
                  <a:rPr lang="en-US" b="1" dirty="0">
                    <a:solidFill>
                      <a:srgbClr val="0000FF"/>
                    </a:solidFill>
                  </a:rPr>
                  <a:t>:</a:t>
                </a:r>
                <a:r>
                  <a:rPr lang="en-US" dirty="0">
                    <a:solidFill>
                      <a:srgbClr val="0000FF"/>
                    </a:solidFill>
                  </a:rPr>
                  <a:t> At(</a:t>
                </a:r>
                <a:r>
                  <a:rPr lang="en-US" dirty="0" err="1">
                    <a:solidFill>
                      <a:srgbClr val="0000FF"/>
                    </a:solidFill>
                  </a:rPr>
                  <a:t>Me,src</a:t>
                </a:r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 </a:t>
                </a:r>
                <a:r>
                  <a:rPr lang="en-US" dirty="0" err="1">
                    <a:solidFill>
                      <a:srgbClr val="0000FF"/>
                    </a:solidFill>
                    <a:sym typeface="Symbol"/>
                  </a:rPr>
                  <a:t>TravelTime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(</a:t>
                </a:r>
                <a:r>
                  <a:rPr lang="en-US" dirty="0" err="1">
                    <a:solidFill>
                      <a:srgbClr val="0000FF"/>
                    </a:solidFill>
                    <a:sym typeface="Symbol"/>
                  </a:rPr>
                  <a:t>dt,src,dst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)  Now(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t)</a:t>
                </a:r>
              </a:p>
              <a:p>
                <a:pPr lvl="2"/>
                <a:r>
                  <a:rPr lang="en-US" b="1" dirty="0">
                    <a:solidFill>
                      <a:srgbClr val="0000FF"/>
                    </a:solidFill>
                    <a:sym typeface="Symbol"/>
                  </a:rPr>
                  <a:t>Effect: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 At(Me, </a:t>
                </a:r>
                <a:r>
                  <a:rPr lang="en-US" dirty="0" err="1">
                    <a:solidFill>
                      <a:srgbClr val="0000FF"/>
                    </a:solidFill>
                    <a:sym typeface="Symbol"/>
                  </a:rPr>
                  <a:t>dst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, </a:t>
                </a:r>
                <a:r>
                  <a:rPr lang="en-US" dirty="0" err="1">
                    <a:solidFill>
                      <a:srgbClr val="0000FF"/>
                    </a:solidFill>
                    <a:sym typeface="Symbol"/>
                  </a:rPr>
                  <a:t>t+dt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1981200"/>
                <a:ext cx="8915400" cy="4648200"/>
              </a:xfrm>
              <a:blipFill>
                <a:blip r:embed="rId3"/>
                <a:stretch>
                  <a:fillRect l="-99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1143000"/>
          </a:xfrm>
        </p:spPr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5690" y="1066801"/>
                <a:ext cx="11253020" cy="54372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the agent believes the following:</a:t>
                </a:r>
              </a:p>
              <a:p>
                <a:pPr lvl="1">
                  <a:buNone/>
                </a:pPr>
                <a:r>
                  <a:rPr lang="en-US" sz="2800" dirty="0"/>
                  <a:t>	</a:t>
                </a:r>
                <a:r>
                  <a:rPr lang="en-US" sz="2800" dirty="0">
                    <a:solidFill>
                      <a:srgbClr val="0066FF"/>
                    </a:solidFill>
                  </a:rPr>
                  <a:t>P(Go(deadline-25) gets me there on time) = 0.04 </a:t>
                </a:r>
              </a:p>
              <a:p>
                <a:pPr lvl="1">
                  <a:buNone/>
                </a:pPr>
                <a:r>
                  <a:rPr lang="en-US" sz="2800" dirty="0">
                    <a:solidFill>
                      <a:srgbClr val="0066FF"/>
                    </a:solidFill>
                  </a:rPr>
                  <a:t>	P(Go(deadline-90) gets me there on time) = 0.70 </a:t>
                </a:r>
              </a:p>
              <a:p>
                <a:pPr lvl="1">
                  <a:buNone/>
                </a:pPr>
                <a:r>
                  <a:rPr lang="en-US" sz="2800" dirty="0">
                    <a:solidFill>
                      <a:srgbClr val="0066FF"/>
                    </a:solidFill>
                  </a:rPr>
                  <a:t>	P(Go(deadline-120)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>
                    <a:solidFill>
                      <a:srgbClr val="0066FF"/>
                    </a:solidFill>
                  </a:rPr>
                  <a:t>gets me there on time) = 0.95 </a:t>
                </a:r>
              </a:p>
              <a:p>
                <a:pPr lvl="1">
                  <a:buNone/>
                </a:pPr>
                <a:r>
                  <a:rPr lang="en-US" sz="2800" dirty="0">
                    <a:solidFill>
                      <a:srgbClr val="0066FF"/>
                    </a:solidFill>
                  </a:rPr>
                  <a:t>	P(Go(deadline-180) gets me there on time) = 0.9999 </a:t>
                </a:r>
              </a:p>
              <a:p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sz="2800" dirty="0"/>
                  <a:t>Depends on preferences for missing flight vs. time spent waiting</a:t>
                </a:r>
              </a:p>
              <a:p>
                <a:pPr lvl="1"/>
                <a:r>
                  <a:rPr lang="en-US" sz="2800" dirty="0"/>
                  <a:t>Encapsulated by a </a:t>
                </a:r>
                <a:r>
                  <a:rPr lang="en-US" sz="2800" i="1" dirty="0"/>
                  <a:t>utility function</a:t>
                </a:r>
              </a:p>
              <a:p>
                <a:r>
                  <a:rPr lang="en-US" dirty="0"/>
                  <a:t>The agent should choose the action that maximizes the </a:t>
                </a:r>
                <a:r>
                  <a:rPr lang="en-US" i="1" dirty="0"/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2800" dirty="0" err="1">
                    <a:solidFill>
                      <a:srgbClr val="0066FF"/>
                    </a:solidFill>
                  </a:rPr>
                  <a:t>Prob</a:t>
                </a:r>
                <a:r>
                  <a:rPr lang="en-US" sz="2800" dirty="0">
                    <a:solidFill>
                      <a:srgbClr val="0066FF"/>
                    </a:solidFill>
                  </a:rPr>
                  <a:t>(A succeeds)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Utility(A succeeds) +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Prob</a:t>
                </a:r>
                <a:r>
                  <a:rPr lang="en-US" sz="2800" dirty="0">
                    <a:solidFill>
                      <a:srgbClr val="0066FF"/>
                    </a:solidFill>
                  </a:rPr>
                  <a:t>(A fails)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Utility(A fails)</a:t>
                </a:r>
              </a:p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690" y="1066801"/>
                <a:ext cx="11253020" cy="5437238"/>
              </a:xfrm>
              <a:blipFill>
                <a:blip r:embed="rId3"/>
                <a:stretch>
                  <a:fillRect l="-902" t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52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1143000"/>
          </a:xfrm>
        </p:spPr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5691" y="1066801"/>
                <a:ext cx="1114978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More generally: the </a:t>
                </a:r>
                <a:r>
                  <a:rPr lang="en-US" sz="2400" u="sng" dirty="0"/>
                  <a:t>expected utility </a:t>
                </a:r>
                <a:r>
                  <a:rPr lang="en-US" sz="2400" dirty="0"/>
                  <a:t>of an action is defined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Utility</m:t>
                    </m:r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Action</m:t>
                    </m:r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𝑢𝑡𝑐𝑜𝑚𝑒𝑠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𝑜𝑢𝑡𝑐𝑜𝑚𝑒</m:t>
                            </m:r>
                          </m:e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𝑎𝑐𝑡𝑖𝑜𝑛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𝑜𝑢𝑡𝑐𝑜𝑚𝑒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2400" dirty="0">
                    <a:solidFill>
                      <a:srgbClr val="002060"/>
                    </a:solidFill>
                  </a:rPr>
                </a:br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b="1" dirty="0">
                    <a:solidFill>
                      <a:schemeClr val="accent2"/>
                    </a:solidFill>
                  </a:rPr>
                  <a:t>Utility theory</a:t>
                </a:r>
                <a:r>
                  <a:rPr lang="en-US" sz="2400" b="1" dirty="0"/>
                  <a:t> </a:t>
                </a:r>
                <a:r>
                  <a:rPr lang="en-US" sz="2400" dirty="0"/>
                  <a:t>is used to represent and infer preferences</a:t>
                </a:r>
              </a:p>
              <a:p>
                <a:r>
                  <a:rPr lang="en-US" sz="2400" b="1" dirty="0">
                    <a:solidFill>
                      <a:schemeClr val="accent2"/>
                    </a:solidFill>
                  </a:rPr>
                  <a:t>Decision theory</a:t>
                </a:r>
                <a:r>
                  <a:rPr lang="en-US" sz="2400" b="1" dirty="0"/>
                  <a:t> </a:t>
                </a:r>
                <a:r>
                  <a:rPr lang="en-US" sz="2400" dirty="0"/>
                  <a:t>= probability theory + utility theory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691" y="1066801"/>
                <a:ext cx="11149780" cy="4525963"/>
              </a:xfrm>
              <a:blipFill>
                <a:blip r:embed="rId3"/>
                <a:stretch>
                  <a:fillRect l="-683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4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probabilities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129" y="1600201"/>
            <a:ext cx="9807677" cy="48926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0066FF"/>
                </a:solidFill>
              </a:rPr>
              <a:t>Frequentism</a:t>
            </a:r>
            <a:endParaRPr lang="en-US" b="1" dirty="0">
              <a:solidFill>
                <a:srgbClr val="0066FF"/>
              </a:solidFill>
            </a:endParaRPr>
          </a:p>
          <a:p>
            <a:pPr lvl="1"/>
            <a:r>
              <a:rPr lang="en-US" sz="2800" dirty="0"/>
              <a:t>Probabilities are relative frequencies</a:t>
            </a:r>
          </a:p>
          <a:p>
            <a:pPr lvl="1"/>
            <a:r>
              <a:rPr lang="en-US" sz="2800" dirty="0"/>
              <a:t>For example, if we toss a coin many times, </a:t>
            </a:r>
            <a:r>
              <a:rPr lang="en-US" sz="2800" dirty="0">
                <a:solidFill>
                  <a:srgbClr val="0066FF"/>
                </a:solidFill>
              </a:rPr>
              <a:t>P(heads)</a:t>
            </a:r>
            <a:r>
              <a:rPr lang="en-US" sz="2800" dirty="0"/>
              <a:t> is the proportion of the time the coin will come up heads</a:t>
            </a:r>
          </a:p>
          <a:p>
            <a:pPr lvl="1"/>
            <a:r>
              <a:rPr lang="en-US" sz="2800" dirty="0"/>
              <a:t>But what if we’re dealing with an event that has never happened before?</a:t>
            </a:r>
          </a:p>
          <a:p>
            <a:pPr lvl="2"/>
            <a:r>
              <a:rPr lang="en-US" sz="2800" dirty="0"/>
              <a:t>What is the probability that the Earth will warm by 0.15 degrees this year?</a:t>
            </a:r>
          </a:p>
          <a:p>
            <a:r>
              <a:rPr lang="en-US" b="1" dirty="0">
                <a:solidFill>
                  <a:srgbClr val="0066FF"/>
                </a:solidFill>
              </a:rPr>
              <a:t>Subjectivism</a:t>
            </a:r>
          </a:p>
          <a:p>
            <a:pPr lvl="1"/>
            <a:r>
              <a:rPr lang="en-US" sz="2800" dirty="0"/>
              <a:t>Probabilities are degrees of belief </a:t>
            </a:r>
          </a:p>
          <a:p>
            <a:pPr lvl="1"/>
            <a:r>
              <a:rPr lang="en-US" sz="2800" dirty="0"/>
              <a:t>But then, how do we assign belief values to statements?</a:t>
            </a:r>
          </a:p>
          <a:p>
            <a:pPr lvl="1"/>
            <a:r>
              <a:rPr lang="en-US" sz="2800" dirty="0"/>
              <a:t>In practice: models.  Represent an </a:t>
            </a:r>
            <a:r>
              <a:rPr lang="en-US" sz="2800" i="1" dirty="0"/>
              <a:t>unknown event</a:t>
            </a:r>
            <a:r>
              <a:rPr lang="en-US" sz="2800" dirty="0"/>
              <a:t> as a series of </a:t>
            </a:r>
            <a:r>
              <a:rPr lang="en-US" sz="2800" i="1" dirty="0"/>
              <a:t>better-known events</a:t>
            </a:r>
          </a:p>
          <a:p>
            <a:r>
              <a:rPr lang="en-US" dirty="0"/>
              <a:t>A theoretical problem with Subjectivism: </a:t>
            </a:r>
          </a:p>
          <a:p>
            <a:pPr marL="0" indent="0" algn="ctr">
              <a:buNone/>
            </a:pPr>
            <a:r>
              <a:rPr lang="en-US" dirty="0"/>
              <a:t>Why do “beliefs” need to follow the laws of probability?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Rational Bettor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1600201"/>
            <a:ext cx="11076494" cy="4525963"/>
          </a:xfrm>
        </p:spPr>
        <p:txBody>
          <a:bodyPr>
            <a:noAutofit/>
          </a:bodyPr>
          <a:lstStyle/>
          <a:p>
            <a:r>
              <a:rPr lang="en-US" sz="2400" dirty="0"/>
              <a:t>Why should a rational agent hold beliefs that are consistent with axioms of probability?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solidFill>
                  <a:srgbClr val="0066FF"/>
                </a:solidFill>
              </a:rPr>
              <a:t>P(A) + P(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dirty="0">
                <a:solidFill>
                  <a:srgbClr val="0066FF"/>
                </a:solidFill>
              </a:rPr>
              <a:t>A) = 1</a:t>
            </a:r>
          </a:p>
          <a:p>
            <a:endParaRPr lang="en-US" sz="2400" dirty="0"/>
          </a:p>
          <a:p>
            <a:r>
              <a:rPr lang="en-US" sz="2400" dirty="0"/>
              <a:t>Suppose an agent believes that P(A)=0.7, and P(</a:t>
            </a:r>
            <a:r>
              <a:rPr lang="en-US" sz="2400" dirty="0">
                <a:cs typeface="Times New Roman"/>
              </a:rPr>
              <a:t>¬</a:t>
            </a:r>
            <a:r>
              <a:rPr lang="en-US" sz="2400" dirty="0"/>
              <a:t>A)=0.7</a:t>
            </a:r>
          </a:p>
          <a:p>
            <a:r>
              <a:rPr lang="en-US" sz="2400" u="sng" dirty="0"/>
              <a:t>Offer the following bet</a:t>
            </a:r>
            <a:r>
              <a:rPr lang="en-US" sz="2400" dirty="0"/>
              <a:t>: if A occurs, agent wins $100.  If A doesn’t occur, agent loses $105.  Agent believes P(A)&gt;100/(100+105), so agent accepts the bet.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r>
              <a:rPr lang="en-US" sz="2400" u="sng" dirty="0"/>
              <a:t>Offer another bet</a:t>
            </a:r>
            <a:r>
              <a:rPr lang="en-US" sz="2400" dirty="0"/>
              <a:t>: if </a:t>
            </a:r>
            <a:r>
              <a:rPr lang="en-US" sz="2400" dirty="0">
                <a:cs typeface="Times New Roman"/>
              </a:rPr>
              <a:t>¬</a:t>
            </a:r>
            <a:r>
              <a:rPr lang="en-US" sz="2400" dirty="0"/>
              <a:t>A occurs, agent wins $100.  If </a:t>
            </a:r>
            <a:r>
              <a:rPr lang="en-US" sz="2400" dirty="0">
                <a:cs typeface="Times New Roman"/>
              </a:rPr>
              <a:t>¬</a:t>
            </a:r>
            <a:r>
              <a:rPr lang="en-US" sz="2400" dirty="0"/>
              <a:t>A doesn’t occur, agent loses $105.  Agent believes P(</a:t>
            </a:r>
            <a:r>
              <a:rPr lang="en-US" sz="2400" dirty="0">
                <a:cs typeface="Times New Roman"/>
              </a:rPr>
              <a:t>¬</a:t>
            </a:r>
            <a:r>
              <a:rPr lang="en-US" sz="2400" dirty="0"/>
              <a:t>A)&gt;100/(100+105), so agent accepts the bet.</a:t>
            </a:r>
            <a:r>
              <a:rPr lang="en-US" sz="2400" dirty="0">
                <a:solidFill>
                  <a:srgbClr val="0066FF"/>
                </a:solidFill>
              </a:rPr>
              <a:t>   Oops…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/>
              <a:t>Theorem:</a:t>
            </a:r>
            <a:r>
              <a:rPr lang="en-US" sz="2400" dirty="0"/>
              <a:t> An agent who holds beliefs inconsistent with axioms of probability can be convinced to accept a combination of bets that is guaranteed to lose them money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Motivation: Why use probability?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/>
              <a:t>Outcomes, Events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Joint, Marginal, and Conditional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Independence and Conditional Independence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Classification Using Probabilities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2609</Words>
  <Application>Microsoft Macintosh PowerPoint</Application>
  <PresentationFormat>Widescreen</PresentationFormat>
  <Paragraphs>355</Paragraphs>
  <Slides>34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CS 440/ECE 448 Lecture 12: Probability</vt:lpstr>
      <vt:lpstr>Outline</vt:lpstr>
      <vt:lpstr>Outline</vt:lpstr>
      <vt:lpstr>Motivation: Planning under uncertainty</vt:lpstr>
      <vt:lpstr>Making decisions under uncertainty</vt:lpstr>
      <vt:lpstr>Making decisions under uncertainty</vt:lpstr>
      <vt:lpstr>Where do probabilities come from?</vt:lpstr>
      <vt:lpstr>The Rational Bettor Theorem</vt:lpstr>
      <vt:lpstr>Outline</vt:lpstr>
      <vt:lpstr>Events</vt:lpstr>
      <vt:lpstr>Kolmogorov’s axioms of probability</vt:lpstr>
      <vt:lpstr>Outcomes = Atomic events</vt:lpstr>
      <vt:lpstr>Outline</vt:lpstr>
      <vt:lpstr>Joint probability distributions</vt:lpstr>
      <vt:lpstr>Joint probability distributions</vt:lpstr>
      <vt:lpstr>Marginal distributions</vt:lpstr>
      <vt:lpstr>Marginal probability distributions</vt:lpstr>
      <vt:lpstr>Conditional distributions</vt:lpstr>
      <vt:lpstr>Conditional Probability: renormalize (divide)</vt:lpstr>
      <vt:lpstr>Conditional probability</vt:lpstr>
      <vt:lpstr>Conditional distributions</vt:lpstr>
      <vt:lpstr>Normalization trick</vt:lpstr>
      <vt:lpstr>Normalization trick</vt:lpstr>
      <vt:lpstr>Product rule</vt:lpstr>
      <vt:lpstr>Outline</vt:lpstr>
      <vt:lpstr>Independence ≠ Mutually Exclusive</vt:lpstr>
      <vt:lpstr>PowerPoint Presentation</vt:lpstr>
      <vt:lpstr>PowerPoint Presentation</vt:lpstr>
      <vt:lpstr>PowerPoint Presentation</vt:lpstr>
      <vt:lpstr>PowerPoint Presentation</vt:lpstr>
      <vt:lpstr>Outline</vt:lpstr>
      <vt:lpstr>Classification using probabilities</vt:lpstr>
      <vt:lpstr>Bayesian Decisions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448 Lecture 12: Probability</dc:title>
  <dc:creator>Mark Hasegawa-Johnson</dc:creator>
  <cp:lastModifiedBy>Hasegawa-Johnson, Mark Allan</cp:lastModifiedBy>
  <cp:revision>54</cp:revision>
  <dcterms:created xsi:type="dcterms:W3CDTF">2017-10-10T01:55:43Z</dcterms:created>
  <dcterms:modified xsi:type="dcterms:W3CDTF">2020-02-19T17:43:41Z</dcterms:modified>
</cp:coreProperties>
</file>