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7" r:id="rId17"/>
    <p:sldId id="323" r:id="rId18"/>
    <p:sldId id="328" r:id="rId19"/>
    <p:sldId id="331" r:id="rId20"/>
    <p:sldId id="332" r:id="rId21"/>
    <p:sldId id="333" r:id="rId22"/>
    <p:sldId id="334" r:id="rId23"/>
    <p:sldId id="329" r:id="rId24"/>
    <p:sldId id="336" r:id="rId25"/>
    <p:sldId id="327" r:id="rId26"/>
    <p:sldId id="316" r:id="rId27"/>
    <p:sldId id="317" r:id="rId28"/>
    <p:sldId id="318" r:id="rId29"/>
    <p:sldId id="322" r:id="rId30"/>
    <p:sldId id="326" r:id="rId31"/>
    <p:sldId id="320" r:id="rId32"/>
    <p:sldId id="321" r:id="rId33"/>
    <p:sldId id="335" r:id="rId3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449EC1E-127F-478D-AEDE-AD2B65D050B6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248168E-2424-441E-8DC9-679C964C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0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defTabSz="48330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defTabSz="48330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defTabSz="48330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defTabSz="48330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/>
            <a:fld id="{3AF4E0E7-8437-4FDB-B54E-61FB6EB712D9}" type="slidenum"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pPr eaLnBrk="1"/>
              <a:t>2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694" cy="1667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US" altLang="en-US" sz="2100">
              <a:latin typeface="Arial" charset="0"/>
              <a:cs typeface="Arial" charset="0"/>
            </a:endParaRPr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0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139" tIns="47570" rIns="95139" bIns="47570" anchor="b"/>
          <a:lstStyle/>
          <a:p>
            <a:pPr defTabSz="483306" hangingPunct="0">
              <a:buClr>
                <a:srgbClr val="000000"/>
              </a:buClr>
              <a:buSzPct val="100000"/>
            </a:pPr>
            <a:fld id="{6D3EB9BF-F7E0-463D-B107-397CAEB65F69}" type="slidenum">
              <a:rPr lang="en-US" altLang="en-US" sz="1500">
                <a:solidFill>
                  <a:srgbClr val="000000"/>
                </a:solidFill>
                <a:cs typeface="Arial" charset="0"/>
              </a:rPr>
              <a:pPr defTabSz="483306" hangingPunct="0">
                <a:buClr>
                  <a:srgbClr val="000000"/>
                </a:buClr>
                <a:buSzPct val="100000"/>
              </a:pPr>
              <a:t>2</a:t>
            </a:fld>
            <a:endParaRPr lang="en-US" altLang="en-US" sz="15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64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40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4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9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20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97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48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9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3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defTabSz="48330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defTabSz="48330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defTabSz="48330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defTabSz="48330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65235" algn="l"/>
                <a:tab pos="1530469" algn="l"/>
                <a:tab pos="2295704" algn="l"/>
                <a:tab pos="3060939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/>
            <a:fld id="{3AF4E0E7-8437-4FDB-B54E-61FB6EB712D9}" type="slidenum"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694" cy="1667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rmAutofit fontScale="25000" lnSpcReduction="20000"/>
          </a:bodyPr>
          <a:lstStyle/>
          <a:p>
            <a:pPr eaLnBrk="1">
              <a:spcBef>
                <a:spcPct val="0"/>
              </a:spcBef>
            </a:pPr>
            <a:endParaRPr lang="en-US" altLang="en-US" sz="2100">
              <a:latin typeface="Arial" charset="0"/>
              <a:cs typeface="Arial" charset="0"/>
            </a:endParaRPr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0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139" tIns="47570" rIns="95139" bIns="47570" anchor="b"/>
          <a:lstStyle/>
          <a:p>
            <a:pPr defTabSz="483306" hangingPunct="0">
              <a:buClr>
                <a:srgbClr val="000000"/>
              </a:buClr>
              <a:buSzPct val="100000"/>
            </a:pPr>
            <a:fld id="{6D3EB9BF-F7E0-463D-B107-397CAEB65F69}" type="slidenum">
              <a:rPr lang="en-US" altLang="en-US" sz="1500">
                <a:solidFill>
                  <a:srgbClr val="000000"/>
                </a:solidFill>
                <a:cs typeface="Arial" charset="0"/>
              </a:rPr>
              <a:pPr defTabSz="483306" hangingPunct="0">
                <a:buClr>
                  <a:srgbClr val="000000"/>
                </a:buClr>
                <a:buSzPct val="100000"/>
              </a:pPr>
              <a:t>4</a:t>
            </a:fld>
            <a:endParaRPr lang="en-US" altLang="en-US" sz="150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0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P(Raining | Traffic)</a:t>
            </a:r>
            <a:r>
              <a:rPr lang="en-US" baseline="0" dirty="0"/>
              <a:t> the same as P(Raining | Traffic, Ballgame)?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4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P(Raining | Traffic)</a:t>
            </a:r>
            <a:r>
              <a:rPr lang="en-US" baseline="0" dirty="0"/>
              <a:t> the same as P(Raining | Traffic, Ballgame)?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3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63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3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8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2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26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8488-FC5D-4DF9-B359-E430F1F9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C7E8-16DC-4EA1-B032-A9B45FAE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CDE0-E52E-4DC9-A5BB-A2DD02A4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C53C8-3593-40C7-BAEE-DDE59BCD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8CDF-882B-4A5F-B1A2-5DB2BA17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4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2AF-98B1-4EDC-A916-79F7B1E5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18C6-BFDD-4124-B702-FE814110B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E92EC-B791-4932-8058-8A5F6CAA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ED69-F06F-43B1-986C-FB2FED7B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CEC34-0B2A-4EAC-83B0-E14E2A7E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7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232FD-64C3-4D48-8A6D-F476D7E1D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CD3BC-68F3-4B7D-B90C-E20CFF07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878F-C695-42A2-B949-7EE79B42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B87E-38A9-45A2-BB44-B5535908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684E-AA3C-4D09-B57B-75C995AF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5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620B-647E-43B7-B4B4-56F79FF2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5BF9-1481-4E6A-8349-A589FA5B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C81B-7F6D-40B3-9A42-304305EC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F6F0-10B5-4036-95FF-0685745C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D0E3-3B4E-44CD-A533-6802AD26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176D-A217-4688-8A3F-F4DAFDD8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26A9-7FCF-45E8-ADE2-956DF404B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CCB6-3CA7-483B-AE7B-766171B9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77C5-6F71-4716-BDD7-2B81A443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8E41-6D12-4199-8EBC-328A5F1B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EC72-15DA-4F62-BBF1-2E8671D8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AE52-2EC1-4EB8-8D8C-40F87F2A9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E1C4E-B1D2-4309-9251-E704E529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6DFE-62FE-4902-B2B3-FEEC762D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5FD0B-7CFC-4666-9942-8A40B6A0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B8FBB-C344-499E-BD6C-39955881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4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8081-53F9-4B7F-AC62-D11DA0AF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0EF4E-9B63-4263-A939-BD61AC3B1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364BC-CCED-4C93-A059-05FBBAC0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0FD0C-A0A9-45F4-BC83-70AD283E8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E0AAB-35AF-4B7E-AC7A-512CD4A87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97AD0-78AB-42E8-B895-752683E7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1B77C-50EA-438B-B9EC-B69C5A9B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6F6ED-B910-4BD2-8319-80F8628E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DE6-A854-4DF9-9B47-38B52AC5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97C2E-67AD-4F6C-ABC3-34CDD7BD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60DDD-C927-4626-9374-FFDCE6FD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DD1F3-4168-4FE6-90DF-A36393C2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8FC6F-A662-4F04-A281-F5588BBE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DF8BF-D9E5-4B93-B5D6-88186139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C486-6307-4571-BF0A-4CD4DE3A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9149-BBD3-45FF-B1E2-E0E4FC5F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3A02-22A9-4883-AE2E-8530C998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308CC-8BA2-4019-84E4-ED1B761D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A3B8C-C99F-45BD-9670-6CF8F08B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2FCF5-A36D-49D7-A766-BAD45482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5675C-0E91-4420-ADD2-234706CB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A40F-AE1B-4CC8-AC03-667DA9F4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C2B4E-D78A-48C9-9067-52F537036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D6FBA-ABAD-428E-A5B0-D23602DD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68B2E-1280-4342-9C6F-C6F31FE5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A26A3-07A5-41A9-A017-9428DA893F4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192B9-62A9-4C42-B926-F2DD90F9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4307C-5DC7-4D28-891C-9472BDD9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474EB-24D6-499A-BF38-B3E034B8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8B61A-EEA6-4755-B884-0CA225A0E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1DCCD-216C-4EE5-9AF1-E2F97B931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A26A3-07A5-41A9-A017-9428DA893F4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A72D-C160-487C-9C54-CA46A01C8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2B23-4B69-45BC-927E-261F20AA3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A0E8-02AC-44C5-BF0B-26812809C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4916" y="2284545"/>
            <a:ext cx="7858436" cy="43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569F29-6570-4371-9D77-BDDB7A425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47"/>
            <a:ext cx="9144000" cy="1768321"/>
          </a:xfrm>
        </p:spPr>
        <p:txBody>
          <a:bodyPr/>
          <a:lstStyle/>
          <a:p>
            <a:r>
              <a:rPr lang="en-US" dirty="0"/>
              <a:t>CS440/ECE448 Lecture 15:</a:t>
            </a:r>
            <a:br>
              <a:rPr lang="en-US" dirty="0"/>
            </a:br>
            <a:r>
              <a:rPr lang="en-US" dirty="0"/>
              <a:t>Bayesian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637FF-3A15-4FF2-8080-4473607A5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7" y="1665080"/>
            <a:ext cx="4720322" cy="176391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/>
              <a:t>By Mark Hasegawa-Johnson, 2/2020</a:t>
            </a:r>
          </a:p>
          <a:p>
            <a:pPr algn="l"/>
            <a:r>
              <a:rPr lang="en-US" sz="2000" dirty="0"/>
              <a:t>With some slides by Svetlana </a:t>
            </a:r>
            <a:r>
              <a:rPr lang="en-US" sz="2000" dirty="0" err="1"/>
              <a:t>Lazebnik</a:t>
            </a:r>
            <a:r>
              <a:rPr lang="en-US" sz="2000" dirty="0"/>
              <a:t>, 9/2017</a:t>
            </a:r>
          </a:p>
          <a:p>
            <a:pPr algn="l"/>
            <a:r>
              <a:rPr lang="en-US" sz="2000" dirty="0"/>
              <a:t>License: CC-BY 4.0</a:t>
            </a:r>
          </a:p>
          <a:p>
            <a:pPr algn="l"/>
            <a:r>
              <a:rPr lang="en-US" sz="2000" dirty="0"/>
              <a:t>You may redistribute or remix if you cite the source.</a:t>
            </a:r>
          </a:p>
        </p:txBody>
      </p:sp>
    </p:spTree>
    <p:extLst>
      <p:ext uri="{BB962C8B-B14F-4D97-AF65-F5344CB8AC3E}">
        <p14:creationId xmlns:p14="http://schemas.microsoft.com/office/powerpoint/2010/main" val="7249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Review: Bayesian inference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Bayesian network: graph semantics</a:t>
            </a:r>
          </a:p>
          <a:p>
            <a:r>
              <a:rPr lang="en-US" dirty="0"/>
              <a:t>The Los Angeles burglar alarm example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Inference in a Bayes network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Conditional independence ≠ Independence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5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Los Angeles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 have a burglar alarm that is sometimes set off by minor earthquakes. My two neighbors, John and Mary, promised to call me at work if they hear the alarm</a:t>
            </a:r>
          </a:p>
          <a:p>
            <a:pPr lvl="1"/>
            <a:r>
              <a:rPr lang="en-US" sz="2000" dirty="0"/>
              <a:t>Example inference task: suppose Mary calls and John doesn’t call. What is the probability of a burglary?</a:t>
            </a:r>
          </a:p>
          <a:p>
            <a:r>
              <a:rPr lang="en-US" sz="2400" dirty="0"/>
              <a:t>What are the random variables? </a:t>
            </a:r>
          </a:p>
          <a:p>
            <a:pPr lvl="1"/>
            <a:r>
              <a:rPr lang="en-US" sz="2000" i="1" dirty="0">
                <a:solidFill>
                  <a:srgbClr val="0070C0"/>
                </a:solidFill>
              </a:rPr>
              <a:t>Burglary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>
                <a:solidFill>
                  <a:srgbClr val="0070C0"/>
                </a:solidFill>
              </a:rPr>
              <a:t>Earthquake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>
                <a:solidFill>
                  <a:srgbClr val="0070C0"/>
                </a:solidFill>
              </a:rPr>
              <a:t>Alarm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 err="1">
                <a:solidFill>
                  <a:srgbClr val="0070C0"/>
                </a:solidFill>
              </a:rPr>
              <a:t>JohnCalls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 err="1">
                <a:solidFill>
                  <a:srgbClr val="0070C0"/>
                </a:solidFill>
              </a:rPr>
              <a:t>MaryCalls</a:t>
            </a:r>
            <a:endParaRPr lang="en-US" sz="2000" dirty="0"/>
          </a:p>
          <a:p>
            <a:r>
              <a:rPr lang="en-US" sz="2400" dirty="0"/>
              <a:t>What are the direct influence relationships?</a:t>
            </a:r>
          </a:p>
          <a:p>
            <a:pPr lvl="1"/>
            <a:r>
              <a:rPr lang="en-US" sz="2000" dirty="0"/>
              <a:t>A burglar can set the alarm off</a:t>
            </a:r>
          </a:p>
          <a:p>
            <a:pPr lvl="1"/>
            <a:r>
              <a:rPr lang="en-US" sz="2000" dirty="0"/>
              <a:t>An earthquake can set the alarm off</a:t>
            </a:r>
          </a:p>
          <a:p>
            <a:pPr lvl="1"/>
            <a:r>
              <a:rPr lang="en-US" sz="2000" dirty="0"/>
              <a:t>The alarm can cause Mary to call</a:t>
            </a:r>
          </a:p>
          <a:p>
            <a:pPr lvl="1"/>
            <a:r>
              <a:rPr lang="en-US" sz="2000" dirty="0"/>
              <a:t>The alarm can cause John to 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27557-98CD-491B-910C-1582BB4F59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252" y="3192386"/>
            <a:ext cx="4439477" cy="29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8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8012" y="14478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29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independence and the joint distribution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76401"/>
            <a:ext cx="8991600" cy="4525963"/>
          </a:xfrm>
        </p:spPr>
        <p:txBody>
          <a:bodyPr/>
          <a:lstStyle/>
          <a:p>
            <a:r>
              <a:rPr lang="en-US" dirty="0"/>
              <a:t>Key property: each node is conditionally independent of its </a:t>
            </a:r>
            <a:r>
              <a:rPr lang="en-US" i="1" dirty="0"/>
              <a:t>non-descendants</a:t>
            </a:r>
            <a:r>
              <a:rPr lang="en-US" dirty="0"/>
              <a:t> given its </a:t>
            </a:r>
            <a:r>
              <a:rPr lang="en-US" i="1" dirty="0"/>
              <a:t>parents</a:t>
            </a:r>
          </a:p>
          <a:p>
            <a:r>
              <a:rPr lang="en-US" dirty="0"/>
              <a:t>Suppose the nodes </a:t>
            </a:r>
            <a:r>
              <a:rPr lang="en-US" dirty="0">
                <a:solidFill>
                  <a:srgbClr val="0066FF"/>
                </a:solidFill>
              </a:rPr>
              <a:t>X</a:t>
            </a:r>
            <a:r>
              <a:rPr lang="en-US" baseline="-25000" dirty="0">
                <a:solidFill>
                  <a:srgbClr val="0066FF"/>
                </a:solidFill>
              </a:rPr>
              <a:t>1</a:t>
            </a:r>
            <a:r>
              <a:rPr lang="en-US" dirty="0">
                <a:solidFill>
                  <a:srgbClr val="0066FF"/>
                </a:solidFill>
              </a:rPr>
              <a:t>, …, X</a:t>
            </a:r>
            <a:r>
              <a:rPr lang="en-US" baseline="-25000" dirty="0">
                <a:solidFill>
                  <a:srgbClr val="0066FF"/>
                </a:solidFill>
              </a:rPr>
              <a:t>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/>
              <a:t>are sorted in topological order</a:t>
            </a:r>
          </a:p>
          <a:p>
            <a:r>
              <a:rPr lang="en-US" dirty="0"/>
              <a:t>To get the joint distribution </a:t>
            </a:r>
            <a:r>
              <a:rPr lang="en-US" dirty="0">
                <a:solidFill>
                  <a:srgbClr val="0066FF"/>
                </a:solidFill>
              </a:rPr>
              <a:t>P(X</a:t>
            </a:r>
            <a:r>
              <a:rPr lang="en-US" baseline="-25000" dirty="0">
                <a:solidFill>
                  <a:srgbClr val="0066FF"/>
                </a:solidFill>
              </a:rPr>
              <a:t>1</a:t>
            </a:r>
            <a:r>
              <a:rPr lang="en-US" dirty="0">
                <a:solidFill>
                  <a:srgbClr val="0066FF"/>
                </a:solidFill>
              </a:rPr>
              <a:t>, …, X</a:t>
            </a:r>
            <a:r>
              <a:rPr lang="en-US" baseline="-25000" dirty="0">
                <a:solidFill>
                  <a:srgbClr val="0066FF"/>
                </a:solidFill>
              </a:rPr>
              <a:t>n</a:t>
            </a:r>
            <a:r>
              <a:rPr lang="en-US" dirty="0">
                <a:solidFill>
                  <a:srgbClr val="0066FF"/>
                </a:solidFill>
              </a:rPr>
              <a:t>)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use chain rule: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02064" y="4724400"/>
          <a:ext cx="45354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4" imgW="2336760" imgH="431640" progId="Equation.3">
                  <p:embed/>
                </p:oleObj>
              </mc:Choice>
              <mc:Fallback>
                <p:oleObj name="Equation" r:id="rId4" imgW="2336760" imgH="4316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4" y="4724400"/>
                        <a:ext cx="45354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476876" y="5638800"/>
          <a:ext cx="3057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6" imgW="1574640" imgH="431640" progId="Equation.3">
                  <p:embed/>
                </p:oleObj>
              </mc:Choice>
              <mc:Fallback>
                <p:oleObj name="Equation" r:id="rId6" imgW="1574640" imgH="4316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6" y="5638800"/>
                        <a:ext cx="30575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0B1D014-9268-434A-84B0-C18C436361EF}"/>
              </a:ext>
            </a:extLst>
          </p:cNvPr>
          <p:cNvSpPr/>
          <p:nvPr/>
        </p:nvSpPr>
        <p:spPr>
          <a:xfrm>
            <a:off x="3427562" y="4560498"/>
            <a:ext cx="5647427" cy="2099094"/>
          </a:xfrm>
          <a:prstGeom prst="rect">
            <a:avLst/>
          </a:prstGeom>
          <a:noFill/>
          <a:ln w="63500" cmpd="tri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5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8991600" cy="1143000"/>
          </a:xfrm>
        </p:spPr>
        <p:txBody>
          <a:bodyPr/>
          <a:lstStyle/>
          <a:p>
            <a:r>
              <a:rPr lang="en-US" dirty="0"/>
              <a:t>Conditional probability distributions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1"/>
            <a:ext cx="8382000" cy="2438401"/>
          </a:xfrm>
        </p:spPr>
        <p:txBody>
          <a:bodyPr/>
          <a:lstStyle/>
          <a:p>
            <a:r>
              <a:rPr lang="en-US" sz="2400" dirty="0"/>
              <a:t>To specify the full joint distribution, we need to specify a </a:t>
            </a:r>
            <a:r>
              <a:rPr lang="en-US" sz="2400" i="1" dirty="0"/>
              <a:t>conditional</a:t>
            </a:r>
            <a:r>
              <a:rPr lang="en-US" sz="2400" dirty="0"/>
              <a:t> distribution for each node given its parents: </a:t>
            </a:r>
            <a:br>
              <a:rPr lang="en-US" sz="2400" dirty="0"/>
            </a:br>
            <a:r>
              <a:rPr lang="en-US" sz="2200" dirty="0">
                <a:solidFill>
                  <a:srgbClr val="0066FF"/>
                </a:solidFill>
              </a:rPr>
              <a:t>P</a:t>
            </a:r>
            <a:r>
              <a:rPr lang="en-US" sz="2200" b="1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(X</a:t>
            </a:r>
            <a:r>
              <a:rPr lang="en-US" sz="2200" baseline="-250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| Parents(X))</a:t>
            </a:r>
          </a:p>
        </p:txBody>
      </p:sp>
      <p:sp>
        <p:nvSpPr>
          <p:cNvPr id="4" name="Oval 3"/>
          <p:cNvSpPr/>
          <p:nvPr/>
        </p:nvSpPr>
        <p:spPr>
          <a:xfrm>
            <a:off x="3755525" y="3429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822325" y="3429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422525" y="3429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" name="Straight Arrow Connector 7"/>
          <p:cNvCxnSpPr>
            <a:stCxn id="4" idx="4"/>
            <a:endCxn id="15" idx="1"/>
          </p:cNvCxnSpPr>
          <p:nvPr/>
        </p:nvCxnSpPr>
        <p:spPr>
          <a:xfrm rot="16200000" flipH="1">
            <a:off x="4003176" y="3981450"/>
            <a:ext cx="1221115" cy="11830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15" idx="0"/>
          </p:cNvCxnSpPr>
          <p:nvPr/>
        </p:nvCxnSpPr>
        <p:spPr>
          <a:xfrm rot="16200000" flipH="1">
            <a:off x="4669925" y="4381500"/>
            <a:ext cx="11430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5" idx="7"/>
          </p:cNvCxnSpPr>
          <p:nvPr/>
        </p:nvCxnSpPr>
        <p:spPr>
          <a:xfrm rot="5400000">
            <a:off x="5525262" y="4019551"/>
            <a:ext cx="1221115" cy="11068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27125" y="51054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73242" y="312420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2" name="Bent Arrow 21"/>
          <p:cNvSpPr/>
          <p:nvPr/>
        </p:nvSpPr>
        <p:spPr>
          <a:xfrm rot="5400000">
            <a:off x="6879725" y="4343400"/>
            <a:ext cx="9906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51020" y="5562601"/>
            <a:ext cx="23310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FontTx/>
              <a:buNone/>
            </a:pPr>
            <a:r>
              <a:rPr lang="en-US" sz="2200" dirty="0">
                <a:solidFill>
                  <a:srgbClr val="0066FF"/>
                </a:solidFill>
              </a:rPr>
              <a:t>P</a:t>
            </a:r>
            <a:r>
              <a:rPr lang="en-US" sz="2200" b="1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(X</a:t>
            </a:r>
            <a:r>
              <a:rPr lang="en-US" sz="2200" baseline="-250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| Z</a:t>
            </a:r>
            <a:r>
              <a:rPr lang="en-US" sz="2200" baseline="-25000" dirty="0">
                <a:solidFill>
                  <a:srgbClr val="0066FF"/>
                </a:solidFill>
              </a:rPr>
              <a:t>1</a:t>
            </a:r>
            <a:r>
              <a:rPr lang="en-US" sz="2200" dirty="0">
                <a:solidFill>
                  <a:srgbClr val="0066FF"/>
                </a:solidFill>
              </a:rPr>
              <a:t>, …, Z</a:t>
            </a:r>
            <a:r>
              <a:rPr lang="en-US" sz="2200" baseline="-25000" dirty="0">
                <a:solidFill>
                  <a:srgbClr val="0066FF"/>
                </a:solidFill>
              </a:rPr>
              <a:t>n</a:t>
            </a:r>
            <a:r>
              <a:rPr lang="en-US" sz="2200" dirty="0">
                <a:solidFill>
                  <a:srgbClr val="0066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883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4105" y="1408471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1041F-6188-471E-9D7A-82E02147E5CF}"/>
                  </a:ext>
                </a:extLst>
              </p:cNvPr>
              <p:cNvSpPr txBox="1"/>
              <p:nvPr/>
            </p:nvSpPr>
            <p:spPr>
              <a:xfrm>
                <a:off x="1989836" y="1768411"/>
                <a:ext cx="10696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1041F-6188-471E-9D7A-82E02147E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836" y="1768411"/>
                <a:ext cx="10696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72C6DF-2A2A-48ED-9CA9-CEFE8BAD764F}"/>
                  </a:ext>
                </a:extLst>
              </p:cNvPr>
              <p:cNvSpPr txBox="1"/>
              <p:nvPr/>
            </p:nvSpPr>
            <p:spPr>
              <a:xfrm>
                <a:off x="8393475" y="891389"/>
                <a:ext cx="10696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472C6DF-2A2A-48ED-9CA9-CEFE8BAD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475" y="891389"/>
                <a:ext cx="106967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DF86CE-F760-4F3C-9324-81AFAB537A5E}"/>
                  </a:ext>
                </a:extLst>
              </p:cNvPr>
              <p:cNvSpPr txBox="1"/>
              <p:nvPr/>
            </p:nvSpPr>
            <p:spPr>
              <a:xfrm>
                <a:off x="6113233" y="3390176"/>
                <a:ext cx="18058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DF86CE-F760-4F3C-9324-81AFAB537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33" y="3390176"/>
                <a:ext cx="180581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279112-9341-4592-BB40-7EB378F93312}"/>
                  </a:ext>
                </a:extLst>
              </p:cNvPr>
              <p:cNvSpPr txBox="1"/>
              <p:nvPr/>
            </p:nvSpPr>
            <p:spPr>
              <a:xfrm>
                <a:off x="7118063" y="4383504"/>
                <a:ext cx="1377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2279112-9341-4592-BB40-7EB378F9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063" y="4383504"/>
                <a:ext cx="1377378" cy="584775"/>
              </a:xfrm>
              <a:prstGeom prst="rect">
                <a:avLst/>
              </a:prstGeom>
              <a:blipFill rotWithShape="0">
                <a:blip r:embed="rId7"/>
                <a:stretch>
                  <a:fillRect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EBCD5-9BD5-4CE9-B614-A2007ECB8B9B}"/>
                  </a:ext>
                </a:extLst>
              </p:cNvPr>
              <p:cNvSpPr txBox="1"/>
              <p:nvPr/>
            </p:nvSpPr>
            <p:spPr>
              <a:xfrm>
                <a:off x="1927895" y="4977987"/>
                <a:ext cx="13226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4AEBCD5-9BD5-4CE9-B614-A2007ECB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95" y="4977987"/>
                <a:ext cx="1322693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46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8012" y="14478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724400" y="1447800"/>
            <a:ext cx="1219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58200" y="1447800"/>
            <a:ext cx="1219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819400"/>
            <a:ext cx="25908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51832" y="4953000"/>
            <a:ext cx="18288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15400" y="5105400"/>
            <a:ext cx="1752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1041F-6188-471E-9D7A-82E02147E5CF}"/>
                  </a:ext>
                </a:extLst>
              </p:cNvPr>
              <p:cNvSpPr txBox="1"/>
              <p:nvPr/>
            </p:nvSpPr>
            <p:spPr>
              <a:xfrm>
                <a:off x="1989836" y="1768411"/>
                <a:ext cx="10696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1041F-6188-471E-9D7A-82E02147E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836" y="1768411"/>
                <a:ext cx="10696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72C6DF-2A2A-48ED-9CA9-CEFE8BAD764F}"/>
                  </a:ext>
                </a:extLst>
              </p:cNvPr>
              <p:cNvSpPr txBox="1"/>
              <p:nvPr/>
            </p:nvSpPr>
            <p:spPr>
              <a:xfrm>
                <a:off x="8393475" y="1805791"/>
                <a:ext cx="10696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72C6DF-2A2A-48ED-9CA9-CEFE8BAD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475" y="1805791"/>
                <a:ext cx="106967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DF86CE-F760-4F3C-9324-81AFAB537A5E}"/>
                  </a:ext>
                </a:extLst>
              </p:cNvPr>
              <p:cNvSpPr txBox="1"/>
              <p:nvPr/>
            </p:nvSpPr>
            <p:spPr>
              <a:xfrm>
                <a:off x="6113233" y="3390176"/>
                <a:ext cx="18058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𝐵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DF86CE-F760-4F3C-9324-81AFAB537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33" y="3390176"/>
                <a:ext cx="180581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279112-9341-4592-BB40-7EB378F93312}"/>
                  </a:ext>
                </a:extLst>
              </p:cNvPr>
              <p:cNvSpPr txBox="1"/>
              <p:nvPr/>
            </p:nvSpPr>
            <p:spPr>
              <a:xfrm>
                <a:off x="8819045" y="5474888"/>
                <a:ext cx="1377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279112-9341-4592-BB40-7EB378F9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045" y="5474888"/>
                <a:ext cx="1377378" cy="584775"/>
              </a:xfrm>
              <a:prstGeom prst="rect">
                <a:avLst/>
              </a:prstGeom>
              <a:blipFill>
                <a:blip r:embed="rId7"/>
                <a:stretch>
                  <a:fillRect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EBCD5-9BD5-4CE9-B614-A2007ECB8B9B}"/>
                  </a:ext>
                </a:extLst>
              </p:cNvPr>
              <p:cNvSpPr txBox="1"/>
              <p:nvPr/>
            </p:nvSpPr>
            <p:spPr>
              <a:xfrm>
                <a:off x="1495272" y="5489264"/>
                <a:ext cx="13226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EBCD5-9BD5-4CE9-B614-A2007ECB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72" y="5489264"/>
                <a:ext cx="132269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D701194-EFDB-4DD5-8B64-3586C7667ED4}"/>
              </a:ext>
            </a:extLst>
          </p:cNvPr>
          <p:cNvSpPr txBox="1"/>
          <p:nvPr/>
        </p:nvSpPr>
        <p:spPr>
          <a:xfrm>
            <a:off x="8159150" y="2704378"/>
            <a:ext cx="365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A “model” is a complete specification of the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The conditional probability tables are the</a:t>
            </a:r>
            <a:r>
              <a:rPr lang="en-US" sz="2400" i="1" dirty="0">
                <a:solidFill>
                  <a:srgbClr val="0000FF"/>
                </a:solidFill>
              </a:rPr>
              <a:t> model parameters.</a:t>
            </a:r>
          </a:p>
        </p:txBody>
      </p:sp>
    </p:spTree>
    <p:extLst>
      <p:ext uri="{BB962C8B-B14F-4D97-AF65-F5344CB8AC3E}">
        <p14:creationId xmlns:p14="http://schemas.microsoft.com/office/powerpoint/2010/main" val="308186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Review: Bayesian inference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Bayesian network: graph semantics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Los Angeles burglar alarm example</a:t>
            </a:r>
          </a:p>
          <a:p>
            <a:r>
              <a:rPr lang="en-US" dirty="0"/>
              <a:t>Inference in a Bayes network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Conditional independence ≠ Independence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7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C58D-9F1D-5D44-A49E-7B8E99DB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using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AA55B-2A51-E34D-9AB2-50229B773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Mary has called to tell you that you had a burglar alarm.  Should you call the police?</a:t>
                </a:r>
              </a:p>
              <a:p>
                <a:pPr lvl="1"/>
                <a:r>
                  <a:rPr lang="en-US" dirty="0"/>
                  <a:t>Make a decision that </a:t>
                </a:r>
                <a:r>
                  <a:rPr lang="en-US" b="1" u="sng" dirty="0"/>
                  <a:t>maximizes the probability of being correct</a:t>
                </a:r>
                <a:r>
                  <a:rPr lang="en-US" dirty="0"/>
                  <a:t>.  This is called a MAP (maximum a posteriori) decision.  You decide that you have a burglar in your house 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𝐵𝑢𝑟𝑔𝑙𝑎𝑟𝑦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𝐵𝑢𝑟𝑔𝑙𝑎𝑟𝑦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AA55B-2A51-E34D-9AB2-50229B773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540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058" y="44606"/>
            <a:ext cx="10013795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Using a Bayes network to estimate a posteriori probabilities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95" y="1876822"/>
            <a:ext cx="5009891" cy="276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52F324F-1161-C644-A8A5-4F9B70128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2155" y="1022742"/>
                <a:ext cx="6534615" cy="264600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Notice: we don’t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𝐵𝑢𝑟𝑔𝑙𝑎𝑟𝑦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𝑀𝑎𝑟𝑦</m:t>
                        </m:r>
                      </m:e>
                    </m:d>
                  </m:oMath>
                </a14:m>
                <a:r>
                  <a:rPr lang="en-US" dirty="0"/>
                  <a:t>!  We have to figure out what it is.</a:t>
                </a:r>
              </a:p>
              <a:p>
                <a:r>
                  <a:rPr lang="en-US" dirty="0"/>
                  <a:t>This is called “inference”.</a:t>
                </a:r>
              </a:p>
              <a:p>
                <a:r>
                  <a:rPr lang="en-US" dirty="0"/>
                  <a:t>First step: find the joint probability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(and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), and any other variables that are necessary in order to link these two together.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52F324F-1161-C644-A8A5-4F9B70128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2155" y="1022742"/>
                <a:ext cx="6534615" cy="2646009"/>
              </a:xfrm>
              <a:blipFill>
                <a:blip r:embed="rId4"/>
                <a:stretch>
                  <a:fillRect l="-1357" t="-5742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4EE8F8D-1CA3-B549-80DA-270AA9422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42968"/>
                  </p:ext>
                </p:extLst>
              </p:nvPr>
            </p:nvGraphicFramePr>
            <p:xfrm>
              <a:off x="5309305" y="3730490"/>
              <a:ext cx="6583285" cy="2949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657">
                      <a:extLst>
                        <a:ext uri="{9D8B030D-6E8A-4147-A177-3AD203B41FA5}">
                          <a16:colId xmlns:a16="http://schemas.microsoft.com/office/drawing/2014/main" val="3957502311"/>
                        </a:ext>
                      </a:extLst>
                    </a:gridCol>
                    <a:gridCol w="1316657">
                      <a:extLst>
                        <a:ext uri="{9D8B030D-6E8A-4147-A177-3AD203B41FA5}">
                          <a16:colId xmlns:a16="http://schemas.microsoft.com/office/drawing/2014/main" val="2773921390"/>
                        </a:ext>
                      </a:extLst>
                    </a:gridCol>
                    <a:gridCol w="1316657">
                      <a:extLst>
                        <a:ext uri="{9D8B030D-6E8A-4147-A177-3AD203B41FA5}">
                          <a16:colId xmlns:a16="http://schemas.microsoft.com/office/drawing/2014/main" val="3036426316"/>
                        </a:ext>
                      </a:extLst>
                    </a:gridCol>
                    <a:gridCol w="1316657">
                      <a:extLst>
                        <a:ext uri="{9D8B030D-6E8A-4147-A177-3AD203B41FA5}">
                          <a16:colId xmlns:a16="http://schemas.microsoft.com/office/drawing/2014/main" val="2295879078"/>
                        </a:ext>
                      </a:extLst>
                    </a:gridCol>
                    <a:gridCol w="1316657">
                      <a:extLst>
                        <a:ext uri="{9D8B030D-6E8A-4147-A177-3AD203B41FA5}">
                          <a16:colId xmlns:a16="http://schemas.microsoft.com/office/drawing/2014/main" val="2002866427"/>
                        </a:ext>
                      </a:extLst>
                    </a:gridCol>
                  </a:tblGrid>
                  <a:tr h="5898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𝐵𝐸𝐴𝑀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,¬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,¬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810145"/>
                      </a:ext>
                    </a:extLst>
                  </a:tr>
                  <a:tr h="5898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,¬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.986045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.99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.96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.98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9298376"/>
                      </a:ext>
                    </a:extLst>
                  </a:tr>
                  <a:tr h="5898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1.4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.7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.4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.06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80223"/>
                      </a:ext>
                    </a:extLst>
                  </a:tr>
                  <a:tr h="5898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,¬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.93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.81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.99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.57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112350"/>
                      </a:ext>
                    </a:extLst>
                  </a:tr>
                  <a:tr h="5898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.9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.7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1.33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072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4EE8F8D-1CA3-B549-80DA-270AA94220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42968"/>
                  </p:ext>
                </p:extLst>
              </p:nvPr>
            </p:nvGraphicFramePr>
            <p:xfrm>
              <a:off x="5309305" y="3730490"/>
              <a:ext cx="6583285" cy="2949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657">
                      <a:extLst>
                        <a:ext uri="{9D8B030D-6E8A-4147-A177-3AD203B41FA5}">
                          <a16:colId xmlns:a16="http://schemas.microsoft.com/office/drawing/2014/main" val="3957502311"/>
                        </a:ext>
                      </a:extLst>
                    </a:gridCol>
                    <a:gridCol w="1316657">
                      <a:extLst>
                        <a:ext uri="{9D8B030D-6E8A-4147-A177-3AD203B41FA5}">
                          <a16:colId xmlns:a16="http://schemas.microsoft.com/office/drawing/2014/main" val="2773921390"/>
                        </a:ext>
                      </a:extLst>
                    </a:gridCol>
                    <a:gridCol w="1316657">
                      <a:extLst>
                        <a:ext uri="{9D8B030D-6E8A-4147-A177-3AD203B41FA5}">
                          <a16:colId xmlns:a16="http://schemas.microsoft.com/office/drawing/2014/main" val="3036426316"/>
                        </a:ext>
                      </a:extLst>
                    </a:gridCol>
                    <a:gridCol w="1316657">
                      <a:extLst>
                        <a:ext uri="{9D8B030D-6E8A-4147-A177-3AD203B41FA5}">
                          <a16:colId xmlns:a16="http://schemas.microsoft.com/office/drawing/2014/main" val="2295879078"/>
                        </a:ext>
                      </a:extLst>
                    </a:gridCol>
                    <a:gridCol w="1316657">
                      <a:extLst>
                        <a:ext uri="{9D8B030D-6E8A-4147-A177-3AD203B41FA5}">
                          <a16:colId xmlns:a16="http://schemas.microsoft.com/office/drawing/2014/main" val="2002866427"/>
                        </a:ext>
                      </a:extLst>
                    </a:gridCol>
                  </a:tblGrid>
                  <a:tr h="5898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62" t="-2128" r="-400000" b="-3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62" t="-2128" r="-300000" b="-3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913" t="-2128" r="-202913" b="-3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2128" r="-100962" b="-3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2128" r="-962" b="-397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810145"/>
                      </a:ext>
                    </a:extLst>
                  </a:tr>
                  <a:tr h="5898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62" t="-104348" r="-400000" b="-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62" t="-104348" r="-300000" b="-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913" t="-104348" r="-202913" b="-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04348" r="-100962" b="-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104348" r="-962" b="-3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9298376"/>
                      </a:ext>
                    </a:extLst>
                  </a:tr>
                  <a:tr h="5898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62" t="-200000" r="-4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62" t="-2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913" t="-200000" r="-20291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200000" r="-10096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200000" r="-96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580223"/>
                      </a:ext>
                    </a:extLst>
                  </a:tr>
                  <a:tr h="5898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62" t="-306522" r="-40000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62" t="-306522" r="-300000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913" t="-306522" r="-202913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306522" r="-100962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306522" r="-962" b="-1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1112350"/>
                      </a:ext>
                    </a:extLst>
                  </a:tr>
                  <a:tr h="5898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62" t="-397872" r="-400000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962" t="-397872" r="-300000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2913" t="-397872" r="-202913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397872" r="-10096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397872" r="-962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4072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94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503238"/>
            <a:ext cx="8229600" cy="868363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Review: Bayesian inference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28800" y="1447800"/>
            <a:ext cx="8686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r>
              <a:rPr lang="en-US" altLang="en-US" sz="2400" dirty="0">
                <a:solidFill>
                  <a:srgbClr val="000000"/>
                </a:solidFill>
              </a:rPr>
              <a:t>A general scenario:</a:t>
            </a:r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r>
              <a:rPr lang="en-US" altLang="en-US" sz="2000" dirty="0">
                <a:solidFill>
                  <a:srgbClr val="000000"/>
                </a:solidFill>
              </a:rPr>
              <a:t>Query </a:t>
            </a:r>
            <a:r>
              <a:rPr lang="en-US" altLang="en-US" sz="2000" i="1" dirty="0">
                <a:solidFill>
                  <a:srgbClr val="000000"/>
                </a:solidFill>
              </a:rPr>
              <a:t>variables: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</a:rPr>
              <a:t>X</a:t>
            </a:r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r>
              <a:rPr lang="en-US" altLang="en-US" sz="2000" i="1" dirty="0">
                <a:solidFill>
                  <a:srgbClr val="000000"/>
                </a:solidFill>
              </a:rPr>
              <a:t>Evidence </a:t>
            </a:r>
            <a:r>
              <a:rPr lang="en-US" altLang="en-US" sz="2000" dirty="0">
                <a:solidFill>
                  <a:srgbClr val="000000"/>
                </a:solidFill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</a:rPr>
              <a:t>observed</a:t>
            </a:r>
            <a:r>
              <a:rPr lang="en-US" altLang="en-US" sz="2000" dirty="0">
                <a:solidFill>
                  <a:srgbClr val="000000"/>
                </a:solidFill>
              </a:rPr>
              <a:t>) variables and their values: </a:t>
            </a:r>
            <a:r>
              <a:rPr lang="en-US" altLang="en-US" sz="2000" b="1" dirty="0">
                <a:solidFill>
                  <a:srgbClr val="0000FF"/>
                </a:solidFill>
              </a:rPr>
              <a:t>E</a:t>
            </a:r>
            <a:r>
              <a:rPr lang="en-US" altLang="en-US" sz="2000" dirty="0">
                <a:solidFill>
                  <a:srgbClr val="0000FF"/>
                </a:solidFill>
              </a:rPr>
              <a:t> = </a:t>
            </a:r>
            <a:r>
              <a:rPr lang="en-US" altLang="en-US" sz="2000" b="1" dirty="0">
                <a:solidFill>
                  <a:srgbClr val="0000FF"/>
                </a:solidFill>
              </a:rPr>
              <a:t>e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  </a:t>
            </a:r>
          </a:p>
          <a:p>
            <a:pPr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r>
              <a:rPr lang="en-US" altLang="en-US" sz="2400" b="1" dirty="0">
                <a:solidFill>
                  <a:srgbClr val="000000"/>
                </a:solidFill>
              </a:rPr>
              <a:t>Inference problem</a:t>
            </a:r>
            <a:r>
              <a:rPr lang="en-US" altLang="en-US" sz="2400" dirty="0">
                <a:solidFill>
                  <a:srgbClr val="000000"/>
                </a:solidFill>
              </a:rPr>
              <a:t>: answer questions about the query variables given the evidence variables</a:t>
            </a:r>
          </a:p>
          <a:p>
            <a:pPr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r>
              <a:rPr lang="en-US" altLang="en-US" sz="2400" dirty="0">
                <a:solidFill>
                  <a:srgbClr val="000000"/>
                </a:solidFill>
              </a:rPr>
              <a:t>This can be done using the posterior distribution </a:t>
            </a:r>
            <a:r>
              <a:rPr lang="en-US" altLang="en-US" sz="2400" dirty="0">
                <a:solidFill>
                  <a:srgbClr val="0000FF"/>
                </a:solidFill>
              </a:rPr>
              <a:t>P(</a:t>
            </a:r>
            <a:r>
              <a:rPr lang="en-US" altLang="en-US" sz="2400" b="1" dirty="0">
                <a:solidFill>
                  <a:srgbClr val="0000FF"/>
                </a:solidFill>
              </a:rPr>
              <a:t>X</a:t>
            </a:r>
            <a:r>
              <a:rPr lang="en-US" altLang="en-US" sz="2400" dirty="0">
                <a:solidFill>
                  <a:srgbClr val="0000FF"/>
                </a:solidFill>
              </a:rPr>
              <a:t> | </a:t>
            </a:r>
            <a:r>
              <a:rPr lang="en-US" altLang="en-US" sz="2400" b="1" dirty="0">
                <a:solidFill>
                  <a:srgbClr val="0000FF"/>
                </a:solidFill>
              </a:rPr>
              <a:t>E</a:t>
            </a:r>
            <a:r>
              <a:rPr lang="en-US" altLang="en-US" sz="2400" dirty="0">
                <a:solidFill>
                  <a:srgbClr val="0000FF"/>
                </a:solidFill>
              </a:rPr>
              <a:t> = </a:t>
            </a:r>
            <a:r>
              <a:rPr lang="en-US" altLang="en-US" sz="2400" b="1" dirty="0">
                <a:solidFill>
                  <a:srgbClr val="0000FF"/>
                </a:solidFill>
              </a:rPr>
              <a:t>e</a:t>
            </a:r>
            <a:r>
              <a:rPr lang="en-US" altLang="en-US" sz="2400" dirty="0">
                <a:solidFill>
                  <a:srgbClr val="0000FF"/>
                </a:solidFill>
              </a:rPr>
              <a:t>)</a:t>
            </a:r>
          </a:p>
          <a:p>
            <a:pPr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r>
              <a:rPr lang="en-US" altLang="en-US" sz="2400" dirty="0"/>
              <a:t>Example of a useful question: </a:t>
            </a:r>
            <a:r>
              <a:rPr lang="en-US" altLang="en-US" sz="2400" b="1" dirty="0"/>
              <a:t>Which X is true?</a:t>
            </a:r>
          </a:p>
          <a:p>
            <a:pPr lvl="1"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r>
              <a:rPr lang="en-US" altLang="en-US" sz="2400" dirty="0"/>
              <a:t>More formally: what value of </a:t>
            </a:r>
            <a:r>
              <a:rPr lang="en-US" altLang="en-US" sz="2400" b="1" dirty="0"/>
              <a:t>X</a:t>
            </a:r>
            <a:r>
              <a:rPr lang="en-US" altLang="en-US" sz="2400" dirty="0"/>
              <a:t> has the least probability of being wrong?</a:t>
            </a:r>
          </a:p>
          <a:p>
            <a:pPr lvl="1"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r>
              <a:rPr lang="en-US" altLang="en-US" sz="2400" dirty="0"/>
              <a:t>Answer: </a:t>
            </a:r>
            <a:r>
              <a:rPr lang="en-US" altLang="en-US" sz="2400" b="1" dirty="0"/>
              <a:t>MPE = MAP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argmin</a:t>
            </a:r>
            <a:r>
              <a:rPr lang="en-US" altLang="en-US" sz="2400" dirty="0"/>
              <a:t> P(error) = </a:t>
            </a:r>
            <a:r>
              <a:rPr lang="en-US" altLang="en-US" sz="2400" dirty="0" err="1"/>
              <a:t>argmax</a:t>
            </a:r>
            <a:r>
              <a:rPr lang="en-US" altLang="en-US" sz="2400" dirty="0"/>
              <a:t> P(X=</a:t>
            </a:r>
            <a:r>
              <a:rPr lang="en-US" altLang="en-US" sz="2400" dirty="0" err="1"/>
              <a:t>x|E</a:t>
            </a:r>
            <a:r>
              <a:rPr lang="en-US" altLang="en-US" sz="2400" dirty="0"/>
              <a:t>=e))</a:t>
            </a:r>
          </a:p>
        </p:txBody>
      </p:sp>
    </p:spTree>
    <p:extLst>
      <p:ext uri="{BB962C8B-B14F-4D97-AF65-F5344CB8AC3E}">
        <p14:creationId xmlns:p14="http://schemas.microsoft.com/office/powerpoint/2010/main" val="290280715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058" y="44606"/>
            <a:ext cx="10013795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Using a Bayes network to estimate a posteriori probabilities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95" y="1876822"/>
            <a:ext cx="5009891" cy="276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52F324F-1161-C644-A8A5-4F9B70128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2155" y="1022742"/>
                <a:ext cx="6534615" cy="26460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Second step: marginalize (add) to get rid of the variables you don’t care about.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52F324F-1161-C644-A8A5-4F9B70128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2155" y="1022742"/>
                <a:ext cx="6534615" cy="2646009"/>
              </a:xfrm>
              <a:blipFill>
                <a:blip r:embed="rId4"/>
                <a:stretch>
                  <a:fillRect l="-1550" t="-30622" b="-4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0E1E745-846C-CE44-A181-C7365C08E5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636621"/>
                  </p:ext>
                </p:extLst>
              </p:nvPr>
            </p:nvGraphicFramePr>
            <p:xfrm>
              <a:off x="5305591" y="3726775"/>
              <a:ext cx="6583285" cy="25141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657">
                      <a:extLst>
                        <a:ext uri="{9D8B030D-6E8A-4147-A177-3AD203B41FA5}">
                          <a16:colId xmlns:a16="http://schemas.microsoft.com/office/drawing/2014/main" val="3957502311"/>
                        </a:ext>
                      </a:extLst>
                    </a:gridCol>
                    <a:gridCol w="2633314">
                      <a:extLst>
                        <a:ext uri="{9D8B030D-6E8A-4147-A177-3AD203B41FA5}">
                          <a16:colId xmlns:a16="http://schemas.microsoft.com/office/drawing/2014/main" val="2773921390"/>
                        </a:ext>
                      </a:extLst>
                    </a:gridCol>
                    <a:gridCol w="2633314">
                      <a:extLst>
                        <a:ext uri="{9D8B030D-6E8A-4147-A177-3AD203B41FA5}">
                          <a16:colId xmlns:a16="http://schemas.microsoft.com/office/drawing/2014/main" val="2295879078"/>
                        </a:ext>
                      </a:extLst>
                    </a:gridCol>
                  </a:tblGrid>
                  <a:tr h="5028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810145"/>
                      </a:ext>
                    </a:extLst>
                  </a:tr>
                  <a:tr h="10056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.987922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.011078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9298376"/>
                      </a:ext>
                    </a:extLst>
                  </a:tr>
                  <a:tr h="10056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0.000341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.000659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112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0E1E745-846C-CE44-A181-C7365C08E5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636621"/>
                  </p:ext>
                </p:extLst>
              </p:nvPr>
            </p:nvGraphicFramePr>
            <p:xfrm>
              <a:off x="5305591" y="3726775"/>
              <a:ext cx="6583285" cy="25141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657">
                      <a:extLst>
                        <a:ext uri="{9D8B030D-6E8A-4147-A177-3AD203B41FA5}">
                          <a16:colId xmlns:a16="http://schemas.microsoft.com/office/drawing/2014/main" val="3957502311"/>
                        </a:ext>
                      </a:extLst>
                    </a:gridCol>
                    <a:gridCol w="2633314">
                      <a:extLst>
                        <a:ext uri="{9D8B030D-6E8A-4147-A177-3AD203B41FA5}">
                          <a16:colId xmlns:a16="http://schemas.microsoft.com/office/drawing/2014/main" val="2773921390"/>
                        </a:ext>
                      </a:extLst>
                    </a:gridCol>
                    <a:gridCol w="2633314">
                      <a:extLst>
                        <a:ext uri="{9D8B030D-6E8A-4147-A177-3AD203B41FA5}">
                          <a16:colId xmlns:a16="http://schemas.microsoft.com/office/drawing/2014/main" val="2295879078"/>
                        </a:ext>
                      </a:extLst>
                    </a:gridCol>
                  </a:tblGrid>
                  <a:tr h="502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500" r="-400962" b="-3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" t="-2500" r="-100481" b="-3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0000" t="-2500" r="-481" b="-39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810145"/>
                      </a:ext>
                    </a:extLst>
                  </a:tr>
                  <a:tr h="1005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51899" r="-400962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" t="-51899" r="-100481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0000" t="-51899" r="-481" b="-1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9298376"/>
                      </a:ext>
                    </a:extLst>
                  </a:tr>
                  <a:tr h="1005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50000" r="-4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00" t="-150000" r="-100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0000" t="-150000" r="-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11123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742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058" y="44606"/>
            <a:ext cx="10013795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Using a Bayes network to estimate a posteriori probabilities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95" y="1876822"/>
            <a:ext cx="5009891" cy="276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F324F-1161-C644-A8A5-4F9B7012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155" y="1022742"/>
            <a:ext cx="6534615" cy="2646009"/>
          </a:xfrm>
        </p:spPr>
        <p:txBody>
          <a:bodyPr>
            <a:normAutofit/>
          </a:bodyPr>
          <a:lstStyle/>
          <a:p>
            <a:r>
              <a:rPr lang="en-US" dirty="0"/>
              <a:t>Third step: ignore (delete) the column that didn’t happen.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0E1E745-846C-CE44-A181-C7365C08E5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1538"/>
                  </p:ext>
                </p:extLst>
              </p:nvPr>
            </p:nvGraphicFramePr>
            <p:xfrm>
              <a:off x="7892670" y="3726775"/>
              <a:ext cx="3949971" cy="25141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657">
                      <a:extLst>
                        <a:ext uri="{9D8B030D-6E8A-4147-A177-3AD203B41FA5}">
                          <a16:colId xmlns:a16="http://schemas.microsoft.com/office/drawing/2014/main" val="3957502311"/>
                        </a:ext>
                      </a:extLst>
                    </a:gridCol>
                    <a:gridCol w="2633314">
                      <a:extLst>
                        <a:ext uri="{9D8B030D-6E8A-4147-A177-3AD203B41FA5}">
                          <a16:colId xmlns:a16="http://schemas.microsoft.com/office/drawing/2014/main" val="2295879078"/>
                        </a:ext>
                      </a:extLst>
                    </a:gridCol>
                  </a:tblGrid>
                  <a:tr h="5028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810145"/>
                      </a:ext>
                    </a:extLst>
                  </a:tr>
                  <a:tr h="10056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.011078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9298376"/>
                      </a:ext>
                    </a:extLst>
                  </a:tr>
                  <a:tr h="10056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.000659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112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0E1E745-846C-CE44-A181-C7365C08E5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1538"/>
                  </p:ext>
                </p:extLst>
              </p:nvPr>
            </p:nvGraphicFramePr>
            <p:xfrm>
              <a:off x="7892670" y="3726775"/>
              <a:ext cx="3949971" cy="25141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657">
                      <a:extLst>
                        <a:ext uri="{9D8B030D-6E8A-4147-A177-3AD203B41FA5}">
                          <a16:colId xmlns:a16="http://schemas.microsoft.com/office/drawing/2014/main" val="3957502311"/>
                        </a:ext>
                      </a:extLst>
                    </a:gridCol>
                    <a:gridCol w="2633314">
                      <a:extLst>
                        <a:ext uri="{9D8B030D-6E8A-4147-A177-3AD203B41FA5}">
                          <a16:colId xmlns:a16="http://schemas.microsoft.com/office/drawing/2014/main" val="2295879078"/>
                        </a:ext>
                      </a:extLst>
                    </a:gridCol>
                  </a:tblGrid>
                  <a:tr h="502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62" t="-2500" r="-200962" b="-3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481" t="-2500" r="-481" b="-39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810145"/>
                      </a:ext>
                    </a:extLst>
                  </a:tr>
                  <a:tr h="1005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62" t="-51899" r="-200962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481" t="-51899" r="-481" b="-1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9298376"/>
                      </a:ext>
                    </a:extLst>
                  </a:tr>
                  <a:tr h="1005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62" t="-150000" r="-2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481" t="-150000" r="-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11123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948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058" y="44606"/>
            <a:ext cx="10013795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Using a Bayes network to estimate a posteriori probabilities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95" y="1876822"/>
            <a:ext cx="5009891" cy="276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52F324F-1161-C644-A8A5-4F9B70128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2155" y="1022742"/>
                <a:ext cx="6534615" cy="26460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Fourth step: use the definition of conditional probability.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52F324F-1161-C644-A8A5-4F9B70128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2155" y="1022742"/>
                <a:ext cx="6534615" cy="2646009"/>
              </a:xfrm>
              <a:blipFill>
                <a:blip r:embed="rId4"/>
                <a:stretch>
                  <a:fillRect l="-1550" t="-3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0E1E745-846C-CE44-A181-C7365C08E5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351916"/>
                  </p:ext>
                </p:extLst>
              </p:nvPr>
            </p:nvGraphicFramePr>
            <p:xfrm>
              <a:off x="7892670" y="3726775"/>
              <a:ext cx="3949971" cy="25141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657">
                      <a:extLst>
                        <a:ext uri="{9D8B030D-6E8A-4147-A177-3AD203B41FA5}">
                          <a16:colId xmlns:a16="http://schemas.microsoft.com/office/drawing/2014/main" val="3957502311"/>
                        </a:ext>
                      </a:extLst>
                    </a:gridCol>
                    <a:gridCol w="2633314">
                      <a:extLst>
                        <a:ext uri="{9D8B030D-6E8A-4147-A177-3AD203B41FA5}">
                          <a16:colId xmlns:a16="http://schemas.microsoft.com/office/drawing/2014/main" val="2295879078"/>
                        </a:ext>
                      </a:extLst>
                    </a:gridCol>
                  </a:tblGrid>
                  <a:tr h="5028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810145"/>
                      </a:ext>
                    </a:extLst>
                  </a:tr>
                  <a:tr h="10056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.943883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9298376"/>
                      </a:ext>
                    </a:extLst>
                  </a:tr>
                  <a:tr h="10056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.056117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112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0E1E745-846C-CE44-A181-C7365C08E5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351916"/>
                  </p:ext>
                </p:extLst>
              </p:nvPr>
            </p:nvGraphicFramePr>
            <p:xfrm>
              <a:off x="7892670" y="3726775"/>
              <a:ext cx="3949971" cy="25141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6657">
                      <a:extLst>
                        <a:ext uri="{9D8B030D-6E8A-4147-A177-3AD203B41FA5}">
                          <a16:colId xmlns:a16="http://schemas.microsoft.com/office/drawing/2014/main" val="3957502311"/>
                        </a:ext>
                      </a:extLst>
                    </a:gridCol>
                    <a:gridCol w="2633314">
                      <a:extLst>
                        <a:ext uri="{9D8B030D-6E8A-4147-A177-3AD203B41FA5}">
                          <a16:colId xmlns:a16="http://schemas.microsoft.com/office/drawing/2014/main" val="2295879078"/>
                        </a:ext>
                      </a:extLst>
                    </a:gridCol>
                  </a:tblGrid>
                  <a:tr h="502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62" t="-2500" r="-200962" b="-3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481" t="-2500" r="-481" b="-39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3810145"/>
                      </a:ext>
                    </a:extLst>
                  </a:tr>
                  <a:tr h="1005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62" t="-51899" r="-200962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481" t="-51899" r="-481" b="-1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9298376"/>
                      </a:ext>
                    </a:extLst>
                  </a:tr>
                  <a:tr h="10056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62" t="-150000" r="-2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481" t="-150000" r="-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11123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6920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C58D-9F1D-5D44-A49E-7B8E99DB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unexpected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A55B-2A51-E34D-9AB2-50229B77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Burglary is so unlikely that, if only Mary calls or only John calls, the probability of a burglary is still only about 5%.</a:t>
            </a:r>
          </a:p>
          <a:p>
            <a:r>
              <a:rPr lang="en-US" dirty="0"/>
              <a:t>If both Mary and John call, the probability is ~50%.  </a:t>
            </a:r>
          </a:p>
          <a:p>
            <a:pPr marL="0" indent="0">
              <a:buNone/>
            </a:pPr>
            <a:r>
              <a:rPr lang="en-US" dirty="0"/>
              <a:t>unless 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5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C58D-9F1D-5D44-A49E-7B8E99DB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unexpected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A55B-2A51-E34D-9AB2-50229B77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Burglary is so unlikely that, if only Mary calls or only John calls, the probability of a burglary is still only about 5%.</a:t>
            </a:r>
          </a:p>
          <a:p>
            <a:r>
              <a:rPr lang="en-US" dirty="0"/>
              <a:t>If both Mary and John call, the probability is ~50%.  </a:t>
            </a:r>
          </a:p>
          <a:p>
            <a:pPr marL="0" indent="0">
              <a:buNone/>
            </a:pPr>
            <a:r>
              <a:rPr lang="en-US" dirty="0"/>
              <a:t>unless …</a:t>
            </a:r>
          </a:p>
          <a:p>
            <a:r>
              <a:rPr lang="en-US" dirty="0"/>
              <a:t>If you know that there was an earthquake, then the probability is, the alarm was caused by the earthquake.  In that case, the probability you had a burglary is vanishingly small, even if twenty of your neighbors call you.</a:t>
            </a:r>
          </a:p>
          <a:p>
            <a:r>
              <a:rPr lang="en-US" dirty="0"/>
              <a:t>This is called the “explaining away” effect.  The earthquake “explains away” the burglar alarm.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Review: Bayesian inference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Bayesian network: graph semantics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Los Angeles burglar alarm example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Inference in a Bayes network</a:t>
            </a:r>
          </a:p>
          <a:p>
            <a:r>
              <a:rPr lang="en-US" dirty="0"/>
              <a:t>Conditional independence ≠ Independence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33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6981" y="4594124"/>
                <a:ext cx="11747089" cy="10766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For example,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0066FF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0066FF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0066FF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0066FF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0066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0066FF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0066FF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0066FF"/>
                          </a:solidFill>
                        </a:rPr>
                        <m:t>, </m:t>
                      </m:r>
                      <m:r>
                        <a:rPr lang="en-US" sz="36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0066FF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0066FF"/>
                          </a:solidFill>
                        </a:rPr>
                        <m:t>,</m:t>
                      </m:r>
                      <m:r>
                        <a:rPr lang="en-US" sz="36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0066FF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US" sz="3600" dirty="0" smtClean="0">
                          <a:solidFill>
                            <a:srgbClr val="0066FF"/>
                          </a:solidFill>
                        </a:rPr>
                        <m:t>) 	= 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(</m:t>
                      </m:r>
                      <m:r>
                        <a:rPr lang="en-US" sz="36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) 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(</m:t>
                      </m:r>
                      <m:r>
                        <a:rPr lang="en-US" sz="36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) 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|</m:t>
                      </m:r>
                      <m:r>
                        <a:rPr lang="en-US" sz="36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,</m:t>
                      </m:r>
                      <m:r>
                        <a:rPr lang="en-US" sz="36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) 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) 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rgbClr val="0066FF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6981" y="4594124"/>
                <a:ext cx="11747089" cy="1076633"/>
              </a:xfrm>
              <a:blipFill>
                <a:blip r:embed="rId4"/>
                <a:stretch>
                  <a:fillRect l="-778" t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76236" y="1828800"/>
          <a:ext cx="684876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5" imgW="2425680" imgH="431640" progId="Equation.3">
                  <p:embed/>
                </p:oleObj>
              </mc:Choice>
              <mc:Fallback>
                <p:oleObj name="Equation" r:id="rId5" imgW="2425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236" y="1828800"/>
                        <a:ext cx="6848765" cy="1219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62153" y="3276601"/>
            <a:ext cx="1209675" cy="1209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8151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725" y="94891"/>
            <a:ext cx="8991600" cy="1143000"/>
          </a:xfrm>
        </p:spPr>
        <p:txBody>
          <a:bodyPr/>
          <a:lstStyle/>
          <a:p>
            <a:r>
              <a:rPr lang="en-US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35651" y="1085491"/>
                <a:ext cx="9941943" cy="39289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By saying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are independent, we mean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independent if and only if they have no common ancestors</a:t>
                </a:r>
                <a:endParaRPr lang="en-US" i="1" dirty="0"/>
              </a:p>
              <a:p>
                <a:r>
                  <a:rPr lang="en-US" dirty="0"/>
                  <a:t>Example: </a:t>
                </a:r>
                <a:r>
                  <a:rPr lang="en-US" i="1" dirty="0"/>
                  <a:t>independent coin flips</a:t>
                </a:r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r>
                  <a:rPr lang="en-US" dirty="0"/>
                  <a:t>Another example: Weather is independent of all other variables in this model.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35651" y="1085491"/>
                <a:ext cx="9941943" cy="3928961"/>
              </a:xfrm>
              <a:blipFill rotWithShape="0">
                <a:blip r:embed="rId3"/>
                <a:stretch>
                  <a:fillRect l="-920" t="-3566" r="-613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B6A06FE8-50F6-4B15-A3A9-CF9A0B93C10E}"/>
              </a:ext>
            </a:extLst>
          </p:cNvPr>
          <p:cNvSpPr/>
          <p:nvPr/>
        </p:nvSpPr>
        <p:spPr>
          <a:xfrm>
            <a:off x="3886200" y="2970361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7EBF0E-890B-486E-9AE9-6955BDFABCA3}"/>
              </a:ext>
            </a:extLst>
          </p:cNvPr>
          <p:cNvSpPr/>
          <p:nvPr/>
        </p:nvSpPr>
        <p:spPr>
          <a:xfrm>
            <a:off x="5257800" y="2970361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66A9CB-0F25-46E6-94CF-36739D05E624}"/>
              </a:ext>
            </a:extLst>
          </p:cNvPr>
          <p:cNvSpPr/>
          <p:nvPr/>
        </p:nvSpPr>
        <p:spPr>
          <a:xfrm>
            <a:off x="7315200" y="2970361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42DDA0-07CD-41E1-AF0C-6090F6410E82}"/>
              </a:ext>
            </a:extLst>
          </p:cNvPr>
          <p:cNvSpPr/>
          <p:nvPr/>
        </p:nvSpPr>
        <p:spPr>
          <a:xfrm>
            <a:off x="6389717" y="2817962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  <p:pic>
        <p:nvPicPr>
          <p:cNvPr id="9" name="Picture 4" descr="dentist-network">
            <a:extLst>
              <a:ext uri="{FF2B5EF4-FFF2-40B4-BE49-F238E27FC236}">
                <a16:creationId xmlns:a16="http://schemas.microsoft.com/office/drawing/2014/main" id="{3704F3C4-7859-4B6A-A5B4-3DBE10CD5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4643678"/>
            <a:ext cx="3581400" cy="17688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5931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725" y="94891"/>
            <a:ext cx="8991600" cy="1143000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35651" y="1137250"/>
                <a:ext cx="9941943" cy="244628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By saying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are conditionally independent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, we mean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are conditionally independent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if and only if they have no common ancestors other than the ancestors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  <a:endParaRPr lang="en-US" i="1" dirty="0"/>
              </a:p>
              <a:p>
                <a:r>
                  <a:rPr lang="en-US" dirty="0"/>
                  <a:t>Example: </a:t>
                </a:r>
                <a:r>
                  <a:rPr lang="en-US" i="1" dirty="0"/>
                  <a:t>naïve Bayes model:</a:t>
                </a:r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35651" y="1137250"/>
                <a:ext cx="9941943" cy="2446283"/>
              </a:xfrm>
              <a:blipFill rotWithShape="0">
                <a:blip r:embed="rId3"/>
                <a:stretch>
                  <a:fillRect l="-920" t="-4738" b="-4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827A574-1A00-43DB-B3D2-9AA3BEB0E891}"/>
              </a:ext>
            </a:extLst>
          </p:cNvPr>
          <p:cNvSpPr/>
          <p:nvPr/>
        </p:nvSpPr>
        <p:spPr>
          <a:xfrm>
            <a:off x="3414252" y="5672571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560222-D4CC-4BD1-8112-902FBEBF5BA9}"/>
              </a:ext>
            </a:extLst>
          </p:cNvPr>
          <p:cNvSpPr/>
          <p:nvPr/>
        </p:nvSpPr>
        <p:spPr>
          <a:xfrm>
            <a:off x="4785852" y="5672571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383A1E-337A-4B69-9DED-0DBC44C20599}"/>
              </a:ext>
            </a:extLst>
          </p:cNvPr>
          <p:cNvSpPr/>
          <p:nvPr/>
        </p:nvSpPr>
        <p:spPr>
          <a:xfrm>
            <a:off x="6843252" y="5672571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2E504-32C2-4AA4-BDA5-8B7D9DFFF91D}"/>
              </a:ext>
            </a:extLst>
          </p:cNvPr>
          <p:cNvSpPr/>
          <p:nvPr/>
        </p:nvSpPr>
        <p:spPr>
          <a:xfrm>
            <a:off x="5917769" y="5520172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6A632A-DCE4-45FA-958E-7D52FBC3D435}"/>
              </a:ext>
            </a:extLst>
          </p:cNvPr>
          <p:cNvSpPr/>
          <p:nvPr/>
        </p:nvSpPr>
        <p:spPr>
          <a:xfrm>
            <a:off x="5090652" y="4072371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EBE91-7B22-4646-9E01-739A42A073AB}"/>
              </a:ext>
            </a:extLst>
          </p:cNvPr>
          <p:cNvCxnSpPr>
            <a:stCxn id="9" idx="3"/>
            <a:endCxn id="5" idx="0"/>
          </p:cNvCxnSpPr>
          <p:nvPr/>
        </p:nvCxnSpPr>
        <p:spPr>
          <a:xfrm rot="5400000">
            <a:off x="4138154" y="4586161"/>
            <a:ext cx="819711" cy="13531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4D27EA-57C1-4AE4-A516-9C2D689725C3}"/>
              </a:ext>
            </a:extLst>
          </p:cNvPr>
          <p:cNvCxnSpPr>
            <a:endCxn id="6" idx="0"/>
          </p:cNvCxnSpPr>
          <p:nvPr/>
        </p:nvCxnSpPr>
        <p:spPr>
          <a:xfrm rot="5400000">
            <a:off x="4976352" y="5253471"/>
            <a:ext cx="6858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A4E9FC-5DA2-4B8B-B7B8-8CF96C63BE3B}"/>
              </a:ext>
            </a:extLst>
          </p:cNvPr>
          <p:cNvCxnSpPr>
            <a:stCxn id="9" idx="5"/>
            <a:endCxn id="7" idx="0"/>
          </p:cNvCxnSpPr>
          <p:nvPr/>
        </p:nvCxnSpPr>
        <p:spPr>
          <a:xfrm rot="16200000" flipH="1">
            <a:off x="6175942" y="4548060"/>
            <a:ext cx="819711" cy="14293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5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969" y="884238"/>
            <a:ext cx="5732020" cy="5873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Common cause: Conditionally Independent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72044" y="884239"/>
            <a:ext cx="5092369" cy="4571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Common effect: Independent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916" y="1316965"/>
            <a:ext cx="177129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6883" y="1328466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31183F-7D56-48EA-9D2C-15619985D0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316" y="4377931"/>
                <a:ext cx="5869672" cy="24944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Are X and Z independent?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No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d>
                        <m:dPr>
                          <m:ctrlP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Are they conditionally independent given Y?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Yes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931183F-7D56-48EA-9D2C-15619985D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6" y="4377931"/>
                <a:ext cx="5869672" cy="2494451"/>
              </a:xfrm>
              <a:prstGeom prst="rect">
                <a:avLst/>
              </a:prstGeom>
              <a:blipFill rotWithShape="0">
                <a:blip r:embed="rId5"/>
                <a:stretch>
                  <a:fillRect l="-1038" t="-2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54F69319-4756-43D1-9D4D-41FFA61655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6988" y="4377931"/>
                <a:ext cx="6165012" cy="24714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Are X and Z independent?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Yes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Are they conditionally independent given Y?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No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</a:endParaRPr>
              </a:p>
              <a:p>
                <a:pPr marL="457200" lvl="1" indent="0">
                  <a:buNone/>
                </a:pPr>
                <a:endParaRPr lang="en-US" sz="20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4F69319-4756-43D1-9D4D-41FFA6165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88" y="4377931"/>
                <a:ext cx="6165012" cy="2471437"/>
              </a:xfrm>
              <a:prstGeom prst="rect">
                <a:avLst/>
              </a:prstGeom>
              <a:blipFill rotWithShape="0">
                <a:blip r:embed="rId6"/>
                <a:stretch>
                  <a:fillRect l="-1088" t="-2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5F2A2A28-7C7E-437D-AC53-552B220261F6}"/>
              </a:ext>
            </a:extLst>
          </p:cNvPr>
          <p:cNvSpPr txBox="1">
            <a:spLocks noChangeArrowheads="1"/>
          </p:cNvSpPr>
          <p:nvPr/>
        </p:nvSpPr>
        <p:spPr>
          <a:xfrm>
            <a:off x="1749725" y="46006"/>
            <a:ext cx="9872932" cy="106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Conditional independence ≠ Independence</a:t>
            </a:r>
          </a:p>
        </p:txBody>
      </p:sp>
    </p:spTree>
    <p:extLst>
      <p:ext uri="{BB962C8B-B14F-4D97-AF65-F5344CB8AC3E}">
        <p14:creationId xmlns:p14="http://schemas.microsoft.com/office/powerpoint/2010/main" val="21417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What if P(X,E) is complicated?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Very, very common problem: P(X,E) is complicated because both X and E depend on some hidden variable Y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Draw a bunch of circles and arrows that represent the dependence</a:t>
            </a:r>
          </a:p>
          <a:p>
            <a:pPr lvl="1"/>
            <a:r>
              <a:rPr lang="en-US" dirty="0"/>
              <a:t>When your algorithm performs inference, make sure it does so in the order of the graph</a:t>
            </a:r>
          </a:p>
          <a:p>
            <a:r>
              <a:rPr lang="en-US" dirty="0"/>
              <a:t>FORMALISM: Bayesian Network</a:t>
            </a:r>
          </a:p>
        </p:txBody>
      </p:sp>
    </p:spTree>
    <p:extLst>
      <p:ext uri="{BB962C8B-B14F-4D97-AF65-F5344CB8AC3E}">
        <p14:creationId xmlns:p14="http://schemas.microsoft.com/office/powerpoint/2010/main" val="960352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969" y="884238"/>
            <a:ext cx="5732020" cy="5873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Common cause: Conditionally Independent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72044" y="884239"/>
            <a:ext cx="5092369" cy="4571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Common effect: Independent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916" y="1316965"/>
            <a:ext cx="177129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6883" y="1328466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31183F-7D56-48EA-9D2C-15619985D041}"/>
              </a:ext>
            </a:extLst>
          </p:cNvPr>
          <p:cNvSpPr txBox="1">
            <a:spLocks/>
          </p:cNvSpPr>
          <p:nvPr/>
        </p:nvSpPr>
        <p:spPr>
          <a:xfrm>
            <a:off x="157316" y="4377931"/>
            <a:ext cx="5869672" cy="2494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Are X and Z independent? </a:t>
            </a:r>
            <a:r>
              <a:rPr lang="en-US" sz="2000" b="1" dirty="0">
                <a:solidFill>
                  <a:srgbClr val="FF0000"/>
                </a:solidFill>
              </a:rPr>
              <a:t>No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Knowing X tells you about Y, which tells you about Z.</a:t>
            </a:r>
          </a:p>
          <a:p>
            <a:pPr marL="0" indent="0">
              <a:buNone/>
            </a:pPr>
            <a:r>
              <a:rPr lang="en-US" sz="2000" dirty="0"/>
              <a:t>Are they conditionally independent given Y? </a:t>
            </a:r>
            <a:r>
              <a:rPr lang="en-US" sz="2000" b="1" dirty="0">
                <a:solidFill>
                  <a:srgbClr val="FF0000"/>
                </a:solidFill>
              </a:rPr>
              <a:t>Yes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If you already know Y, then X gives you no useful information about Z.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4F69319-4756-43D1-9D4D-41FFA6165596}"/>
              </a:ext>
            </a:extLst>
          </p:cNvPr>
          <p:cNvSpPr txBox="1">
            <a:spLocks/>
          </p:cNvSpPr>
          <p:nvPr/>
        </p:nvSpPr>
        <p:spPr>
          <a:xfrm>
            <a:off x="6026988" y="4377931"/>
            <a:ext cx="6165012" cy="247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Are X and Z independent? </a:t>
            </a:r>
            <a:r>
              <a:rPr lang="en-US" sz="2000" b="1" dirty="0">
                <a:solidFill>
                  <a:srgbClr val="FF0000"/>
                </a:solidFill>
              </a:rPr>
              <a:t>Yes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Knowing X tells you nothing about Z.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Are they conditionally independent given Y? </a:t>
            </a:r>
            <a:r>
              <a:rPr lang="en-US" sz="2000" b="1" dirty="0">
                <a:solidFill>
                  <a:srgbClr val="FF0000"/>
                </a:solidFill>
              </a:rPr>
              <a:t>No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If Y is true, then either X or Z must be true.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Knowing that X is false means Z must be true.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We say that X “</a:t>
            </a:r>
            <a:r>
              <a:rPr lang="en-US" sz="2000">
                <a:solidFill>
                  <a:srgbClr val="0066FF"/>
                </a:solidFill>
              </a:rPr>
              <a:t>explains away” Z.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2A2A28-7C7E-437D-AC53-552B220261F6}"/>
              </a:ext>
            </a:extLst>
          </p:cNvPr>
          <p:cNvSpPr txBox="1">
            <a:spLocks noChangeArrowheads="1"/>
          </p:cNvSpPr>
          <p:nvPr/>
        </p:nvSpPr>
        <p:spPr>
          <a:xfrm>
            <a:off x="1749725" y="46006"/>
            <a:ext cx="9872932" cy="1065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Conditional independence ≠ Independence</a:t>
            </a:r>
          </a:p>
        </p:txBody>
      </p:sp>
    </p:spTree>
    <p:extLst>
      <p:ext uri="{BB962C8B-B14F-4D97-AF65-F5344CB8AC3E}">
        <p14:creationId xmlns:p14="http://schemas.microsoft.com/office/powerpoint/2010/main" val="2875647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725" y="94891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independence ≠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0376" y="3654839"/>
                <a:ext cx="10886535" cy="296802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Being conditionally independent given X does NOT mean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independent.  Quite the opposite.  For example:</a:t>
                </a:r>
              </a:p>
              <a:p>
                <a:r>
                  <a:rPr lang="en-US" dirty="0"/>
                  <a:t>The document topic, X, can be either “sports” or “pets”, equally probable.</a:t>
                </a:r>
              </a:p>
              <a:p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r>
                  <a:rPr lang="en-US" dirty="0"/>
                  <a:t>=1 if the document contains the word “food,” otherwise W</a:t>
                </a:r>
                <a:r>
                  <a:rPr lang="en-US" baseline="-25000" dirty="0"/>
                  <a:t>1</a:t>
                </a:r>
                <a:r>
                  <a:rPr lang="en-US" dirty="0"/>
                  <a:t>=0.</a:t>
                </a:r>
              </a:p>
              <a:p>
                <a:r>
                  <a:rPr lang="en-US" dirty="0"/>
                  <a:t>W</a:t>
                </a:r>
                <a:r>
                  <a:rPr lang="en-US" baseline="-25000" dirty="0"/>
                  <a:t>2</a:t>
                </a:r>
                <a:r>
                  <a:rPr lang="en-US" dirty="0"/>
                  <a:t>=1 if the document contains the word “dog,” otherwise W</a:t>
                </a:r>
                <a:r>
                  <a:rPr lang="en-US" baseline="-25000" dirty="0"/>
                  <a:t>2</a:t>
                </a:r>
                <a:r>
                  <a:rPr lang="en-US" dirty="0"/>
                  <a:t>=0.</a:t>
                </a:r>
              </a:p>
              <a:p>
                <a:r>
                  <a:rPr lang="en-US" dirty="0"/>
                  <a:t>Suppose you don’t know X, but you know that W</a:t>
                </a:r>
                <a:r>
                  <a:rPr lang="en-US" baseline="-25000" dirty="0"/>
                  <a:t>2</a:t>
                </a:r>
                <a:r>
                  <a:rPr lang="en-US" dirty="0"/>
                  <a:t>=1 (the document has the word “dog”).  Does that change your estimate of p(W</a:t>
                </a:r>
                <a:r>
                  <a:rPr lang="en-US" baseline="-25000" dirty="0"/>
                  <a:t>1</a:t>
                </a:r>
                <a:r>
                  <a:rPr lang="en-US" dirty="0"/>
                  <a:t>=1)?</a:t>
                </a:r>
              </a:p>
              <a:p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0376" y="3654839"/>
                <a:ext cx="10886535" cy="2968029"/>
              </a:xfrm>
              <a:blipFill>
                <a:blip r:embed="rId3"/>
                <a:stretch>
                  <a:fillRect l="-1049" t="-3863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827A574-1A00-43DB-B3D2-9AA3BEB0E891}"/>
              </a:ext>
            </a:extLst>
          </p:cNvPr>
          <p:cNvSpPr/>
          <p:nvPr/>
        </p:nvSpPr>
        <p:spPr>
          <a:xfrm>
            <a:off x="3414252" y="2613058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560222-D4CC-4BD1-8112-902FBEBF5BA9}"/>
              </a:ext>
            </a:extLst>
          </p:cNvPr>
          <p:cNvSpPr/>
          <p:nvPr/>
        </p:nvSpPr>
        <p:spPr>
          <a:xfrm>
            <a:off x="4785852" y="2613058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383A1E-337A-4B69-9DED-0DBC44C20599}"/>
              </a:ext>
            </a:extLst>
          </p:cNvPr>
          <p:cNvSpPr/>
          <p:nvPr/>
        </p:nvSpPr>
        <p:spPr>
          <a:xfrm>
            <a:off x="6843252" y="2613058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2E504-32C2-4AA4-BDA5-8B7D9DFFF91D}"/>
              </a:ext>
            </a:extLst>
          </p:cNvPr>
          <p:cNvSpPr/>
          <p:nvPr/>
        </p:nvSpPr>
        <p:spPr>
          <a:xfrm>
            <a:off x="5917769" y="2460659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6A632A-DCE4-45FA-958E-7D52FBC3D435}"/>
              </a:ext>
            </a:extLst>
          </p:cNvPr>
          <p:cNvSpPr/>
          <p:nvPr/>
        </p:nvSpPr>
        <p:spPr>
          <a:xfrm>
            <a:off x="5090652" y="1012858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EBE91-7B22-4646-9E01-739A42A073AB}"/>
              </a:ext>
            </a:extLst>
          </p:cNvPr>
          <p:cNvCxnSpPr>
            <a:stCxn id="9" idx="3"/>
            <a:endCxn id="5" idx="0"/>
          </p:cNvCxnSpPr>
          <p:nvPr/>
        </p:nvCxnSpPr>
        <p:spPr>
          <a:xfrm rot="5400000">
            <a:off x="4138154" y="1526648"/>
            <a:ext cx="819711" cy="13531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4D27EA-57C1-4AE4-A516-9C2D689725C3}"/>
              </a:ext>
            </a:extLst>
          </p:cNvPr>
          <p:cNvCxnSpPr>
            <a:endCxn id="6" idx="0"/>
          </p:cNvCxnSpPr>
          <p:nvPr/>
        </p:nvCxnSpPr>
        <p:spPr>
          <a:xfrm rot="5400000">
            <a:off x="4976352" y="2193958"/>
            <a:ext cx="6858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A4E9FC-5DA2-4B8B-B7B8-8CF96C63BE3B}"/>
              </a:ext>
            </a:extLst>
          </p:cNvPr>
          <p:cNvCxnSpPr>
            <a:stCxn id="9" idx="5"/>
            <a:endCxn id="7" idx="0"/>
          </p:cNvCxnSpPr>
          <p:nvPr/>
        </p:nvCxnSpPr>
        <p:spPr>
          <a:xfrm rot="16200000" flipH="1">
            <a:off x="6175942" y="1488547"/>
            <a:ext cx="819711" cy="14293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79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725" y="94891"/>
            <a:ext cx="8991600" cy="1143000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35651" y="1085491"/>
                <a:ext cx="9941943" cy="54820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Another example: </a:t>
                </a:r>
                <a:r>
                  <a:rPr lang="en-US" i="1" dirty="0"/>
                  <a:t>causal chain</a:t>
                </a:r>
              </a:p>
              <a:p>
                <a:endParaRPr lang="en-US" i="1" dirty="0"/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X and Z are conditionally independent given Y, because they have no common ancestors other than the ancestors of Y.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Being conditionally independent given Y does NOT mean that X and Z are independent.  Quite the opposite.  For example,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)=0.5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. Then we can calculate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=0.64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35651" y="1085491"/>
                <a:ext cx="9941943" cy="5482085"/>
              </a:xfrm>
              <a:blipFill rotWithShape="0">
                <a:blip r:embed="rId3"/>
                <a:stretch>
                  <a:fillRect l="-1226" t="-1780" r="-552" b="-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2459" y="1675672"/>
            <a:ext cx="68865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39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525963"/>
          </a:xfrm>
        </p:spPr>
        <p:txBody>
          <a:bodyPr/>
          <a:lstStyle/>
          <a:p>
            <a:r>
              <a:rPr lang="en-US" dirty="0"/>
              <a:t>Review: Bayesian inference</a:t>
            </a:r>
          </a:p>
          <a:p>
            <a:r>
              <a:rPr lang="en-US" dirty="0"/>
              <a:t>Bayesian network: graph semantics</a:t>
            </a:r>
          </a:p>
          <a:p>
            <a:r>
              <a:rPr lang="en-US" dirty="0"/>
              <a:t>The Los Angeles burglar alarm example</a:t>
            </a:r>
          </a:p>
          <a:p>
            <a:r>
              <a:rPr lang="en-US" dirty="0"/>
              <a:t>Inference in a Bayes network</a:t>
            </a:r>
          </a:p>
          <a:p>
            <a:r>
              <a:rPr lang="en-US" dirty="0"/>
              <a:t>Conditional independence ≠ Independence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5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503238"/>
            <a:ext cx="8229600" cy="868363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Hidden Variables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28800" y="1447800"/>
            <a:ext cx="8686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r>
              <a:rPr lang="en-US" altLang="en-US" sz="2400" dirty="0">
                <a:solidFill>
                  <a:srgbClr val="000000"/>
                </a:solidFill>
              </a:rPr>
              <a:t>A general scenario:</a:t>
            </a:r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r>
              <a:rPr lang="en-US" altLang="en-US" sz="2000" dirty="0">
                <a:solidFill>
                  <a:srgbClr val="000000"/>
                </a:solidFill>
              </a:rPr>
              <a:t>Query </a:t>
            </a:r>
            <a:r>
              <a:rPr lang="en-US" altLang="en-US" sz="2000" i="1" dirty="0">
                <a:solidFill>
                  <a:srgbClr val="000000"/>
                </a:solidFill>
              </a:rPr>
              <a:t>variables: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</a:rPr>
              <a:t>X</a:t>
            </a:r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r>
              <a:rPr lang="en-US" altLang="en-US" sz="2000" i="1" dirty="0">
                <a:solidFill>
                  <a:srgbClr val="000000"/>
                </a:solidFill>
              </a:rPr>
              <a:t>Evidence </a:t>
            </a:r>
            <a:r>
              <a:rPr lang="en-US" altLang="en-US" sz="2000" dirty="0">
                <a:solidFill>
                  <a:srgbClr val="000000"/>
                </a:solidFill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</a:rPr>
              <a:t>observed</a:t>
            </a:r>
            <a:r>
              <a:rPr lang="en-US" altLang="en-US" sz="2000" dirty="0">
                <a:solidFill>
                  <a:srgbClr val="000000"/>
                </a:solidFill>
              </a:rPr>
              <a:t>) variables and their values: </a:t>
            </a:r>
            <a:r>
              <a:rPr lang="en-US" altLang="en-US" sz="2000" b="1" dirty="0">
                <a:solidFill>
                  <a:srgbClr val="0000FF"/>
                </a:solidFill>
              </a:rPr>
              <a:t>E</a:t>
            </a:r>
            <a:r>
              <a:rPr lang="en-US" altLang="en-US" sz="2000" dirty="0">
                <a:solidFill>
                  <a:srgbClr val="0000FF"/>
                </a:solidFill>
              </a:rPr>
              <a:t> = </a:t>
            </a:r>
            <a:r>
              <a:rPr lang="en-US" altLang="en-US" sz="2000" b="1" dirty="0">
                <a:solidFill>
                  <a:srgbClr val="0000FF"/>
                </a:solidFill>
              </a:rPr>
              <a:t>e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r>
              <a:rPr lang="en-US" altLang="en-US" sz="2000" i="1" dirty="0">
                <a:solidFill>
                  <a:srgbClr val="000000"/>
                </a:solidFill>
              </a:rPr>
              <a:t>Unobserved </a:t>
            </a:r>
            <a:r>
              <a:rPr lang="en-US" altLang="en-US" sz="2000" dirty="0">
                <a:solidFill>
                  <a:srgbClr val="000000"/>
                </a:solidFill>
              </a:rPr>
              <a:t>variables: </a:t>
            </a:r>
            <a:r>
              <a:rPr lang="en-US" altLang="en-US" sz="2000" b="1" dirty="0">
                <a:solidFill>
                  <a:srgbClr val="0000FF"/>
                </a:solidFill>
              </a:rPr>
              <a:t>Y</a:t>
            </a:r>
            <a:r>
              <a:rPr lang="en-US" altLang="en-US" sz="2000" dirty="0">
                <a:solidFill>
                  <a:srgbClr val="000000"/>
                </a:solidFill>
              </a:rPr>
              <a:t>  </a:t>
            </a:r>
          </a:p>
          <a:p>
            <a:pPr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r>
              <a:rPr lang="en-US" altLang="en-US" sz="2400" b="1" dirty="0">
                <a:solidFill>
                  <a:srgbClr val="000000"/>
                </a:solidFill>
              </a:rPr>
              <a:t>Inference problem</a:t>
            </a:r>
            <a:r>
              <a:rPr lang="en-US" altLang="en-US" sz="2400" dirty="0">
                <a:solidFill>
                  <a:srgbClr val="000000"/>
                </a:solidFill>
              </a:rPr>
              <a:t>: answer questions about the query variables given the evidence variables</a:t>
            </a:r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r>
              <a:rPr lang="en-US" altLang="en-US" sz="2000" dirty="0">
                <a:solidFill>
                  <a:srgbClr val="000000"/>
                </a:solidFill>
              </a:rPr>
              <a:t>This can be done using the posterior distribution </a:t>
            </a:r>
            <a:r>
              <a:rPr lang="en-US" altLang="en-US" sz="2000" dirty="0">
                <a:solidFill>
                  <a:srgbClr val="0000FF"/>
                </a:solidFill>
              </a:rPr>
              <a:t>P(</a:t>
            </a:r>
            <a:r>
              <a:rPr lang="en-US" altLang="en-US" sz="2000" b="1" dirty="0">
                <a:solidFill>
                  <a:srgbClr val="0000FF"/>
                </a:solidFill>
              </a:rPr>
              <a:t>X</a:t>
            </a:r>
            <a:r>
              <a:rPr lang="en-US" altLang="en-US" sz="2000" dirty="0">
                <a:solidFill>
                  <a:srgbClr val="0000FF"/>
                </a:solidFill>
              </a:rPr>
              <a:t> | </a:t>
            </a:r>
            <a:r>
              <a:rPr lang="en-US" altLang="en-US" sz="2000" b="1" dirty="0">
                <a:solidFill>
                  <a:srgbClr val="0000FF"/>
                </a:solidFill>
              </a:rPr>
              <a:t>E</a:t>
            </a:r>
            <a:r>
              <a:rPr lang="en-US" altLang="en-US" sz="2000" dirty="0">
                <a:solidFill>
                  <a:srgbClr val="0000FF"/>
                </a:solidFill>
              </a:rPr>
              <a:t> = </a:t>
            </a:r>
            <a:r>
              <a:rPr lang="en-US" altLang="en-US" sz="2000" b="1" dirty="0">
                <a:solidFill>
                  <a:srgbClr val="0000FF"/>
                </a:solidFill>
              </a:rPr>
              <a:t>e</a:t>
            </a:r>
            <a:r>
              <a:rPr lang="en-US" altLang="en-US" sz="2000" dirty="0">
                <a:solidFill>
                  <a:srgbClr val="0000FF"/>
                </a:solidFill>
              </a:rPr>
              <a:t>)</a:t>
            </a:r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r>
              <a:rPr lang="en-US" altLang="en-US" sz="2000" dirty="0">
                <a:solidFill>
                  <a:srgbClr val="000000"/>
                </a:solidFill>
              </a:rPr>
              <a:t>In turn, the posterior needs to be derived from the full joint </a:t>
            </a:r>
            <a:r>
              <a:rPr lang="en-US" altLang="en-US" sz="2000" dirty="0">
                <a:solidFill>
                  <a:srgbClr val="0000FF"/>
                </a:solidFill>
              </a:rPr>
              <a:t>P(</a:t>
            </a:r>
            <a:r>
              <a:rPr lang="en-US" altLang="en-US" sz="2000" b="1" dirty="0">
                <a:solidFill>
                  <a:srgbClr val="0000FF"/>
                </a:solidFill>
              </a:rPr>
              <a:t>X</a:t>
            </a:r>
            <a:r>
              <a:rPr lang="en-US" altLang="en-US" sz="2000" dirty="0">
                <a:solidFill>
                  <a:srgbClr val="0000FF"/>
                </a:solidFill>
              </a:rPr>
              <a:t>, </a:t>
            </a:r>
            <a:r>
              <a:rPr lang="en-US" altLang="en-US" sz="2000" b="1" dirty="0">
                <a:solidFill>
                  <a:srgbClr val="0000FF"/>
                </a:solidFill>
              </a:rPr>
              <a:t>E</a:t>
            </a:r>
            <a:r>
              <a:rPr lang="en-US" altLang="en-US" sz="2000" dirty="0">
                <a:solidFill>
                  <a:srgbClr val="0000FF"/>
                </a:solidFill>
              </a:rPr>
              <a:t>, </a:t>
            </a:r>
            <a:r>
              <a:rPr lang="en-US" altLang="en-US" sz="2000" b="1" dirty="0">
                <a:solidFill>
                  <a:srgbClr val="0000FF"/>
                </a:solidFill>
              </a:rPr>
              <a:t>Y</a:t>
            </a:r>
            <a:r>
              <a:rPr lang="en-US" altLang="en-US" sz="2000" dirty="0">
                <a:solidFill>
                  <a:srgbClr val="0000FF"/>
                </a:solidFill>
              </a:rPr>
              <a:t>)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defTabSz="457200" eaLnBrk="1" hangingPunct="0">
              <a:spcAft>
                <a:spcPts val="1425"/>
              </a:spcAft>
            </a:pPr>
            <a:endParaRPr lang="en-US" altLang="en-US" sz="2400" dirty="0">
              <a:solidFill>
                <a:srgbClr val="000000"/>
              </a:solidFill>
            </a:endParaRPr>
          </a:p>
          <a:p>
            <a:pPr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r>
              <a:rPr lang="en-US" altLang="en-US" sz="2400" dirty="0">
                <a:solidFill>
                  <a:srgbClr val="000000"/>
                </a:solidFill>
              </a:rPr>
              <a:t>Bayesian networks are a tool for representing joint probability distributions efficiently</a:t>
            </a:r>
            <a:endParaRPr lang="en-US" sz="2400" dirty="0"/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24400"/>
            <a:ext cx="4902200" cy="82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8270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8"/>
            <a:ext cx="8229600" cy="4525963"/>
          </a:xfrm>
        </p:spPr>
        <p:txBody>
          <a:bodyPr/>
          <a:lstStyle/>
          <a:p>
            <a:r>
              <a:rPr lang="en-US" dirty="0"/>
              <a:t>More commonly called </a:t>
            </a:r>
            <a:r>
              <a:rPr lang="en-US" i="1" dirty="0">
                <a:solidFill>
                  <a:srgbClr val="0070C0"/>
                </a:solidFill>
              </a:rPr>
              <a:t>graphical models</a:t>
            </a:r>
          </a:p>
          <a:p>
            <a:r>
              <a:rPr lang="en-US" dirty="0"/>
              <a:t>A way to depict conditional independence relationships between random variables</a:t>
            </a:r>
          </a:p>
          <a:p>
            <a:r>
              <a:rPr lang="en-US" dirty="0"/>
              <a:t>A compact specification of full joint distributions</a:t>
            </a:r>
          </a:p>
        </p:txBody>
      </p:sp>
      <p:pic>
        <p:nvPicPr>
          <p:cNvPr id="101378" name="Picture 2" descr="http://pgm.stanford.edu/Images/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533775"/>
            <a:ext cx="2799054" cy="31337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0" name="Picture 4" descr="http://www.flazx.us/covers/large-155860479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533775"/>
            <a:ext cx="1999317" cy="3133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4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525963"/>
          </a:xfrm>
        </p:spPr>
        <p:txBody>
          <a:bodyPr/>
          <a:lstStyle/>
          <a:p>
            <a:r>
              <a:rPr lang="en-US" dirty="0"/>
              <a:t>Review: Bayesian inference</a:t>
            </a:r>
          </a:p>
          <a:p>
            <a:r>
              <a:rPr lang="en-US" dirty="0"/>
              <a:t>Bayesian network: graph semantics</a:t>
            </a:r>
          </a:p>
          <a:p>
            <a:r>
              <a:rPr lang="en-US" dirty="0"/>
              <a:t>The Los Angeles burglar alarm example</a:t>
            </a:r>
          </a:p>
          <a:p>
            <a:r>
              <a:rPr lang="en-US" dirty="0"/>
              <a:t>Inference in a Bayes network</a:t>
            </a:r>
          </a:p>
          <a:p>
            <a:r>
              <a:rPr lang="en-US" dirty="0"/>
              <a:t>Conditional independence ≠ Independence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5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networks: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941638"/>
            <a:ext cx="8229600" cy="2773363"/>
          </a:xfrm>
        </p:spPr>
        <p:txBody>
          <a:bodyPr/>
          <a:lstStyle/>
          <a:p>
            <a:r>
              <a:rPr lang="en-US" b="1" dirty="0"/>
              <a:t>Nodes:</a:t>
            </a:r>
            <a:r>
              <a:rPr lang="en-US" dirty="0"/>
              <a:t> random variables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b="1" dirty="0"/>
              <a:t>Arcs:</a:t>
            </a:r>
            <a:r>
              <a:rPr lang="en-US" dirty="0"/>
              <a:t> interactions</a:t>
            </a:r>
          </a:p>
          <a:p>
            <a:pPr lvl="1"/>
            <a:r>
              <a:rPr lang="en-US" dirty="0"/>
              <a:t>An arrow from one variable to another indicates </a:t>
            </a:r>
            <a:br>
              <a:rPr lang="en-US" dirty="0"/>
            </a:br>
            <a:r>
              <a:rPr lang="en-US" dirty="0"/>
              <a:t>direct influence</a:t>
            </a:r>
          </a:p>
          <a:p>
            <a:pPr lvl="1"/>
            <a:r>
              <a:rPr lang="en-US" dirty="0"/>
              <a:t>Must form a directed, </a:t>
            </a:r>
            <a:r>
              <a:rPr lang="en-US" i="1" dirty="0"/>
              <a:t>acyclic</a:t>
            </a:r>
            <a:r>
              <a:rPr lang="en-US" dirty="0"/>
              <a:t> graph</a:t>
            </a:r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888770"/>
            <a:ext cx="3581400" cy="17688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69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</a:t>
            </a:r>
            <a:br>
              <a:rPr lang="en-US" dirty="0"/>
            </a:br>
            <a:r>
              <a:rPr lang="en-US" dirty="0"/>
              <a:t>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05001"/>
            <a:ext cx="8229600" cy="4221163"/>
          </a:xfrm>
        </p:spPr>
        <p:txBody>
          <a:bodyPr/>
          <a:lstStyle/>
          <a:p>
            <a:r>
              <a:rPr lang="en-US" dirty="0"/>
              <a:t>Complete independence: no interactions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2578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7315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9717" y="3657601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222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334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Naïve Bayes document model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variables: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X</a:t>
            </a:r>
            <a:r>
              <a:rPr lang="en-US" dirty="0"/>
              <a:t>: document class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W</a:t>
            </a:r>
            <a:r>
              <a:rPr lang="en-US" baseline="-25000" dirty="0">
                <a:solidFill>
                  <a:srgbClr val="0066FF"/>
                </a:solidFill>
              </a:rPr>
              <a:t>1</a:t>
            </a:r>
            <a:r>
              <a:rPr lang="en-US" dirty="0">
                <a:solidFill>
                  <a:srgbClr val="0066FF"/>
                </a:solidFill>
              </a:rPr>
              <a:t>, …, W</a:t>
            </a:r>
            <a:r>
              <a:rPr lang="en-US" baseline="-25000" dirty="0">
                <a:solidFill>
                  <a:srgbClr val="0066FF"/>
                </a:solidFill>
              </a:rPr>
              <a:t>n</a:t>
            </a:r>
            <a:r>
              <a:rPr lang="en-US" dirty="0"/>
              <a:t>: words in the document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52578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257800" y="52578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7315200" y="52578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9717" y="5105401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8" name="Oval 7"/>
          <p:cNvSpPr/>
          <p:nvPr/>
        </p:nvSpPr>
        <p:spPr>
          <a:xfrm>
            <a:off x="5562600" y="36576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  <a:endCxn id="4" idx="0"/>
          </p:cNvCxnSpPr>
          <p:nvPr/>
        </p:nvCxnSpPr>
        <p:spPr>
          <a:xfrm rot="5400000">
            <a:off x="4610102" y="4171390"/>
            <a:ext cx="819711" cy="13531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rot="5400000">
            <a:off x="5448300" y="4838700"/>
            <a:ext cx="6858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6" idx="0"/>
          </p:cNvCxnSpPr>
          <p:nvPr/>
        </p:nvCxnSpPr>
        <p:spPr>
          <a:xfrm rot="16200000" flipH="1">
            <a:off x="6647890" y="4133289"/>
            <a:ext cx="819711" cy="14293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600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1941</Words>
  <Application>Microsoft Macintosh PowerPoint</Application>
  <PresentationFormat>Widescreen</PresentationFormat>
  <Paragraphs>305</Paragraphs>
  <Slides>33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Equation</vt:lpstr>
      <vt:lpstr>CS440/ECE448 Lecture 15: Bayesian Networks</vt:lpstr>
      <vt:lpstr>Review: Bayesian inference</vt:lpstr>
      <vt:lpstr>Today: What if P(X,E) is complicated?</vt:lpstr>
      <vt:lpstr>Hidden Variables</vt:lpstr>
      <vt:lpstr>Bayesian networks</vt:lpstr>
      <vt:lpstr>Outline</vt:lpstr>
      <vt:lpstr>Bayesian networks: Structure</vt:lpstr>
      <vt:lpstr>Example: N independent  coin flips</vt:lpstr>
      <vt:lpstr>Example: Naïve Bayes document model</vt:lpstr>
      <vt:lpstr>Outline</vt:lpstr>
      <vt:lpstr>Example: Los Angeles Burglar Alarm</vt:lpstr>
      <vt:lpstr>Example: Burglar Alarm</vt:lpstr>
      <vt:lpstr>Conditional independence and the joint distribution</vt:lpstr>
      <vt:lpstr>Conditional probability distributions</vt:lpstr>
      <vt:lpstr>Example: Burglar Alarm</vt:lpstr>
      <vt:lpstr>Example: Burglar Alarm</vt:lpstr>
      <vt:lpstr>Outline</vt:lpstr>
      <vt:lpstr>Classification using probabilities</vt:lpstr>
      <vt:lpstr>Using a Bayes network to estimate a posteriori probabilities</vt:lpstr>
      <vt:lpstr>Using a Bayes network to estimate a posteriori probabilities</vt:lpstr>
      <vt:lpstr>Using a Bayes network to estimate a posteriori probabilities</vt:lpstr>
      <vt:lpstr>Using a Bayes network to estimate a posteriori probabilities</vt:lpstr>
      <vt:lpstr>Some unexpected conclusions</vt:lpstr>
      <vt:lpstr>Some unexpected conclusions</vt:lpstr>
      <vt:lpstr>Outline</vt:lpstr>
      <vt:lpstr>The joint probability distribution</vt:lpstr>
      <vt:lpstr>Independence</vt:lpstr>
      <vt:lpstr>Conditional independence</vt:lpstr>
      <vt:lpstr>PowerPoint Presentation</vt:lpstr>
      <vt:lpstr>PowerPoint Presentation</vt:lpstr>
      <vt:lpstr>Conditional independence ≠ Independence</vt:lpstr>
      <vt:lpstr>Conditional independence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CS440/ECE448 Lecture 18: Bayesian Networks</dc:title>
  <dc:creator>Hasegawa-Johnson, Mark Allan</dc:creator>
  <cp:lastModifiedBy>Hasegawa-Johnson, Mark Allan</cp:lastModifiedBy>
  <cp:revision>48</cp:revision>
  <cp:lastPrinted>2018-03-27T01:28:07Z</cp:lastPrinted>
  <dcterms:created xsi:type="dcterms:W3CDTF">2017-10-25T23:47:02Z</dcterms:created>
  <dcterms:modified xsi:type="dcterms:W3CDTF">2020-02-24T01:48:49Z</dcterms:modified>
</cp:coreProperties>
</file>