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8" r:id="rId11"/>
    <p:sldId id="350" r:id="rId12"/>
    <p:sldId id="351" r:id="rId13"/>
    <p:sldId id="357" r:id="rId14"/>
    <p:sldId id="358" r:id="rId15"/>
    <p:sldId id="359" r:id="rId16"/>
    <p:sldId id="362" r:id="rId17"/>
    <p:sldId id="361" r:id="rId18"/>
    <p:sldId id="365" r:id="rId19"/>
    <p:sldId id="366" r:id="rId20"/>
    <p:sldId id="367" r:id="rId21"/>
    <p:sldId id="368" r:id="rId22"/>
    <p:sldId id="369" r:id="rId23"/>
    <p:sldId id="374" r:id="rId24"/>
    <p:sldId id="373" r:id="rId25"/>
    <p:sldId id="370" r:id="rId26"/>
    <p:sldId id="315" r:id="rId27"/>
    <p:sldId id="288" r:id="rId28"/>
    <p:sldId id="289" r:id="rId29"/>
    <p:sldId id="292" r:id="rId30"/>
    <p:sldId id="372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75" r:id="rId4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21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449EC1E-127F-478D-AEDE-AD2B65D050B6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248168E-2424-441E-8DC9-679C964CB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0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63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32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93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2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56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03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33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51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85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39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09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63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13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8488-FC5D-4DF9-B359-E430F1F9F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6C7E8-16DC-4EA1-B032-A9B45FAEF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9CDE0-E52E-4DC9-A5BB-A2DD02A4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26A3-07A5-41A9-A017-9428DA893F44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C53C8-3593-40C7-BAEE-DDE59BCD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E8CDF-882B-4A5F-B1A2-5DB2BA17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0E8-02AC-44C5-BF0B-26812809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4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D2AF-98B1-4EDC-A916-79F7B1E5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618C6-BFDD-4124-B702-FE814110B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E92EC-B791-4932-8058-8A5F6CAA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26A3-07A5-41A9-A017-9428DA893F44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3ED69-F06F-43B1-986C-FB2FED7B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CEC34-0B2A-4EAC-83B0-E14E2A7E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0E8-02AC-44C5-BF0B-26812809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7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232FD-64C3-4D48-8A6D-F476D7E1D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CD3BC-68F3-4B7D-B90C-E20CFF07E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1878F-C695-42A2-B949-7EE79B42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26A3-07A5-41A9-A017-9428DA893F44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6B87E-38A9-45A2-BB44-B5535908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1684E-AA3C-4D09-B57B-75C995AF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0E8-02AC-44C5-BF0B-26812809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5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620B-647E-43B7-B4B4-56F79FF2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F5BF9-1481-4E6A-8349-A589FA5B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1C81B-7F6D-40B3-9A42-304305EC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26A3-07A5-41A9-A017-9428DA893F44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AF6F0-10B5-4036-95FF-0685745C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0D0E3-3B4E-44CD-A533-6802AD26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0E8-02AC-44C5-BF0B-26812809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7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176D-A217-4688-8A3F-F4DAFDD8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126A9-7FCF-45E8-ADE2-956DF404B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4CCB6-3CA7-483B-AE7B-766171B9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26A3-07A5-41A9-A017-9428DA893F44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377C5-6F71-4716-BDD7-2B81A443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38E41-6D12-4199-8EBC-328A5F1B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0E8-02AC-44C5-BF0B-26812809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4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EC72-15DA-4F62-BBF1-2E8671D8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CAE52-2EC1-4EB8-8D8C-40F87F2A9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E1C4E-B1D2-4309-9251-E704E529D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6DFE-62FE-4902-B2B3-FEEC762D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26A3-07A5-41A9-A017-9428DA893F44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5FD0B-7CFC-4666-9942-8A40B6A0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B8FBB-C344-499E-BD6C-39955881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0E8-02AC-44C5-BF0B-26812809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4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8081-53F9-4B7F-AC62-D11DA0AF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0EF4E-9B63-4263-A939-BD61AC3B1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364BC-CCED-4C93-A059-05FBBAC0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0FD0C-A0A9-45F4-BC83-70AD283E8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E0AAB-35AF-4B7E-AC7A-512CD4A87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97AD0-78AB-42E8-B895-752683E7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26A3-07A5-41A9-A017-9428DA893F44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1B77C-50EA-438B-B9EC-B69C5A9B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6F6ED-B910-4BD2-8319-80F8628E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0E8-02AC-44C5-BF0B-26812809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6DE6-A854-4DF9-9B47-38B52AC5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97C2E-67AD-4F6C-ABC3-34CDD7BD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26A3-07A5-41A9-A017-9428DA893F44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60DDD-C927-4626-9374-FFDCE6FD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DD1F3-4168-4FE6-90DF-A36393C2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0E8-02AC-44C5-BF0B-26812809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9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8FC6F-A662-4F04-A281-F5588BBE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26A3-07A5-41A9-A017-9428DA893F44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DF8BF-D9E5-4B93-B5D6-88186139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CC486-6307-4571-BF0A-4CD4DE3A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0E8-02AC-44C5-BF0B-26812809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9149-BBD3-45FF-B1E2-E0E4FC5F0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3A02-22A9-4883-AE2E-8530C998C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308CC-8BA2-4019-84E4-ED1B761D5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A3B8C-C99F-45BD-9670-6CF8F08B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26A3-07A5-41A9-A017-9428DA893F44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2FCF5-A36D-49D7-A766-BAD45482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5675C-0E91-4420-ADD2-234706CB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0E8-02AC-44C5-BF0B-26812809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9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A40F-AE1B-4CC8-AC03-667DA9F4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AC2B4E-D78A-48C9-9067-52F537036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D6FBA-ABAD-428E-A5B0-D23602DD2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68B2E-1280-4342-9C6F-C6F31FE5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26A3-07A5-41A9-A017-9428DA893F44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192B9-62A9-4C42-B926-F2DD90F9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4307C-5DC7-4D28-891C-9472BDD9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0E8-02AC-44C5-BF0B-26812809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474EB-24D6-499A-BF38-B3E034B8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8B61A-EEA6-4755-B884-0CA225A0E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1DCCD-216C-4EE5-9AF1-E2F97B931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26A3-07A5-41A9-A017-9428DA893F44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A72D-C160-487C-9C54-CA46A01C8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2B23-4B69-45BC-927E-261F20AA3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1A0E8-02AC-44C5-BF0B-26812809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isle.illinois.edu/sst/pubs/2007/hasegawa-johnson07icphs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9F29-6570-4371-9D77-BDDB7A425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57" y="21147"/>
            <a:ext cx="11893343" cy="2539281"/>
          </a:xfrm>
        </p:spPr>
        <p:txBody>
          <a:bodyPr>
            <a:normAutofit fontScale="90000"/>
          </a:bodyPr>
          <a:lstStyle/>
          <a:p>
            <a:r>
              <a:rPr lang="en-US" dirty="0"/>
              <a:t>CS440/ECE448 Lecture 16:</a:t>
            </a:r>
            <a:br>
              <a:rPr lang="en-US" dirty="0"/>
            </a:br>
            <a:r>
              <a:rPr lang="en-US" dirty="0"/>
              <a:t>Parameter and Structure Learning for Bayesian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637FF-3A15-4FF2-8080-4473607A5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7" y="2560430"/>
            <a:ext cx="4720322" cy="176391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/>
              <a:t>By Mark Hasegawa-Johnson, 2/2020</a:t>
            </a:r>
          </a:p>
          <a:p>
            <a:pPr algn="l"/>
            <a:r>
              <a:rPr lang="en-US" sz="2000" dirty="0"/>
              <a:t>With some slides by Svetlana </a:t>
            </a:r>
            <a:r>
              <a:rPr lang="en-US" sz="2000" dirty="0" err="1"/>
              <a:t>Lazebnik</a:t>
            </a:r>
            <a:r>
              <a:rPr lang="en-US" sz="2000" dirty="0"/>
              <a:t>, 9/2017</a:t>
            </a:r>
          </a:p>
          <a:p>
            <a:pPr algn="l"/>
            <a:r>
              <a:rPr lang="en-US" sz="2000" dirty="0"/>
              <a:t>License: CC-BY 4.0</a:t>
            </a:r>
          </a:p>
          <a:p>
            <a:pPr algn="l"/>
            <a:r>
              <a:rPr lang="en-US" sz="2000" dirty="0"/>
              <a:t>You may redistribute or remix if you cite the source.</a:t>
            </a:r>
          </a:p>
        </p:txBody>
      </p:sp>
      <p:pic>
        <p:nvPicPr>
          <p:cNvPr id="6" name="Graphic 5" descr="Cow">
            <a:extLst>
              <a:ext uri="{FF2B5EF4-FFF2-40B4-BE49-F238E27FC236}">
                <a16:creationId xmlns:a16="http://schemas.microsoft.com/office/drawing/2014/main" id="{D35D7F9E-95E7-6844-A328-558152047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9199" y="2895599"/>
            <a:ext cx="1409700" cy="1409700"/>
          </a:xfrm>
          <a:prstGeom prst="rect">
            <a:avLst/>
          </a:prstGeom>
        </p:spPr>
      </p:pic>
      <p:pic>
        <p:nvPicPr>
          <p:cNvPr id="8" name="Graphic 7" descr="Suburban scene">
            <a:extLst>
              <a:ext uri="{FF2B5EF4-FFF2-40B4-BE49-F238E27FC236}">
                <a16:creationId xmlns:a16="http://schemas.microsoft.com/office/drawing/2014/main" id="{4853E0A7-C6EF-9340-9521-1636C113B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2971799"/>
            <a:ext cx="1905001" cy="190500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C55DAA-7BF8-C74D-A409-BC689582DFE0}"/>
              </a:ext>
            </a:extLst>
          </p:cNvPr>
          <p:cNvCxnSpPr/>
          <p:nvPr/>
        </p:nvCxnSpPr>
        <p:spPr>
          <a:xfrm>
            <a:off x="5486400" y="4514849"/>
            <a:ext cx="5181600" cy="0"/>
          </a:xfrm>
          <a:prstGeom prst="line">
            <a:avLst/>
          </a:prstGeom>
          <a:ln w="1270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9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B47A-19AB-2044-834E-0035AF0B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7475"/>
            <a:ext cx="5316865" cy="1325563"/>
          </a:xfrm>
        </p:spPr>
        <p:txBody>
          <a:bodyPr/>
          <a:lstStyle/>
          <a:p>
            <a:r>
              <a:rPr lang="en-US" dirty="0"/>
              <a:t>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00A60-84A1-9E46-9F2F-5EC2FBCC979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77974"/>
                <a:ext cx="5257800" cy="49149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Suppose we have n training examples,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with known values for each of the random variables: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00A60-84A1-9E46-9F2F-5EC2FBCC97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77974"/>
                <a:ext cx="5257800" cy="4914901"/>
              </a:xfrm>
              <a:blipFill>
                <a:blip r:embed="rId2"/>
                <a:stretch>
                  <a:fillRect l="-2169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F7AFA17B-C9E8-E04A-BBB0-464EEBDECB1C}"/>
              </a:ext>
            </a:extLst>
          </p:cNvPr>
          <p:cNvSpPr/>
          <p:nvPr/>
        </p:nvSpPr>
        <p:spPr>
          <a:xfrm>
            <a:off x="5600700" y="114300"/>
            <a:ext cx="533400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3D8648-090E-124B-B072-4742BEBB286B}"/>
              </a:ext>
            </a:extLst>
          </p:cNvPr>
          <p:cNvSpPr/>
          <p:nvPr/>
        </p:nvSpPr>
        <p:spPr>
          <a:xfrm>
            <a:off x="6248400" y="133350"/>
            <a:ext cx="533400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790632-00BA-EF4B-814E-C313D7514AA9}"/>
              </a:ext>
            </a:extLst>
          </p:cNvPr>
          <p:cNvSpPr/>
          <p:nvPr/>
        </p:nvSpPr>
        <p:spPr>
          <a:xfrm>
            <a:off x="5924550" y="704850"/>
            <a:ext cx="533400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D9808C-9880-BF40-9F5A-457BEBAC9AFC}"/>
              </a:ext>
            </a:extLst>
          </p:cNvPr>
          <p:cNvCxnSpPr>
            <a:stCxn id="4" idx="4"/>
            <a:endCxn id="9" idx="1"/>
          </p:cNvCxnSpPr>
          <p:nvPr/>
        </p:nvCxnSpPr>
        <p:spPr>
          <a:xfrm>
            <a:off x="5867400" y="590550"/>
            <a:ext cx="135265" cy="1840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9E9249-9299-FB44-B933-0A5B6E26738A}"/>
              </a:ext>
            </a:extLst>
          </p:cNvPr>
          <p:cNvCxnSpPr>
            <a:cxnSpLocks/>
            <a:stCxn id="8" idx="4"/>
            <a:endCxn id="9" idx="7"/>
          </p:cNvCxnSpPr>
          <p:nvPr/>
        </p:nvCxnSpPr>
        <p:spPr>
          <a:xfrm flipH="1">
            <a:off x="6379835" y="609600"/>
            <a:ext cx="135265" cy="1649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Cow">
            <a:extLst>
              <a:ext uri="{FF2B5EF4-FFF2-40B4-BE49-F238E27FC236}">
                <a16:creationId xmlns:a16="http://schemas.microsoft.com/office/drawing/2014/main" id="{F0B6B94C-3997-D645-8EC4-B627B0ABC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40501" y="76199"/>
            <a:ext cx="637198" cy="637198"/>
          </a:xfrm>
          <a:prstGeom prst="rect">
            <a:avLst/>
          </a:prstGeom>
        </p:spPr>
      </p:pic>
      <p:pic>
        <p:nvPicPr>
          <p:cNvPr id="13" name="Graphic 12" descr="Suburban scene">
            <a:extLst>
              <a:ext uri="{FF2B5EF4-FFF2-40B4-BE49-F238E27FC236}">
                <a16:creationId xmlns:a16="http://schemas.microsoft.com/office/drawing/2014/main" id="{75584FB3-C6E4-F848-8E7E-6A5A02786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4621" y="95249"/>
            <a:ext cx="861079" cy="86107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CB79B9-B13B-B043-A84F-20781C3AC477}"/>
              </a:ext>
            </a:extLst>
          </p:cNvPr>
          <p:cNvCxnSpPr>
            <a:cxnSpLocks/>
          </p:cNvCxnSpPr>
          <p:nvPr/>
        </p:nvCxnSpPr>
        <p:spPr>
          <a:xfrm>
            <a:off x="10397471" y="781049"/>
            <a:ext cx="1680229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B7A5B5D-D809-2C4F-864A-CBDD5EE97E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6541650"/>
                  </p:ext>
                </p:extLst>
              </p:nvPr>
            </p:nvGraphicFramePr>
            <p:xfrm>
              <a:off x="6680200" y="971550"/>
              <a:ext cx="5257800" cy="55213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2737959343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982440360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798979987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546273949"/>
                        </a:ext>
                      </a:extLst>
                    </a:gridCol>
                  </a:tblGrid>
                  <a:tr h="5154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266592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1557432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787500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5725933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1005855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9249239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2708098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412200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0074589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6170770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5229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B7A5B5D-D809-2C4F-864A-CBDD5EE97E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6541650"/>
                  </p:ext>
                </p:extLst>
              </p:nvPr>
            </p:nvGraphicFramePr>
            <p:xfrm>
              <a:off x="6680200" y="971550"/>
              <a:ext cx="5257800" cy="55213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2737959343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982440360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798979987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546273949"/>
                        </a:ext>
                      </a:extLst>
                    </a:gridCol>
                  </a:tblGrid>
                  <a:tr h="5154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266592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942" t="-115385" r="-202913" b="-92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115385" r="-100962" b="-92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2913" t="-115385" r="-1942" b="-928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1557432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942" t="-210000" r="-202913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210000" r="-100962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2913" t="-210000" r="-1942" b="-8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787500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942" t="-317949" r="-202913" b="-7256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317949" r="-100962" b="-7256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2913" t="-317949" r="-1942" b="-7256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725933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942" t="-407500" r="-202913" b="-6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407500" r="-100962" b="-6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2913" t="-407500" r="-1942" b="-60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1005855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942" t="-520513" r="-202913" b="-5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520513" r="-100962" b="-5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2913" t="-520513" r="-1942" b="-5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9249239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942" t="-605000" r="-202913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605000" r="-100962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2913" t="-605000" r="-1942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2708098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942" t="-723077" r="-202913" b="-3205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723077" r="-100962" b="-3205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2913" t="-723077" r="-1942" b="-3205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0412200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942" t="-802500" r="-202913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802500" r="-100962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2913" t="-802500" r="-1942" b="-2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0074589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942" t="-925641" r="-202913" b="-1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925641" r="-100962" b="-1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2913" t="-925641" r="-1942" b="-1179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6170770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942" t="-1000000" r="-202913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1000000" r="-100962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2913" t="-1000000" r="-1942" b="-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75229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0499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B47A-19AB-2044-834E-0035AF0B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7475"/>
            <a:ext cx="5316865" cy="1325563"/>
          </a:xfrm>
        </p:spPr>
        <p:txBody>
          <a:bodyPr/>
          <a:lstStyle/>
          <a:p>
            <a:r>
              <a:rPr lang="en-US" dirty="0"/>
              <a:t>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00A60-84A1-9E46-9F2F-5EC2FBCC979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33400" y="1577974"/>
                <a:ext cx="5562600" cy="49149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We can estimate model parameters to be the values that maximize the likelihood of the observations, subject to the constraints that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00A60-84A1-9E46-9F2F-5EC2FBCC97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33400" y="1577974"/>
                <a:ext cx="5562600" cy="4914901"/>
              </a:xfrm>
              <a:blipFill>
                <a:blip r:embed="rId2"/>
                <a:stretch>
                  <a:fillRect l="-2050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F7AFA17B-C9E8-E04A-BBB0-464EEBDECB1C}"/>
              </a:ext>
            </a:extLst>
          </p:cNvPr>
          <p:cNvSpPr/>
          <p:nvPr/>
        </p:nvSpPr>
        <p:spPr>
          <a:xfrm>
            <a:off x="5600700" y="114300"/>
            <a:ext cx="533400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3D8648-090E-124B-B072-4742BEBB286B}"/>
              </a:ext>
            </a:extLst>
          </p:cNvPr>
          <p:cNvSpPr/>
          <p:nvPr/>
        </p:nvSpPr>
        <p:spPr>
          <a:xfrm>
            <a:off x="6248400" y="133350"/>
            <a:ext cx="533400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790632-00BA-EF4B-814E-C313D7514AA9}"/>
              </a:ext>
            </a:extLst>
          </p:cNvPr>
          <p:cNvSpPr/>
          <p:nvPr/>
        </p:nvSpPr>
        <p:spPr>
          <a:xfrm>
            <a:off x="5924550" y="704850"/>
            <a:ext cx="533400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D9808C-9880-BF40-9F5A-457BEBAC9AFC}"/>
              </a:ext>
            </a:extLst>
          </p:cNvPr>
          <p:cNvCxnSpPr>
            <a:stCxn id="4" idx="4"/>
            <a:endCxn id="9" idx="1"/>
          </p:cNvCxnSpPr>
          <p:nvPr/>
        </p:nvCxnSpPr>
        <p:spPr>
          <a:xfrm>
            <a:off x="5867400" y="590550"/>
            <a:ext cx="135265" cy="1840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9E9249-9299-FB44-B933-0A5B6E26738A}"/>
              </a:ext>
            </a:extLst>
          </p:cNvPr>
          <p:cNvCxnSpPr>
            <a:cxnSpLocks/>
            <a:stCxn id="8" idx="4"/>
            <a:endCxn id="9" idx="7"/>
          </p:cNvCxnSpPr>
          <p:nvPr/>
        </p:nvCxnSpPr>
        <p:spPr>
          <a:xfrm flipH="1">
            <a:off x="6379835" y="609600"/>
            <a:ext cx="135265" cy="1649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Cow">
            <a:extLst>
              <a:ext uri="{FF2B5EF4-FFF2-40B4-BE49-F238E27FC236}">
                <a16:creationId xmlns:a16="http://schemas.microsoft.com/office/drawing/2014/main" id="{F0B6B94C-3997-D645-8EC4-B627B0ABC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40501" y="76199"/>
            <a:ext cx="637198" cy="637198"/>
          </a:xfrm>
          <a:prstGeom prst="rect">
            <a:avLst/>
          </a:prstGeom>
        </p:spPr>
      </p:pic>
      <p:pic>
        <p:nvPicPr>
          <p:cNvPr id="13" name="Graphic 12" descr="Suburban scene">
            <a:extLst>
              <a:ext uri="{FF2B5EF4-FFF2-40B4-BE49-F238E27FC236}">
                <a16:creationId xmlns:a16="http://schemas.microsoft.com/office/drawing/2014/main" id="{75584FB3-C6E4-F848-8E7E-6A5A02786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4621" y="95249"/>
            <a:ext cx="861079" cy="86107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CB79B9-B13B-B043-A84F-20781C3AC477}"/>
              </a:ext>
            </a:extLst>
          </p:cNvPr>
          <p:cNvCxnSpPr>
            <a:cxnSpLocks/>
          </p:cNvCxnSpPr>
          <p:nvPr/>
        </p:nvCxnSpPr>
        <p:spPr>
          <a:xfrm>
            <a:off x="10397471" y="781049"/>
            <a:ext cx="1680229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8915111-CDDB-8D4C-AE46-6030AB7C63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0262742"/>
                  </p:ext>
                </p:extLst>
              </p:nvPr>
            </p:nvGraphicFramePr>
            <p:xfrm>
              <a:off x="6680200" y="971550"/>
              <a:ext cx="5257800" cy="55213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2737959343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982440360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798979987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546273949"/>
                        </a:ext>
                      </a:extLst>
                    </a:gridCol>
                  </a:tblGrid>
                  <a:tr h="5154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266592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1557432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787500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5725933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1005855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9249239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2708098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412200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0074589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6170770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5229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8915111-CDDB-8D4C-AE46-6030AB7C63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0262742"/>
                  </p:ext>
                </p:extLst>
              </p:nvPr>
            </p:nvGraphicFramePr>
            <p:xfrm>
              <a:off x="6680200" y="971550"/>
              <a:ext cx="5257800" cy="55213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2737959343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982440360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798979987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546273949"/>
                        </a:ext>
                      </a:extLst>
                    </a:gridCol>
                  </a:tblGrid>
                  <a:tr h="5154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266592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942" t="-115385" r="-202913" b="-92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115385" r="-100962" b="-92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2913" t="-115385" r="-1942" b="-928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1557432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942" t="-210000" r="-202913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210000" r="-100962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2913" t="-210000" r="-1942" b="-8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787500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942" t="-317949" r="-202913" b="-7256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317949" r="-100962" b="-7256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2913" t="-317949" r="-1942" b="-7256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725933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942" t="-407500" r="-202913" b="-6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407500" r="-100962" b="-6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2913" t="-407500" r="-1942" b="-60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1005855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942" t="-520513" r="-202913" b="-5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520513" r="-100962" b="-5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2913" t="-520513" r="-1942" b="-5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9249239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942" t="-605000" r="-202913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605000" r="-100962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2913" t="-605000" r="-1942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2708098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942" t="-723077" r="-202913" b="-3205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723077" r="-100962" b="-3205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2913" t="-723077" r="-1942" b="-3205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0412200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942" t="-802500" r="-202913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802500" r="-100962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2913" t="-802500" r="-1942" b="-2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0074589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942" t="-925641" r="-202913" b="-1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925641" r="-100962" b="-1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2913" t="-925641" r="-1942" b="-1179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6170770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942" t="-1000000" r="-202913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1000000" r="-100962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2913" t="-1000000" r="-1942" b="-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75229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203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B47A-19AB-2044-834E-0035AF0B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7475"/>
            <a:ext cx="5316865" cy="1325563"/>
          </a:xfrm>
        </p:spPr>
        <p:txBody>
          <a:bodyPr/>
          <a:lstStyle/>
          <a:p>
            <a:r>
              <a:rPr lang="en-US" dirty="0"/>
              <a:t>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00A60-84A1-9E46-9F2F-5EC2FBCC979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33400" y="1577974"/>
                <a:ext cx="5562600" cy="49149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maximum likelihood parameters are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days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which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days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days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on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which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days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total</m:t>
                          </m:r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days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days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00A60-84A1-9E46-9F2F-5EC2FBCC97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33400" y="1577974"/>
                <a:ext cx="5562600" cy="4914901"/>
              </a:xfrm>
              <a:blipFill>
                <a:blip r:embed="rId2"/>
                <a:stretch>
                  <a:fillRect l="-2050" t="-1804" r="-1595" b="-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F7AFA17B-C9E8-E04A-BBB0-464EEBDECB1C}"/>
              </a:ext>
            </a:extLst>
          </p:cNvPr>
          <p:cNvSpPr/>
          <p:nvPr/>
        </p:nvSpPr>
        <p:spPr>
          <a:xfrm>
            <a:off x="5600700" y="114300"/>
            <a:ext cx="533400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3D8648-090E-124B-B072-4742BEBB286B}"/>
              </a:ext>
            </a:extLst>
          </p:cNvPr>
          <p:cNvSpPr/>
          <p:nvPr/>
        </p:nvSpPr>
        <p:spPr>
          <a:xfrm>
            <a:off x="6248400" y="133350"/>
            <a:ext cx="533400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790632-00BA-EF4B-814E-C313D7514AA9}"/>
              </a:ext>
            </a:extLst>
          </p:cNvPr>
          <p:cNvSpPr/>
          <p:nvPr/>
        </p:nvSpPr>
        <p:spPr>
          <a:xfrm>
            <a:off x="5924550" y="704850"/>
            <a:ext cx="533400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D9808C-9880-BF40-9F5A-457BEBAC9AFC}"/>
              </a:ext>
            </a:extLst>
          </p:cNvPr>
          <p:cNvCxnSpPr>
            <a:stCxn id="4" idx="4"/>
            <a:endCxn id="9" idx="1"/>
          </p:cNvCxnSpPr>
          <p:nvPr/>
        </p:nvCxnSpPr>
        <p:spPr>
          <a:xfrm>
            <a:off x="5867400" y="590550"/>
            <a:ext cx="135265" cy="1840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9E9249-9299-FB44-B933-0A5B6E26738A}"/>
              </a:ext>
            </a:extLst>
          </p:cNvPr>
          <p:cNvCxnSpPr>
            <a:cxnSpLocks/>
            <a:stCxn id="8" idx="4"/>
            <a:endCxn id="9" idx="7"/>
          </p:cNvCxnSpPr>
          <p:nvPr/>
        </p:nvCxnSpPr>
        <p:spPr>
          <a:xfrm flipH="1">
            <a:off x="6379835" y="609600"/>
            <a:ext cx="135265" cy="1649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Cow">
            <a:extLst>
              <a:ext uri="{FF2B5EF4-FFF2-40B4-BE49-F238E27FC236}">
                <a16:creationId xmlns:a16="http://schemas.microsoft.com/office/drawing/2014/main" id="{F0B6B94C-3997-D645-8EC4-B627B0ABC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40501" y="76199"/>
            <a:ext cx="637198" cy="637198"/>
          </a:xfrm>
          <a:prstGeom prst="rect">
            <a:avLst/>
          </a:prstGeom>
        </p:spPr>
      </p:pic>
      <p:pic>
        <p:nvPicPr>
          <p:cNvPr id="13" name="Graphic 12" descr="Suburban scene">
            <a:extLst>
              <a:ext uri="{FF2B5EF4-FFF2-40B4-BE49-F238E27FC236}">
                <a16:creationId xmlns:a16="http://schemas.microsoft.com/office/drawing/2014/main" id="{75584FB3-C6E4-F848-8E7E-6A5A02786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4621" y="95249"/>
            <a:ext cx="861079" cy="86107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CB79B9-B13B-B043-A84F-20781C3AC477}"/>
              </a:ext>
            </a:extLst>
          </p:cNvPr>
          <p:cNvCxnSpPr>
            <a:cxnSpLocks/>
          </p:cNvCxnSpPr>
          <p:nvPr/>
        </p:nvCxnSpPr>
        <p:spPr>
          <a:xfrm>
            <a:off x="10397471" y="781049"/>
            <a:ext cx="1680229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1926ADDA-574C-2041-BEBE-5B21461889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0262742"/>
                  </p:ext>
                </p:extLst>
              </p:nvPr>
            </p:nvGraphicFramePr>
            <p:xfrm>
              <a:off x="6680200" y="971550"/>
              <a:ext cx="5257800" cy="55213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2737959343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982440360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798979987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546273949"/>
                        </a:ext>
                      </a:extLst>
                    </a:gridCol>
                  </a:tblGrid>
                  <a:tr h="5154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266592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1557432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787500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5725933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1005855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9249239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2708098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412200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0074589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6170770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5229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1926ADDA-574C-2041-BEBE-5B21461889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0262742"/>
                  </p:ext>
                </p:extLst>
              </p:nvPr>
            </p:nvGraphicFramePr>
            <p:xfrm>
              <a:off x="6680200" y="971550"/>
              <a:ext cx="5257800" cy="55213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2737959343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982440360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798979987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546273949"/>
                        </a:ext>
                      </a:extLst>
                    </a:gridCol>
                  </a:tblGrid>
                  <a:tr h="5154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266592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942" t="-115385" r="-202913" b="-92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115385" r="-100962" b="-92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2913" t="-115385" r="-1942" b="-928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1557432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942" t="-210000" r="-202913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210000" r="-100962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2913" t="-210000" r="-1942" b="-8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787500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942" t="-317949" r="-202913" b="-7256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317949" r="-100962" b="-7256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2913" t="-317949" r="-1942" b="-7256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725933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942" t="-407500" r="-202913" b="-6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407500" r="-100962" b="-6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2913" t="-407500" r="-1942" b="-60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1005855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942" t="-520513" r="-202913" b="-5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520513" r="-100962" b="-5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2913" t="-520513" r="-1942" b="-5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9249239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942" t="-605000" r="-202913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605000" r="-100962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2913" t="-605000" r="-1942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2708098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942" t="-723077" r="-202913" b="-3205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723077" r="-100962" b="-3205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2913" t="-723077" r="-1942" b="-3205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0412200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942" t="-802500" r="-202913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802500" r="-100962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2913" t="-802500" r="-1942" b="-2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0074589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942" t="-925641" r="-202913" b="-1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925641" r="-100962" b="-1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2913" t="-925641" r="-1942" b="-1179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6170770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942" t="-1000000" r="-202913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1000000" r="-100962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2913" t="-1000000" r="-1942" b="-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75229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891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B47A-19AB-2044-834E-0035AF0B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7475"/>
            <a:ext cx="5316865" cy="1325563"/>
          </a:xfrm>
        </p:spPr>
        <p:txBody>
          <a:bodyPr/>
          <a:lstStyle/>
          <a:p>
            <a:r>
              <a:rPr lang="en-US" dirty="0"/>
              <a:t>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00A60-84A1-9E46-9F2F-5EC2FBCC979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33400" y="1577975"/>
                <a:ext cx="5562600" cy="18510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maximum likelihood parameters are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00A60-84A1-9E46-9F2F-5EC2FBCC97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33400" y="1577975"/>
                <a:ext cx="5562600" cy="1851026"/>
              </a:xfrm>
              <a:blipFill>
                <a:blip r:embed="rId2"/>
                <a:stretch>
                  <a:fillRect l="-2050" t="-4762" r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F7AFA17B-C9E8-E04A-BBB0-464EEBDECB1C}"/>
              </a:ext>
            </a:extLst>
          </p:cNvPr>
          <p:cNvSpPr/>
          <p:nvPr/>
        </p:nvSpPr>
        <p:spPr>
          <a:xfrm>
            <a:off x="5600700" y="114300"/>
            <a:ext cx="533400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3D8648-090E-124B-B072-4742BEBB286B}"/>
              </a:ext>
            </a:extLst>
          </p:cNvPr>
          <p:cNvSpPr/>
          <p:nvPr/>
        </p:nvSpPr>
        <p:spPr>
          <a:xfrm>
            <a:off x="6248400" y="133350"/>
            <a:ext cx="533400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790632-00BA-EF4B-814E-C313D7514AA9}"/>
              </a:ext>
            </a:extLst>
          </p:cNvPr>
          <p:cNvSpPr/>
          <p:nvPr/>
        </p:nvSpPr>
        <p:spPr>
          <a:xfrm>
            <a:off x="5924550" y="704850"/>
            <a:ext cx="533400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D9808C-9880-BF40-9F5A-457BEBAC9AFC}"/>
              </a:ext>
            </a:extLst>
          </p:cNvPr>
          <p:cNvCxnSpPr>
            <a:stCxn id="4" idx="4"/>
            <a:endCxn id="9" idx="1"/>
          </p:cNvCxnSpPr>
          <p:nvPr/>
        </p:nvCxnSpPr>
        <p:spPr>
          <a:xfrm>
            <a:off x="5867400" y="590550"/>
            <a:ext cx="135265" cy="1840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9E9249-9299-FB44-B933-0A5B6E26738A}"/>
              </a:ext>
            </a:extLst>
          </p:cNvPr>
          <p:cNvCxnSpPr>
            <a:cxnSpLocks/>
            <a:stCxn id="8" idx="4"/>
            <a:endCxn id="9" idx="7"/>
          </p:cNvCxnSpPr>
          <p:nvPr/>
        </p:nvCxnSpPr>
        <p:spPr>
          <a:xfrm flipH="1">
            <a:off x="6379835" y="609600"/>
            <a:ext cx="135265" cy="1649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Cow">
            <a:extLst>
              <a:ext uri="{FF2B5EF4-FFF2-40B4-BE49-F238E27FC236}">
                <a16:creationId xmlns:a16="http://schemas.microsoft.com/office/drawing/2014/main" id="{F0B6B94C-3997-D645-8EC4-B627B0ABC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40501" y="76199"/>
            <a:ext cx="637198" cy="637198"/>
          </a:xfrm>
          <a:prstGeom prst="rect">
            <a:avLst/>
          </a:prstGeom>
        </p:spPr>
      </p:pic>
      <p:pic>
        <p:nvPicPr>
          <p:cNvPr id="13" name="Graphic 12" descr="Suburban scene">
            <a:extLst>
              <a:ext uri="{FF2B5EF4-FFF2-40B4-BE49-F238E27FC236}">
                <a16:creationId xmlns:a16="http://schemas.microsoft.com/office/drawing/2014/main" id="{75584FB3-C6E4-F848-8E7E-6A5A02786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4621" y="95249"/>
            <a:ext cx="861079" cy="86107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CB79B9-B13B-B043-A84F-20781C3AC477}"/>
              </a:ext>
            </a:extLst>
          </p:cNvPr>
          <p:cNvCxnSpPr>
            <a:cxnSpLocks/>
          </p:cNvCxnSpPr>
          <p:nvPr/>
        </p:nvCxnSpPr>
        <p:spPr>
          <a:xfrm>
            <a:off x="10397471" y="781049"/>
            <a:ext cx="1680229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089A91E-FA51-1047-A941-09BD6267B9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936700"/>
                  </p:ext>
                </p:extLst>
              </p:nvPr>
            </p:nvGraphicFramePr>
            <p:xfrm>
              <a:off x="504171" y="3578225"/>
              <a:ext cx="5746143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5381">
                      <a:extLst>
                        <a:ext uri="{9D8B030D-6E8A-4147-A177-3AD203B41FA5}">
                          <a16:colId xmlns:a16="http://schemas.microsoft.com/office/drawing/2014/main" val="2710745857"/>
                        </a:ext>
                      </a:extLst>
                    </a:gridCol>
                    <a:gridCol w="1915381">
                      <a:extLst>
                        <a:ext uri="{9D8B030D-6E8A-4147-A177-3AD203B41FA5}">
                          <a16:colId xmlns:a16="http://schemas.microsoft.com/office/drawing/2014/main" val="3813939283"/>
                        </a:ext>
                      </a:extLst>
                    </a:gridCol>
                    <a:gridCol w="1915381">
                      <a:extLst>
                        <a:ext uri="{9D8B030D-6E8A-4147-A177-3AD203B41FA5}">
                          <a16:colId xmlns:a16="http://schemas.microsoft.com/office/drawing/2014/main" val="302267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53922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1/6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7968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679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118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9095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089A91E-FA51-1047-A941-09BD6267B9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936700"/>
                  </p:ext>
                </p:extLst>
              </p:nvPr>
            </p:nvGraphicFramePr>
            <p:xfrm>
              <a:off x="504171" y="3578225"/>
              <a:ext cx="5746143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5381">
                      <a:extLst>
                        <a:ext uri="{9D8B030D-6E8A-4147-A177-3AD203B41FA5}">
                          <a16:colId xmlns:a16="http://schemas.microsoft.com/office/drawing/2014/main" val="2710745857"/>
                        </a:ext>
                      </a:extLst>
                    </a:gridCol>
                    <a:gridCol w="1915381">
                      <a:extLst>
                        <a:ext uri="{9D8B030D-6E8A-4147-A177-3AD203B41FA5}">
                          <a16:colId xmlns:a16="http://schemas.microsoft.com/office/drawing/2014/main" val="3813939283"/>
                        </a:ext>
                      </a:extLst>
                    </a:gridCol>
                    <a:gridCol w="1915381">
                      <a:extLst>
                        <a:ext uri="{9D8B030D-6E8A-4147-A177-3AD203B41FA5}">
                          <a16:colId xmlns:a16="http://schemas.microsoft.com/office/drawing/2014/main" val="30226758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325" t="-11111" r="-662" b="-43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53922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1/6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7968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6792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1189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9095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718235B3-D540-084A-8678-EE4A11908A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6774232"/>
                  </p:ext>
                </p:extLst>
              </p:nvPr>
            </p:nvGraphicFramePr>
            <p:xfrm>
              <a:off x="6680200" y="971550"/>
              <a:ext cx="5257800" cy="55213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2737959343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982440360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798979987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546273949"/>
                        </a:ext>
                      </a:extLst>
                    </a:gridCol>
                  </a:tblGrid>
                  <a:tr h="5154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266592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1557432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787500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5725933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1005855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9249239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62708098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412200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80074589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6170770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75229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718235B3-D540-084A-8678-EE4A11908A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6774232"/>
                  </p:ext>
                </p:extLst>
              </p:nvPr>
            </p:nvGraphicFramePr>
            <p:xfrm>
              <a:off x="6680200" y="971550"/>
              <a:ext cx="5257800" cy="55213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2737959343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982440360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798979987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546273949"/>
                        </a:ext>
                      </a:extLst>
                    </a:gridCol>
                  </a:tblGrid>
                  <a:tr h="5154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266592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942" t="-115385" r="-202913" b="-92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115385" r="-100962" b="-92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2913" t="-115385" r="-1942" b="-928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1557432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942" t="-210000" r="-202913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210000" r="-100962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2913" t="-210000" r="-1942" b="-8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787500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942" t="-317949" r="-202913" b="-7256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317949" r="-100962" b="-7256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2913" t="-317949" r="-1942" b="-7256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725933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942" t="-407500" r="-202913" b="-6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407500" r="-100962" b="-6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2913" t="-407500" r="-1942" b="-60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1005855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942" t="-520513" r="-202913" b="-5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520513" r="-100962" b="-5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2913" t="-520513" r="-1942" b="-5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9249239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942" t="-605000" r="-202913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605000" r="-100962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2913" t="-605000" r="-1942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2708098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942" t="-723077" r="-202913" b="-3205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723077" r="-100962" b="-3205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2913" t="-723077" r="-1942" b="-3205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0412200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942" t="-802500" r="-202913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802500" r="-100962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2913" t="-802500" r="-1942" b="-2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0074589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942" t="-925641" r="-202913" b="-1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925641" r="-100962" b="-1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2913" t="-925641" r="-1942" b="-1179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6170770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942" t="-1000000" r="-202913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1000000" r="-100962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2913" t="-1000000" r="-1942" b="-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75229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00882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43C4-ECB8-BF49-92DC-C9460FCD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 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CAD75-7E51-4A4B-8E7B-707235611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Smart cows are far more dangerous than aliens.</a:t>
                </a:r>
              </a:p>
              <a:p>
                <a:r>
                  <a:rPr lang="en-US" dirty="0"/>
                  <a:t>Maximum likelihood estimation is very easy to use, IF you have training data in which the values of ALL variables are observed.</a:t>
                </a:r>
              </a:p>
              <a:p>
                <a:endParaRPr lang="en-US" dirty="0"/>
              </a:p>
              <a:p>
                <a:r>
                  <a:rPr lang="en-US" dirty="0"/>
                  <a:t>…but what if some of the variables can’t be observed?</a:t>
                </a:r>
              </a:p>
              <a:p>
                <a:r>
                  <a:rPr lang="en-US" dirty="0"/>
                  <a:t>For example: the cows decide to stop responding to written surveys.  Therefore, it’s impossible to </a:t>
                </a:r>
                <a:r>
                  <a:rPr lang="en-US" b="1" u="sng" dirty="0"/>
                  <a:t>observe</a:t>
                </a:r>
                <a:r>
                  <a:rPr lang="en-US" dirty="0"/>
                  <a:t>, on any given day, how smart the cows are.  We don’t know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…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CAD75-7E51-4A4B-8E7B-707235611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096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7944-56F3-6D41-B8B5-A68977F1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7671-82E3-AA4D-A250-9D64B12B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Learning </a:t>
            </a:r>
          </a:p>
          <a:p>
            <a:pPr lvl="1"/>
            <a:r>
              <a:rPr lang="en-US" dirty="0"/>
              <a:t>from Fully Observed data: Maximum Likelihood</a:t>
            </a:r>
          </a:p>
          <a:p>
            <a:pPr lvl="1"/>
            <a:r>
              <a:rPr lang="en-US" dirty="0"/>
              <a:t>from Partially Observed data: Expectation Maximization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usual method: knowledge engineering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 interesting recent method: causal analysis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005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B47A-19AB-2044-834E-0035AF0B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observed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00A60-84A1-9E46-9F2F-5EC2FBCC9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7974"/>
            <a:ext cx="5257800" cy="4914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Suppose that we have the following observations:</a:t>
            </a:r>
          </a:p>
          <a:p>
            <a:r>
              <a:rPr lang="en-US" dirty="0"/>
              <a:t>We know whether A=True or False.</a:t>
            </a:r>
          </a:p>
          <a:p>
            <a:r>
              <a:rPr lang="en-US" dirty="0"/>
              <a:t>We know whether F=True or False.</a:t>
            </a:r>
          </a:p>
          <a:p>
            <a:r>
              <a:rPr lang="en-US" dirty="0"/>
              <a:t>We don’t know whether S is True or False (shown as ”?”). </a:t>
            </a:r>
          </a:p>
        </p:txBody>
      </p:sp>
      <p:pic>
        <p:nvPicPr>
          <p:cNvPr id="10" name="Graphic 9" descr="Cow">
            <a:extLst>
              <a:ext uri="{FF2B5EF4-FFF2-40B4-BE49-F238E27FC236}">
                <a16:creationId xmlns:a16="http://schemas.microsoft.com/office/drawing/2014/main" id="{F0B6B94C-3997-D645-8EC4-B627B0ABC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0501" y="76199"/>
            <a:ext cx="637198" cy="637198"/>
          </a:xfrm>
          <a:prstGeom prst="rect">
            <a:avLst/>
          </a:prstGeom>
        </p:spPr>
      </p:pic>
      <p:pic>
        <p:nvPicPr>
          <p:cNvPr id="13" name="Graphic 12" descr="Suburban scene">
            <a:extLst>
              <a:ext uri="{FF2B5EF4-FFF2-40B4-BE49-F238E27FC236}">
                <a16:creationId xmlns:a16="http://schemas.microsoft.com/office/drawing/2014/main" id="{75584FB3-C6E4-F848-8E7E-6A5A02786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4621" y="95249"/>
            <a:ext cx="861079" cy="86107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CB79B9-B13B-B043-A84F-20781C3AC477}"/>
              </a:ext>
            </a:extLst>
          </p:cNvPr>
          <p:cNvCxnSpPr>
            <a:cxnSpLocks/>
          </p:cNvCxnSpPr>
          <p:nvPr/>
        </p:nvCxnSpPr>
        <p:spPr>
          <a:xfrm>
            <a:off x="10397471" y="781049"/>
            <a:ext cx="1680229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7A5B5D-D809-2C4F-864A-CBDD5EE97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02622"/>
              </p:ext>
            </p:extLst>
          </p:nvPr>
        </p:nvGraphicFramePr>
        <p:xfrm>
          <a:off x="6680200" y="986366"/>
          <a:ext cx="5257800" cy="5506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73795934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8244036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79897998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546273949"/>
                    </a:ext>
                  </a:extLst>
                </a:gridCol>
              </a:tblGrid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66592"/>
                  </a:ext>
                </a:extLst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57432"/>
                  </a:ext>
                </a:extLst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787500"/>
                  </a:ext>
                </a:extLst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725933"/>
                  </a:ext>
                </a:extLst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005855"/>
                  </a:ext>
                </a:extLst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249239"/>
                  </a:ext>
                </a:extLst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708098"/>
                  </a:ext>
                </a:extLst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12200"/>
                  </a:ext>
                </a:extLst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074589"/>
                  </a:ext>
                </a:extLst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70770"/>
                  </a:ext>
                </a:extLst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522905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1BC7D13B-FFF0-0C40-98F7-EB89DC8B9F2D}"/>
              </a:ext>
            </a:extLst>
          </p:cNvPr>
          <p:cNvSpPr/>
          <p:nvPr/>
        </p:nvSpPr>
        <p:spPr>
          <a:xfrm>
            <a:off x="6705600" y="190500"/>
            <a:ext cx="361950" cy="28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B28EC9-12B2-2F40-B988-6383B0094117}"/>
              </a:ext>
            </a:extLst>
          </p:cNvPr>
          <p:cNvSpPr/>
          <p:nvPr/>
        </p:nvSpPr>
        <p:spPr>
          <a:xfrm>
            <a:off x="7162800" y="209550"/>
            <a:ext cx="361950" cy="28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C9326A-A5C3-AD48-A8A3-2B4248C6F60B}"/>
              </a:ext>
            </a:extLst>
          </p:cNvPr>
          <p:cNvSpPr/>
          <p:nvPr/>
        </p:nvSpPr>
        <p:spPr>
          <a:xfrm>
            <a:off x="6934200" y="571500"/>
            <a:ext cx="361950" cy="28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8EF356-CEAC-C34B-8D17-6FDA4CD31BD4}"/>
              </a:ext>
            </a:extLst>
          </p:cNvPr>
          <p:cNvCxnSpPr>
            <a:stCxn id="15" idx="4"/>
            <a:endCxn id="17" idx="1"/>
          </p:cNvCxnSpPr>
          <p:nvPr/>
        </p:nvCxnSpPr>
        <p:spPr>
          <a:xfrm>
            <a:off x="6886575" y="472015"/>
            <a:ext cx="100631" cy="14071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54AFBF-6221-8B43-A86A-32B172BDF5A9}"/>
              </a:ext>
            </a:extLst>
          </p:cNvPr>
          <p:cNvCxnSpPr>
            <a:cxnSpLocks/>
            <a:stCxn id="16" idx="4"/>
            <a:endCxn id="17" idx="7"/>
          </p:cNvCxnSpPr>
          <p:nvPr/>
        </p:nvCxnSpPr>
        <p:spPr>
          <a:xfrm flipH="1">
            <a:off x="7243144" y="491065"/>
            <a:ext cx="100631" cy="1216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63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16B2-2291-C44B-BDB8-86538F29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Maximization (EM): Main idea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C2FD6-EA8F-3D47-B93C-8E357D058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092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Remember that maximum likelihood estimation counts examples: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days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days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Expectation maximization is similar, but using “expected counts” instead of actual counts: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[#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days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[#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days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E[X] means “expected value of X”.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C2FD6-EA8F-3D47-B93C-8E357D058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0925"/>
              </a:xfrm>
              <a:blipFill>
                <a:blip r:embed="rId2"/>
                <a:stretch>
                  <a:fillRect l="-965" t="-2618" b="-2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248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16B2-2291-C44B-BDB8-86538F29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Maximization (EM):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C2FD6-EA8F-3D47-B93C-8E357D058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5900"/>
                <a:ext cx="10515600" cy="520064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INITIALIZE</a:t>
                </a:r>
                <a:r>
                  <a:rPr lang="en-US" dirty="0"/>
                  <a:t>: Make some </a:t>
                </a:r>
                <a:r>
                  <a:rPr lang="en-US" b="1" u="sng" dirty="0"/>
                  <a:t>initial guess</a:t>
                </a:r>
                <a:r>
                  <a:rPr lang="en-US" dirty="0"/>
                  <a:t> what might be the values of P(A), P(S), and P(F|A,S).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ITERATE</a:t>
                </a:r>
                <a:r>
                  <a:rPr lang="en-US" dirty="0"/>
                  <a:t> until convergence: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u="sng" dirty="0"/>
                  <a:t>Partial days</a:t>
                </a:r>
                <a:r>
                  <a:rPr lang="en-US" dirty="0"/>
                  <a:t>: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each of the days in your training corpus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u="sng" dirty="0"/>
                  <a:t>Expected counts</a:t>
                </a:r>
                <a:r>
                  <a:rPr lang="en-US" dirty="0"/>
                  <a:t>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[#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days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u="sng" dirty="0"/>
                  <a:t>Re-estimate</a:t>
                </a:r>
                <a:r>
                  <a:rPr lang="en-US" dirty="0"/>
                  <a:t> the probabilities P(A), P(S), and P(F|A,S):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[#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days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[#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days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C2FD6-EA8F-3D47-B93C-8E357D058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5900"/>
                <a:ext cx="10515600" cy="5200649"/>
              </a:xfrm>
              <a:blipFill>
                <a:blip r:embed="rId2"/>
                <a:stretch>
                  <a:fillRect l="-965" t="-2927" b="-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783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16B2-2291-C44B-BDB8-86538F29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Initialize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C2FD6-EA8F-3D47-B93C-8E357D058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5900"/>
                <a:ext cx="10515600" cy="52006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Marilyn Modigliani is a professional </a:t>
                </a:r>
                <a:r>
                  <a:rPr lang="en-US" dirty="0" err="1"/>
                  <a:t>vaccavolatologist</a:t>
                </a:r>
                <a:r>
                  <a:rPr lang="en-US" dirty="0"/>
                  <a:t>.  She gives us these initial guesses about the possible model parameters (her guesses are probably not quite right, but they are as good a guess as anybody else’s):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C2FD6-EA8F-3D47-B93C-8E357D058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5900"/>
                <a:ext cx="10515600" cy="5200649"/>
              </a:xfrm>
              <a:blipFill>
                <a:blip r:embed="rId2"/>
                <a:stretch>
                  <a:fillRect l="-1086" t="-1951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3EC1F43-3EB9-564D-BA1B-60AF840D33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777549"/>
                  </p:ext>
                </p:extLst>
              </p:nvPr>
            </p:nvGraphicFramePr>
            <p:xfrm>
              <a:off x="3266421" y="4130675"/>
              <a:ext cx="5746143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5381">
                      <a:extLst>
                        <a:ext uri="{9D8B030D-6E8A-4147-A177-3AD203B41FA5}">
                          <a16:colId xmlns:a16="http://schemas.microsoft.com/office/drawing/2014/main" val="2710745857"/>
                        </a:ext>
                      </a:extLst>
                    </a:gridCol>
                    <a:gridCol w="1915381">
                      <a:extLst>
                        <a:ext uri="{9D8B030D-6E8A-4147-A177-3AD203B41FA5}">
                          <a16:colId xmlns:a16="http://schemas.microsoft.com/office/drawing/2014/main" val="3813939283"/>
                        </a:ext>
                      </a:extLst>
                    </a:gridCol>
                    <a:gridCol w="1915381">
                      <a:extLst>
                        <a:ext uri="{9D8B030D-6E8A-4147-A177-3AD203B41FA5}">
                          <a16:colId xmlns:a16="http://schemas.microsoft.com/office/drawing/2014/main" val="302267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53922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7968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679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118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9095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3EC1F43-3EB9-564D-BA1B-60AF840D33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777549"/>
                  </p:ext>
                </p:extLst>
              </p:nvPr>
            </p:nvGraphicFramePr>
            <p:xfrm>
              <a:off x="3266421" y="4130675"/>
              <a:ext cx="5746143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5381">
                      <a:extLst>
                        <a:ext uri="{9D8B030D-6E8A-4147-A177-3AD203B41FA5}">
                          <a16:colId xmlns:a16="http://schemas.microsoft.com/office/drawing/2014/main" val="2710745857"/>
                        </a:ext>
                      </a:extLst>
                    </a:gridCol>
                    <a:gridCol w="1915381">
                      <a:extLst>
                        <a:ext uri="{9D8B030D-6E8A-4147-A177-3AD203B41FA5}">
                          <a16:colId xmlns:a16="http://schemas.microsoft.com/office/drawing/2014/main" val="3813939283"/>
                        </a:ext>
                      </a:extLst>
                    </a:gridCol>
                    <a:gridCol w="1915381">
                      <a:extLst>
                        <a:ext uri="{9D8B030D-6E8A-4147-A177-3AD203B41FA5}">
                          <a16:colId xmlns:a16="http://schemas.microsoft.com/office/drawing/2014/main" val="30226758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62" t="-11111" r="-662" b="-4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53922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7968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6792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1189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909547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Graphic 4" descr="Cow">
            <a:extLst>
              <a:ext uri="{FF2B5EF4-FFF2-40B4-BE49-F238E27FC236}">
                <a16:creationId xmlns:a16="http://schemas.microsoft.com/office/drawing/2014/main" id="{23F8D595-5888-B64B-ADE1-889CFDCF1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0501" y="76199"/>
            <a:ext cx="637198" cy="637198"/>
          </a:xfrm>
          <a:prstGeom prst="rect">
            <a:avLst/>
          </a:prstGeom>
        </p:spPr>
      </p:pic>
      <p:pic>
        <p:nvPicPr>
          <p:cNvPr id="6" name="Graphic 5" descr="Suburban scene">
            <a:extLst>
              <a:ext uri="{FF2B5EF4-FFF2-40B4-BE49-F238E27FC236}">
                <a16:creationId xmlns:a16="http://schemas.microsoft.com/office/drawing/2014/main" id="{8EEBDA6E-51CB-E74D-9886-AA0AB045A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4621" y="95249"/>
            <a:ext cx="861079" cy="86107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2D0821-B48C-E846-8E59-248DFA48D9B3}"/>
              </a:ext>
            </a:extLst>
          </p:cNvPr>
          <p:cNvCxnSpPr>
            <a:cxnSpLocks/>
          </p:cNvCxnSpPr>
          <p:nvPr/>
        </p:nvCxnSpPr>
        <p:spPr>
          <a:xfrm>
            <a:off x="10397471" y="781049"/>
            <a:ext cx="1680229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223FDC6-A8A8-9D41-A8D9-AD375EEE12B7}"/>
              </a:ext>
            </a:extLst>
          </p:cNvPr>
          <p:cNvSpPr/>
          <p:nvPr/>
        </p:nvSpPr>
        <p:spPr>
          <a:xfrm>
            <a:off x="6705600" y="190500"/>
            <a:ext cx="361950" cy="28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78C178-895C-6747-96A8-9E56731BBFC3}"/>
              </a:ext>
            </a:extLst>
          </p:cNvPr>
          <p:cNvSpPr/>
          <p:nvPr/>
        </p:nvSpPr>
        <p:spPr>
          <a:xfrm>
            <a:off x="7162800" y="209550"/>
            <a:ext cx="361950" cy="28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A81914-7835-874D-A871-4FEEDBE56506}"/>
              </a:ext>
            </a:extLst>
          </p:cNvPr>
          <p:cNvSpPr/>
          <p:nvPr/>
        </p:nvSpPr>
        <p:spPr>
          <a:xfrm>
            <a:off x="6934200" y="571500"/>
            <a:ext cx="361950" cy="28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C506A-C653-004D-926A-94AA252154FA}"/>
              </a:ext>
            </a:extLst>
          </p:cNvPr>
          <p:cNvCxnSpPr>
            <a:stCxn id="8" idx="4"/>
            <a:endCxn id="10" idx="1"/>
          </p:cNvCxnSpPr>
          <p:nvPr/>
        </p:nvCxnSpPr>
        <p:spPr>
          <a:xfrm>
            <a:off x="6886575" y="472015"/>
            <a:ext cx="100631" cy="14071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4A3355-D50A-3B44-8579-34F45DA3A4A6}"/>
              </a:ext>
            </a:extLst>
          </p:cNvPr>
          <p:cNvCxnSpPr>
            <a:cxnSpLocks/>
            <a:stCxn id="9" idx="4"/>
            <a:endCxn id="10" idx="7"/>
          </p:cNvCxnSpPr>
          <p:nvPr/>
        </p:nvCxnSpPr>
        <p:spPr>
          <a:xfrm flipH="1">
            <a:off x="7243144" y="491065"/>
            <a:ext cx="100631" cy="1216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7944-56F3-6D41-B8B5-A68977F1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and Structure Learning for Bayesian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7671-82E3-AA4D-A250-9D64B12B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Learning </a:t>
            </a:r>
          </a:p>
          <a:p>
            <a:pPr lvl="1"/>
            <a:r>
              <a:rPr lang="en-US" dirty="0"/>
              <a:t>from Fully Observed data: Maximum Likelihood</a:t>
            </a:r>
          </a:p>
          <a:p>
            <a:pPr lvl="1"/>
            <a:r>
              <a:rPr lang="en-US" dirty="0"/>
              <a:t>from Partially Observed data: Expectation Maximization</a:t>
            </a:r>
          </a:p>
          <a:p>
            <a:r>
              <a:rPr lang="en-US" dirty="0"/>
              <a:t>Structure Learning</a:t>
            </a:r>
          </a:p>
          <a:p>
            <a:pPr lvl="1"/>
            <a:r>
              <a:rPr lang="en-US" dirty="0"/>
              <a:t>The usual method: knowledge engineering</a:t>
            </a:r>
          </a:p>
          <a:p>
            <a:pPr lvl="1"/>
            <a:r>
              <a:rPr lang="en-US" dirty="0"/>
              <a:t>An interesting recent method: causal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27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B47A-19AB-2044-834E-0035AF0B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00A60-84A1-9E46-9F2F-5EC2FBCC979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09550" y="1577974"/>
                <a:ext cx="5257800" cy="49149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Based on Marilyn’s model, we calculate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each day, as shown in the table at right.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00A60-84A1-9E46-9F2F-5EC2FBCC97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09550" y="1577974"/>
                <a:ext cx="5257800" cy="4914901"/>
              </a:xfrm>
              <a:blipFill>
                <a:blip r:embed="rId2"/>
                <a:stretch>
                  <a:fillRect l="-2410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 descr="Cow">
            <a:extLst>
              <a:ext uri="{FF2B5EF4-FFF2-40B4-BE49-F238E27FC236}">
                <a16:creationId xmlns:a16="http://schemas.microsoft.com/office/drawing/2014/main" id="{F0B6B94C-3997-D645-8EC4-B627B0ABC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40501" y="76199"/>
            <a:ext cx="637198" cy="637198"/>
          </a:xfrm>
          <a:prstGeom prst="rect">
            <a:avLst/>
          </a:prstGeom>
        </p:spPr>
      </p:pic>
      <p:pic>
        <p:nvPicPr>
          <p:cNvPr id="13" name="Graphic 12" descr="Suburban scene">
            <a:extLst>
              <a:ext uri="{FF2B5EF4-FFF2-40B4-BE49-F238E27FC236}">
                <a16:creationId xmlns:a16="http://schemas.microsoft.com/office/drawing/2014/main" id="{75584FB3-C6E4-F848-8E7E-6A5A02786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4621" y="95249"/>
            <a:ext cx="861079" cy="86107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CB79B9-B13B-B043-A84F-20781C3AC477}"/>
              </a:ext>
            </a:extLst>
          </p:cNvPr>
          <p:cNvCxnSpPr>
            <a:cxnSpLocks/>
          </p:cNvCxnSpPr>
          <p:nvPr/>
        </p:nvCxnSpPr>
        <p:spPr>
          <a:xfrm>
            <a:off x="10397471" y="781049"/>
            <a:ext cx="1680229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B7A5B5D-D809-2C4F-864A-CBDD5EE97E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4357858"/>
                  </p:ext>
                </p:extLst>
              </p:nvPr>
            </p:nvGraphicFramePr>
            <p:xfrm>
              <a:off x="5467350" y="986366"/>
              <a:ext cx="6470650" cy="55065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130">
                      <a:extLst>
                        <a:ext uri="{9D8B030D-6E8A-4147-A177-3AD203B41FA5}">
                          <a16:colId xmlns:a16="http://schemas.microsoft.com/office/drawing/2014/main" val="2737959343"/>
                        </a:ext>
                      </a:extLst>
                    </a:gridCol>
                    <a:gridCol w="668020">
                      <a:extLst>
                        <a:ext uri="{9D8B030D-6E8A-4147-A177-3AD203B41FA5}">
                          <a16:colId xmlns:a16="http://schemas.microsoft.com/office/drawing/2014/main" val="982440360"/>
                        </a:ext>
                      </a:extLst>
                    </a:gridCol>
                    <a:gridCol w="1920240">
                      <a:extLst>
                        <a:ext uri="{9D8B030D-6E8A-4147-A177-3AD203B41FA5}">
                          <a16:colId xmlns:a16="http://schemas.microsoft.com/office/drawing/2014/main" val="2798979987"/>
                        </a:ext>
                      </a:extLst>
                    </a:gridCol>
                    <a:gridCol w="1965960">
                      <a:extLst>
                        <a:ext uri="{9D8B030D-6E8A-4147-A177-3AD203B41FA5}">
                          <a16:colId xmlns:a16="http://schemas.microsoft.com/office/drawing/2014/main" val="1150395600"/>
                        </a:ext>
                      </a:extLst>
                    </a:gridCol>
                    <a:gridCol w="622300">
                      <a:extLst>
                        <a:ext uri="{9D8B030D-6E8A-4147-A177-3AD203B41FA5}">
                          <a16:colId xmlns:a16="http://schemas.microsoft.com/office/drawing/2014/main" val="546273949"/>
                        </a:ext>
                      </a:extLst>
                    </a:gridCol>
                  </a:tblGrid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266592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1557432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787500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5725933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1005855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9249239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2708098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412200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0074589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6170770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5229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B7A5B5D-D809-2C4F-864A-CBDD5EE97E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4357858"/>
                  </p:ext>
                </p:extLst>
              </p:nvPr>
            </p:nvGraphicFramePr>
            <p:xfrm>
              <a:off x="5467350" y="986366"/>
              <a:ext cx="6470650" cy="55065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130">
                      <a:extLst>
                        <a:ext uri="{9D8B030D-6E8A-4147-A177-3AD203B41FA5}">
                          <a16:colId xmlns:a16="http://schemas.microsoft.com/office/drawing/2014/main" val="2737959343"/>
                        </a:ext>
                      </a:extLst>
                    </a:gridCol>
                    <a:gridCol w="668020">
                      <a:extLst>
                        <a:ext uri="{9D8B030D-6E8A-4147-A177-3AD203B41FA5}">
                          <a16:colId xmlns:a16="http://schemas.microsoft.com/office/drawing/2014/main" val="982440360"/>
                        </a:ext>
                      </a:extLst>
                    </a:gridCol>
                    <a:gridCol w="1920240">
                      <a:extLst>
                        <a:ext uri="{9D8B030D-6E8A-4147-A177-3AD203B41FA5}">
                          <a16:colId xmlns:a16="http://schemas.microsoft.com/office/drawing/2014/main" val="2798979987"/>
                        </a:ext>
                      </a:extLst>
                    </a:gridCol>
                    <a:gridCol w="1965960">
                      <a:extLst>
                        <a:ext uri="{9D8B030D-6E8A-4147-A177-3AD203B41FA5}">
                          <a16:colId xmlns:a16="http://schemas.microsoft.com/office/drawing/2014/main" val="1150395600"/>
                        </a:ext>
                      </a:extLst>
                    </a:gridCol>
                    <a:gridCol w="622300">
                      <a:extLst>
                        <a:ext uri="{9D8B030D-6E8A-4147-A177-3AD203B41FA5}">
                          <a16:colId xmlns:a16="http://schemas.microsoft.com/office/drawing/2014/main" val="546273949"/>
                        </a:ext>
                      </a:extLst>
                    </a:gridCol>
                  </a:tblGrid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311" t="-10000" r="-136424" b="-10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8065" t="-10000" r="-32903" b="-10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266592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1557432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787500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5725933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1005855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9249239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2708098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412200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0074589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6170770"/>
                      </a:ext>
                    </a:extLst>
                  </a:tr>
                  <a:tr h="50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5229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1BC7D13B-FFF0-0C40-98F7-EB89DC8B9F2D}"/>
              </a:ext>
            </a:extLst>
          </p:cNvPr>
          <p:cNvSpPr/>
          <p:nvPr/>
        </p:nvSpPr>
        <p:spPr>
          <a:xfrm>
            <a:off x="6705600" y="190500"/>
            <a:ext cx="361950" cy="28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B28EC9-12B2-2F40-B988-6383B0094117}"/>
              </a:ext>
            </a:extLst>
          </p:cNvPr>
          <p:cNvSpPr/>
          <p:nvPr/>
        </p:nvSpPr>
        <p:spPr>
          <a:xfrm>
            <a:off x="7162800" y="209550"/>
            <a:ext cx="361950" cy="28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C9326A-A5C3-AD48-A8A3-2B4248C6F60B}"/>
              </a:ext>
            </a:extLst>
          </p:cNvPr>
          <p:cNvSpPr/>
          <p:nvPr/>
        </p:nvSpPr>
        <p:spPr>
          <a:xfrm>
            <a:off x="6934200" y="571500"/>
            <a:ext cx="361950" cy="28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8EF356-CEAC-C34B-8D17-6FDA4CD31BD4}"/>
              </a:ext>
            </a:extLst>
          </p:cNvPr>
          <p:cNvCxnSpPr>
            <a:stCxn id="15" idx="4"/>
            <a:endCxn id="17" idx="1"/>
          </p:cNvCxnSpPr>
          <p:nvPr/>
        </p:nvCxnSpPr>
        <p:spPr>
          <a:xfrm>
            <a:off x="6886575" y="472015"/>
            <a:ext cx="100631" cy="14071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54AFBF-6221-8B43-A86A-32B172BDF5A9}"/>
              </a:ext>
            </a:extLst>
          </p:cNvPr>
          <p:cNvCxnSpPr>
            <a:cxnSpLocks/>
            <a:stCxn id="16" idx="4"/>
            <a:endCxn id="17" idx="7"/>
          </p:cNvCxnSpPr>
          <p:nvPr/>
        </p:nvCxnSpPr>
        <p:spPr>
          <a:xfrm flipH="1">
            <a:off x="7243144" y="491065"/>
            <a:ext cx="100631" cy="1216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268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B47A-19AB-2044-834E-0035AF0B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3175"/>
            <a:ext cx="10515600" cy="1325563"/>
          </a:xfrm>
        </p:spPr>
        <p:txBody>
          <a:bodyPr/>
          <a:lstStyle/>
          <a:p>
            <a:r>
              <a:rPr lang="en-US" dirty="0"/>
              <a:t>Expected counts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00A60-84A1-9E46-9F2F-5EC2FBCC979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44498" y="1139825"/>
                <a:ext cx="11061702" cy="22017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expected counts are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[#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days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00A60-84A1-9E46-9F2F-5EC2FBCC97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44498" y="1139825"/>
                <a:ext cx="11061702" cy="2201738"/>
              </a:xfrm>
              <a:blipFill>
                <a:blip r:embed="rId2"/>
                <a:stretch>
                  <a:fillRect l="-1147" t="-30460" b="-8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 descr="Cow">
            <a:extLst>
              <a:ext uri="{FF2B5EF4-FFF2-40B4-BE49-F238E27FC236}">
                <a16:creationId xmlns:a16="http://schemas.microsoft.com/office/drawing/2014/main" id="{F0B6B94C-3997-D645-8EC4-B627B0ABC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40501" y="76199"/>
            <a:ext cx="637198" cy="637198"/>
          </a:xfrm>
          <a:prstGeom prst="rect">
            <a:avLst/>
          </a:prstGeom>
        </p:spPr>
      </p:pic>
      <p:pic>
        <p:nvPicPr>
          <p:cNvPr id="13" name="Graphic 12" descr="Suburban scene">
            <a:extLst>
              <a:ext uri="{FF2B5EF4-FFF2-40B4-BE49-F238E27FC236}">
                <a16:creationId xmlns:a16="http://schemas.microsoft.com/office/drawing/2014/main" id="{75584FB3-C6E4-F848-8E7E-6A5A02786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4621" y="95249"/>
            <a:ext cx="861079" cy="86107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CB79B9-B13B-B043-A84F-20781C3AC477}"/>
              </a:ext>
            </a:extLst>
          </p:cNvPr>
          <p:cNvCxnSpPr>
            <a:cxnSpLocks/>
          </p:cNvCxnSpPr>
          <p:nvPr/>
        </p:nvCxnSpPr>
        <p:spPr>
          <a:xfrm>
            <a:off x="10397471" y="781049"/>
            <a:ext cx="1680229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BC7D13B-FFF0-0C40-98F7-EB89DC8B9F2D}"/>
              </a:ext>
            </a:extLst>
          </p:cNvPr>
          <p:cNvSpPr/>
          <p:nvPr/>
        </p:nvSpPr>
        <p:spPr>
          <a:xfrm>
            <a:off x="6705600" y="190500"/>
            <a:ext cx="361950" cy="28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B28EC9-12B2-2F40-B988-6383B0094117}"/>
              </a:ext>
            </a:extLst>
          </p:cNvPr>
          <p:cNvSpPr/>
          <p:nvPr/>
        </p:nvSpPr>
        <p:spPr>
          <a:xfrm>
            <a:off x="7162800" y="209550"/>
            <a:ext cx="361950" cy="28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C9326A-A5C3-AD48-A8A3-2B4248C6F60B}"/>
              </a:ext>
            </a:extLst>
          </p:cNvPr>
          <p:cNvSpPr/>
          <p:nvPr/>
        </p:nvSpPr>
        <p:spPr>
          <a:xfrm>
            <a:off x="6934200" y="571500"/>
            <a:ext cx="361950" cy="28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8EF356-CEAC-C34B-8D17-6FDA4CD31BD4}"/>
              </a:ext>
            </a:extLst>
          </p:cNvPr>
          <p:cNvCxnSpPr>
            <a:stCxn id="15" idx="4"/>
            <a:endCxn id="17" idx="1"/>
          </p:cNvCxnSpPr>
          <p:nvPr/>
        </p:nvCxnSpPr>
        <p:spPr>
          <a:xfrm>
            <a:off x="6886575" y="472015"/>
            <a:ext cx="100631" cy="14071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54AFBF-6221-8B43-A86A-32B172BDF5A9}"/>
              </a:ext>
            </a:extLst>
          </p:cNvPr>
          <p:cNvCxnSpPr>
            <a:cxnSpLocks/>
            <a:stCxn id="16" idx="4"/>
            <a:endCxn id="17" idx="7"/>
          </p:cNvCxnSpPr>
          <p:nvPr/>
        </p:nvCxnSpPr>
        <p:spPr>
          <a:xfrm flipH="1">
            <a:off x="7243144" y="491065"/>
            <a:ext cx="100631" cy="1216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28AC9F86-4D01-2240-8F95-CFBB1728A0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1736163"/>
                  </p:ext>
                </p:extLst>
              </p:nvPr>
            </p:nvGraphicFramePr>
            <p:xfrm>
              <a:off x="180320" y="3559175"/>
              <a:ext cx="11757681" cy="29349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768">
                      <a:extLst>
                        <a:ext uri="{9D8B030D-6E8A-4147-A177-3AD203B41FA5}">
                          <a16:colId xmlns:a16="http://schemas.microsoft.com/office/drawing/2014/main" val="2710745857"/>
                        </a:ext>
                      </a:extLst>
                    </a:gridCol>
                    <a:gridCol w="1175768">
                      <a:extLst>
                        <a:ext uri="{9D8B030D-6E8A-4147-A177-3AD203B41FA5}">
                          <a16:colId xmlns:a16="http://schemas.microsoft.com/office/drawing/2014/main" val="3813939283"/>
                        </a:ext>
                      </a:extLst>
                    </a:gridCol>
                    <a:gridCol w="4992894">
                      <a:extLst>
                        <a:ext uri="{9D8B030D-6E8A-4147-A177-3AD203B41FA5}">
                          <a16:colId xmlns:a16="http://schemas.microsoft.com/office/drawing/2014/main" val="3022675869"/>
                        </a:ext>
                      </a:extLst>
                    </a:gridCol>
                    <a:gridCol w="4413251">
                      <a:extLst>
                        <a:ext uri="{9D8B030D-6E8A-4147-A177-3AD203B41FA5}">
                          <a16:colId xmlns:a16="http://schemas.microsoft.com/office/drawing/2014/main" val="773186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[# 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𝒅𝒂𝒚𝒔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2400" dirty="0"/>
                            <a:t>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[#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𝒅𝒂𝒚𝒔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]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53922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en-US" sz="2400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en-US" sz="2400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en-US" sz="2400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en-US" sz="2400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7968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+1=2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0+0=0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679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118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90954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28AC9F86-4D01-2240-8F95-CFBB1728A0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1736163"/>
                  </p:ext>
                </p:extLst>
              </p:nvPr>
            </p:nvGraphicFramePr>
            <p:xfrm>
              <a:off x="180320" y="3559175"/>
              <a:ext cx="11757681" cy="29349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768">
                      <a:extLst>
                        <a:ext uri="{9D8B030D-6E8A-4147-A177-3AD203B41FA5}">
                          <a16:colId xmlns:a16="http://schemas.microsoft.com/office/drawing/2014/main" val="2710745857"/>
                        </a:ext>
                      </a:extLst>
                    </a:gridCol>
                    <a:gridCol w="1175768">
                      <a:extLst>
                        <a:ext uri="{9D8B030D-6E8A-4147-A177-3AD203B41FA5}">
                          <a16:colId xmlns:a16="http://schemas.microsoft.com/office/drawing/2014/main" val="3813939283"/>
                        </a:ext>
                      </a:extLst>
                    </a:gridCol>
                    <a:gridCol w="4992894">
                      <a:extLst>
                        <a:ext uri="{9D8B030D-6E8A-4147-A177-3AD203B41FA5}">
                          <a16:colId xmlns:a16="http://schemas.microsoft.com/office/drawing/2014/main" val="3022675869"/>
                        </a:ext>
                      </a:extLst>
                    </a:gridCol>
                    <a:gridCol w="4413251">
                      <a:extLst>
                        <a:ext uri="{9D8B030D-6E8A-4147-A177-3AD203B41FA5}">
                          <a16:colId xmlns:a16="http://schemas.microsoft.com/office/drawing/2014/main" val="7731863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7208" t="-11111" r="-88579" b="-5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66667" t="-11111" r="-287" b="-55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5392279"/>
                      </a:ext>
                    </a:extLst>
                  </a:tr>
                  <a:tr h="7847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7208" t="-64516" r="-88579" b="-2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66667" t="-64516" r="-287" b="-2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7968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7208" t="-283333" r="-88579" b="-2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0+0=0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6792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118979"/>
                      </a:ext>
                    </a:extLst>
                  </a:tr>
                  <a:tr h="778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7208" t="-280645" r="-8857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66667" t="-280645" r="-287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90954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7968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B47A-19AB-2044-834E-0035AF0B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79375"/>
            <a:ext cx="10515600" cy="1325563"/>
          </a:xfrm>
        </p:spPr>
        <p:txBody>
          <a:bodyPr/>
          <a:lstStyle/>
          <a:p>
            <a:r>
              <a:rPr lang="en-US" dirty="0"/>
              <a:t>Re-estimated probabilities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00A60-84A1-9E46-9F2F-5EC2FBCC979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09549" y="1196974"/>
                <a:ext cx="7633669" cy="508952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The re-estimated probabilities are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days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days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total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days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days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total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+2+0+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[#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days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[#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days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00A60-84A1-9E46-9F2F-5EC2FBCC97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09549" y="1196974"/>
                <a:ext cx="7633669" cy="5089526"/>
              </a:xfrm>
              <a:blipFill>
                <a:blip r:embed="rId2"/>
                <a:stretch>
                  <a:fillRect l="-1161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 descr="Cow">
            <a:extLst>
              <a:ext uri="{FF2B5EF4-FFF2-40B4-BE49-F238E27FC236}">
                <a16:creationId xmlns:a16="http://schemas.microsoft.com/office/drawing/2014/main" id="{F0B6B94C-3997-D645-8EC4-B627B0ABC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40501" y="76199"/>
            <a:ext cx="637198" cy="637198"/>
          </a:xfrm>
          <a:prstGeom prst="rect">
            <a:avLst/>
          </a:prstGeom>
        </p:spPr>
      </p:pic>
      <p:pic>
        <p:nvPicPr>
          <p:cNvPr id="13" name="Graphic 12" descr="Suburban scene">
            <a:extLst>
              <a:ext uri="{FF2B5EF4-FFF2-40B4-BE49-F238E27FC236}">
                <a16:creationId xmlns:a16="http://schemas.microsoft.com/office/drawing/2014/main" id="{75584FB3-C6E4-F848-8E7E-6A5A02786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4621" y="95249"/>
            <a:ext cx="861079" cy="86107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CB79B9-B13B-B043-A84F-20781C3AC477}"/>
              </a:ext>
            </a:extLst>
          </p:cNvPr>
          <p:cNvCxnSpPr>
            <a:cxnSpLocks/>
          </p:cNvCxnSpPr>
          <p:nvPr/>
        </p:nvCxnSpPr>
        <p:spPr>
          <a:xfrm>
            <a:off x="10397471" y="781049"/>
            <a:ext cx="1680229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BC7D13B-FFF0-0C40-98F7-EB89DC8B9F2D}"/>
              </a:ext>
            </a:extLst>
          </p:cNvPr>
          <p:cNvSpPr/>
          <p:nvPr/>
        </p:nvSpPr>
        <p:spPr>
          <a:xfrm>
            <a:off x="6705600" y="190500"/>
            <a:ext cx="361950" cy="28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B28EC9-12B2-2F40-B988-6383B0094117}"/>
              </a:ext>
            </a:extLst>
          </p:cNvPr>
          <p:cNvSpPr/>
          <p:nvPr/>
        </p:nvSpPr>
        <p:spPr>
          <a:xfrm>
            <a:off x="7162800" y="209550"/>
            <a:ext cx="361950" cy="28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C9326A-A5C3-AD48-A8A3-2B4248C6F60B}"/>
              </a:ext>
            </a:extLst>
          </p:cNvPr>
          <p:cNvSpPr/>
          <p:nvPr/>
        </p:nvSpPr>
        <p:spPr>
          <a:xfrm>
            <a:off x="6934200" y="571500"/>
            <a:ext cx="361950" cy="28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8EF356-CEAC-C34B-8D17-6FDA4CD31BD4}"/>
              </a:ext>
            </a:extLst>
          </p:cNvPr>
          <p:cNvCxnSpPr>
            <a:stCxn id="15" idx="4"/>
            <a:endCxn id="17" idx="1"/>
          </p:cNvCxnSpPr>
          <p:nvPr/>
        </p:nvCxnSpPr>
        <p:spPr>
          <a:xfrm>
            <a:off x="6886575" y="472015"/>
            <a:ext cx="100631" cy="14071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54AFBF-6221-8B43-A86A-32B172BDF5A9}"/>
              </a:ext>
            </a:extLst>
          </p:cNvPr>
          <p:cNvCxnSpPr>
            <a:cxnSpLocks/>
            <a:stCxn id="16" idx="4"/>
            <a:endCxn id="17" idx="7"/>
          </p:cNvCxnSpPr>
          <p:nvPr/>
        </p:nvCxnSpPr>
        <p:spPr>
          <a:xfrm flipH="1">
            <a:off x="7243144" y="491065"/>
            <a:ext cx="100631" cy="1216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28AC9F86-4D01-2240-8F95-CFBB1728A0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0571324"/>
                  </p:ext>
                </p:extLst>
              </p:nvPr>
            </p:nvGraphicFramePr>
            <p:xfrm>
              <a:off x="8134349" y="1482724"/>
              <a:ext cx="3790951" cy="46101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779">
                      <a:extLst>
                        <a:ext uri="{9D8B030D-6E8A-4147-A177-3AD203B41FA5}">
                          <a16:colId xmlns:a16="http://schemas.microsoft.com/office/drawing/2014/main" val="2710745857"/>
                        </a:ext>
                      </a:extLst>
                    </a:gridCol>
                    <a:gridCol w="560907">
                      <a:extLst>
                        <a:ext uri="{9D8B030D-6E8A-4147-A177-3AD203B41FA5}">
                          <a16:colId xmlns:a16="http://schemas.microsoft.com/office/drawing/2014/main" val="3813939283"/>
                        </a:ext>
                      </a:extLst>
                    </a:gridCol>
                    <a:gridCol w="2749265">
                      <a:extLst>
                        <a:ext uri="{9D8B030D-6E8A-4147-A177-3AD203B41FA5}">
                          <a16:colId xmlns:a16="http://schemas.microsoft.com/office/drawing/2014/main" val="302267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53922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den>
                                    </m:f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+0</m:t>
                                    </m:r>
                                  </m:den>
                                </m:f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7968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den>
                                    </m:f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den>
                                </m:f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679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6/5</m:t>
                                    </m:r>
                                  </m:num>
                                  <m:den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den>
                                    </m:f>
                                  </m:den>
                                </m:f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118979"/>
                      </a:ext>
                    </a:extLst>
                  </a:tr>
                  <a:tr h="9173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4/5</m:t>
                                    </m:r>
                                  </m:num>
                                  <m:den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0+4/5</m:t>
                                    </m:r>
                                  </m:den>
                                </m:f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90954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28AC9F86-4D01-2240-8F95-CFBB1728A0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0571324"/>
                  </p:ext>
                </p:extLst>
              </p:nvPr>
            </p:nvGraphicFramePr>
            <p:xfrm>
              <a:off x="8134349" y="1482724"/>
              <a:ext cx="3790951" cy="46101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779">
                      <a:extLst>
                        <a:ext uri="{9D8B030D-6E8A-4147-A177-3AD203B41FA5}">
                          <a16:colId xmlns:a16="http://schemas.microsoft.com/office/drawing/2014/main" val="2710745857"/>
                        </a:ext>
                      </a:extLst>
                    </a:gridCol>
                    <a:gridCol w="560907">
                      <a:extLst>
                        <a:ext uri="{9D8B030D-6E8A-4147-A177-3AD203B41FA5}">
                          <a16:colId xmlns:a16="http://schemas.microsoft.com/office/drawing/2014/main" val="3813939283"/>
                        </a:ext>
                      </a:extLst>
                    </a:gridCol>
                    <a:gridCol w="2749265">
                      <a:extLst>
                        <a:ext uri="{9D8B030D-6E8A-4147-A177-3AD203B41FA5}">
                          <a16:colId xmlns:a16="http://schemas.microsoft.com/office/drawing/2014/main" val="30226758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8249" t="-11111" r="-922" b="-9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5392279"/>
                      </a:ext>
                    </a:extLst>
                  </a:tr>
                  <a:tr h="1072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8249" t="-47059" r="-922" b="-287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7968818"/>
                      </a:ext>
                    </a:extLst>
                  </a:tr>
                  <a:tr h="10798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8249" t="-147059" r="-922" b="-187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7679232"/>
                      </a:ext>
                    </a:extLst>
                  </a:tr>
                  <a:tr h="10834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8249" t="-244186" r="-922" b="-848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118979"/>
                      </a:ext>
                    </a:extLst>
                  </a:tr>
                  <a:tr h="9173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8249" t="-411111" r="-922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90954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93322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16B2-2291-C44B-BDB8-86538F29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Maximization (EM):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C2FD6-EA8F-3D47-B93C-8E357D058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5900"/>
                <a:ext cx="10515600" cy="520064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INITIALIZE</a:t>
                </a:r>
                <a:r>
                  <a:rPr lang="en-US" dirty="0"/>
                  <a:t>: Make some </a:t>
                </a:r>
                <a:r>
                  <a:rPr lang="en-US" b="1" u="sng" dirty="0"/>
                  <a:t>initial guess</a:t>
                </a:r>
                <a:r>
                  <a:rPr lang="en-US" dirty="0"/>
                  <a:t> what might be the values of P(A)=0.25, P(S)=0.25,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ITERATE</a:t>
                </a:r>
                <a:r>
                  <a:rPr lang="en-US" dirty="0"/>
                  <a:t> until convergence: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u="sng" dirty="0"/>
                  <a:t>Partial days</a:t>
                </a:r>
                <a:r>
                  <a:rPr lang="en-US" dirty="0"/>
                  <a:t>: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u="sng" dirty="0"/>
                  <a:t>Expected counts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[#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days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u="sng" dirty="0"/>
                  <a:t>Re-estimate.</a:t>
                </a:r>
                <a:r>
                  <a:rPr lang="en-US" dirty="0"/>
                  <a:t>  After the first iteration, we have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Continue the iteration, shown above, until P(A), P(S), and P(F|A,S) stop changing.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C2FD6-EA8F-3D47-B93C-8E357D058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5900"/>
                <a:ext cx="10515600" cy="5200649"/>
              </a:xfrm>
              <a:blipFill>
                <a:blip r:embed="rId2"/>
                <a:stretch>
                  <a:fillRect l="-965" t="-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60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7B22-DDD7-C044-86FF-03ABE79D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EM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F6DF5-0A75-6E45-8B80-E7F212AD2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/>
                  <a:t>It always converges.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/>
                  <a:t>The parameters it converges to (P(A), P(S), and P(F|A,S)):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800" dirty="0"/>
                  <a:t>are guaranteed to be </a:t>
                </a:r>
                <a:r>
                  <a:rPr lang="en-US" sz="2800" b="1" u="sng" dirty="0"/>
                  <a:t>at least as good as</a:t>
                </a:r>
                <a:r>
                  <a:rPr lang="en-US" sz="2800" dirty="0"/>
                  <a:t> your initial guess, but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800" dirty="0"/>
                  <a:t>They depend on your initial guess.  Different initial guesses may result in different results, after the algorithm converges.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800" dirty="0"/>
                  <a:t>For example, Marilyn’s initial guess was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|¬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800" dirty="0"/>
                  <a:t>.  Notice that we ended up with the same value!   According to the fully observed data we saw earlier, that might not be the best possible parameter for these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F6DF5-0A75-6E45-8B80-E7F212AD2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047" r="-1206" b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229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7944-56F3-6D41-B8B5-A68977F1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7671-82E3-AA4D-A250-9D64B12B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Learning </a:t>
            </a:r>
          </a:p>
          <a:p>
            <a:pPr lvl="1"/>
            <a:r>
              <a:rPr lang="en-US" dirty="0"/>
              <a:t>from Fully Observed data: Maximum Likelihood</a:t>
            </a:r>
          </a:p>
          <a:p>
            <a:pPr lvl="1"/>
            <a:r>
              <a:rPr lang="en-US" dirty="0"/>
              <a:t>from Partially Observed data: Expectation Maximization</a:t>
            </a:r>
          </a:p>
          <a:p>
            <a:r>
              <a:rPr lang="en-US" dirty="0"/>
              <a:t>Structure Learning</a:t>
            </a:r>
          </a:p>
          <a:p>
            <a:pPr lvl="1"/>
            <a:r>
              <a:rPr lang="en-US" dirty="0"/>
              <a:t>The usual method: knowledge engineering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 interesting recent method: causal analysis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419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35" y="1930194"/>
            <a:ext cx="11356259" cy="412770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Find somebody who knows a lot about the problem you’re trying to model (flying cows, or burglars in Los Angeles, or whatever).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Get her to tell you which variables depend on which others.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Draw corresponding circles and arrows.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Done!  Proceed to parameter estimation.</a:t>
            </a:r>
          </a:p>
        </p:txBody>
      </p:sp>
    </p:spTree>
    <p:extLst>
      <p:ext uri="{BB962C8B-B14F-4D97-AF65-F5344CB8AC3E}">
        <p14:creationId xmlns:p14="http://schemas.microsoft.com/office/powerpoint/2010/main" val="929023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9677400" cy="1066800"/>
          </a:xfrm>
        </p:spPr>
        <p:txBody>
          <a:bodyPr>
            <a:normAutofit/>
          </a:bodyPr>
          <a:lstStyle/>
          <a:p>
            <a:r>
              <a:rPr lang="en-US" sz="3600" dirty="0"/>
              <a:t>Example Bayes Network:  Car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093788"/>
            <a:ext cx="8686800" cy="4906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Initial observation:</a:t>
            </a:r>
            <a:r>
              <a:rPr lang="en-US" sz="2400" dirty="0"/>
              <a:t> car won’t start</a:t>
            </a:r>
          </a:p>
          <a:p>
            <a:r>
              <a:rPr lang="en-US" sz="2400" dirty="0">
                <a:solidFill>
                  <a:srgbClr val="FFC000"/>
                </a:solidFill>
              </a:rPr>
              <a:t>Orange:</a:t>
            </a:r>
            <a:r>
              <a:rPr lang="en-US" sz="2400" dirty="0"/>
              <a:t> “broken, so fix it” nodes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Green:</a:t>
            </a:r>
            <a:r>
              <a:rPr lang="en-US" sz="2400" dirty="0"/>
              <a:t> testable evidence</a:t>
            </a:r>
          </a:p>
          <a:p>
            <a:r>
              <a:rPr lang="en-US" sz="2400" dirty="0">
                <a:solidFill>
                  <a:srgbClr val="B2B2B2"/>
                </a:solidFill>
              </a:rPr>
              <a:t>Gray:</a:t>
            </a:r>
            <a:r>
              <a:rPr lang="en-US" sz="2400" dirty="0"/>
              <a:t> “hidden variables” to ensure sparse structure, reduce parameters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5100" y="2819400"/>
            <a:ext cx="7543800" cy="397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9850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350838"/>
            <a:ext cx="10782300" cy="6397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Example Bayes Network: Cost of Car insurance</a:t>
            </a: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9234" y="1143000"/>
            <a:ext cx="8846366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814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79386"/>
            <a:ext cx="11772900" cy="135319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Bayes Network: </a:t>
            </a:r>
            <a:r>
              <a:rPr lang="en-US" u="sng" dirty="0"/>
              <a:t>speech acoustics</a:t>
            </a:r>
            <a:r>
              <a:rPr lang="en-US" dirty="0"/>
              <a:t> and </a:t>
            </a:r>
            <a:r>
              <a:rPr lang="en-US" u="sng" dirty="0"/>
              <a:t>speech appearance</a:t>
            </a:r>
            <a:r>
              <a:rPr lang="en-US" dirty="0"/>
              <a:t> depend on glottis, tongue, and lip 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5778500"/>
            <a:ext cx="8305800" cy="965200"/>
          </a:xfrm>
          <a:noFill/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b="1" dirty="0">
                <a:hlinkClick r:id="rId3"/>
              </a:rPr>
              <a:t>Audiovisual Speech Recognition with Articulator Positions as Hidden Variables</a:t>
            </a:r>
            <a:endParaRPr lang="en-US" sz="1600" b="1" dirty="0"/>
          </a:p>
          <a:p>
            <a:pPr>
              <a:buNone/>
            </a:pPr>
            <a:r>
              <a:rPr lang="en-US" sz="1600" dirty="0"/>
              <a:t>Mark Hasegawa-Johnson, Karen Livescu, Partha Lal and Kate </a:t>
            </a:r>
            <a:r>
              <a:rPr lang="en-US" sz="1600" dirty="0" err="1"/>
              <a:t>Saenko</a:t>
            </a:r>
            <a:endParaRPr lang="en-US" sz="1600" dirty="0"/>
          </a:p>
          <a:p>
            <a:pPr>
              <a:buNone/>
            </a:pPr>
            <a:r>
              <a:rPr lang="en-US" sz="1600" b="1" i="1" dirty="0"/>
              <a:t>International Congress on Phonetic Sciences</a:t>
            </a:r>
            <a:r>
              <a:rPr lang="en-US" sz="1600" dirty="0"/>
              <a:t> 1719:299-302, 2007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8" y="2324100"/>
            <a:ext cx="3186112" cy="2299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896" y="1532580"/>
            <a:ext cx="4930904" cy="391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5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7944-56F3-6D41-B8B5-A68977F1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7671-82E3-AA4D-A250-9D64B12B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Learning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from Fully Observed data: Maximum Likelihood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from Partially Observed data: Expectation Maximization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usual method: knowledge engineering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 interesting recent method: causal analysis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870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7944-56F3-6D41-B8B5-A68977F1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7671-82E3-AA4D-A250-9D64B12B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Learning </a:t>
            </a:r>
          </a:p>
          <a:p>
            <a:pPr lvl="1"/>
            <a:r>
              <a:rPr lang="en-US" dirty="0"/>
              <a:t>from Fully Observed data: Maximum Likelihood</a:t>
            </a:r>
          </a:p>
          <a:p>
            <a:pPr lvl="1"/>
            <a:r>
              <a:rPr lang="en-US" dirty="0"/>
              <a:t>from Partially Observed data: Expectation Maximization</a:t>
            </a:r>
          </a:p>
          <a:p>
            <a:r>
              <a:rPr lang="en-US" dirty="0"/>
              <a:t>Structure Learning</a:t>
            </a:r>
          </a:p>
          <a:p>
            <a:pPr lvl="1"/>
            <a:r>
              <a:rPr lang="en-US" dirty="0"/>
              <a:t>The usual method: knowledge engineering</a:t>
            </a:r>
          </a:p>
          <a:p>
            <a:pPr lvl="1"/>
            <a:r>
              <a:rPr lang="en-US" dirty="0"/>
              <a:t>An interesting recent method: causal analysis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727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31776"/>
            <a:ext cx="10515600" cy="984250"/>
          </a:xfrm>
        </p:spPr>
        <p:txBody>
          <a:bodyPr/>
          <a:lstStyle/>
          <a:p>
            <a:r>
              <a:rPr lang="en-US" dirty="0"/>
              <a:t>Causal analysis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6024"/>
            <a:ext cx="11315700" cy="5410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Suppose you know that you have V variables X</a:t>
            </a:r>
            <a:r>
              <a:rPr lang="en-US" sz="2400" baseline="-25000" dirty="0"/>
              <a:t>1</a:t>
            </a:r>
            <a:r>
              <a:rPr lang="en-US" sz="2400" dirty="0"/>
              <a:t>, … ,X</a:t>
            </a:r>
            <a:r>
              <a:rPr lang="en-US" sz="2400" baseline="-25000" dirty="0"/>
              <a:t>V</a:t>
            </a:r>
            <a:r>
              <a:rPr lang="en-US" sz="2400" dirty="0"/>
              <a:t>, but you don’t know which variables depend on which others.  You can learn this from the data:</a:t>
            </a:r>
          </a:p>
          <a:p>
            <a:pPr marL="0" indent="0">
              <a:buNone/>
            </a:pPr>
            <a:r>
              <a:rPr lang="en-US" sz="2400" dirty="0"/>
              <a:t>For every possible ordering of the variables (there are V! possible orderings):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Create a blank initial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For each variable in this ordering, </a:t>
            </a:r>
            <a:r>
              <a:rPr lang="en-US" sz="2400" dirty="0" err="1"/>
              <a:t>i</a:t>
            </a:r>
            <a:r>
              <a:rPr lang="en-US" sz="2400" dirty="0"/>
              <a:t> = 1 to V: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add variable X</a:t>
            </a:r>
            <a:r>
              <a:rPr lang="en-US" baseline="-25000" dirty="0"/>
              <a:t>i</a:t>
            </a:r>
            <a:r>
              <a:rPr lang="en-US" dirty="0"/>
              <a:t> to the network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Check your training data.  If there is any variable X</a:t>
            </a:r>
            <a:r>
              <a:rPr lang="en-US" baseline="-25000" dirty="0"/>
              <a:t>1</a:t>
            </a:r>
            <a:r>
              <a:rPr lang="en-US" dirty="0"/>
              <a:t>, … ,X</a:t>
            </a:r>
            <a:r>
              <a:rPr lang="en-US" baseline="-25000" dirty="0"/>
              <a:t>i-1</a:t>
            </a:r>
            <a:r>
              <a:rPr lang="en-US" dirty="0"/>
              <a:t> that CHANGES the probability of X</a:t>
            </a:r>
            <a:r>
              <a:rPr lang="en-US" baseline="-25000" dirty="0"/>
              <a:t>i</a:t>
            </a:r>
            <a:r>
              <a:rPr lang="en-US" dirty="0"/>
              <a:t>=1, then add that variable to the set </a:t>
            </a:r>
            <a:r>
              <a:rPr lang="fr-FR" dirty="0">
                <a:solidFill>
                  <a:srgbClr val="0066FF"/>
                </a:solidFill>
              </a:rPr>
              <a:t>Parents(X</a:t>
            </a:r>
            <a:r>
              <a:rPr lang="fr-FR" baseline="-25000" dirty="0">
                <a:solidFill>
                  <a:srgbClr val="0066FF"/>
                </a:solidFill>
              </a:rPr>
              <a:t>i</a:t>
            </a:r>
            <a:r>
              <a:rPr lang="fr-FR" dirty="0">
                <a:solidFill>
                  <a:srgbClr val="0066FF"/>
                </a:solidFill>
              </a:rPr>
              <a:t>)</a:t>
            </a:r>
            <a:r>
              <a:rPr lang="en-US" dirty="0"/>
              <a:t> </a:t>
            </a:r>
            <a:r>
              <a:rPr lang="en-US" baseline="-25000" dirty="0"/>
              <a:t> </a:t>
            </a:r>
            <a:r>
              <a:rPr lang="en-US" dirty="0"/>
              <a:t>such that</a:t>
            </a:r>
            <a:br>
              <a:rPr lang="en-US" dirty="0"/>
            </a:br>
            <a:r>
              <a:rPr lang="fr-FR" dirty="0">
                <a:solidFill>
                  <a:srgbClr val="0066FF"/>
                </a:solidFill>
              </a:rPr>
              <a:t>P(X</a:t>
            </a:r>
            <a:r>
              <a:rPr lang="fr-FR" baseline="-25000" dirty="0">
                <a:solidFill>
                  <a:srgbClr val="0066FF"/>
                </a:solidFill>
              </a:rPr>
              <a:t>i</a:t>
            </a:r>
            <a:r>
              <a:rPr lang="fr-FR" dirty="0">
                <a:solidFill>
                  <a:srgbClr val="0066FF"/>
                </a:solidFill>
              </a:rPr>
              <a:t> | Parents(X</a:t>
            </a:r>
            <a:r>
              <a:rPr lang="fr-FR" baseline="-25000" dirty="0">
                <a:solidFill>
                  <a:srgbClr val="0066FF"/>
                </a:solidFill>
              </a:rPr>
              <a:t>i</a:t>
            </a:r>
            <a:r>
              <a:rPr lang="fr-FR" dirty="0">
                <a:solidFill>
                  <a:srgbClr val="0066FF"/>
                </a:solidFill>
              </a:rPr>
              <a:t>)) = P(X</a:t>
            </a:r>
            <a:r>
              <a:rPr lang="fr-FR" baseline="-25000" dirty="0">
                <a:solidFill>
                  <a:srgbClr val="0066FF"/>
                </a:solidFill>
              </a:rPr>
              <a:t>i</a:t>
            </a:r>
            <a:r>
              <a:rPr lang="fr-FR" dirty="0">
                <a:solidFill>
                  <a:srgbClr val="0066FF"/>
                </a:solidFill>
              </a:rPr>
              <a:t> | X</a:t>
            </a:r>
            <a:r>
              <a:rPr lang="fr-FR" baseline="-25000" dirty="0">
                <a:solidFill>
                  <a:srgbClr val="0066FF"/>
                </a:solidFill>
              </a:rPr>
              <a:t>1</a:t>
            </a:r>
            <a:r>
              <a:rPr lang="fr-FR" dirty="0">
                <a:solidFill>
                  <a:srgbClr val="0066FF"/>
                </a:solidFill>
              </a:rPr>
              <a:t>, ... X</a:t>
            </a:r>
            <a:r>
              <a:rPr lang="fr-FR" baseline="-25000" dirty="0">
                <a:solidFill>
                  <a:srgbClr val="0066FF"/>
                </a:solidFill>
              </a:rPr>
              <a:t>i-1</a:t>
            </a:r>
            <a:r>
              <a:rPr lang="fr-FR" dirty="0">
                <a:solidFill>
                  <a:srgbClr val="0066FF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Count the </a:t>
            </a:r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edges</a:t>
            </a:r>
            <a:r>
              <a:rPr lang="fr-FR" sz="2400" dirty="0"/>
              <a:t> in the graph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this</a:t>
            </a:r>
            <a:r>
              <a:rPr lang="fr-FR" sz="2400" dirty="0"/>
              <a:t> </a:t>
            </a:r>
            <a:r>
              <a:rPr lang="fr-FR" sz="2400" dirty="0" err="1"/>
              <a:t>ordering</a:t>
            </a:r>
            <a:r>
              <a:rPr lang="fr-FR" sz="2400" dirty="0"/>
              <a:t>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/>
              <a:t>Choose</a:t>
            </a:r>
            <a:r>
              <a:rPr lang="fr-FR" sz="2400" dirty="0"/>
              <a:t> the graph </a:t>
            </a:r>
            <a:r>
              <a:rPr lang="fr-FR" sz="2400" dirty="0" err="1"/>
              <a:t>with</a:t>
            </a:r>
            <a:r>
              <a:rPr lang="fr-FR" sz="2400" dirty="0"/>
              <a:t> the </a:t>
            </a:r>
            <a:r>
              <a:rPr lang="fr-FR" sz="2400" dirty="0" err="1"/>
              <a:t>smallest</a:t>
            </a:r>
            <a:r>
              <a:rPr lang="fr-FR" sz="2400" dirty="0"/>
              <a:t> </a:t>
            </a:r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edges</a:t>
            </a:r>
            <a:r>
              <a:rPr lang="fr-F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2035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Los Angeles burglar alarm</a:t>
            </a:r>
          </a:p>
        </p:txBody>
      </p:sp>
      <p:pic>
        <p:nvPicPr>
          <p:cNvPr id="20486" name="Picture 6" descr="burglary-make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6830" y="2587752"/>
            <a:ext cx="3425571" cy="29815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7686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E</a:t>
            </a:r>
          </a:p>
        </p:txBody>
      </p:sp>
      <p:pic>
        <p:nvPicPr>
          <p:cNvPr id="12294" name="Picture 6" descr="burglary-make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9497" y="2587752"/>
            <a:ext cx="3425571" cy="2981516"/>
          </a:xfrm>
          <a:prstGeom prst="rect">
            <a:avLst/>
          </a:prstGeom>
          <a:noFill/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Los Angeles burglar alarm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6400" y="3657600"/>
            <a:ext cx="990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97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E</a:t>
            </a:r>
          </a:p>
        </p:txBody>
      </p:sp>
      <p:pic>
        <p:nvPicPr>
          <p:cNvPr id="12294" name="Picture 6" descr="burglary-make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9497" y="2587752"/>
            <a:ext cx="3425571" cy="2981516"/>
          </a:xfrm>
          <a:prstGeom prst="rect">
            <a:avLst/>
          </a:prstGeom>
          <a:noFill/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Los Angeles burglar alarm</a:t>
            </a:r>
          </a:p>
        </p:txBody>
      </p:sp>
    </p:spTree>
    <p:extLst>
      <p:ext uri="{BB962C8B-B14F-4D97-AF65-F5344CB8AC3E}">
        <p14:creationId xmlns:p14="http://schemas.microsoft.com/office/powerpoint/2010/main" val="2504985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E</a:t>
            </a:r>
            <a:endParaRPr lang="en-US" sz="2400" i="1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Los Angeles burglar alarm</a:t>
            </a:r>
          </a:p>
        </p:txBody>
      </p:sp>
      <p:pic>
        <p:nvPicPr>
          <p:cNvPr id="17414" name="Picture 6" descr="burglary-make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9497" y="2587752"/>
            <a:ext cx="3425571" cy="298151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0" y="4495800"/>
            <a:ext cx="1219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01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E</a:t>
            </a:r>
            <a:endParaRPr lang="en-US" sz="2400" i="1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Los Angeles burglar alarm</a:t>
            </a:r>
          </a:p>
        </p:txBody>
      </p:sp>
      <p:pic>
        <p:nvPicPr>
          <p:cNvPr id="17414" name="Picture 6" descr="burglary-make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9497" y="2587752"/>
            <a:ext cx="3425571" cy="29815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2320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E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Los Angeles burglar alarm</a:t>
            </a:r>
          </a:p>
        </p:txBody>
      </p:sp>
      <p:pic>
        <p:nvPicPr>
          <p:cNvPr id="18438" name="Picture 6" descr="burglary-make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9497" y="2587752"/>
            <a:ext cx="3425571" cy="298151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062281" y="4736434"/>
            <a:ext cx="1557719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20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E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Los Angeles burglar alarm</a:t>
            </a:r>
          </a:p>
        </p:txBody>
      </p:sp>
      <p:pic>
        <p:nvPicPr>
          <p:cNvPr id="18438" name="Picture 6" descr="burglary-make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9497" y="2587752"/>
            <a:ext cx="3425571" cy="29815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655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E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Los Angeles burglar alarm</a:t>
            </a:r>
          </a:p>
        </p:txBody>
      </p:sp>
      <p:pic>
        <p:nvPicPr>
          <p:cNvPr id="19462" name="Picture 6" descr="burglary-make5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9496" y="2590800"/>
            <a:ext cx="3414124" cy="2971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508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B47A-19AB-2044-834E-0035AF0B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Flying cows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00A60-84A1-9E46-9F2F-5EC2FBCC97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scenario: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Central Illinois has recently had a problem with flying cows.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Farmers have called the university to complain that their cows flew away.</a:t>
            </a:r>
          </a:p>
        </p:txBody>
      </p:sp>
      <p:pic>
        <p:nvPicPr>
          <p:cNvPr id="5" name="Graphic 4" descr="Cow">
            <a:extLst>
              <a:ext uri="{FF2B5EF4-FFF2-40B4-BE49-F238E27FC236}">
                <a16:creationId xmlns:a16="http://schemas.microsoft.com/office/drawing/2014/main" id="{13FBD74C-42A5-1C4B-9829-636CBA6E6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7899" y="2895599"/>
            <a:ext cx="1409700" cy="1409700"/>
          </a:xfrm>
          <a:prstGeom prst="rect">
            <a:avLst/>
          </a:prstGeom>
        </p:spPr>
      </p:pic>
      <p:pic>
        <p:nvPicPr>
          <p:cNvPr id="6" name="Graphic 5" descr="Suburban scene">
            <a:extLst>
              <a:ext uri="{FF2B5EF4-FFF2-40B4-BE49-F238E27FC236}">
                <a16:creationId xmlns:a16="http://schemas.microsoft.com/office/drawing/2014/main" id="{FF6DD9E4-5488-0C40-BA14-5DEF4E9B9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67499" y="2971799"/>
            <a:ext cx="1905001" cy="190500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F54179-74A6-024F-AA95-FE1A9BA12216}"/>
              </a:ext>
            </a:extLst>
          </p:cNvPr>
          <p:cNvCxnSpPr/>
          <p:nvPr/>
        </p:nvCxnSpPr>
        <p:spPr>
          <a:xfrm>
            <a:off x="6515100" y="4514849"/>
            <a:ext cx="5181600" cy="0"/>
          </a:xfrm>
          <a:prstGeom prst="line">
            <a:avLst/>
          </a:prstGeom>
          <a:ln w="1270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006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Deciding conditional independence is hard in </a:t>
            </a:r>
            <a:r>
              <a:rPr lang="en-US" sz="2400" dirty="0" err="1"/>
              <a:t>noncausal</a:t>
            </a:r>
            <a:r>
              <a:rPr lang="en-US" sz="2400" dirty="0"/>
              <a:t> directions</a:t>
            </a:r>
          </a:p>
          <a:p>
            <a:pPr lvl="1"/>
            <a:r>
              <a:rPr lang="en-US" sz="2000" dirty="0"/>
              <a:t>The causal direction seems much more natural</a:t>
            </a:r>
          </a:p>
          <a:p>
            <a:r>
              <a:rPr lang="en-US" sz="2400" dirty="0"/>
              <a:t>Network is less compact: 1 + 2 + 4 + 2 + 4 = 13 numbers needed (vs. 1+1+4+2+2=10 for the causal ordering)</a:t>
            </a:r>
          </a:p>
        </p:txBody>
      </p:sp>
      <p:pic>
        <p:nvPicPr>
          <p:cNvPr id="16389" name="Picture 5" descr="burglary-make5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798" y="1371600"/>
            <a:ext cx="2743200" cy="2387600"/>
          </a:xfrm>
          <a:prstGeom prst="rect">
            <a:avLst/>
          </a:prstGeom>
          <a:noFill/>
        </p:spPr>
      </p:pic>
      <p:pic>
        <p:nvPicPr>
          <p:cNvPr id="5" name="Picture 4" descr="burglary-small">
            <a:extLst>
              <a:ext uri="{FF2B5EF4-FFF2-40B4-BE49-F238E27FC236}">
                <a16:creationId xmlns:a16="http://schemas.microsoft.com/office/drawing/2014/main" id="{D1809B7F-6DA4-48EB-8D7E-AE15CF2F9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5191" y="1524000"/>
            <a:ext cx="2180253" cy="2180253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DB0C30-F943-478B-ACB9-A580E394AE99}"/>
              </a:ext>
            </a:extLst>
          </p:cNvPr>
          <p:cNvSpPr txBox="1"/>
          <p:nvPr/>
        </p:nvSpPr>
        <p:spPr>
          <a:xfrm>
            <a:off x="5604387" y="2329429"/>
            <a:ext cx="1111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versus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E1CA4AD-8D8F-7947-AE93-18F26E3E6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Example: The Los Angeles burglar alarm</a:t>
            </a:r>
          </a:p>
        </p:txBody>
      </p:sp>
    </p:spTree>
    <p:extLst>
      <p:ext uri="{BB962C8B-B14F-4D97-AF65-F5344CB8AC3E}">
        <p14:creationId xmlns:p14="http://schemas.microsoft.com/office/powerpoint/2010/main" val="1095884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store it in causal order? A: Saves memory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have a Boolean variable X</a:t>
            </a:r>
            <a:r>
              <a:rPr lang="en-US" sz="2400" baseline="-25000" dirty="0"/>
              <a:t>i</a:t>
            </a:r>
            <a:r>
              <a:rPr lang="en-US" sz="2400" dirty="0"/>
              <a:t> with k Boolean parents. How many rows does its conditional probability table have? 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2</a:t>
            </a:r>
            <a:r>
              <a:rPr lang="en-US" sz="2000" baseline="30000" dirty="0">
                <a:solidFill>
                  <a:srgbClr val="0066FF"/>
                </a:solidFill>
              </a:rPr>
              <a:t>k</a:t>
            </a:r>
            <a:r>
              <a:rPr lang="en-US" sz="2000" dirty="0">
                <a:solidFill>
                  <a:srgbClr val="0066FF"/>
                </a:solidFill>
              </a:rPr>
              <a:t> </a:t>
            </a:r>
            <a:r>
              <a:rPr lang="en-US" sz="2000" dirty="0"/>
              <a:t>rows for all the combinations of parent values</a:t>
            </a:r>
          </a:p>
          <a:p>
            <a:pPr lvl="1"/>
            <a:r>
              <a:rPr lang="en-US" sz="2000" dirty="0"/>
              <a:t>Each row requires one number for </a:t>
            </a:r>
            <a:r>
              <a:rPr lang="en-US" sz="2000" dirty="0">
                <a:solidFill>
                  <a:srgbClr val="0066FF"/>
                </a:solidFill>
              </a:rPr>
              <a:t>P(X</a:t>
            </a:r>
            <a:r>
              <a:rPr lang="en-US" sz="2000" baseline="-25000" dirty="0">
                <a:solidFill>
                  <a:srgbClr val="0066FF"/>
                </a:solidFill>
              </a:rPr>
              <a:t>i</a:t>
            </a:r>
            <a:r>
              <a:rPr lang="en-US" sz="2000" dirty="0">
                <a:solidFill>
                  <a:srgbClr val="0066FF"/>
                </a:solidFill>
              </a:rPr>
              <a:t> = true | parent values)</a:t>
            </a:r>
            <a:endParaRPr lang="en-US" dirty="0">
              <a:solidFill>
                <a:srgbClr val="0066FF"/>
              </a:solidFill>
            </a:endParaRPr>
          </a:p>
          <a:p>
            <a:r>
              <a:rPr lang="en-US" sz="2400" dirty="0"/>
              <a:t>If each variable has no more than k parents, how many numbers does the complete network require? 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O(n </a:t>
            </a:r>
            <a:r>
              <a:rPr lang="en-US" sz="2000" dirty="0">
                <a:solidFill>
                  <a:srgbClr val="0066FF"/>
                </a:solidFill>
                <a:cs typeface="Arial" charset="0"/>
              </a:rPr>
              <a:t>·</a:t>
            </a:r>
            <a:r>
              <a:rPr lang="en-US" sz="2000" dirty="0">
                <a:solidFill>
                  <a:srgbClr val="0066FF"/>
                </a:solidFill>
              </a:rPr>
              <a:t> 2</a:t>
            </a:r>
            <a:r>
              <a:rPr lang="en-US" sz="2000" baseline="30000" dirty="0">
                <a:solidFill>
                  <a:srgbClr val="0066FF"/>
                </a:solidFill>
              </a:rPr>
              <a:t>k</a:t>
            </a:r>
            <a:r>
              <a:rPr lang="en-US" sz="2000" dirty="0">
                <a:solidFill>
                  <a:srgbClr val="0066FF"/>
                </a:solidFill>
              </a:rPr>
              <a:t>) </a:t>
            </a:r>
            <a:r>
              <a:rPr lang="en-US" sz="2000" dirty="0"/>
              <a:t>numbers – vs. </a:t>
            </a:r>
            <a:r>
              <a:rPr lang="en-US" sz="2000" dirty="0">
                <a:solidFill>
                  <a:srgbClr val="0066FF"/>
                </a:solidFill>
              </a:rPr>
              <a:t>O(2</a:t>
            </a:r>
            <a:r>
              <a:rPr lang="en-US" sz="2000" baseline="30000" dirty="0">
                <a:solidFill>
                  <a:srgbClr val="0066FF"/>
                </a:solidFill>
              </a:rPr>
              <a:t>n</a:t>
            </a:r>
            <a:r>
              <a:rPr lang="en-US" sz="2000" dirty="0">
                <a:solidFill>
                  <a:srgbClr val="0066FF"/>
                </a:solidFill>
              </a:rPr>
              <a:t>)</a:t>
            </a:r>
            <a:r>
              <a:rPr lang="en-US" sz="2000" dirty="0"/>
              <a:t> for the full joint distribution</a:t>
            </a:r>
            <a:endParaRPr lang="en-US" dirty="0"/>
          </a:p>
          <a:p>
            <a:r>
              <a:rPr lang="en-US" sz="2400" dirty="0"/>
              <a:t>How many nodes for the burglary network? </a:t>
            </a:r>
          </a:p>
          <a:p>
            <a:pPr lvl="1">
              <a:buNone/>
            </a:pPr>
            <a:r>
              <a:rPr lang="en-US" sz="2000" dirty="0"/>
              <a:t>1 + 1 + 4 + 2 + 2 = 10 numbers (vs. 2</a:t>
            </a:r>
            <a:r>
              <a:rPr lang="en-US" sz="2000" baseline="30000" dirty="0"/>
              <a:t>5</a:t>
            </a:r>
            <a:r>
              <a:rPr lang="en-US" sz="2000" dirty="0"/>
              <a:t>-1 = 31)</a:t>
            </a:r>
          </a:p>
        </p:txBody>
      </p:sp>
      <p:pic>
        <p:nvPicPr>
          <p:cNvPr id="9220" name="Picture 4" descr="burglary-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7368" y="4800600"/>
            <a:ext cx="1209675" cy="1209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67957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7944-56F3-6D41-B8B5-A68977F1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22225"/>
            <a:ext cx="10515600" cy="1325563"/>
          </a:xfrm>
        </p:spPr>
        <p:txBody>
          <a:bodyPr/>
          <a:lstStyle/>
          <a:p>
            <a:r>
              <a:rPr lang="en-US" dirty="0"/>
              <a:t>Parameter and Structure Learning for Bayesian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EE7671-82E3-AA4D-A250-9D64B12BE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1010900" cy="5410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/>
                  <a:t>Maximum Likelihood (ML):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days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days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>
                  <a:lnSpc>
                    <a:spcPct val="100000"/>
                  </a:lnSpc>
                </a:pPr>
                <a:r>
                  <a:rPr lang="en-US" sz="3200" dirty="0"/>
                  <a:t>Expectation Maximization (EM):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[# 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days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] 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[# 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days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>
                  <a:lnSpc>
                    <a:spcPct val="100000"/>
                  </a:lnSpc>
                </a:pPr>
                <a:r>
                  <a:rPr lang="en-US" sz="3200" dirty="0"/>
                  <a:t>Knowledge Engineering: ask an expert.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/>
                  <a:t>Causal Analysis: construct all possible graphs, keep the one with the fewest edges.</a:t>
                </a:r>
              </a:p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EE7671-82E3-AA4D-A250-9D64B12BE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1010900" cy="5410200"/>
              </a:xfrm>
              <a:blipFill>
                <a:blip r:embed="rId2"/>
                <a:stretch>
                  <a:fillRect l="-1152" t="-1171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96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B47A-19AB-2044-834E-0035AF0B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Flying cows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00A60-84A1-9E46-9F2F-5EC2FBCC9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4803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university dispatched a team of expert </a:t>
            </a:r>
            <a:r>
              <a:rPr lang="en-US" dirty="0" err="1"/>
              <a:t>vaccavolatologists</a:t>
            </a:r>
            <a:r>
              <a:rPr lang="en-US" dirty="0"/>
              <a:t>.  They determined that almost all flying cows were explained by one or both of the following causes:</a:t>
            </a:r>
          </a:p>
          <a:p>
            <a:r>
              <a:rPr lang="en-US" b="1" u="sng" dirty="0"/>
              <a:t>Smart cows</a:t>
            </a:r>
            <a:r>
              <a:rPr lang="en-US" dirty="0"/>
              <a:t>.  The cows learned how to fly, on their own, without help.</a:t>
            </a:r>
          </a:p>
          <a:p>
            <a:r>
              <a:rPr lang="en-US" b="1" u="sng" dirty="0"/>
              <a:t>Alien intervention</a:t>
            </a:r>
            <a:r>
              <a:rPr lang="en-US" dirty="0"/>
              <a:t>.  UFOs taught the cows how to fly.</a:t>
            </a:r>
          </a:p>
        </p:txBody>
      </p:sp>
      <p:pic>
        <p:nvPicPr>
          <p:cNvPr id="5" name="Graphic 4" descr="Cow">
            <a:extLst>
              <a:ext uri="{FF2B5EF4-FFF2-40B4-BE49-F238E27FC236}">
                <a16:creationId xmlns:a16="http://schemas.microsoft.com/office/drawing/2014/main" id="{13FBD74C-42A5-1C4B-9829-636CBA6E6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7899" y="2895599"/>
            <a:ext cx="1409700" cy="1409700"/>
          </a:xfrm>
          <a:prstGeom prst="rect">
            <a:avLst/>
          </a:prstGeom>
        </p:spPr>
      </p:pic>
      <p:pic>
        <p:nvPicPr>
          <p:cNvPr id="6" name="Graphic 5" descr="Suburban scene">
            <a:extLst>
              <a:ext uri="{FF2B5EF4-FFF2-40B4-BE49-F238E27FC236}">
                <a16:creationId xmlns:a16="http://schemas.microsoft.com/office/drawing/2014/main" id="{FF6DD9E4-5488-0C40-BA14-5DEF4E9B9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67499" y="2971799"/>
            <a:ext cx="1905001" cy="190500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F54179-74A6-024F-AA95-FE1A9BA12216}"/>
              </a:ext>
            </a:extLst>
          </p:cNvPr>
          <p:cNvCxnSpPr/>
          <p:nvPr/>
        </p:nvCxnSpPr>
        <p:spPr>
          <a:xfrm>
            <a:off x="6515100" y="4514849"/>
            <a:ext cx="5181600" cy="0"/>
          </a:xfrm>
          <a:prstGeom prst="line">
            <a:avLst/>
          </a:prstGeom>
          <a:ln w="1270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94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B47A-19AB-2044-834E-0035AF0B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Flying cows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00A60-84A1-9E46-9F2F-5EC2FBCC9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7974"/>
            <a:ext cx="5257800" cy="4803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vaccavolatologists</a:t>
            </a:r>
            <a:r>
              <a:rPr lang="en-US" dirty="0"/>
              <a:t> created a Bayes net, to help them predict any future instances of cow flying:</a:t>
            </a:r>
          </a:p>
          <a:p>
            <a:r>
              <a:rPr lang="en-US" dirty="0"/>
              <a:t>P(A) = Probability that aliens teach the cow.</a:t>
            </a:r>
          </a:p>
          <a:p>
            <a:r>
              <a:rPr lang="en-US" dirty="0"/>
              <a:t>P(S) = Probability that a cow is smart enough to figure out how to fly on its own.</a:t>
            </a:r>
          </a:p>
          <a:p>
            <a:r>
              <a:rPr lang="en-US" dirty="0"/>
              <a:t>P(F|S,A) = Probability that a cow learns to fly.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AFA17B-C9E8-E04A-BBB0-464EEBDECB1C}"/>
              </a:ext>
            </a:extLst>
          </p:cNvPr>
          <p:cNvSpPr/>
          <p:nvPr/>
        </p:nvSpPr>
        <p:spPr>
          <a:xfrm>
            <a:off x="8077200" y="2038350"/>
            <a:ext cx="10287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3D8648-090E-124B-B072-4742BEBB286B}"/>
              </a:ext>
            </a:extLst>
          </p:cNvPr>
          <p:cNvSpPr/>
          <p:nvPr/>
        </p:nvSpPr>
        <p:spPr>
          <a:xfrm>
            <a:off x="9544050" y="2057400"/>
            <a:ext cx="10287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790632-00BA-EF4B-814E-C313D7514AA9}"/>
              </a:ext>
            </a:extLst>
          </p:cNvPr>
          <p:cNvSpPr/>
          <p:nvPr/>
        </p:nvSpPr>
        <p:spPr>
          <a:xfrm>
            <a:off x="8820150" y="3810000"/>
            <a:ext cx="10287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D9808C-9880-BF40-9F5A-457BEBAC9AFC}"/>
              </a:ext>
            </a:extLst>
          </p:cNvPr>
          <p:cNvCxnSpPr>
            <a:stCxn id="4" idx="4"/>
            <a:endCxn id="9" idx="1"/>
          </p:cNvCxnSpPr>
          <p:nvPr/>
        </p:nvCxnSpPr>
        <p:spPr>
          <a:xfrm>
            <a:off x="8591550" y="3105150"/>
            <a:ext cx="379250" cy="86107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9E9249-9299-FB44-B933-0A5B6E26738A}"/>
              </a:ext>
            </a:extLst>
          </p:cNvPr>
          <p:cNvCxnSpPr>
            <a:cxnSpLocks/>
            <a:stCxn id="8" idx="4"/>
            <a:endCxn id="9" idx="7"/>
          </p:cNvCxnSpPr>
          <p:nvPr/>
        </p:nvCxnSpPr>
        <p:spPr>
          <a:xfrm flipH="1">
            <a:off x="9698200" y="3124200"/>
            <a:ext cx="360200" cy="84202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Cow">
            <a:extLst>
              <a:ext uri="{FF2B5EF4-FFF2-40B4-BE49-F238E27FC236}">
                <a16:creationId xmlns:a16="http://schemas.microsoft.com/office/drawing/2014/main" id="{EC35F88C-21EF-9C42-9D87-21F787A4D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0501" y="76199"/>
            <a:ext cx="637198" cy="637198"/>
          </a:xfrm>
          <a:prstGeom prst="rect">
            <a:avLst/>
          </a:prstGeom>
        </p:spPr>
      </p:pic>
      <p:pic>
        <p:nvPicPr>
          <p:cNvPr id="16" name="Graphic 15" descr="Suburban scene">
            <a:extLst>
              <a:ext uri="{FF2B5EF4-FFF2-40B4-BE49-F238E27FC236}">
                <a16:creationId xmlns:a16="http://schemas.microsoft.com/office/drawing/2014/main" id="{99685C4A-5052-5E4B-ADC6-FA7070487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4621" y="95249"/>
            <a:ext cx="861079" cy="86107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74EFD2-A3EF-DF4C-911C-D1D5AA1F3170}"/>
              </a:ext>
            </a:extLst>
          </p:cNvPr>
          <p:cNvCxnSpPr>
            <a:cxnSpLocks/>
          </p:cNvCxnSpPr>
          <p:nvPr/>
        </p:nvCxnSpPr>
        <p:spPr>
          <a:xfrm>
            <a:off x="10397471" y="781049"/>
            <a:ext cx="1680229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31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B47A-19AB-2044-834E-0035AF0B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Flying cows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00A60-84A1-9E46-9F2F-5EC2FBCC9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7974"/>
            <a:ext cx="5257800" cy="4803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They went out to watch a nearby pasture for ten days.  </a:t>
            </a:r>
          </a:p>
          <a:p>
            <a:r>
              <a:rPr lang="en-US" dirty="0"/>
              <a:t>They reported the number of days on which A, S, and/or F occurred.</a:t>
            </a:r>
          </a:p>
          <a:p>
            <a:r>
              <a:rPr lang="en-US" dirty="0"/>
              <a:t>Their results are shown in the table at left (True is marked as “T”; False is shown with a blank).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AFA17B-C9E8-E04A-BBB0-464EEBDECB1C}"/>
              </a:ext>
            </a:extLst>
          </p:cNvPr>
          <p:cNvSpPr/>
          <p:nvPr/>
        </p:nvSpPr>
        <p:spPr>
          <a:xfrm>
            <a:off x="5600700" y="114300"/>
            <a:ext cx="533400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3D8648-090E-124B-B072-4742BEBB286B}"/>
              </a:ext>
            </a:extLst>
          </p:cNvPr>
          <p:cNvSpPr/>
          <p:nvPr/>
        </p:nvSpPr>
        <p:spPr>
          <a:xfrm>
            <a:off x="6248400" y="133350"/>
            <a:ext cx="533400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790632-00BA-EF4B-814E-C313D7514AA9}"/>
              </a:ext>
            </a:extLst>
          </p:cNvPr>
          <p:cNvSpPr/>
          <p:nvPr/>
        </p:nvSpPr>
        <p:spPr>
          <a:xfrm>
            <a:off x="5924550" y="704850"/>
            <a:ext cx="533400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D9808C-9880-BF40-9F5A-457BEBAC9AFC}"/>
              </a:ext>
            </a:extLst>
          </p:cNvPr>
          <p:cNvCxnSpPr>
            <a:stCxn id="4" idx="4"/>
            <a:endCxn id="9" idx="1"/>
          </p:cNvCxnSpPr>
          <p:nvPr/>
        </p:nvCxnSpPr>
        <p:spPr>
          <a:xfrm>
            <a:off x="5867400" y="590550"/>
            <a:ext cx="135265" cy="1840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9E9249-9299-FB44-B933-0A5B6E26738A}"/>
              </a:ext>
            </a:extLst>
          </p:cNvPr>
          <p:cNvCxnSpPr>
            <a:cxnSpLocks/>
            <a:stCxn id="8" idx="4"/>
            <a:endCxn id="9" idx="7"/>
          </p:cNvCxnSpPr>
          <p:nvPr/>
        </p:nvCxnSpPr>
        <p:spPr>
          <a:xfrm flipH="1">
            <a:off x="6379835" y="609600"/>
            <a:ext cx="135265" cy="1649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Cow">
            <a:extLst>
              <a:ext uri="{FF2B5EF4-FFF2-40B4-BE49-F238E27FC236}">
                <a16:creationId xmlns:a16="http://schemas.microsoft.com/office/drawing/2014/main" id="{F0B6B94C-3997-D645-8EC4-B627B0ABC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0501" y="76199"/>
            <a:ext cx="637198" cy="637198"/>
          </a:xfrm>
          <a:prstGeom prst="rect">
            <a:avLst/>
          </a:prstGeom>
        </p:spPr>
      </p:pic>
      <p:pic>
        <p:nvPicPr>
          <p:cNvPr id="13" name="Graphic 12" descr="Suburban scene">
            <a:extLst>
              <a:ext uri="{FF2B5EF4-FFF2-40B4-BE49-F238E27FC236}">
                <a16:creationId xmlns:a16="http://schemas.microsoft.com/office/drawing/2014/main" id="{75584FB3-C6E4-F848-8E7E-6A5A02786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4621" y="95249"/>
            <a:ext cx="861079" cy="86107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CB79B9-B13B-B043-A84F-20781C3AC477}"/>
              </a:ext>
            </a:extLst>
          </p:cNvPr>
          <p:cNvCxnSpPr>
            <a:cxnSpLocks/>
          </p:cNvCxnSpPr>
          <p:nvPr/>
        </p:nvCxnSpPr>
        <p:spPr>
          <a:xfrm>
            <a:off x="10397471" y="781049"/>
            <a:ext cx="1680229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7A5B5D-D809-2C4F-864A-CBDD5EE97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486433"/>
              </p:ext>
            </p:extLst>
          </p:nvPr>
        </p:nvGraphicFramePr>
        <p:xfrm>
          <a:off x="6680200" y="986366"/>
          <a:ext cx="5257800" cy="5506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73795934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8244036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79897998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546273949"/>
                    </a:ext>
                  </a:extLst>
                </a:gridCol>
              </a:tblGrid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66592"/>
                  </a:ext>
                </a:extLst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57432"/>
                  </a:ext>
                </a:extLst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787500"/>
                  </a:ext>
                </a:extLst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725933"/>
                  </a:ext>
                </a:extLst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005855"/>
                  </a:ext>
                </a:extLst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249239"/>
                  </a:ext>
                </a:extLst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708098"/>
                  </a:ext>
                </a:extLst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12200"/>
                  </a:ext>
                </a:extLst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074589"/>
                  </a:ext>
                </a:extLst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70770"/>
                  </a:ext>
                </a:extLst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522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83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B47A-19AB-2044-834E-0035AF0B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Flying cows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00A60-84A1-9E46-9F2F-5EC2FBCC9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7974"/>
            <a:ext cx="5257800" cy="49149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vaccavolatologists</a:t>
            </a:r>
            <a:r>
              <a:rPr lang="en-US" dirty="0"/>
              <a:t> now wish to estimate the parameters of their Bayes net</a:t>
            </a:r>
          </a:p>
          <a:p>
            <a:r>
              <a:rPr lang="en-US" dirty="0"/>
              <a:t>P(A) </a:t>
            </a:r>
          </a:p>
          <a:p>
            <a:r>
              <a:rPr lang="en-US" dirty="0"/>
              <a:t>P(S) </a:t>
            </a:r>
          </a:p>
          <a:p>
            <a:r>
              <a:rPr lang="en-US" dirty="0"/>
              <a:t>P(F|S,A)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…so that they will be better able to testify before Congress about the relative dangers of aliens versus smart cows.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AFA17B-C9E8-E04A-BBB0-464EEBDECB1C}"/>
              </a:ext>
            </a:extLst>
          </p:cNvPr>
          <p:cNvSpPr/>
          <p:nvPr/>
        </p:nvSpPr>
        <p:spPr>
          <a:xfrm>
            <a:off x="5600700" y="114300"/>
            <a:ext cx="533400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3D8648-090E-124B-B072-4742BEBB286B}"/>
              </a:ext>
            </a:extLst>
          </p:cNvPr>
          <p:cNvSpPr/>
          <p:nvPr/>
        </p:nvSpPr>
        <p:spPr>
          <a:xfrm>
            <a:off x="6248400" y="133350"/>
            <a:ext cx="533400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790632-00BA-EF4B-814E-C313D7514AA9}"/>
              </a:ext>
            </a:extLst>
          </p:cNvPr>
          <p:cNvSpPr/>
          <p:nvPr/>
        </p:nvSpPr>
        <p:spPr>
          <a:xfrm>
            <a:off x="5924550" y="704850"/>
            <a:ext cx="533400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D9808C-9880-BF40-9F5A-457BEBAC9AFC}"/>
              </a:ext>
            </a:extLst>
          </p:cNvPr>
          <p:cNvCxnSpPr>
            <a:stCxn id="4" idx="4"/>
            <a:endCxn id="9" idx="1"/>
          </p:cNvCxnSpPr>
          <p:nvPr/>
        </p:nvCxnSpPr>
        <p:spPr>
          <a:xfrm>
            <a:off x="5867400" y="590550"/>
            <a:ext cx="135265" cy="1840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9E9249-9299-FB44-B933-0A5B6E26738A}"/>
              </a:ext>
            </a:extLst>
          </p:cNvPr>
          <p:cNvCxnSpPr>
            <a:cxnSpLocks/>
            <a:stCxn id="8" idx="4"/>
            <a:endCxn id="9" idx="7"/>
          </p:cNvCxnSpPr>
          <p:nvPr/>
        </p:nvCxnSpPr>
        <p:spPr>
          <a:xfrm flipH="1">
            <a:off x="6379835" y="609600"/>
            <a:ext cx="135265" cy="1649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Cow">
            <a:extLst>
              <a:ext uri="{FF2B5EF4-FFF2-40B4-BE49-F238E27FC236}">
                <a16:creationId xmlns:a16="http://schemas.microsoft.com/office/drawing/2014/main" id="{F0B6B94C-3997-D645-8EC4-B627B0ABC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0501" y="76199"/>
            <a:ext cx="637198" cy="637198"/>
          </a:xfrm>
          <a:prstGeom prst="rect">
            <a:avLst/>
          </a:prstGeom>
        </p:spPr>
      </p:pic>
      <p:pic>
        <p:nvPicPr>
          <p:cNvPr id="13" name="Graphic 12" descr="Suburban scene">
            <a:extLst>
              <a:ext uri="{FF2B5EF4-FFF2-40B4-BE49-F238E27FC236}">
                <a16:creationId xmlns:a16="http://schemas.microsoft.com/office/drawing/2014/main" id="{75584FB3-C6E4-F848-8E7E-6A5A02786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4621" y="95249"/>
            <a:ext cx="861079" cy="86107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CB79B9-B13B-B043-A84F-20781C3AC477}"/>
              </a:ext>
            </a:extLst>
          </p:cNvPr>
          <p:cNvCxnSpPr>
            <a:cxnSpLocks/>
          </p:cNvCxnSpPr>
          <p:nvPr/>
        </p:nvCxnSpPr>
        <p:spPr>
          <a:xfrm>
            <a:off x="10397471" y="781049"/>
            <a:ext cx="1680229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7A5B5D-D809-2C4F-864A-CBDD5EE97E37}"/>
              </a:ext>
            </a:extLst>
          </p:cNvPr>
          <p:cNvGraphicFramePr>
            <a:graphicFrameLocks noGrp="1"/>
          </p:cNvGraphicFramePr>
          <p:nvPr/>
        </p:nvGraphicFramePr>
        <p:xfrm>
          <a:off x="6680200" y="986366"/>
          <a:ext cx="5257800" cy="5506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73795934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8244036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79897998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546273949"/>
                    </a:ext>
                  </a:extLst>
                </a:gridCol>
              </a:tblGrid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66592"/>
                  </a:ext>
                </a:extLst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57432"/>
                  </a:ext>
                </a:extLst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787500"/>
                  </a:ext>
                </a:extLst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725933"/>
                  </a:ext>
                </a:extLst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005855"/>
                  </a:ext>
                </a:extLst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249239"/>
                  </a:ext>
                </a:extLst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708098"/>
                  </a:ext>
                </a:extLst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12200"/>
                  </a:ext>
                </a:extLst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074589"/>
                  </a:ext>
                </a:extLst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70770"/>
                  </a:ext>
                </a:extLst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522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530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7944-56F3-6D41-B8B5-A68977F1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7671-82E3-AA4D-A250-9D64B12B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Learning </a:t>
            </a:r>
          </a:p>
          <a:p>
            <a:pPr lvl="1"/>
            <a:r>
              <a:rPr lang="en-US" dirty="0"/>
              <a:t>from Fully Observed data: Maximum Likelihood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from Partially Observed data: Expectation Maximization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usual method: knowledge engineering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 interesting recent method: causal analysis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4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2428</Words>
  <Application>Microsoft Macintosh PowerPoint</Application>
  <PresentationFormat>Widescreen</PresentationFormat>
  <Paragraphs>637</Paragraphs>
  <Slides>42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 Theme</vt:lpstr>
      <vt:lpstr>CS440/ECE448 Lecture 16: Parameter and Structure Learning for Bayesian Networks</vt:lpstr>
      <vt:lpstr>Parameter and Structure Learning for Bayesian Networks</vt:lpstr>
      <vt:lpstr>Outline</vt:lpstr>
      <vt:lpstr>Flying cows</vt:lpstr>
      <vt:lpstr>Flying cows</vt:lpstr>
      <vt:lpstr>Flying cows</vt:lpstr>
      <vt:lpstr>Flying cows</vt:lpstr>
      <vt:lpstr>Flying cows</vt:lpstr>
      <vt:lpstr>Outline</vt:lpstr>
      <vt:lpstr>Maximum Likelihood Estimation</vt:lpstr>
      <vt:lpstr>Maximum Likelihood Estimation</vt:lpstr>
      <vt:lpstr>Maximum Likelihood Estimation</vt:lpstr>
      <vt:lpstr>Maximum Likelihood Estimation</vt:lpstr>
      <vt:lpstr>Conclusions: maximum likelihood estimation</vt:lpstr>
      <vt:lpstr>Outline</vt:lpstr>
      <vt:lpstr>Partially observed data</vt:lpstr>
      <vt:lpstr>Expectation Maximization (EM): Main idea </vt:lpstr>
      <vt:lpstr>Expectation Maximization (EM): overview</vt:lpstr>
      <vt:lpstr>Example: Initialize</vt:lpstr>
      <vt:lpstr>Partial days</vt:lpstr>
      <vt:lpstr>Expected counts</vt:lpstr>
      <vt:lpstr>Re-estimated probabilities</vt:lpstr>
      <vt:lpstr>Expectation Maximization (EM): review</vt:lpstr>
      <vt:lpstr>Properties of the EM algorithm</vt:lpstr>
      <vt:lpstr>Outline</vt:lpstr>
      <vt:lpstr>Knowledge engineering</vt:lpstr>
      <vt:lpstr>Example Bayes Network:  Car diagnosis</vt:lpstr>
      <vt:lpstr>Example Bayes Network: Cost of Car insurance</vt:lpstr>
      <vt:lpstr>Example Bayes Network: speech acoustics and speech appearance depend on glottis, tongue, and lip positions</vt:lpstr>
      <vt:lpstr>Outline</vt:lpstr>
      <vt:lpstr>Causal analysis</vt:lpstr>
      <vt:lpstr>Example: The Los Angeles burglar alarm</vt:lpstr>
      <vt:lpstr>Example: The Los Angeles burglar alarm</vt:lpstr>
      <vt:lpstr>Example: The Los Angeles burglar alarm</vt:lpstr>
      <vt:lpstr>Example: The Los Angeles burglar alarm</vt:lpstr>
      <vt:lpstr>Example: The Los Angeles burglar alarm</vt:lpstr>
      <vt:lpstr>Example: The Los Angeles burglar alarm</vt:lpstr>
      <vt:lpstr>Example: The Los Angeles burglar alarm</vt:lpstr>
      <vt:lpstr>Example: The Los Angeles burglar alarm</vt:lpstr>
      <vt:lpstr>Example: The Los Angeles burglar alarm</vt:lpstr>
      <vt:lpstr>Why store it in causal order? A: Saves memory</vt:lpstr>
      <vt:lpstr>Parameter and Structure Learning for Bayesian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CS440/ECE448 Lecture 18: Bayesian Networks</dc:title>
  <dc:creator>Hasegawa-Johnson, Mark Allan</dc:creator>
  <cp:lastModifiedBy>Hasegawa-Johnson, Mark Allan</cp:lastModifiedBy>
  <cp:revision>78</cp:revision>
  <cp:lastPrinted>2018-03-27T01:28:07Z</cp:lastPrinted>
  <dcterms:created xsi:type="dcterms:W3CDTF">2017-10-25T23:47:02Z</dcterms:created>
  <dcterms:modified xsi:type="dcterms:W3CDTF">2020-03-02T14:13:06Z</dcterms:modified>
</cp:coreProperties>
</file>