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59" r:id="rId4"/>
    <p:sldId id="260" r:id="rId5"/>
    <p:sldId id="309" r:id="rId6"/>
    <p:sldId id="296" r:id="rId7"/>
    <p:sldId id="267" r:id="rId8"/>
    <p:sldId id="310" r:id="rId9"/>
    <p:sldId id="269" r:id="rId10"/>
    <p:sldId id="317" r:id="rId11"/>
    <p:sldId id="315" r:id="rId12"/>
    <p:sldId id="316" r:id="rId13"/>
    <p:sldId id="293" r:id="rId14"/>
    <p:sldId id="299" r:id="rId15"/>
    <p:sldId id="300" r:id="rId16"/>
    <p:sldId id="274" r:id="rId17"/>
    <p:sldId id="301" r:id="rId18"/>
    <p:sldId id="278" r:id="rId19"/>
    <p:sldId id="279" r:id="rId20"/>
    <p:sldId id="318" r:id="rId21"/>
    <p:sldId id="280" r:id="rId22"/>
    <p:sldId id="281" r:id="rId23"/>
    <p:sldId id="286" r:id="rId24"/>
    <p:sldId id="282" r:id="rId25"/>
    <p:sldId id="283" r:id="rId26"/>
    <p:sldId id="284" r:id="rId27"/>
    <p:sldId id="319" r:id="rId28"/>
    <p:sldId id="322" r:id="rId29"/>
    <p:sldId id="323" r:id="rId30"/>
    <p:sldId id="324" r:id="rId31"/>
    <p:sldId id="302" r:id="rId32"/>
    <p:sldId id="287" r:id="rId33"/>
    <p:sldId id="306" r:id="rId34"/>
    <p:sldId id="325" r:id="rId35"/>
    <p:sldId id="320" r:id="rId36"/>
    <p:sldId id="307" r:id="rId37"/>
    <p:sldId id="308" r:id="rId38"/>
    <p:sldId id="288" r:id="rId39"/>
    <p:sldId id="289" r:id="rId40"/>
    <p:sldId id="291" r:id="rId4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4" d="100"/>
          <a:sy n="114" d="100"/>
        </p:scale>
        <p:origin x="2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3A38A699-56E5-40FA-B32B-50BA6BD334D0}" type="datetimeFigureOut">
              <a:rPr lang="en-US" smtClean="0"/>
              <a:t>2/27/20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445462B-E077-45AE-8546-149D13F1D566}" type="slidenum">
              <a:rPr lang="en-US" smtClean="0"/>
              <a:t>‹#›</a:t>
            </a:fld>
            <a:endParaRPr lang="en-US"/>
          </a:p>
        </p:txBody>
      </p:sp>
    </p:spTree>
    <p:extLst>
      <p:ext uri="{BB962C8B-B14F-4D97-AF65-F5344CB8AC3E}">
        <p14:creationId xmlns:p14="http://schemas.microsoft.com/office/powerpoint/2010/main" val="3774336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baseline="0" dirty="0"/>
              <a:t>some unobservable aspect of the world that we are trying to predict (query variable)</a:t>
            </a:r>
          </a:p>
          <a:p>
            <a:r>
              <a:rPr lang="en-US" baseline="0" dirty="0"/>
              <a:t>B: observable evidence</a:t>
            </a:r>
            <a:endParaRPr lang="en-US" dirty="0"/>
          </a:p>
        </p:txBody>
      </p:sp>
      <p:sp>
        <p:nvSpPr>
          <p:cNvPr id="4" name="Slide Number Placeholder 3"/>
          <p:cNvSpPr>
            <a:spLocks noGrp="1"/>
          </p:cNvSpPr>
          <p:nvPr>
            <p:ph type="sldNum" sz="quarter" idx="10"/>
          </p:nvPr>
        </p:nvSpPr>
        <p:spPr/>
        <p:txBody>
          <a:bodyPr/>
          <a:lstStyle/>
          <a:p>
            <a:fld id="{8C6DDC4A-28AC-4BB0-A17C-4732441B2B82}" type="slidenum">
              <a:rPr lang="en-US" smtClean="0"/>
              <a:pPr/>
              <a:t>3</a:t>
            </a:fld>
            <a:endParaRPr lang="en-US"/>
          </a:p>
        </p:txBody>
      </p:sp>
    </p:spTree>
    <p:extLst>
      <p:ext uri="{BB962C8B-B14F-4D97-AF65-F5344CB8AC3E}">
        <p14:creationId xmlns:p14="http://schemas.microsoft.com/office/powerpoint/2010/main" val="3645434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18</a:t>
            </a:fld>
            <a:endParaRPr lang="en-US"/>
          </a:p>
        </p:txBody>
      </p:sp>
    </p:spTree>
    <p:extLst>
      <p:ext uri="{BB962C8B-B14F-4D97-AF65-F5344CB8AC3E}">
        <p14:creationId xmlns:p14="http://schemas.microsoft.com/office/powerpoint/2010/main" val="2712610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19</a:t>
            </a:fld>
            <a:endParaRPr lang="en-US"/>
          </a:p>
        </p:txBody>
      </p:sp>
    </p:spTree>
    <p:extLst>
      <p:ext uri="{BB962C8B-B14F-4D97-AF65-F5344CB8AC3E}">
        <p14:creationId xmlns:p14="http://schemas.microsoft.com/office/powerpoint/2010/main" val="3285539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21</a:t>
            </a:fld>
            <a:endParaRPr lang="en-US"/>
          </a:p>
        </p:txBody>
      </p:sp>
    </p:spTree>
    <p:extLst>
      <p:ext uri="{BB962C8B-B14F-4D97-AF65-F5344CB8AC3E}">
        <p14:creationId xmlns:p14="http://schemas.microsoft.com/office/powerpoint/2010/main" val="99414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22</a:t>
            </a:fld>
            <a:endParaRPr lang="en-US"/>
          </a:p>
        </p:txBody>
      </p:sp>
    </p:spTree>
    <p:extLst>
      <p:ext uri="{BB962C8B-B14F-4D97-AF65-F5344CB8AC3E}">
        <p14:creationId xmlns:p14="http://schemas.microsoft.com/office/powerpoint/2010/main" val="1516723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23</a:t>
            </a:fld>
            <a:endParaRPr lang="en-US"/>
          </a:p>
        </p:txBody>
      </p:sp>
    </p:spTree>
    <p:extLst>
      <p:ext uri="{BB962C8B-B14F-4D97-AF65-F5344CB8AC3E}">
        <p14:creationId xmlns:p14="http://schemas.microsoft.com/office/powerpoint/2010/main" val="253960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DFF47B0-8546-4514-985A-D1728D1D0454}" type="slidenum">
              <a:rPr lang="en-US" smtClean="0"/>
              <a:pPr/>
              <a:t>24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44229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11B2602-3E2A-4E87-A687-755031C0A521}" type="slidenum">
              <a:rPr lang="en-US" smtClean="0"/>
              <a:pPr/>
              <a:t>25</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13997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89172B4-8286-4FF8-B3A2-78FF36CE54BF}" type="slidenum">
              <a:rPr lang="en-US" smtClean="0"/>
              <a:pPr/>
              <a:t>26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29135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30</a:t>
            </a:fld>
            <a:endParaRPr lang="en-US"/>
          </a:p>
        </p:txBody>
      </p:sp>
    </p:spTree>
    <p:extLst>
      <p:ext uri="{BB962C8B-B14F-4D97-AF65-F5344CB8AC3E}">
        <p14:creationId xmlns:p14="http://schemas.microsoft.com/office/powerpoint/2010/main" val="2210127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32</a:t>
            </a:fld>
            <a:endParaRPr lang="en-US"/>
          </a:p>
        </p:txBody>
      </p:sp>
    </p:spTree>
    <p:extLst>
      <p:ext uri="{BB962C8B-B14F-4D97-AF65-F5344CB8AC3E}">
        <p14:creationId xmlns:p14="http://schemas.microsoft.com/office/powerpoint/2010/main" val="2193812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4</a:t>
            </a:fld>
            <a:endParaRPr lang="en-US"/>
          </a:p>
        </p:txBody>
      </p:sp>
    </p:spTree>
    <p:extLst>
      <p:ext uri="{BB962C8B-B14F-4D97-AF65-F5344CB8AC3E}">
        <p14:creationId xmlns:p14="http://schemas.microsoft.com/office/powerpoint/2010/main" val="3630646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38</a:t>
            </a:fld>
            <a:endParaRPr lang="en-US"/>
          </a:p>
        </p:txBody>
      </p:sp>
    </p:spTree>
    <p:extLst>
      <p:ext uri="{BB962C8B-B14F-4D97-AF65-F5344CB8AC3E}">
        <p14:creationId xmlns:p14="http://schemas.microsoft.com/office/powerpoint/2010/main" val="1306719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39</a:t>
            </a:fld>
            <a:endParaRPr lang="en-US"/>
          </a:p>
        </p:txBody>
      </p:sp>
    </p:spTree>
    <p:extLst>
      <p:ext uri="{BB962C8B-B14F-4D97-AF65-F5344CB8AC3E}">
        <p14:creationId xmlns:p14="http://schemas.microsoft.com/office/powerpoint/2010/main" val="2645339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40</a:t>
            </a:fld>
            <a:endParaRPr lang="en-US"/>
          </a:p>
        </p:txBody>
      </p:sp>
    </p:spTree>
    <p:extLst>
      <p:ext uri="{BB962C8B-B14F-4D97-AF65-F5344CB8AC3E}">
        <p14:creationId xmlns:p14="http://schemas.microsoft.com/office/powerpoint/2010/main" val="37415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baseline="0" dirty="0"/>
              <a:t>some unobservable aspect of the world that we are trying to predict (query variable)</a:t>
            </a:r>
          </a:p>
          <a:p>
            <a:r>
              <a:rPr lang="en-US" baseline="0" dirty="0"/>
              <a:t>B: observable evidence</a:t>
            </a:r>
            <a:endParaRPr lang="en-US" dirty="0"/>
          </a:p>
        </p:txBody>
      </p:sp>
      <p:sp>
        <p:nvSpPr>
          <p:cNvPr id="4" name="Slide Number Placeholder 3"/>
          <p:cNvSpPr>
            <a:spLocks noGrp="1"/>
          </p:cNvSpPr>
          <p:nvPr>
            <p:ph type="sldNum" sz="quarter" idx="10"/>
          </p:nvPr>
        </p:nvSpPr>
        <p:spPr/>
        <p:txBody>
          <a:bodyPr/>
          <a:lstStyle/>
          <a:p>
            <a:fld id="{8C6DDC4A-28AC-4BB0-A17C-4732441B2B82}" type="slidenum">
              <a:rPr lang="en-US" smtClean="0"/>
              <a:pPr/>
              <a:t>5</a:t>
            </a:fld>
            <a:endParaRPr lang="en-US"/>
          </a:p>
        </p:txBody>
      </p:sp>
    </p:spTree>
    <p:extLst>
      <p:ext uri="{BB962C8B-B14F-4D97-AF65-F5344CB8AC3E}">
        <p14:creationId xmlns:p14="http://schemas.microsoft.com/office/powerpoint/2010/main" val="1639590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7</a:t>
            </a:fld>
            <a:endParaRPr lang="en-US"/>
          </a:p>
        </p:txBody>
      </p:sp>
    </p:spTree>
    <p:extLst>
      <p:ext uri="{BB962C8B-B14F-4D97-AF65-F5344CB8AC3E}">
        <p14:creationId xmlns:p14="http://schemas.microsoft.com/office/powerpoint/2010/main" val="598639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8</a:t>
            </a:fld>
            <a:endParaRPr lang="en-US"/>
          </a:p>
        </p:txBody>
      </p:sp>
    </p:spTree>
    <p:extLst>
      <p:ext uri="{BB962C8B-B14F-4D97-AF65-F5344CB8AC3E}">
        <p14:creationId xmlns:p14="http://schemas.microsoft.com/office/powerpoint/2010/main" val="433242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Expected loss</a:t>
            </a:r>
            <a:r>
              <a:rPr lang="en-US" baseline="0" dirty="0"/>
              <a:t> of a decision: P(decision is correct) * 0 + P(decision is wrong) * 1</a:t>
            </a:r>
            <a:endParaRPr lang="en-US" dirty="0"/>
          </a:p>
        </p:txBody>
      </p:sp>
      <p:sp>
        <p:nvSpPr>
          <p:cNvPr id="4" name="Slide Number Placeholder 3"/>
          <p:cNvSpPr>
            <a:spLocks noGrp="1"/>
          </p:cNvSpPr>
          <p:nvPr>
            <p:ph type="sldNum" sz="quarter" idx="10"/>
          </p:nvPr>
        </p:nvSpPr>
        <p:spPr/>
        <p:txBody>
          <a:bodyPr/>
          <a:lstStyle/>
          <a:p>
            <a:fld id="{8C6DDC4A-28AC-4BB0-A17C-4732441B2B82}" type="slidenum">
              <a:rPr lang="en-US" smtClean="0"/>
              <a:pPr/>
              <a:t>9</a:t>
            </a:fld>
            <a:endParaRPr lang="en-US"/>
          </a:p>
        </p:txBody>
      </p:sp>
    </p:spTree>
    <p:extLst>
      <p:ext uri="{BB962C8B-B14F-4D97-AF65-F5344CB8AC3E}">
        <p14:creationId xmlns:p14="http://schemas.microsoft.com/office/powerpoint/2010/main" val="3216461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Expected loss</a:t>
            </a:r>
            <a:r>
              <a:rPr lang="en-US" baseline="0" dirty="0"/>
              <a:t> of a decision: P(decision is correct) * 0 + P(decision is wrong) * 1</a:t>
            </a:r>
            <a:endParaRPr lang="en-US" dirty="0"/>
          </a:p>
        </p:txBody>
      </p:sp>
      <p:sp>
        <p:nvSpPr>
          <p:cNvPr id="4" name="Slide Number Placeholder 3"/>
          <p:cNvSpPr>
            <a:spLocks noGrp="1"/>
          </p:cNvSpPr>
          <p:nvPr>
            <p:ph type="sldNum" sz="quarter" idx="10"/>
          </p:nvPr>
        </p:nvSpPr>
        <p:spPr/>
        <p:txBody>
          <a:bodyPr/>
          <a:lstStyle/>
          <a:p>
            <a:fld id="{8C6DDC4A-28AC-4BB0-A17C-4732441B2B82}" type="slidenum">
              <a:rPr lang="en-US" smtClean="0"/>
              <a:pPr/>
              <a:t>13</a:t>
            </a:fld>
            <a:endParaRPr lang="en-US"/>
          </a:p>
        </p:txBody>
      </p:sp>
    </p:spTree>
    <p:extLst>
      <p:ext uri="{BB962C8B-B14F-4D97-AF65-F5344CB8AC3E}">
        <p14:creationId xmlns:p14="http://schemas.microsoft.com/office/powerpoint/2010/main" val="2800536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16</a:t>
            </a:fld>
            <a:endParaRPr lang="en-US"/>
          </a:p>
        </p:txBody>
      </p:sp>
    </p:spTree>
    <p:extLst>
      <p:ext uri="{BB962C8B-B14F-4D97-AF65-F5344CB8AC3E}">
        <p14:creationId xmlns:p14="http://schemas.microsoft.com/office/powerpoint/2010/main" val="530919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17</a:t>
            </a:fld>
            <a:endParaRPr lang="en-US"/>
          </a:p>
        </p:txBody>
      </p:sp>
    </p:spTree>
    <p:extLst>
      <p:ext uri="{BB962C8B-B14F-4D97-AF65-F5344CB8AC3E}">
        <p14:creationId xmlns:p14="http://schemas.microsoft.com/office/powerpoint/2010/main" val="2209689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0F1F-090C-4750-A6D8-8D3576AB02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B5DED9-45CD-4084-888B-5F6C6DEC0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5415E-2DBF-472E-BF75-D1B6F9C1872F}"/>
              </a:ext>
            </a:extLst>
          </p:cNvPr>
          <p:cNvSpPr>
            <a:spLocks noGrp="1"/>
          </p:cNvSpPr>
          <p:nvPr>
            <p:ph type="dt" sz="half" idx="10"/>
          </p:nvPr>
        </p:nvSpPr>
        <p:spPr/>
        <p:txBody>
          <a:bodyPr/>
          <a:lstStyle/>
          <a:p>
            <a:fld id="{4511BD67-10A8-4945-940A-075EB539D32F}" type="datetimeFigureOut">
              <a:rPr lang="en-US" smtClean="0"/>
              <a:t>2/27/20</a:t>
            </a:fld>
            <a:endParaRPr lang="en-US"/>
          </a:p>
        </p:txBody>
      </p:sp>
      <p:sp>
        <p:nvSpPr>
          <p:cNvPr id="5" name="Footer Placeholder 4">
            <a:extLst>
              <a:ext uri="{FF2B5EF4-FFF2-40B4-BE49-F238E27FC236}">
                <a16:creationId xmlns:a16="http://schemas.microsoft.com/office/drawing/2014/main" id="{4D585109-C6BE-420A-8D67-A101DA5F5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8D746-9115-4669-A3CB-2BB75A7EFFB7}"/>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4052181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27AB-248B-4EA1-9C1A-76FA391E8E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8D97D4-A4DC-40E2-BDC3-27A31C7222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F4441-7C51-46C8-82C8-A0D2C3AFB219}"/>
              </a:ext>
            </a:extLst>
          </p:cNvPr>
          <p:cNvSpPr>
            <a:spLocks noGrp="1"/>
          </p:cNvSpPr>
          <p:nvPr>
            <p:ph type="dt" sz="half" idx="10"/>
          </p:nvPr>
        </p:nvSpPr>
        <p:spPr/>
        <p:txBody>
          <a:bodyPr/>
          <a:lstStyle/>
          <a:p>
            <a:fld id="{4511BD67-10A8-4945-940A-075EB539D32F}" type="datetimeFigureOut">
              <a:rPr lang="en-US" smtClean="0"/>
              <a:t>2/27/20</a:t>
            </a:fld>
            <a:endParaRPr lang="en-US"/>
          </a:p>
        </p:txBody>
      </p:sp>
      <p:sp>
        <p:nvSpPr>
          <p:cNvPr id="5" name="Footer Placeholder 4">
            <a:extLst>
              <a:ext uri="{FF2B5EF4-FFF2-40B4-BE49-F238E27FC236}">
                <a16:creationId xmlns:a16="http://schemas.microsoft.com/office/drawing/2014/main" id="{0C55D440-C6BA-4E44-BCDE-D6E87C1C9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EEB54-E605-4E8A-94C2-6D6A48F40C3B}"/>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144118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79DBAB-C0D1-4C8F-85FF-3D662FE1D8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E0A133-162C-43D3-91C4-7EA0371A43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31944-4E90-44C4-B12F-D003E32EDE4C}"/>
              </a:ext>
            </a:extLst>
          </p:cNvPr>
          <p:cNvSpPr>
            <a:spLocks noGrp="1"/>
          </p:cNvSpPr>
          <p:nvPr>
            <p:ph type="dt" sz="half" idx="10"/>
          </p:nvPr>
        </p:nvSpPr>
        <p:spPr/>
        <p:txBody>
          <a:bodyPr/>
          <a:lstStyle/>
          <a:p>
            <a:fld id="{4511BD67-10A8-4945-940A-075EB539D32F}" type="datetimeFigureOut">
              <a:rPr lang="en-US" smtClean="0"/>
              <a:t>2/27/20</a:t>
            </a:fld>
            <a:endParaRPr lang="en-US"/>
          </a:p>
        </p:txBody>
      </p:sp>
      <p:sp>
        <p:nvSpPr>
          <p:cNvPr id="5" name="Footer Placeholder 4">
            <a:extLst>
              <a:ext uri="{FF2B5EF4-FFF2-40B4-BE49-F238E27FC236}">
                <a16:creationId xmlns:a16="http://schemas.microsoft.com/office/drawing/2014/main" id="{D07AA0B3-2BA4-4BF1-8F8D-06B342132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E33F7-A7CE-4431-8BCF-A561737F563A}"/>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298852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54FB-C90A-46E6-826F-B79D895A1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1E5B0-6DAC-4057-9A4F-17FADD2E86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956AF-E10D-425A-8716-A1CEFFAC1560}"/>
              </a:ext>
            </a:extLst>
          </p:cNvPr>
          <p:cNvSpPr>
            <a:spLocks noGrp="1"/>
          </p:cNvSpPr>
          <p:nvPr>
            <p:ph type="dt" sz="half" idx="10"/>
          </p:nvPr>
        </p:nvSpPr>
        <p:spPr/>
        <p:txBody>
          <a:bodyPr/>
          <a:lstStyle/>
          <a:p>
            <a:fld id="{4511BD67-10A8-4945-940A-075EB539D32F}" type="datetimeFigureOut">
              <a:rPr lang="en-US" smtClean="0"/>
              <a:t>2/27/20</a:t>
            </a:fld>
            <a:endParaRPr lang="en-US"/>
          </a:p>
        </p:txBody>
      </p:sp>
      <p:sp>
        <p:nvSpPr>
          <p:cNvPr id="5" name="Footer Placeholder 4">
            <a:extLst>
              <a:ext uri="{FF2B5EF4-FFF2-40B4-BE49-F238E27FC236}">
                <a16:creationId xmlns:a16="http://schemas.microsoft.com/office/drawing/2014/main" id="{33FDF4AF-FED8-4CCC-A8D8-94CEEF979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EAF49-029D-4DB8-9FFE-EE5CCFB488E3}"/>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362397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4792-B21A-4530-B8C8-5DFEA6B292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DC5736-5A74-46E6-B934-CE02BED57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10B7D8-9712-4B96-B3EC-B5D83CD094E4}"/>
              </a:ext>
            </a:extLst>
          </p:cNvPr>
          <p:cNvSpPr>
            <a:spLocks noGrp="1"/>
          </p:cNvSpPr>
          <p:nvPr>
            <p:ph type="dt" sz="half" idx="10"/>
          </p:nvPr>
        </p:nvSpPr>
        <p:spPr/>
        <p:txBody>
          <a:bodyPr/>
          <a:lstStyle/>
          <a:p>
            <a:fld id="{4511BD67-10A8-4945-940A-075EB539D32F}" type="datetimeFigureOut">
              <a:rPr lang="en-US" smtClean="0"/>
              <a:t>2/27/20</a:t>
            </a:fld>
            <a:endParaRPr lang="en-US"/>
          </a:p>
        </p:txBody>
      </p:sp>
      <p:sp>
        <p:nvSpPr>
          <p:cNvPr id="5" name="Footer Placeholder 4">
            <a:extLst>
              <a:ext uri="{FF2B5EF4-FFF2-40B4-BE49-F238E27FC236}">
                <a16:creationId xmlns:a16="http://schemas.microsoft.com/office/drawing/2014/main" id="{B866AED3-7C8D-47FD-9C1B-9CD9F6B16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371C8-111D-4872-A891-186B6AA35F44}"/>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1519928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93C3-7056-44EE-908D-54CCF6068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BB1474-F3E7-4285-84BD-0549C97E28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C1996C-1F64-4E2B-A383-CDDC374B28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38E118-4326-4741-8AF9-8F8DB6E8E904}"/>
              </a:ext>
            </a:extLst>
          </p:cNvPr>
          <p:cNvSpPr>
            <a:spLocks noGrp="1"/>
          </p:cNvSpPr>
          <p:nvPr>
            <p:ph type="dt" sz="half" idx="10"/>
          </p:nvPr>
        </p:nvSpPr>
        <p:spPr/>
        <p:txBody>
          <a:bodyPr/>
          <a:lstStyle/>
          <a:p>
            <a:fld id="{4511BD67-10A8-4945-940A-075EB539D32F}" type="datetimeFigureOut">
              <a:rPr lang="en-US" smtClean="0"/>
              <a:t>2/27/20</a:t>
            </a:fld>
            <a:endParaRPr lang="en-US"/>
          </a:p>
        </p:txBody>
      </p:sp>
      <p:sp>
        <p:nvSpPr>
          <p:cNvPr id="6" name="Footer Placeholder 5">
            <a:extLst>
              <a:ext uri="{FF2B5EF4-FFF2-40B4-BE49-F238E27FC236}">
                <a16:creationId xmlns:a16="http://schemas.microsoft.com/office/drawing/2014/main" id="{8E8A5E6C-4021-47A0-A5F5-FEC133925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DF565-7678-4BEC-B41B-952993FF737F}"/>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414377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2646-8E2A-4CE2-8C86-CCA829BE68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ACD6F7-2288-4C8E-951F-9D63DA5687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26A4DF-43C0-42A2-87B0-9E8DAE06A8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DF4BD-5ECF-4DAB-9BAE-AB8EAB2F1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859C860-E1A6-4F4D-807C-54DF414B03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3603E0-F82B-4446-9159-A1E9BBF5C075}"/>
              </a:ext>
            </a:extLst>
          </p:cNvPr>
          <p:cNvSpPr>
            <a:spLocks noGrp="1"/>
          </p:cNvSpPr>
          <p:nvPr>
            <p:ph type="dt" sz="half" idx="10"/>
          </p:nvPr>
        </p:nvSpPr>
        <p:spPr/>
        <p:txBody>
          <a:bodyPr/>
          <a:lstStyle/>
          <a:p>
            <a:fld id="{4511BD67-10A8-4945-940A-075EB539D32F}" type="datetimeFigureOut">
              <a:rPr lang="en-US" smtClean="0"/>
              <a:t>2/27/20</a:t>
            </a:fld>
            <a:endParaRPr lang="en-US"/>
          </a:p>
        </p:txBody>
      </p:sp>
      <p:sp>
        <p:nvSpPr>
          <p:cNvPr id="8" name="Footer Placeholder 7">
            <a:extLst>
              <a:ext uri="{FF2B5EF4-FFF2-40B4-BE49-F238E27FC236}">
                <a16:creationId xmlns:a16="http://schemas.microsoft.com/office/drawing/2014/main" id="{EC03ABC8-2E78-46F8-934F-04E610C2D3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FB447E-5ED5-491F-A4DE-CFCB9EE15C91}"/>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279265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FF99-55CF-4B81-B954-BFF3F96F00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6576DF-37F7-4D1A-9351-6C348ED1BCCA}"/>
              </a:ext>
            </a:extLst>
          </p:cNvPr>
          <p:cNvSpPr>
            <a:spLocks noGrp="1"/>
          </p:cNvSpPr>
          <p:nvPr>
            <p:ph type="dt" sz="half" idx="10"/>
          </p:nvPr>
        </p:nvSpPr>
        <p:spPr/>
        <p:txBody>
          <a:bodyPr/>
          <a:lstStyle/>
          <a:p>
            <a:fld id="{4511BD67-10A8-4945-940A-075EB539D32F}" type="datetimeFigureOut">
              <a:rPr lang="en-US" smtClean="0"/>
              <a:t>2/27/20</a:t>
            </a:fld>
            <a:endParaRPr lang="en-US"/>
          </a:p>
        </p:txBody>
      </p:sp>
      <p:sp>
        <p:nvSpPr>
          <p:cNvPr id="4" name="Footer Placeholder 3">
            <a:extLst>
              <a:ext uri="{FF2B5EF4-FFF2-40B4-BE49-F238E27FC236}">
                <a16:creationId xmlns:a16="http://schemas.microsoft.com/office/drawing/2014/main" id="{A510E6F3-3C24-40AC-8064-6F4CB6919A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5F56D3-62B4-4782-9A99-C98C9AC89ED8}"/>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86529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6EA9B-A0A7-448F-898D-4C061B221ED4}"/>
              </a:ext>
            </a:extLst>
          </p:cNvPr>
          <p:cNvSpPr>
            <a:spLocks noGrp="1"/>
          </p:cNvSpPr>
          <p:nvPr>
            <p:ph type="dt" sz="half" idx="10"/>
          </p:nvPr>
        </p:nvSpPr>
        <p:spPr/>
        <p:txBody>
          <a:bodyPr/>
          <a:lstStyle/>
          <a:p>
            <a:fld id="{4511BD67-10A8-4945-940A-075EB539D32F}" type="datetimeFigureOut">
              <a:rPr lang="en-US" smtClean="0"/>
              <a:t>2/27/20</a:t>
            </a:fld>
            <a:endParaRPr lang="en-US"/>
          </a:p>
        </p:txBody>
      </p:sp>
      <p:sp>
        <p:nvSpPr>
          <p:cNvPr id="3" name="Footer Placeholder 2">
            <a:extLst>
              <a:ext uri="{FF2B5EF4-FFF2-40B4-BE49-F238E27FC236}">
                <a16:creationId xmlns:a16="http://schemas.microsoft.com/office/drawing/2014/main" id="{E997E035-3510-4754-B2E7-A70F74BA49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44FBD-7DF8-42DD-9DF7-403CFE5C9C28}"/>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74248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83D8-40F8-4A53-8CC9-6B6FD3D28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E4FF6F-5977-4009-BFBC-E0C8E7B90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A0B965-EC7B-48F7-93C8-D1F2F1F14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D810FA-446B-448F-A841-7646A634A19A}"/>
              </a:ext>
            </a:extLst>
          </p:cNvPr>
          <p:cNvSpPr>
            <a:spLocks noGrp="1"/>
          </p:cNvSpPr>
          <p:nvPr>
            <p:ph type="dt" sz="half" idx="10"/>
          </p:nvPr>
        </p:nvSpPr>
        <p:spPr/>
        <p:txBody>
          <a:bodyPr/>
          <a:lstStyle/>
          <a:p>
            <a:fld id="{4511BD67-10A8-4945-940A-075EB539D32F}" type="datetimeFigureOut">
              <a:rPr lang="en-US" smtClean="0"/>
              <a:t>2/27/20</a:t>
            </a:fld>
            <a:endParaRPr lang="en-US"/>
          </a:p>
        </p:txBody>
      </p:sp>
      <p:sp>
        <p:nvSpPr>
          <p:cNvPr id="6" name="Footer Placeholder 5">
            <a:extLst>
              <a:ext uri="{FF2B5EF4-FFF2-40B4-BE49-F238E27FC236}">
                <a16:creationId xmlns:a16="http://schemas.microsoft.com/office/drawing/2014/main" id="{C875CB38-EBE9-41B0-A2B5-2342518050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38511-7B49-4AFE-8A8A-BC0778206E39}"/>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254370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7D7E-3C92-4C0E-8E24-333146319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3C84C0-A0E2-4E29-96DA-8E942B4412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008549-5EBC-491B-B54B-84472C5B6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D6CBE9-FE08-435F-BDAC-38D50EE0F207}"/>
              </a:ext>
            </a:extLst>
          </p:cNvPr>
          <p:cNvSpPr>
            <a:spLocks noGrp="1"/>
          </p:cNvSpPr>
          <p:nvPr>
            <p:ph type="dt" sz="half" idx="10"/>
          </p:nvPr>
        </p:nvSpPr>
        <p:spPr/>
        <p:txBody>
          <a:bodyPr/>
          <a:lstStyle/>
          <a:p>
            <a:fld id="{4511BD67-10A8-4945-940A-075EB539D32F}" type="datetimeFigureOut">
              <a:rPr lang="en-US" smtClean="0"/>
              <a:t>2/27/20</a:t>
            </a:fld>
            <a:endParaRPr lang="en-US"/>
          </a:p>
        </p:txBody>
      </p:sp>
      <p:sp>
        <p:nvSpPr>
          <p:cNvPr id="6" name="Footer Placeholder 5">
            <a:extLst>
              <a:ext uri="{FF2B5EF4-FFF2-40B4-BE49-F238E27FC236}">
                <a16:creationId xmlns:a16="http://schemas.microsoft.com/office/drawing/2014/main" id="{7A5A5D12-4669-4C6E-8196-4C931380A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A0137E-2468-4BB2-A7F5-219B9EC13D1C}"/>
              </a:ext>
            </a:extLst>
          </p:cNvPr>
          <p:cNvSpPr>
            <a:spLocks noGrp="1"/>
          </p:cNvSpPr>
          <p:nvPr>
            <p:ph type="sldNum" sz="quarter" idx="12"/>
          </p:nvPr>
        </p:nvSpPr>
        <p:spPr/>
        <p:txBody>
          <a:bodyPr/>
          <a:lstStyle/>
          <a:p>
            <a:fld id="{9620D538-CD8E-4AE3-AC34-D5693A2B0B55}" type="slidenum">
              <a:rPr lang="en-US" smtClean="0"/>
              <a:t>‹#›</a:t>
            </a:fld>
            <a:endParaRPr lang="en-US"/>
          </a:p>
        </p:txBody>
      </p:sp>
    </p:spTree>
    <p:extLst>
      <p:ext uri="{BB962C8B-B14F-4D97-AF65-F5344CB8AC3E}">
        <p14:creationId xmlns:p14="http://schemas.microsoft.com/office/powerpoint/2010/main" val="89059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5280A5-BE05-4935-8477-19AC0F7A53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685A7E-81BD-48B7-8BBD-6E15A4390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3FB71-3BFF-4258-A80A-9D13E6416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1BD67-10A8-4945-940A-075EB539D32F}" type="datetimeFigureOut">
              <a:rPr lang="en-US" smtClean="0"/>
              <a:t>2/27/20</a:t>
            </a:fld>
            <a:endParaRPr lang="en-US"/>
          </a:p>
        </p:txBody>
      </p:sp>
      <p:sp>
        <p:nvSpPr>
          <p:cNvPr id="5" name="Footer Placeholder 4">
            <a:extLst>
              <a:ext uri="{FF2B5EF4-FFF2-40B4-BE49-F238E27FC236}">
                <a16:creationId xmlns:a16="http://schemas.microsoft.com/office/drawing/2014/main" id="{D88B937D-DAF9-4007-A282-0154EFEC2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CA0855-6D3D-41CD-BCB9-BD510EAB2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0D538-CD8E-4AE3-AC34-D5693A2B0B55}" type="slidenum">
              <a:rPr lang="en-US" smtClean="0"/>
              <a:t>‹#›</a:t>
            </a:fld>
            <a:endParaRPr lang="en-US"/>
          </a:p>
        </p:txBody>
      </p:sp>
    </p:spTree>
    <p:extLst>
      <p:ext uri="{BB962C8B-B14F-4D97-AF65-F5344CB8AC3E}">
        <p14:creationId xmlns:p14="http://schemas.microsoft.com/office/powerpoint/2010/main" val="259137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chir.ag/projects/preztag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chir.ag/projects/preztags/" TargetMode="Externa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hyperlink" Target="http://chir.ag/projects/preztag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youtube.com/watch?v=BcvLAw-JRs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1.e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youtube.com/watch?v=BcvLAw-JRs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 Id="rId9"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10.png"/><Relationship Id="rId7"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72EE-1D49-49D1-93C4-78DFA0E4250A}"/>
              </a:ext>
            </a:extLst>
          </p:cNvPr>
          <p:cNvSpPr>
            <a:spLocks noGrp="1"/>
          </p:cNvSpPr>
          <p:nvPr>
            <p:ph type="ctrTitle"/>
          </p:nvPr>
        </p:nvSpPr>
        <p:spPr>
          <a:xfrm>
            <a:off x="138263" y="358795"/>
            <a:ext cx="6469928" cy="2638931"/>
          </a:xfrm>
        </p:spPr>
        <p:txBody>
          <a:bodyPr>
            <a:normAutofit/>
          </a:bodyPr>
          <a:lstStyle/>
          <a:p>
            <a:pPr algn="l"/>
            <a:r>
              <a:rPr lang="en-US" dirty="0"/>
              <a:t>CS440/ECE448 Lecture 14: Naïve Bayes</a:t>
            </a:r>
          </a:p>
        </p:txBody>
      </p:sp>
      <p:sp>
        <p:nvSpPr>
          <p:cNvPr id="3" name="Subtitle 2">
            <a:extLst>
              <a:ext uri="{FF2B5EF4-FFF2-40B4-BE49-F238E27FC236}">
                <a16:creationId xmlns:a16="http://schemas.microsoft.com/office/drawing/2014/main" id="{5EB8BFA0-E61B-4A45-B080-D437D61BD2C5}"/>
              </a:ext>
            </a:extLst>
          </p:cNvPr>
          <p:cNvSpPr>
            <a:spLocks noGrp="1"/>
          </p:cNvSpPr>
          <p:nvPr>
            <p:ph type="subTitle" idx="1"/>
          </p:nvPr>
        </p:nvSpPr>
        <p:spPr>
          <a:xfrm>
            <a:off x="138262" y="3196686"/>
            <a:ext cx="4923934" cy="1654094"/>
          </a:xfrm>
        </p:spPr>
        <p:txBody>
          <a:bodyPr>
            <a:normAutofit fontScale="92500" lnSpcReduction="10000"/>
          </a:bodyPr>
          <a:lstStyle/>
          <a:p>
            <a:pPr algn="l"/>
            <a:r>
              <a:rPr lang="en-US" sz="2000" dirty="0"/>
              <a:t>Mark Hasegawa-Johnson, 2/2020</a:t>
            </a:r>
          </a:p>
          <a:p>
            <a:pPr algn="l"/>
            <a:r>
              <a:rPr lang="en-US" sz="2000" dirty="0"/>
              <a:t>Including slides by Svetlana </a:t>
            </a:r>
            <a:r>
              <a:rPr lang="en-US" sz="2000" dirty="0" err="1"/>
              <a:t>Lazebnik</a:t>
            </a:r>
            <a:r>
              <a:rPr lang="en-US" sz="2000" dirty="0"/>
              <a:t>, 9/2016</a:t>
            </a:r>
          </a:p>
          <a:p>
            <a:pPr algn="l"/>
            <a:r>
              <a:rPr lang="en-US" sz="2000" dirty="0"/>
              <a:t>License: CC-BY 4.0</a:t>
            </a:r>
          </a:p>
          <a:p>
            <a:pPr algn="l"/>
            <a:r>
              <a:rPr lang="en-US" sz="2000" dirty="0"/>
              <a:t>You are free to redistribute or remix if you give attribution</a:t>
            </a:r>
          </a:p>
        </p:txBody>
      </p:sp>
      <p:pic>
        <p:nvPicPr>
          <p:cNvPr id="4" name="Picture 3" descr="Screen Shot 2015-10-20 at 1.10.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755" y="573"/>
            <a:ext cx="4437281" cy="6528622"/>
          </a:xfrm>
          <a:prstGeom prst="rect">
            <a:avLst/>
          </a:prstGeom>
        </p:spPr>
      </p:pic>
      <p:sp>
        <p:nvSpPr>
          <p:cNvPr id="5" name="Rectangle 4">
            <a:extLst>
              <a:ext uri="{FF2B5EF4-FFF2-40B4-BE49-F238E27FC236}">
                <a16:creationId xmlns:a16="http://schemas.microsoft.com/office/drawing/2014/main" id="{4C73A6B5-B5F7-364F-B2F5-3A0EC658699D}"/>
              </a:ext>
            </a:extLst>
          </p:cNvPr>
          <p:cNvSpPr/>
          <p:nvPr/>
        </p:nvSpPr>
        <p:spPr>
          <a:xfrm>
            <a:off x="7709665" y="6478182"/>
            <a:ext cx="2972737" cy="369332"/>
          </a:xfrm>
          <a:prstGeom prst="rect">
            <a:avLst/>
          </a:prstGeom>
        </p:spPr>
        <p:txBody>
          <a:bodyPr wrap="none">
            <a:spAutoFit/>
          </a:bodyPr>
          <a:lstStyle/>
          <a:p>
            <a:r>
              <a:rPr lang="en-US" dirty="0"/>
              <a:t>https://</a:t>
            </a:r>
            <a:r>
              <a:rPr lang="en-US" dirty="0" err="1"/>
              <a:t>www.xkcd.com</a:t>
            </a:r>
            <a:r>
              <a:rPr lang="en-US" dirty="0"/>
              <a:t>/1132/</a:t>
            </a:r>
          </a:p>
        </p:txBody>
      </p:sp>
    </p:spTree>
    <p:extLst>
      <p:ext uri="{BB962C8B-B14F-4D97-AF65-F5344CB8AC3E}">
        <p14:creationId xmlns:p14="http://schemas.microsoft.com/office/powerpoint/2010/main" val="80320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 and Bayesian Learning</a:t>
            </a:r>
          </a:p>
        </p:txBody>
      </p:sp>
      <p:sp>
        <p:nvSpPr>
          <p:cNvPr id="3" name="Content Placeholder 2"/>
          <p:cNvSpPr>
            <a:spLocks noGrp="1"/>
          </p:cNvSpPr>
          <p:nvPr>
            <p:ph idx="1"/>
          </p:nvPr>
        </p:nvSpPr>
        <p:spPr>
          <a:xfrm>
            <a:off x="838200" y="1825624"/>
            <a:ext cx="10515600" cy="4603455"/>
          </a:xfrm>
        </p:spPr>
        <p:txBody>
          <a:bodyPr>
            <a:normAutofit lnSpcReduction="10000"/>
          </a:bodyPr>
          <a:lstStyle/>
          <a:p>
            <a:r>
              <a:rPr lang="en-US" dirty="0">
                <a:solidFill>
                  <a:schemeClr val="bg1">
                    <a:lumMod val="75000"/>
                  </a:schemeClr>
                </a:solidFill>
              </a:rPr>
              <a:t>Bayes Rule</a:t>
            </a:r>
          </a:p>
          <a:p>
            <a:r>
              <a:rPr lang="en-US" dirty="0">
                <a:solidFill>
                  <a:schemeClr val="bg1">
                    <a:lumMod val="75000"/>
                  </a:schemeClr>
                </a:solidFill>
              </a:rPr>
              <a:t>Bayesian Inference</a:t>
            </a:r>
          </a:p>
          <a:p>
            <a:pPr lvl="1"/>
            <a:r>
              <a:rPr lang="en-US" dirty="0">
                <a:solidFill>
                  <a:schemeClr val="bg1">
                    <a:lumMod val="75000"/>
                  </a:schemeClr>
                </a:solidFill>
              </a:rPr>
              <a:t>Misdiagnosis</a:t>
            </a:r>
          </a:p>
          <a:p>
            <a:pPr lvl="1"/>
            <a:r>
              <a:rPr lang="en-US" dirty="0"/>
              <a:t>The Bayesian “Decision”</a:t>
            </a:r>
          </a:p>
          <a:p>
            <a:pPr lvl="1"/>
            <a:r>
              <a:rPr lang="en-US" dirty="0"/>
              <a:t>The “Naïve Bayesian” Assumption</a:t>
            </a:r>
          </a:p>
          <a:p>
            <a:pPr lvl="1"/>
            <a:r>
              <a:rPr lang="en-US" dirty="0"/>
              <a:t>Bag of Words (</a:t>
            </a:r>
            <a:r>
              <a:rPr lang="en-US" dirty="0" err="1"/>
              <a:t>BoW</a:t>
            </a:r>
            <a:r>
              <a:rPr lang="en-US" dirty="0"/>
              <a:t>)</a:t>
            </a:r>
          </a:p>
          <a:p>
            <a:pPr lvl="1"/>
            <a:r>
              <a:rPr lang="en-US" dirty="0"/>
              <a:t>Bigrams</a:t>
            </a:r>
          </a:p>
          <a:p>
            <a:r>
              <a:rPr lang="en-US" dirty="0"/>
              <a:t>Bayesian Learning</a:t>
            </a:r>
          </a:p>
          <a:p>
            <a:pPr lvl="1"/>
            <a:r>
              <a:rPr lang="en-US" dirty="0"/>
              <a:t>Maximum Likelihood estimation of parameters</a:t>
            </a:r>
          </a:p>
          <a:p>
            <a:pPr lvl="1"/>
            <a:r>
              <a:rPr lang="en-US" dirty="0"/>
              <a:t>Maximum A Posteriori estimation of parameters</a:t>
            </a:r>
          </a:p>
          <a:p>
            <a:pPr lvl="1"/>
            <a:r>
              <a:rPr lang="en-US" dirty="0"/>
              <a:t>Laplace Smoothing</a:t>
            </a:r>
          </a:p>
          <a:p>
            <a:endParaRPr lang="en-US" dirty="0"/>
          </a:p>
        </p:txBody>
      </p:sp>
    </p:spTree>
    <p:extLst>
      <p:ext uri="{BB962C8B-B14F-4D97-AF65-F5344CB8AC3E}">
        <p14:creationId xmlns:p14="http://schemas.microsoft.com/office/powerpoint/2010/main" val="306090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C58D-9F1D-5D44-A49E-7B8E99DBC422}"/>
              </a:ext>
            </a:extLst>
          </p:cNvPr>
          <p:cNvSpPr>
            <a:spLocks noGrp="1"/>
          </p:cNvSpPr>
          <p:nvPr>
            <p:ph type="title"/>
          </p:nvPr>
        </p:nvSpPr>
        <p:spPr/>
        <p:txBody>
          <a:bodyPr/>
          <a:lstStyle/>
          <a:p>
            <a:r>
              <a:rPr lang="en-US" dirty="0"/>
              <a:t>Classification using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AAA55B-2A51-E34D-9AB2-50229B77308C}"/>
                  </a:ext>
                </a:extLst>
              </p:cNvPr>
              <p:cNvSpPr>
                <a:spLocks noGrp="1"/>
              </p:cNvSpPr>
              <p:nvPr>
                <p:ph idx="1"/>
              </p:nvPr>
            </p:nvSpPr>
            <p:spPr/>
            <p:txBody>
              <a:bodyPr/>
              <a:lstStyle/>
              <a:p>
                <a:r>
                  <a:rPr lang="en-US" dirty="0"/>
                  <a:t>Suppose you know that you have a toothache.</a:t>
                </a:r>
              </a:p>
              <a:p>
                <a:r>
                  <a:rPr lang="en-US" dirty="0"/>
                  <a:t>Should you conclude that you have a cavity?</a:t>
                </a:r>
              </a:p>
              <a:p>
                <a:r>
                  <a:rPr lang="en-US" dirty="0"/>
                  <a:t>Goal: make a decision that </a:t>
                </a:r>
                <a:r>
                  <a:rPr lang="en-US" b="1" u="sng" dirty="0"/>
                  <a:t>minimizes your probability of error</a:t>
                </a:r>
                <a:r>
                  <a:rPr lang="en-US" dirty="0"/>
                  <a:t>.</a:t>
                </a:r>
              </a:p>
              <a:p>
                <a:r>
                  <a:rPr lang="en-US" dirty="0"/>
                  <a:t>Equivalent: make a decision that </a:t>
                </a:r>
                <a:r>
                  <a:rPr lang="en-US" b="1" u="sng" dirty="0"/>
                  <a:t>maximizes the probability of being correct</a:t>
                </a:r>
                <a:r>
                  <a:rPr lang="en-US" dirty="0"/>
                  <a:t>.  This is called a MAP (maximum a posteriori) decision.  You decide that you have a cavity if and only if</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𝐶𝑎𝑣𝑖𝑡𝑦</m:t>
                          </m:r>
                        </m:e>
                        <m:e>
                          <m:r>
                            <a:rPr lang="en-US" b="0" i="1" smtClean="0">
                              <a:latin typeface="Cambria Math" panose="02040503050406030204" pitchFamily="18" charset="0"/>
                            </a:rPr>
                            <m:t>𝑇𝑜𝑜𝑡h𝑎𝑐h𝑒</m:t>
                          </m:r>
                        </m:e>
                      </m:d>
                      <m:r>
                        <a:rPr lang="en-US" b="0" i="1" smtClean="0">
                          <a:latin typeface="Cambria Math" panose="02040503050406030204" pitchFamily="18" charset="0"/>
                        </a:rPr>
                        <m:t>&gt;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𝐶𝑎𝑣𝑖𝑡𝑦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𝑇𝑜𝑜𝑡h𝑎𝑐h𝑒</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01AAA55B-2A51-E34D-9AB2-50229B77308C}"/>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315901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C58D-9F1D-5D44-A49E-7B8E99DBC422}"/>
              </a:ext>
            </a:extLst>
          </p:cNvPr>
          <p:cNvSpPr>
            <a:spLocks noGrp="1"/>
          </p:cNvSpPr>
          <p:nvPr>
            <p:ph type="title"/>
          </p:nvPr>
        </p:nvSpPr>
        <p:spPr/>
        <p:txBody>
          <a:bodyPr/>
          <a:lstStyle/>
          <a:p>
            <a:r>
              <a:rPr lang="en-US" dirty="0"/>
              <a:t>Bayesian Decisions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AAA55B-2A51-E34D-9AB2-50229B77308C}"/>
                  </a:ext>
                </a:extLst>
              </p:cNvPr>
              <p:cNvSpPr>
                <a:spLocks noGrp="1"/>
              </p:cNvSpPr>
              <p:nvPr>
                <p:ph idx="1"/>
              </p:nvPr>
            </p:nvSpPr>
            <p:spPr/>
            <p:txBody>
              <a:bodyPr>
                <a:normAutofit fontScale="92500"/>
              </a:bodyPr>
              <a:lstStyle/>
              <a:p>
                <a:r>
                  <a:rPr lang="en-US" dirty="0"/>
                  <a:t>What if we don’t know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𝐶𝑎𝑣𝑖𝑡𝑦</m:t>
                        </m:r>
                      </m:e>
                      <m:e>
                        <m:r>
                          <a:rPr lang="en-US" i="1">
                            <a:latin typeface="Cambria Math" panose="02040503050406030204" pitchFamily="18" charset="0"/>
                          </a:rPr>
                          <m:t>𝑇𝑜𝑜𝑡h𝑎𝑐h𝑒</m:t>
                        </m:r>
                      </m:e>
                    </m:d>
                  </m:oMath>
                </a14:m>
                <a:r>
                  <a:rPr lang="en-US" dirty="0"/>
                  <a:t>?  Instead, we only know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𝑇𝑜𝑜𝑡h𝑎𝑐h𝑒</m:t>
                        </m:r>
                      </m:e>
                      <m:e>
                        <m:r>
                          <a:rPr lang="en-US" b="0" i="1" smtClean="0">
                            <a:latin typeface="Cambria Math" panose="02040503050406030204" pitchFamily="18" charset="0"/>
                          </a:rPr>
                          <m:t>𝐶𝑎𝑣𝑖𝑡𝑦</m:t>
                        </m:r>
                      </m:e>
                    </m:d>
                    <m:r>
                      <a:rPr lang="en-US" b="0" i="0"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𝐶𝑎𝑣𝑖𝑡𝑦</m:t>
                    </m:r>
                    <m:r>
                      <a:rPr lang="en-US" b="0" i="1" smtClean="0">
                        <a:latin typeface="Cambria Math" panose="02040503050406030204" pitchFamily="18" charset="0"/>
                      </a:rPr>
                      <m:t>)</m:t>
                    </m:r>
                  </m:oMath>
                </a14:m>
                <a:r>
                  <a:rPr lang="en-US" dirty="0"/>
                  <a:t>, and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𝑇𝑜𝑜𝑡h𝑎𝑐h𝑒</m:t>
                    </m:r>
                    <m:r>
                      <a:rPr lang="en-US" i="1">
                        <a:latin typeface="Cambria Math" panose="02040503050406030204" pitchFamily="18" charset="0"/>
                      </a:rPr>
                      <m:t>)</m:t>
                    </m:r>
                  </m:oMath>
                </a14:m>
                <a:r>
                  <a:rPr lang="en-US" dirty="0"/>
                  <a:t>?</a:t>
                </a:r>
              </a:p>
              <a:p>
                <a:r>
                  <a:rPr lang="en-US" dirty="0"/>
                  <a:t>Then we choose to believe we have a Cavity if and only if</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𝐶𝑎𝑣𝑖𝑡𝑦</m:t>
                          </m:r>
                        </m:e>
                        <m:e>
                          <m:r>
                            <a:rPr lang="en-US" b="0" i="1" smtClean="0">
                              <a:latin typeface="Cambria Math" panose="02040503050406030204" pitchFamily="18" charset="0"/>
                            </a:rPr>
                            <m:t>𝑇𝑜𝑜𝑡h𝑎𝑐h𝑒</m:t>
                          </m:r>
                        </m:e>
                      </m:d>
                      <m:r>
                        <a:rPr lang="en-US" b="0" i="1" smtClean="0">
                          <a:latin typeface="Cambria Math" panose="02040503050406030204" pitchFamily="18" charset="0"/>
                        </a:rPr>
                        <m:t>&gt;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𝐶𝑎𝑣𝑖𝑡𝑦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𝑇𝑜𝑜𝑡h𝑎𝑐h𝑒</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t>Which can be re-written as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𝑇𝑜𝑜𝑡h𝑎𝑐h𝑒</m:t>
                              </m:r>
                            </m:e>
                            <m:e>
                              <m:r>
                                <a:rPr lang="en-US" b="0" i="1" smtClean="0">
                                  <a:latin typeface="Cambria Math" panose="02040503050406030204" pitchFamily="18" charset="0"/>
                                </a:rPr>
                                <m:t>𝐶𝑎𝑣𝑖𝑡𝑦</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𝐶𝑎𝑣𝑖𝑡𝑦</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𝑇𝑜𝑜𝑡h𝑎𝑐h𝑒</m:t>
                          </m:r>
                          <m:r>
                            <a:rPr lang="en-US" b="0" i="1" smtClean="0">
                              <a:latin typeface="Cambria Math" panose="02040503050406030204" pitchFamily="18" charset="0"/>
                            </a:rPr>
                            <m:t>)</m:t>
                          </m:r>
                        </m:den>
                      </m:f>
                      <m:r>
                        <a:rPr lang="en-US" i="1">
                          <a:latin typeface="Cambria Math" panose="02040503050406030204" pitchFamily="18" charset="0"/>
                        </a:rPr>
                        <m:t>&gt;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𝑇𝑜𝑜𝑡h𝑎𝑐h𝑒</m:t>
                              </m:r>
                            </m:e>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𝐶𝑎𝑣𝑖𝑡𝑦</m:t>
                              </m:r>
                            </m:e>
                          </m:d>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𝐶𝑎𝑣𝑖𝑡𝑦</m:t>
                          </m:r>
                          <m:r>
                            <a:rPr lang="en-US" i="1">
                              <a:latin typeface="Cambria Math" panose="02040503050406030204" pitchFamily="18" charset="0"/>
                            </a:rPr>
                            <m:t>)</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𝑇𝑜𝑜𝑡h𝑎𝑐h𝑒</m:t>
                          </m:r>
                          <m:r>
                            <a:rPr lang="en-US" i="1">
                              <a:latin typeface="Cambria Math" panose="02040503050406030204" pitchFamily="18" charset="0"/>
                            </a:rPr>
                            <m:t>)</m:t>
                          </m:r>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1AAA55B-2A51-E34D-9AB2-50229B77308C}"/>
                  </a:ext>
                </a:extLst>
              </p:cNvPr>
              <p:cNvSpPr>
                <a:spLocks noGrp="1" noRot="1" noChangeAspect="1" noMove="1" noResize="1" noEditPoints="1" noAdjustHandles="1" noChangeArrowheads="1" noChangeShapeType="1" noTextEdit="1"/>
              </p:cNvSpPr>
              <p:nvPr>
                <p:ph idx="1"/>
              </p:nvPr>
            </p:nvSpPr>
            <p:spPr>
              <a:blipFill>
                <a:blip r:embed="rId2"/>
                <a:stretch>
                  <a:fillRect l="-965" t="-2339" b="-2339"/>
                </a:stretch>
              </a:blipFill>
            </p:spPr>
            <p:txBody>
              <a:bodyPr/>
              <a:lstStyle/>
              <a:p>
                <a:r>
                  <a:rPr lang="en-US">
                    <a:noFill/>
                  </a:rPr>
                  <a:t> </a:t>
                </a:r>
              </a:p>
            </p:txBody>
          </p:sp>
        </mc:Fallback>
      </mc:AlternateContent>
    </p:spTree>
    <p:extLst>
      <p:ext uri="{BB962C8B-B14F-4D97-AF65-F5344CB8AC3E}">
        <p14:creationId xmlns:p14="http://schemas.microsoft.com/office/powerpoint/2010/main" val="606014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655" y="152400"/>
            <a:ext cx="8229600" cy="792162"/>
          </a:xfrm>
        </p:spPr>
        <p:txBody>
          <a:bodyPr/>
          <a:lstStyle/>
          <a:p>
            <a:r>
              <a:rPr lang="en-US" dirty="0"/>
              <a:t>MAP decision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04973" y="1029383"/>
                <a:ext cx="10812545" cy="5451248"/>
              </a:xfrm>
            </p:spPr>
            <p:txBody>
              <a:bodyPr>
                <a:normAutofit/>
              </a:bodyPr>
              <a:lstStyle/>
              <a:p>
                <a:pPr marL="0" indent="0">
                  <a:buNone/>
                </a:pPr>
                <a:r>
                  <a:rPr lang="en-US" dirty="0"/>
                  <a:t>The action, “a”, should be the value of C that has the highest posterior probability given the observation E=e: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m:t>
                      </m:r>
                      <m:r>
                        <m:rPr>
                          <m:sty m:val="p"/>
                        </m:rPr>
                        <a:rPr lang="en-US" b="0" i="0" smtClean="0">
                          <a:latin typeface="Cambria Math" panose="02040503050406030204" pitchFamily="18" charset="0"/>
                        </a:rPr>
                        <m:t>argmax</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e>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m:t>
                      </m:r>
                      <m:r>
                        <m:rPr>
                          <m:sty m:val="p"/>
                        </m:rPr>
                        <a:rPr lang="en-US" b="0" i="0" smtClean="0">
                          <a:latin typeface="Cambria Math" panose="02040503050406030204" pitchFamily="18" charset="0"/>
                        </a:rPr>
                        <m:t>argmax</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m:t>
                              </m:r>
                            </m:e>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den>
                      </m:f>
                    </m:oMath>
                  </m:oMathPara>
                </a14:m>
                <a:endParaRPr lang="en-US" b="0"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m:rPr>
                          <m:sty m:val="p"/>
                        </m:rPr>
                        <a:rPr lang="en-US" b="0" i="0" smtClean="0">
                          <a:latin typeface="Cambria Math" panose="02040503050406030204" pitchFamily="18" charset="0"/>
                        </a:rPr>
                        <m:t>argmax</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m:t>
                          </m:r>
                        </m:e>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04973" y="1029383"/>
                <a:ext cx="10812545" cy="5451248"/>
              </a:xfrm>
              <a:blipFill>
                <a:blip r:embed="rId3"/>
                <a:stretch>
                  <a:fillRect l="-1055" t="-186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9F73D73-9FC7-4E6D-AD1E-5575CB6EFF8D}"/>
              </a:ext>
            </a:extLst>
          </p:cNvPr>
          <p:cNvSpPr txBox="1"/>
          <p:nvPr/>
        </p:nvSpPr>
        <p:spPr>
          <a:xfrm>
            <a:off x="6183835" y="4373330"/>
            <a:ext cx="1397819" cy="461665"/>
          </a:xfrm>
          <a:prstGeom prst="rect">
            <a:avLst/>
          </a:prstGeom>
          <a:noFill/>
        </p:spPr>
        <p:txBody>
          <a:bodyPr wrap="none" rtlCol="0">
            <a:spAutoFit/>
          </a:bodyPr>
          <a:lstStyle/>
          <a:p>
            <a:r>
              <a:rPr lang="en-US" sz="2400" dirty="0">
                <a:solidFill>
                  <a:srgbClr val="FF0000"/>
                </a:solidFill>
              </a:rPr>
              <a:t>likelihood</a:t>
            </a:r>
          </a:p>
        </p:txBody>
      </p:sp>
      <p:sp>
        <p:nvSpPr>
          <p:cNvPr id="6" name="TextBox 5">
            <a:extLst>
              <a:ext uri="{FF2B5EF4-FFF2-40B4-BE49-F238E27FC236}">
                <a16:creationId xmlns:a16="http://schemas.microsoft.com/office/drawing/2014/main" id="{1BD02EEB-B179-4C4C-B2DF-2FF79DAC68F1}"/>
              </a:ext>
            </a:extLst>
          </p:cNvPr>
          <p:cNvSpPr txBox="1"/>
          <p:nvPr/>
        </p:nvSpPr>
        <p:spPr>
          <a:xfrm>
            <a:off x="8701542" y="4341922"/>
            <a:ext cx="801823" cy="461665"/>
          </a:xfrm>
          <a:prstGeom prst="rect">
            <a:avLst/>
          </a:prstGeom>
          <a:noFill/>
        </p:spPr>
        <p:txBody>
          <a:bodyPr wrap="none" rtlCol="0">
            <a:spAutoFit/>
          </a:bodyPr>
          <a:lstStyle/>
          <a:p>
            <a:r>
              <a:rPr lang="en-US" sz="2400" dirty="0">
                <a:solidFill>
                  <a:srgbClr val="FF0000"/>
                </a:solidFill>
              </a:rPr>
              <a:t>prior</a:t>
            </a:r>
          </a:p>
        </p:txBody>
      </p:sp>
      <p:sp>
        <p:nvSpPr>
          <p:cNvPr id="7" name="TextBox 6">
            <a:extLst>
              <a:ext uri="{FF2B5EF4-FFF2-40B4-BE49-F238E27FC236}">
                <a16:creationId xmlns:a16="http://schemas.microsoft.com/office/drawing/2014/main" id="{D8A08529-AFF7-4702-A8AD-EC1020F6B3F3}"/>
              </a:ext>
            </a:extLst>
          </p:cNvPr>
          <p:cNvSpPr txBox="1"/>
          <p:nvPr/>
        </p:nvSpPr>
        <p:spPr>
          <a:xfrm>
            <a:off x="3007179" y="4361376"/>
            <a:ext cx="1325619" cy="461665"/>
          </a:xfrm>
          <a:prstGeom prst="rect">
            <a:avLst/>
          </a:prstGeom>
          <a:noFill/>
        </p:spPr>
        <p:txBody>
          <a:bodyPr wrap="none" rtlCol="0">
            <a:spAutoFit/>
          </a:bodyPr>
          <a:lstStyle/>
          <a:p>
            <a:r>
              <a:rPr lang="en-US" sz="2400" dirty="0">
                <a:solidFill>
                  <a:srgbClr val="FF0000"/>
                </a:solidFill>
              </a:rPr>
              <a:t>posterior</a:t>
            </a:r>
          </a:p>
        </p:txBody>
      </p:sp>
      <mc:AlternateContent xmlns:mc="http://schemas.openxmlformats.org/markup-compatibility/2006" xmlns:a14="http://schemas.microsoft.com/office/drawing/2010/main">
        <mc:Choice Requires="a14">
          <p:sp>
            <p:nvSpPr>
              <p:cNvPr id="8" name="Rectangle 7"/>
              <p:cNvSpPr/>
              <p:nvPr/>
            </p:nvSpPr>
            <p:spPr>
              <a:xfrm>
                <a:off x="1168925" y="3799398"/>
                <a:ext cx="10048973" cy="584775"/>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𝑃</m:t>
                      </m:r>
                      <m:d>
                        <m:dPr>
                          <m:ctrlPr>
                            <a:rPr lang="en-US" sz="3200" i="1">
                              <a:latin typeface="Cambria Math" panose="02040503050406030204" pitchFamily="18" charset="0"/>
                            </a:rPr>
                          </m:ctrlPr>
                        </m:dPr>
                        <m:e>
                          <m:r>
                            <a:rPr lang="en-US" sz="3200" b="0" i="1" smtClean="0">
                              <a:latin typeface="Cambria Math" panose="02040503050406030204" pitchFamily="18" charset="0"/>
                            </a:rPr>
                            <m:t>𝑌</m:t>
                          </m:r>
                          <m:r>
                            <a:rPr lang="en-US" sz="3200" i="1">
                              <a:latin typeface="Cambria Math" panose="02040503050406030204" pitchFamily="18" charset="0"/>
                            </a:rPr>
                            <m:t>=</m:t>
                          </m:r>
                          <m:r>
                            <a:rPr lang="en-US" sz="3200" i="1">
                              <a:latin typeface="Cambria Math" panose="02040503050406030204" pitchFamily="18" charset="0"/>
                            </a:rPr>
                            <m:t>𝑎</m:t>
                          </m:r>
                        </m:e>
                        <m:e>
                          <m:r>
                            <a:rPr lang="en-US" sz="3200" b="0" i="1" smtClean="0">
                              <a:latin typeface="Cambria Math" panose="02040503050406030204" pitchFamily="18" charset="0"/>
                            </a:rPr>
                            <m:t>𝐸</m:t>
                          </m:r>
                          <m:r>
                            <a:rPr lang="en-US" sz="3200" i="1">
                              <a:latin typeface="Cambria Math" panose="02040503050406030204" pitchFamily="18" charset="0"/>
                            </a:rPr>
                            <m:t>=</m:t>
                          </m:r>
                          <m:r>
                            <a:rPr lang="en-US" sz="3200" b="0" i="1" smtClean="0">
                              <a:latin typeface="Cambria Math" panose="02040503050406030204" pitchFamily="18" charset="0"/>
                            </a:rPr>
                            <m:t>𝑒</m:t>
                          </m:r>
                        </m:e>
                      </m:d>
                      <m:r>
                        <a:rPr lang="en-US" sz="3200" i="1" smtClean="0">
                          <a:latin typeface="Cambria Math" panose="02040503050406030204" pitchFamily="18" charset="0"/>
                          <a:ea typeface="Cambria Math" panose="02040503050406030204" pitchFamily="18" charset="0"/>
                        </a:rPr>
                        <m:t>∝</m:t>
                      </m:r>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b="0" i="1" smtClean="0">
                              <a:latin typeface="Cambria Math" panose="02040503050406030204" pitchFamily="18" charset="0"/>
                            </a:rPr>
                            <m:t>𝐸</m:t>
                          </m:r>
                          <m:r>
                            <a:rPr lang="en-US" sz="3200" i="1">
                              <a:latin typeface="Cambria Math" panose="02040503050406030204" pitchFamily="18" charset="0"/>
                            </a:rPr>
                            <m:t>=</m:t>
                          </m:r>
                          <m:r>
                            <a:rPr lang="en-US" sz="3200" b="0" i="1" smtClean="0">
                              <a:latin typeface="Cambria Math" panose="02040503050406030204" pitchFamily="18" charset="0"/>
                            </a:rPr>
                            <m:t>𝑒</m:t>
                          </m:r>
                        </m:e>
                        <m:e>
                          <m:r>
                            <a:rPr lang="en-US" sz="3200" b="0" i="1" smtClean="0">
                              <a:latin typeface="Cambria Math" panose="02040503050406030204" pitchFamily="18" charset="0"/>
                            </a:rPr>
                            <m:t>𝑌</m:t>
                          </m:r>
                          <m:r>
                            <a:rPr lang="en-US" sz="3200" i="1">
                              <a:latin typeface="Cambria Math" panose="02040503050406030204" pitchFamily="18" charset="0"/>
                            </a:rPr>
                            <m:t>=</m:t>
                          </m:r>
                          <m:r>
                            <a:rPr lang="en-US" sz="3200" i="1">
                              <a:latin typeface="Cambria Math" panose="02040503050406030204" pitchFamily="18" charset="0"/>
                            </a:rPr>
                            <m:t>𝑎</m:t>
                          </m:r>
                        </m:e>
                      </m:d>
                      <m:r>
                        <a:rPr lang="en-US" sz="3200" i="1">
                          <a:latin typeface="Cambria Math" panose="02040503050406030204" pitchFamily="18" charset="0"/>
                        </a:rPr>
                        <m:t>𝑃</m:t>
                      </m:r>
                      <m:r>
                        <a:rPr lang="en-US" sz="3200" i="1">
                          <a:latin typeface="Cambria Math" panose="02040503050406030204" pitchFamily="18" charset="0"/>
                        </a:rPr>
                        <m:t>(</m:t>
                      </m:r>
                      <m:r>
                        <a:rPr lang="en-US" sz="3200" b="0" i="1" smtClean="0">
                          <a:latin typeface="Cambria Math" panose="02040503050406030204" pitchFamily="18" charset="0"/>
                        </a:rPr>
                        <m:t>𝑌</m:t>
                      </m:r>
                      <m:r>
                        <a:rPr lang="en-US" sz="3200" i="1">
                          <a:latin typeface="Cambria Math" panose="02040503050406030204" pitchFamily="18" charset="0"/>
                        </a:rPr>
                        <m:t>=</m:t>
                      </m:r>
                      <m:r>
                        <a:rPr lang="en-US" sz="3200" i="1">
                          <a:latin typeface="Cambria Math" panose="02040503050406030204" pitchFamily="18" charset="0"/>
                        </a:rPr>
                        <m:t>𝑎</m:t>
                      </m:r>
                      <m:r>
                        <a:rPr lang="en-US" sz="3200" i="1">
                          <a:latin typeface="Cambria Math" panose="02040503050406030204" pitchFamily="18" charset="0"/>
                        </a:rPr>
                        <m:t>)</m:t>
                      </m:r>
                    </m:oMath>
                  </m:oMathPara>
                </a14:m>
                <a:endParaRPr lang="en-US" sz="3200" dirty="0"/>
              </a:p>
            </p:txBody>
          </p:sp>
        </mc:Choice>
        <mc:Fallback xmlns="">
          <p:sp>
            <p:nvSpPr>
              <p:cNvPr id="8" name="Rectangle 7"/>
              <p:cNvSpPr>
                <a:spLocks noRot="1" noChangeAspect="1" noMove="1" noResize="1" noEditPoints="1" noAdjustHandles="1" noChangeArrowheads="1" noChangeShapeType="1" noTextEdit="1"/>
              </p:cNvSpPr>
              <p:nvPr/>
            </p:nvSpPr>
            <p:spPr>
              <a:xfrm>
                <a:off x="1168925" y="3799398"/>
                <a:ext cx="10048973" cy="584775"/>
              </a:xfrm>
              <a:prstGeom prst="rect">
                <a:avLst/>
              </a:prstGeom>
              <a:blipFill>
                <a:blip r:embed="rId4"/>
                <a:stretch>
                  <a:fillRect b="-21277"/>
                </a:stretch>
              </a:blipFill>
            </p:spPr>
            <p:txBody>
              <a:bodyPr/>
              <a:lstStyle/>
              <a:p>
                <a:r>
                  <a:rPr lang="en-US">
                    <a:noFill/>
                  </a:rPr>
                  <a:t> </a:t>
                </a:r>
              </a:p>
            </p:txBody>
          </p:sp>
        </mc:Fallback>
      </mc:AlternateContent>
    </p:spTree>
    <p:extLst>
      <p:ext uri="{BB962C8B-B14F-4D97-AF65-F5344CB8AC3E}">
        <p14:creationId xmlns:p14="http://schemas.microsoft.com/office/powerpoint/2010/main" val="1778176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174"/>
            <a:ext cx="10515600" cy="1325563"/>
          </a:xfrm>
        </p:spPr>
        <p:txBody>
          <a:bodyPr/>
          <a:lstStyle/>
          <a:p>
            <a:r>
              <a:rPr lang="en-US" dirty="0"/>
              <a:t>The Bayesian Terms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5291" y="1112363"/>
                <a:ext cx="10689995" cy="5608948"/>
              </a:xfrm>
            </p:spPr>
            <p:txBody>
              <a:bodyPr>
                <a:normAutofit/>
              </a:bodyPr>
              <a:lstStyle/>
              <a:p>
                <a14:m>
                  <m:oMath xmlns:m="http://schemas.openxmlformats.org/officeDocument/2006/math">
                    <m:r>
                      <a:rPr lang="en-US" i="1" smtClean="0">
                        <a:latin typeface="Cambria Math" panose="02040503050406030204" pitchFamily="18" charset="0"/>
                      </a:rPr>
                      <m:t>𝑃</m:t>
                    </m:r>
                    <m:r>
                      <a:rPr lang="en-US" i="1" smtClean="0">
                        <a:latin typeface="Cambria Math" panose="02040503050406030204" pitchFamily="18" charset="0"/>
                      </a:rPr>
                      <m:t>(</m:t>
                    </m:r>
                    <m:r>
                      <a:rPr lang="en-US" b="0" i="1" smtClean="0">
                        <a:latin typeface="Cambria Math" panose="02040503050406030204" pitchFamily="18" charset="0"/>
                      </a:rPr>
                      <m:t>𝑌</m:t>
                    </m:r>
                    <m:r>
                      <a:rPr lang="en-US"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 </m:t>
                    </m:r>
                  </m:oMath>
                </a14:m>
                <a:r>
                  <a:rPr lang="en-US" dirty="0"/>
                  <a:t> is called the “</a:t>
                </a:r>
                <a:r>
                  <a:rPr lang="en-US" b="1" dirty="0">
                    <a:solidFill>
                      <a:srgbClr val="FF0000"/>
                    </a:solidFill>
                  </a:rPr>
                  <a:t>prior</a:t>
                </a:r>
                <a:r>
                  <a:rPr lang="en-US" dirty="0"/>
                  <a:t>” (</a:t>
                </a:r>
                <a:r>
                  <a:rPr lang="en-US" i="1" dirty="0"/>
                  <a:t>a priori</a:t>
                </a:r>
                <a:r>
                  <a:rPr lang="en-US" dirty="0"/>
                  <a:t>, in Latin) because it represents your belief about the query variable before you see any observation.</a:t>
                </a:r>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𝑦</m:t>
                        </m:r>
                      </m:e>
                      <m:e>
                        <m:r>
                          <a:rPr lang="en-US" b="0" i="1" smtClean="0">
                            <a:latin typeface="Cambria Math" panose="02040503050406030204" pitchFamily="18" charset="0"/>
                          </a:rPr>
                          <m:t>𝐸</m:t>
                        </m:r>
                        <m:r>
                          <a:rPr lang="en-US" i="1">
                            <a:latin typeface="Cambria Math" panose="02040503050406030204" pitchFamily="18" charset="0"/>
                          </a:rPr>
                          <m:t>=</m:t>
                        </m:r>
                        <m:r>
                          <a:rPr lang="en-US" b="0" i="1" smtClean="0">
                            <a:latin typeface="Cambria Math" panose="02040503050406030204" pitchFamily="18" charset="0"/>
                          </a:rPr>
                          <m:t>𝑒</m:t>
                        </m:r>
                      </m:e>
                    </m:d>
                  </m:oMath>
                </a14:m>
                <a:r>
                  <a:rPr lang="en-US" dirty="0"/>
                  <a:t> is called the “</a:t>
                </a:r>
                <a:r>
                  <a:rPr lang="en-US" b="1" dirty="0">
                    <a:solidFill>
                      <a:srgbClr val="FF0000"/>
                    </a:solidFill>
                  </a:rPr>
                  <a:t>posterior</a:t>
                </a:r>
                <a:r>
                  <a:rPr lang="en-US" dirty="0"/>
                  <a:t>” (</a:t>
                </a:r>
                <a:r>
                  <a:rPr lang="en-US" i="1" dirty="0"/>
                  <a:t>a posteriori</a:t>
                </a:r>
                <a:r>
                  <a:rPr lang="en-US" dirty="0"/>
                  <a:t>, in Latin), because it represents your belief about the query variable after you see the observation.</a:t>
                </a:r>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𝐸</m:t>
                        </m:r>
                        <m:r>
                          <a:rPr lang="en-US" i="1">
                            <a:latin typeface="Cambria Math" panose="02040503050406030204" pitchFamily="18" charset="0"/>
                          </a:rPr>
                          <m:t>=</m:t>
                        </m:r>
                        <m:r>
                          <a:rPr lang="en-US" b="0" i="1" smtClean="0">
                            <a:latin typeface="Cambria Math" panose="02040503050406030204" pitchFamily="18" charset="0"/>
                          </a:rPr>
                          <m:t>𝑒</m:t>
                        </m:r>
                      </m:e>
                      <m:e>
                        <m:r>
                          <a:rPr lang="en-US" b="0" i="1" smtClean="0">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𝑦</m:t>
                        </m:r>
                      </m:e>
                    </m:d>
                  </m:oMath>
                </a14:m>
                <a:r>
                  <a:rPr lang="en-US" dirty="0"/>
                  <a:t> is called the “</a:t>
                </a:r>
                <a:r>
                  <a:rPr lang="en-US" b="1" dirty="0">
                    <a:solidFill>
                      <a:srgbClr val="FF0000"/>
                    </a:solidFill>
                  </a:rPr>
                  <a:t>likelihood</a:t>
                </a:r>
                <a:r>
                  <a:rPr lang="en-US" dirty="0"/>
                  <a:t>” because it tells you how much the observation, E=e, is like the observations you expect if Y=y.</a:t>
                </a:r>
              </a:p>
              <a:p>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𝐸</m:t>
                    </m:r>
                    <m:r>
                      <a:rPr lang="en-US" i="1">
                        <a:latin typeface="Cambria Math" panose="02040503050406030204" pitchFamily="18" charset="0"/>
                      </a:rPr>
                      <m:t>=</m:t>
                    </m:r>
                    <m:r>
                      <a:rPr lang="en-US" b="0" i="1" smtClean="0">
                        <a:latin typeface="Cambria Math" panose="02040503050406030204" pitchFamily="18" charset="0"/>
                      </a:rPr>
                      <m:t>𝑒</m:t>
                    </m:r>
                    <m:r>
                      <a:rPr lang="en-US" i="1">
                        <a:latin typeface="Cambria Math" panose="02040503050406030204" pitchFamily="18" charset="0"/>
                      </a:rPr>
                      <m:t>)</m:t>
                    </m:r>
                  </m:oMath>
                </a14:m>
                <a:r>
                  <a:rPr lang="en-US" dirty="0"/>
                  <a:t> is called the “</a:t>
                </a:r>
                <a:r>
                  <a:rPr lang="en-US" b="1" dirty="0">
                    <a:solidFill>
                      <a:srgbClr val="FF0000"/>
                    </a:solidFill>
                  </a:rPr>
                  <a:t>evidence distribution</a:t>
                </a:r>
                <a:r>
                  <a:rPr lang="en-US" dirty="0"/>
                  <a:t>” because E is the evidence variable, and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𝐸</m:t>
                    </m:r>
                    <m:r>
                      <a:rPr lang="en-US" i="1">
                        <a:latin typeface="Cambria Math" panose="02040503050406030204" pitchFamily="18" charset="0"/>
                      </a:rPr>
                      <m:t>=</m:t>
                    </m:r>
                    <m:r>
                      <a:rPr lang="en-US" b="0" i="1" smtClean="0">
                        <a:latin typeface="Cambria Math" panose="02040503050406030204" pitchFamily="18" charset="0"/>
                      </a:rPr>
                      <m:t>𝑒</m:t>
                    </m:r>
                    <m:r>
                      <a:rPr lang="en-US" i="1">
                        <a:latin typeface="Cambria Math" panose="02040503050406030204" pitchFamily="18" charset="0"/>
                      </a:rPr>
                      <m:t>)</m:t>
                    </m:r>
                  </m:oMath>
                </a14:m>
                <a:r>
                  <a:rPr lang="en-US" dirty="0"/>
                  <a:t> is its marginal distribution.</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𝑒</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𝑒</m:t>
                              </m:r>
                            </m:e>
                            <m:e>
                              <m:r>
                                <a:rPr lang="en-US" b="0" i="1" smtClean="0">
                                  <a:latin typeface="Cambria Math" panose="02040503050406030204" pitchFamily="18" charset="0"/>
                                </a:rPr>
                                <m:t>𝑦</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5291" y="1112363"/>
                <a:ext cx="10689995" cy="5608948"/>
              </a:xfrm>
              <a:blipFill>
                <a:blip r:embed="rId2"/>
                <a:stretch>
                  <a:fillRect l="-949" t="-1810" r="-119"/>
                </a:stretch>
              </a:blipFill>
            </p:spPr>
            <p:txBody>
              <a:bodyPr/>
              <a:lstStyle/>
              <a:p>
                <a:r>
                  <a:rPr lang="en-US">
                    <a:noFill/>
                  </a:rPr>
                  <a:t> </a:t>
                </a:r>
              </a:p>
            </p:txBody>
          </p:sp>
        </mc:Fallback>
      </mc:AlternateContent>
    </p:spTree>
    <p:extLst>
      <p:ext uri="{BB962C8B-B14F-4D97-AF65-F5344CB8AC3E}">
        <p14:creationId xmlns:p14="http://schemas.microsoft.com/office/powerpoint/2010/main" val="3966791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 and Bayesian Learning</a:t>
            </a:r>
          </a:p>
        </p:txBody>
      </p:sp>
      <p:sp>
        <p:nvSpPr>
          <p:cNvPr id="3" name="Content Placeholder 2"/>
          <p:cNvSpPr>
            <a:spLocks noGrp="1"/>
          </p:cNvSpPr>
          <p:nvPr>
            <p:ph idx="1"/>
          </p:nvPr>
        </p:nvSpPr>
        <p:spPr>
          <a:xfrm>
            <a:off x="838200" y="1825624"/>
            <a:ext cx="10515600" cy="4603455"/>
          </a:xfrm>
        </p:spPr>
        <p:txBody>
          <a:bodyPr>
            <a:normAutofit lnSpcReduction="10000"/>
          </a:bodyPr>
          <a:lstStyle/>
          <a:p>
            <a:r>
              <a:rPr lang="en-US" dirty="0">
                <a:solidFill>
                  <a:schemeClr val="bg1">
                    <a:lumMod val="75000"/>
                  </a:schemeClr>
                </a:solidFill>
              </a:rPr>
              <a:t>Bayes Rule</a:t>
            </a:r>
          </a:p>
          <a:p>
            <a:r>
              <a:rPr lang="en-US" dirty="0">
                <a:solidFill>
                  <a:schemeClr val="bg1">
                    <a:lumMod val="75000"/>
                  </a:schemeClr>
                </a:solidFill>
              </a:rPr>
              <a:t>Bayesian Inference</a:t>
            </a:r>
          </a:p>
          <a:p>
            <a:pPr lvl="1"/>
            <a:r>
              <a:rPr lang="en-US" dirty="0">
                <a:solidFill>
                  <a:schemeClr val="bg1">
                    <a:lumMod val="75000"/>
                  </a:schemeClr>
                </a:solidFill>
              </a:rPr>
              <a:t>Misdiagnosis</a:t>
            </a:r>
          </a:p>
          <a:p>
            <a:pPr lvl="1"/>
            <a:r>
              <a:rPr lang="en-US" dirty="0">
                <a:solidFill>
                  <a:schemeClr val="bg1">
                    <a:lumMod val="75000"/>
                  </a:schemeClr>
                </a:solidFill>
              </a:rPr>
              <a:t>The Bayesian “Decision”</a:t>
            </a:r>
          </a:p>
          <a:p>
            <a:pPr lvl="1"/>
            <a:r>
              <a:rPr lang="en-US" dirty="0"/>
              <a:t>The “Naïve Bayesian” Assumption</a:t>
            </a:r>
          </a:p>
          <a:p>
            <a:pPr lvl="1"/>
            <a:r>
              <a:rPr lang="en-US" dirty="0"/>
              <a:t>Bag of Words (</a:t>
            </a:r>
            <a:r>
              <a:rPr lang="en-US" dirty="0" err="1"/>
              <a:t>BoW</a:t>
            </a:r>
            <a:r>
              <a:rPr lang="en-US" dirty="0"/>
              <a:t>)</a:t>
            </a:r>
          </a:p>
          <a:p>
            <a:pPr lvl="1"/>
            <a:r>
              <a:rPr lang="en-US" dirty="0"/>
              <a:t>Bigrams</a:t>
            </a:r>
          </a:p>
          <a:p>
            <a:r>
              <a:rPr lang="en-US" dirty="0"/>
              <a:t>Bayesian Learning</a:t>
            </a:r>
          </a:p>
          <a:p>
            <a:pPr lvl="1"/>
            <a:r>
              <a:rPr lang="en-US" dirty="0"/>
              <a:t>Maximum Likelihood estimation of parameters</a:t>
            </a:r>
          </a:p>
          <a:p>
            <a:pPr lvl="1"/>
            <a:r>
              <a:rPr lang="en-US" dirty="0"/>
              <a:t>Maximum A Posteriori estimation of parameters</a:t>
            </a:r>
          </a:p>
          <a:p>
            <a:pPr lvl="1"/>
            <a:r>
              <a:rPr lang="en-US" dirty="0"/>
              <a:t>Laplace Smoothing</a:t>
            </a:r>
          </a:p>
          <a:p>
            <a:endParaRPr lang="en-US" dirty="0"/>
          </a:p>
        </p:txBody>
      </p:sp>
    </p:spTree>
    <p:extLst>
      <p:ext uri="{BB962C8B-B14F-4D97-AF65-F5344CB8AC3E}">
        <p14:creationId xmlns:p14="http://schemas.microsoft.com/office/powerpoint/2010/main" val="321120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62" y="76200"/>
            <a:ext cx="8229600" cy="944562"/>
          </a:xfrm>
        </p:spPr>
        <p:txBody>
          <a:bodyPr/>
          <a:lstStyle/>
          <a:p>
            <a:r>
              <a:rPr lang="en-US" dirty="0"/>
              <a:t>Naïve Bayes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61481" y="1189038"/>
                <a:ext cx="11284085" cy="5075575"/>
              </a:xfrm>
            </p:spPr>
            <p:txBody>
              <a:bodyPr>
                <a:normAutofit/>
              </a:bodyPr>
              <a:lstStyle/>
              <a:p>
                <a:r>
                  <a:rPr lang="en-US" sz="3200" dirty="0">
                    <a:sym typeface="Symbol"/>
                  </a:rPr>
                  <a:t>Suppose we have many different types of observations (symptoms, features) </a:t>
                </a:r>
                <a:r>
                  <a:rPr lang="en-US" sz="3200" i="1" dirty="0">
                    <a:solidFill>
                      <a:srgbClr val="0066FF"/>
                    </a:solidFill>
                    <a:sym typeface="Symbol"/>
                  </a:rPr>
                  <a:t>X</a:t>
                </a:r>
                <a:r>
                  <a:rPr lang="en-US" sz="3200" baseline="-25000" dirty="0">
                    <a:solidFill>
                      <a:srgbClr val="0066FF"/>
                    </a:solidFill>
                    <a:sym typeface="Symbol"/>
                  </a:rPr>
                  <a:t>1</a:t>
                </a:r>
                <a:r>
                  <a:rPr lang="en-US" sz="3200" dirty="0">
                    <a:solidFill>
                      <a:srgbClr val="0066FF"/>
                    </a:solidFill>
                    <a:sym typeface="Symbol"/>
                  </a:rPr>
                  <a:t>, …, </a:t>
                </a:r>
                <a:r>
                  <a:rPr lang="en-US" sz="3200" i="1" dirty="0" err="1">
                    <a:solidFill>
                      <a:srgbClr val="0066FF"/>
                    </a:solidFill>
                    <a:sym typeface="Symbol"/>
                  </a:rPr>
                  <a:t>X</a:t>
                </a:r>
                <a:r>
                  <a:rPr lang="en-US" sz="3200" baseline="-25000" dirty="0" err="1">
                    <a:solidFill>
                      <a:srgbClr val="0066FF"/>
                    </a:solidFill>
                    <a:sym typeface="Symbol"/>
                  </a:rPr>
                  <a:t>n</a:t>
                </a:r>
                <a:r>
                  <a:rPr lang="en-US" sz="3200" dirty="0">
                    <a:sym typeface="Symbol"/>
                  </a:rPr>
                  <a:t> that we want to use to obtain evidence about an underlying hypothesis </a:t>
                </a:r>
                <a:r>
                  <a:rPr lang="en-US" sz="3200" i="1" dirty="0">
                    <a:solidFill>
                      <a:srgbClr val="0066FF"/>
                    </a:solidFill>
                    <a:sym typeface="Symbol"/>
                  </a:rPr>
                  <a:t>C</a:t>
                </a:r>
              </a:p>
              <a:p>
                <a:r>
                  <a:rPr lang="en-US" sz="3200" dirty="0">
                    <a:sym typeface="Symbol"/>
                  </a:rPr>
                  <a:t>MAP decision:</a:t>
                </a:r>
                <a:br>
                  <a:rPr lang="en-US" sz="3200" dirty="0">
                    <a:sym typeface="Symbol"/>
                  </a:rPr>
                </a:br>
                <a:endParaRPr lang="en-US" sz="3200" dirty="0">
                  <a:sym typeface="Symbol"/>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sym typeface="Symbol"/>
                        </a:rPr>
                        <m:t>𝑃</m:t>
                      </m:r>
                      <m:d>
                        <m:dPr>
                          <m:ctrlPr>
                            <a:rPr lang="en-US" sz="3200" b="0" i="1" smtClean="0">
                              <a:latin typeface="Cambria Math" panose="02040503050406030204" pitchFamily="18" charset="0"/>
                              <a:sym typeface="Symbol"/>
                            </a:rPr>
                          </m:ctrlPr>
                        </m:dPr>
                        <m:e>
                          <m:r>
                            <a:rPr lang="en-US" sz="3200" b="0" i="1" smtClean="0">
                              <a:latin typeface="Cambria Math" panose="02040503050406030204" pitchFamily="18" charset="0"/>
                              <a:sym typeface="Symbol"/>
                            </a:rPr>
                            <m:t>𝑌</m:t>
                          </m:r>
                          <m:r>
                            <a:rPr lang="en-US" sz="3200" b="0" i="1" smtClean="0">
                              <a:latin typeface="Cambria Math" panose="02040503050406030204" pitchFamily="18" charset="0"/>
                              <a:sym typeface="Symbol"/>
                            </a:rPr>
                            <m:t>=</m:t>
                          </m:r>
                          <m:r>
                            <a:rPr lang="en-US" sz="3200" b="0" i="1" smtClean="0">
                              <a:latin typeface="Cambria Math" panose="02040503050406030204" pitchFamily="18" charset="0"/>
                              <a:sym typeface="Symbol"/>
                            </a:rPr>
                            <m:t>𝑦</m:t>
                          </m:r>
                        </m:e>
                        <m:e>
                          <m:sSub>
                            <m:sSubPr>
                              <m:ctrlPr>
                                <a:rPr lang="en-US" sz="3200" b="0" i="1" smtClean="0">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b="0" i="1" smtClean="0">
                                  <a:latin typeface="Cambria Math" panose="02040503050406030204" pitchFamily="18" charset="0"/>
                                  <a:sym typeface="Symbol"/>
                                </a:rPr>
                                <m:t>1</m:t>
                              </m:r>
                            </m:sub>
                          </m:sSub>
                          <m:r>
                            <a:rPr lang="en-US" sz="3200" b="0" i="1" smtClean="0">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1</m:t>
                              </m:r>
                            </m:sub>
                          </m:sSub>
                          <m:r>
                            <a:rPr lang="en-US" sz="3200" b="0" i="1" smtClean="0">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b="0" i="1" smtClean="0">
                                  <a:latin typeface="Cambria Math" panose="02040503050406030204" pitchFamily="18" charset="0"/>
                                  <a:sym typeface="Symbol"/>
                                </a:rPr>
                                <m:t>𝑛</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b="0" i="1" smtClean="0">
                                  <a:latin typeface="Cambria Math" panose="02040503050406030204" pitchFamily="18" charset="0"/>
                                  <a:sym typeface="Symbol"/>
                                </a:rPr>
                                <m:t>𝑛</m:t>
                              </m:r>
                            </m:sub>
                          </m:sSub>
                        </m:e>
                      </m:d>
                      <m:r>
                        <a:rPr lang="en-US" sz="3200" b="0" i="1" smtClean="0">
                          <a:latin typeface="Cambria Math" panose="02040503050406030204" pitchFamily="18" charset="0"/>
                          <a:ea typeface="Cambria Math" panose="02040503050406030204" pitchFamily="18" charset="0"/>
                          <a:sym typeface="Symbol"/>
                        </a:rPr>
                        <m:t>∝</m:t>
                      </m:r>
                    </m:oMath>
                  </m:oMathPara>
                </a14:m>
                <a:endParaRPr lang="en-US" sz="3200" b="0" i="1" dirty="0">
                  <a:latin typeface="Cambria Math" panose="02040503050406030204" pitchFamily="18" charset="0"/>
                  <a:ea typeface="Cambria Math" panose="02040503050406030204" pitchFamily="18" charset="0"/>
                  <a:sym typeface="Symbol"/>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ea typeface="Cambria Math" panose="02040503050406030204" pitchFamily="18" charset="0"/>
                          <a:sym typeface="Symbol"/>
                        </a:rPr>
                        <m:t>𝑃</m:t>
                      </m:r>
                      <m:d>
                        <m:dPr>
                          <m:ctrlPr>
                            <a:rPr lang="en-US" sz="3200" b="0" i="1" smtClean="0">
                              <a:latin typeface="Cambria Math" panose="02040503050406030204" pitchFamily="18" charset="0"/>
                              <a:ea typeface="Cambria Math" panose="02040503050406030204" pitchFamily="18" charset="0"/>
                              <a:sym typeface="Symbol"/>
                            </a:rPr>
                          </m:ctrlPr>
                        </m:dPr>
                        <m:e>
                          <m:r>
                            <a:rPr lang="en-US" sz="3200" b="0" i="1" smtClean="0">
                              <a:latin typeface="Cambria Math" panose="02040503050406030204" pitchFamily="18" charset="0"/>
                              <a:ea typeface="Cambria Math" panose="02040503050406030204" pitchFamily="18" charset="0"/>
                              <a:sym typeface="Symbol"/>
                            </a:rPr>
                            <m:t>𝑌</m:t>
                          </m:r>
                          <m:r>
                            <a:rPr lang="en-US" sz="3200" b="0" i="1" smtClean="0">
                              <a:latin typeface="Cambria Math" panose="02040503050406030204" pitchFamily="18" charset="0"/>
                              <a:ea typeface="Cambria Math" panose="02040503050406030204" pitchFamily="18" charset="0"/>
                              <a:sym typeface="Symbol"/>
                            </a:rPr>
                            <m:t>=</m:t>
                          </m:r>
                          <m:r>
                            <a:rPr lang="en-US" sz="3200" b="0" i="1" smtClean="0">
                              <a:latin typeface="Cambria Math" panose="02040503050406030204" pitchFamily="18" charset="0"/>
                              <a:ea typeface="Cambria Math" panose="02040503050406030204" pitchFamily="18" charset="0"/>
                              <a:sym typeface="Symbol"/>
                            </a:rPr>
                            <m:t>𝑦</m:t>
                          </m:r>
                        </m:e>
                      </m:d>
                      <m:r>
                        <a:rPr lang="en-US" sz="3200" b="0" i="1" smtClean="0">
                          <a:latin typeface="Cambria Math" panose="02040503050406030204" pitchFamily="18" charset="0"/>
                          <a:ea typeface="Cambria Math" panose="02040503050406030204" pitchFamily="18" charset="0"/>
                          <a:sym typeface="Symbol"/>
                        </a:rPr>
                        <m:t>𝑃</m:t>
                      </m:r>
                      <m:r>
                        <a:rPr lang="en-US" sz="3200" b="0" i="1" smtClean="0">
                          <a:latin typeface="Cambria Math" panose="02040503050406030204" pitchFamily="18" charset="0"/>
                          <a:ea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i="1">
                              <a:latin typeface="Cambria Math" panose="02040503050406030204" pitchFamily="18" charset="0"/>
                              <a:sym typeface="Symbol"/>
                            </a:rPr>
                            <m:t>𝑛</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𝑛</m:t>
                          </m:r>
                        </m:sub>
                      </m:sSub>
                      <m:r>
                        <a:rPr lang="en-US" sz="3200" b="0" i="1" smtClean="0">
                          <a:latin typeface="Cambria Math" panose="02040503050406030204" pitchFamily="18" charset="0"/>
                          <a:sym typeface="Symbol"/>
                        </a:rPr>
                        <m:t>|</m:t>
                      </m:r>
                      <m:r>
                        <a:rPr lang="en-US" sz="3200" b="0" i="1" smtClean="0">
                          <a:latin typeface="Cambria Math" panose="02040503050406030204" pitchFamily="18" charset="0"/>
                          <a:sym typeface="Symbol"/>
                        </a:rPr>
                        <m:t>𝑌</m:t>
                      </m:r>
                      <m:r>
                        <a:rPr lang="en-US" sz="3200" b="0" i="1" smtClean="0">
                          <a:latin typeface="Cambria Math" panose="02040503050406030204" pitchFamily="18" charset="0"/>
                          <a:sym typeface="Symbol"/>
                        </a:rPr>
                        <m:t>=</m:t>
                      </m:r>
                      <m:r>
                        <a:rPr lang="en-US" sz="3200" b="0" i="1" smtClean="0">
                          <a:latin typeface="Cambria Math" panose="02040503050406030204" pitchFamily="18" charset="0"/>
                          <a:sym typeface="Symbol"/>
                        </a:rPr>
                        <m:t>𝑦</m:t>
                      </m:r>
                      <m:r>
                        <a:rPr lang="en-US" sz="3200" b="0" i="1" smtClean="0">
                          <a:latin typeface="Cambria Math" panose="02040503050406030204" pitchFamily="18" charset="0"/>
                          <a:sym typeface="Symbol"/>
                        </a:rPr>
                        <m:t>)</m:t>
                      </m:r>
                    </m:oMath>
                  </m:oMathPara>
                </a14:m>
                <a:br>
                  <a:rPr lang="en-US" sz="3200" dirty="0">
                    <a:sym typeface="Symbol"/>
                  </a:rPr>
                </a:br>
                <a:endParaRPr lang="en-US" sz="3200" dirty="0">
                  <a:sym typeface="Symbol"/>
                </a:endParaRPr>
              </a:p>
              <a:p>
                <a:endParaRPr lang="en-US" sz="3200" dirty="0">
                  <a:sym typeface="Symbol"/>
                </a:endParaRPr>
              </a:p>
              <a:p>
                <a:r>
                  <a:rPr lang="en-US" sz="3200" dirty="0">
                    <a:sym typeface="Symbol"/>
                  </a:rPr>
                  <a:t>If each feature </a:t>
                </a:r>
                <a14:m>
                  <m:oMath xmlns:m="http://schemas.openxmlformats.org/officeDocument/2006/math">
                    <m:r>
                      <a:rPr lang="en-US" sz="3200" i="1" dirty="0" smtClean="0">
                        <a:latin typeface="Cambria Math" panose="02040503050406030204" pitchFamily="18" charset="0"/>
                        <a:sym typeface="Symbol"/>
                      </a:rPr>
                      <m:t>𝐸</m:t>
                    </m:r>
                    <m:r>
                      <a:rPr lang="en-US" sz="3200" i="1" baseline="-25000" dirty="0" err="1" smtClean="0">
                        <a:latin typeface="Cambria Math" panose="02040503050406030204" pitchFamily="18" charset="0"/>
                        <a:sym typeface="Symbol"/>
                      </a:rPr>
                      <m:t>𝑖</m:t>
                    </m:r>
                  </m:oMath>
                </a14:m>
                <a:r>
                  <a:rPr lang="en-US" sz="3200" baseline="-25000" dirty="0">
                    <a:sym typeface="Symbol"/>
                  </a:rPr>
                  <a:t>  </a:t>
                </a:r>
                <a:r>
                  <a:rPr lang="en-US" sz="3200" dirty="0">
                    <a:sym typeface="Symbol"/>
                  </a:rPr>
                  <a:t>can take on </a:t>
                </a:r>
                <a:r>
                  <a:rPr lang="en-US" sz="3200" i="1" dirty="0">
                    <a:sym typeface="Symbol"/>
                  </a:rPr>
                  <a:t>k</a:t>
                </a:r>
                <a:r>
                  <a:rPr lang="en-US" sz="3200" dirty="0">
                    <a:sym typeface="Symbol"/>
                  </a:rPr>
                  <a:t> values, how many entries are in the probability table </a:t>
                </a:r>
                <a14:m>
                  <m:oMath xmlns:m="http://schemas.openxmlformats.org/officeDocument/2006/math">
                    <m:r>
                      <a:rPr lang="en-US" sz="3200" i="1">
                        <a:latin typeface="Cambria Math" panose="02040503050406030204" pitchFamily="18" charset="0"/>
                        <a:ea typeface="Cambria Math" panose="02040503050406030204" pitchFamily="18" charset="0"/>
                        <a:sym typeface="Symbol"/>
                      </a:rPr>
                      <m:t>𝑃</m:t>
                    </m:r>
                    <m:r>
                      <a:rPr lang="en-US" sz="3200" i="1">
                        <a:latin typeface="Cambria Math" panose="02040503050406030204" pitchFamily="18" charset="0"/>
                        <a:ea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i="1">
                            <a:latin typeface="Cambria Math" panose="02040503050406030204" pitchFamily="18" charset="0"/>
                            <a:sym typeface="Symbol"/>
                          </a:rPr>
                          <m:t>𝐸</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i="1">
                            <a:latin typeface="Cambria Math" panose="02040503050406030204" pitchFamily="18" charset="0"/>
                            <a:sym typeface="Symbol"/>
                          </a:rPr>
                          <m:t>𝑒</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i="1">
                            <a:latin typeface="Cambria Math" panose="02040503050406030204" pitchFamily="18" charset="0"/>
                            <a:sym typeface="Symbol"/>
                          </a:rPr>
                          <m:t>𝐸</m:t>
                        </m:r>
                      </m:e>
                      <m:sub>
                        <m:r>
                          <a:rPr lang="en-US" sz="3200" i="1">
                            <a:latin typeface="Cambria Math" panose="02040503050406030204" pitchFamily="18" charset="0"/>
                            <a:sym typeface="Symbol"/>
                          </a:rPr>
                          <m:t>𝑛</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i="1">
                            <a:latin typeface="Cambria Math" panose="02040503050406030204" pitchFamily="18" charset="0"/>
                            <a:sym typeface="Symbol"/>
                          </a:rPr>
                          <m:t>𝑒</m:t>
                        </m:r>
                      </m:e>
                      <m:sub>
                        <m:r>
                          <a:rPr lang="en-US" sz="3200" i="1">
                            <a:latin typeface="Cambria Math" panose="02040503050406030204" pitchFamily="18" charset="0"/>
                            <a:sym typeface="Symbol"/>
                          </a:rPr>
                          <m:t>𝑛</m:t>
                        </m:r>
                      </m:sub>
                    </m:sSub>
                    <m:r>
                      <a:rPr lang="en-US" sz="3200" i="1">
                        <a:latin typeface="Cambria Math" panose="02040503050406030204" pitchFamily="18" charset="0"/>
                        <a:sym typeface="Symbol"/>
                      </a:rPr>
                      <m:t>|</m:t>
                    </m:r>
                    <m:r>
                      <a:rPr lang="en-US" sz="3200" i="1">
                        <a:latin typeface="Cambria Math" panose="02040503050406030204" pitchFamily="18" charset="0"/>
                        <a:sym typeface="Symbol"/>
                      </a:rPr>
                      <m:t>𝑌</m:t>
                    </m:r>
                    <m:r>
                      <a:rPr lang="en-US" sz="3200" i="1">
                        <a:latin typeface="Cambria Math" panose="02040503050406030204" pitchFamily="18" charset="0"/>
                        <a:sym typeface="Symbol"/>
                      </a:rPr>
                      <m:t>=</m:t>
                    </m:r>
                    <m:r>
                      <a:rPr lang="en-US" sz="3200" i="1">
                        <a:latin typeface="Cambria Math" panose="02040503050406030204" pitchFamily="18" charset="0"/>
                        <a:sym typeface="Symbol"/>
                      </a:rPr>
                      <m:t>𝑦</m:t>
                    </m:r>
                    <m:r>
                      <a:rPr lang="en-US" sz="3200" i="1">
                        <a:latin typeface="Cambria Math" panose="02040503050406030204" pitchFamily="18" charset="0"/>
                        <a:sym typeface="Symbol"/>
                      </a:rPr>
                      <m:t>)</m:t>
                    </m:r>
                  </m:oMath>
                </a14:m>
                <a:r>
                  <a:rPr lang="en-US" sz="3200" dirty="0">
                    <a:sym typeface="Symbol"/>
                  </a:rPr>
                  <a:t>?</a:t>
                </a:r>
              </a:p>
              <a:p>
                <a:endParaRPr lang="en-US" sz="3200" dirty="0">
                  <a:sym typeface="Symbol"/>
                </a:endParaRPr>
              </a:p>
              <a:p>
                <a:endParaRPr lang="en-US" sz="3200" dirty="0">
                  <a:sym typeface="Symbol"/>
                </a:endParaRPr>
              </a:p>
              <a:p>
                <a:endParaRPr lang="en-US" sz="3200" dirty="0">
                  <a:sym typeface="Symbol"/>
                </a:endParaRPr>
              </a:p>
              <a:p>
                <a:endParaRPr lang="en-US" sz="3200" dirty="0">
                  <a:sym typeface="Symbo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61481" y="1189038"/>
                <a:ext cx="11284085" cy="5075575"/>
              </a:xfrm>
              <a:blipFill>
                <a:blip r:embed="rId3"/>
                <a:stretch>
                  <a:fillRect l="-1124" t="-2500"/>
                </a:stretch>
              </a:blipFill>
            </p:spPr>
            <p:txBody>
              <a:bodyPr/>
              <a:lstStyle/>
              <a:p>
                <a:r>
                  <a:rPr lang="en-US">
                    <a:noFill/>
                  </a:rPr>
                  <a:t> </a:t>
                </a:r>
              </a:p>
            </p:txBody>
          </p:sp>
        </mc:Fallback>
      </mc:AlternateContent>
    </p:spTree>
    <p:extLst>
      <p:ext uri="{BB962C8B-B14F-4D97-AF65-F5344CB8AC3E}">
        <p14:creationId xmlns:p14="http://schemas.microsoft.com/office/powerpoint/2010/main" val="3861588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944562"/>
          </a:xfrm>
        </p:spPr>
        <p:txBody>
          <a:bodyPr/>
          <a:lstStyle/>
          <a:p>
            <a:r>
              <a:rPr lang="en-US" dirty="0"/>
              <a:t>Naïve Bayes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5291" y="1189038"/>
                <a:ext cx="10906812" cy="5516562"/>
              </a:xfrm>
            </p:spPr>
            <p:txBody>
              <a:bodyPr>
                <a:normAutofit/>
              </a:bodyPr>
              <a:lstStyle/>
              <a:p>
                <a:pPr marL="0" indent="0">
                  <a:buNone/>
                </a:pPr>
                <a:r>
                  <a:rPr lang="en-US" sz="3200" dirty="0">
                    <a:sym typeface="Symbol"/>
                  </a:rPr>
                  <a:t>Suppose we have many different types of observations (symptoms, features) </a:t>
                </a:r>
                <a:r>
                  <a:rPr lang="en-US" sz="3200" i="1" dirty="0">
                    <a:solidFill>
                      <a:srgbClr val="0066FF"/>
                    </a:solidFill>
                    <a:sym typeface="Symbol"/>
                  </a:rPr>
                  <a:t>E</a:t>
                </a:r>
                <a:r>
                  <a:rPr lang="en-US" sz="3200" baseline="-25000" dirty="0">
                    <a:solidFill>
                      <a:srgbClr val="0066FF"/>
                    </a:solidFill>
                    <a:sym typeface="Symbol"/>
                  </a:rPr>
                  <a:t>1</a:t>
                </a:r>
                <a:r>
                  <a:rPr lang="en-US" sz="3200" dirty="0">
                    <a:solidFill>
                      <a:srgbClr val="0066FF"/>
                    </a:solidFill>
                    <a:sym typeface="Symbol"/>
                  </a:rPr>
                  <a:t>, …, </a:t>
                </a:r>
                <a:r>
                  <a:rPr lang="en-US" sz="3200" i="1" dirty="0" err="1">
                    <a:solidFill>
                      <a:srgbClr val="0066FF"/>
                    </a:solidFill>
                    <a:sym typeface="Symbol"/>
                  </a:rPr>
                  <a:t>E</a:t>
                </a:r>
                <a:r>
                  <a:rPr lang="en-US" sz="3200" baseline="-25000" dirty="0" err="1">
                    <a:solidFill>
                      <a:srgbClr val="0066FF"/>
                    </a:solidFill>
                    <a:sym typeface="Symbol"/>
                  </a:rPr>
                  <a:t>n</a:t>
                </a:r>
                <a:r>
                  <a:rPr lang="en-US" sz="3200" dirty="0">
                    <a:sym typeface="Symbol"/>
                  </a:rPr>
                  <a:t> that we want to use to obtain evidence about an underlying hypothesis </a:t>
                </a:r>
                <a:r>
                  <a:rPr lang="en-US" sz="3200" i="1" dirty="0">
                    <a:solidFill>
                      <a:srgbClr val="0066FF"/>
                    </a:solidFill>
                    <a:sym typeface="Symbol"/>
                  </a:rPr>
                  <a:t>Y</a:t>
                </a:r>
              </a:p>
              <a:p>
                <a:pPr marL="0" indent="0">
                  <a:buNone/>
                </a:pPr>
                <a:endParaRPr lang="en-US" sz="3200" i="1" dirty="0">
                  <a:solidFill>
                    <a:srgbClr val="0066FF"/>
                  </a:solidFill>
                  <a:sym typeface="Symbol"/>
                </a:endParaRPr>
              </a:p>
              <a:p>
                <a:pPr marL="0" indent="0">
                  <a:buNone/>
                </a:pPr>
                <a:r>
                  <a:rPr lang="en-US" sz="3200" dirty="0">
                    <a:sym typeface="Symbol"/>
                  </a:rPr>
                  <a:t>The Naïve Bayes decision:</a:t>
                </a:r>
                <a:br>
                  <a:rPr lang="en-US" sz="3200" dirty="0">
                    <a:sym typeface="Symbol"/>
                  </a:rPr>
                </a:b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𝑎</m:t>
                      </m:r>
                      <m:r>
                        <a:rPr lang="en-US" sz="3200" i="1">
                          <a:latin typeface="Cambria Math" panose="02040503050406030204" pitchFamily="18" charset="0"/>
                        </a:rPr>
                        <m:t>=</m:t>
                      </m:r>
                      <m:r>
                        <m:rPr>
                          <m:sty m:val="p"/>
                        </m:rPr>
                        <a:rPr lang="en-US" sz="3200">
                          <a:latin typeface="Cambria Math" panose="02040503050406030204" pitchFamily="18" charset="0"/>
                        </a:rPr>
                        <m:t>argmax</m:t>
                      </m:r>
                      <m:r>
                        <a:rPr lang="en-US" sz="3200" b="0" i="1" smtClean="0">
                          <a:latin typeface="Cambria Math" panose="02040503050406030204" pitchFamily="18" charset="0"/>
                        </a:rPr>
                        <m:t> </m:t>
                      </m:r>
                      <m:r>
                        <a:rPr lang="en-US" sz="3200" b="0" i="1" smtClean="0">
                          <a:latin typeface="Cambria Math" panose="02040503050406030204" pitchFamily="18" charset="0"/>
                          <a:sym typeface="Symbol"/>
                        </a:rPr>
                        <m:t>𝑝</m:t>
                      </m:r>
                      <m:d>
                        <m:dPr>
                          <m:ctrlPr>
                            <a:rPr lang="en-US" sz="3200" i="1">
                              <a:latin typeface="Cambria Math" panose="02040503050406030204" pitchFamily="18" charset="0"/>
                              <a:sym typeface="Symbol"/>
                            </a:rPr>
                          </m:ctrlPr>
                        </m:dPr>
                        <m:e>
                          <m:r>
                            <a:rPr lang="en-US" sz="3200" b="0" i="1" smtClean="0">
                              <a:latin typeface="Cambria Math" panose="02040503050406030204" pitchFamily="18" charset="0"/>
                              <a:sym typeface="Symbol"/>
                            </a:rPr>
                            <m:t>𝑌</m:t>
                          </m:r>
                          <m:r>
                            <a:rPr lang="en-US" sz="3200" i="1">
                              <a:latin typeface="Cambria Math" panose="02040503050406030204" pitchFamily="18" charset="0"/>
                              <a:sym typeface="Symbol"/>
                            </a:rPr>
                            <m:t>=</m:t>
                          </m:r>
                          <m:r>
                            <a:rPr lang="en-US" sz="3200" b="0" i="1" smtClean="0">
                              <a:latin typeface="Cambria Math" panose="02040503050406030204" pitchFamily="18" charset="0"/>
                              <a:sym typeface="Symbol"/>
                            </a:rPr>
                            <m:t>𝑎</m:t>
                          </m:r>
                        </m:e>
                        <m:e>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i="1">
                                  <a:latin typeface="Cambria Math" panose="02040503050406030204" pitchFamily="18" charset="0"/>
                                  <a:sym typeface="Symbol"/>
                                </a:rPr>
                                <m:t>𝑛</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𝑛</m:t>
                              </m:r>
                            </m:sub>
                          </m:sSub>
                        </m:e>
                      </m:d>
                    </m:oMath>
                  </m:oMathPara>
                </a14:m>
                <a:endParaRPr lang="en-US" sz="3200" i="1" dirty="0">
                  <a:latin typeface="Cambria Math" panose="02040503050406030204" pitchFamily="18" charset="0"/>
                  <a:ea typeface="Cambria Math" panose="02040503050406030204" pitchFamily="18" charset="0"/>
                  <a:sym typeface="Symbol"/>
                </a:endParaRPr>
              </a:p>
              <a:p>
                <a:pPr marL="0" indent="0" algn="ctr">
                  <a:buNone/>
                </a:pPr>
                <a:endParaRPr lang="en-US" sz="3200"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3200" b="0" i="0" smtClean="0">
                          <a:latin typeface="Cambria Math" panose="02040503050406030204" pitchFamily="18" charset="0"/>
                        </a:rPr>
                        <m:t>=</m:t>
                      </m:r>
                      <m:r>
                        <m:rPr>
                          <m:sty m:val="p"/>
                        </m:rPr>
                        <a:rPr lang="en-US" sz="3200">
                          <a:latin typeface="Cambria Math" panose="02040503050406030204" pitchFamily="18" charset="0"/>
                        </a:rPr>
                        <m:t>argmax</m:t>
                      </m:r>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sym typeface="Symbol"/>
                        </a:rPr>
                        <m:t>𝑝</m:t>
                      </m:r>
                      <m:d>
                        <m:dPr>
                          <m:ctrlPr>
                            <a:rPr lang="en-US" sz="3200" i="1">
                              <a:latin typeface="Cambria Math" panose="02040503050406030204" pitchFamily="18" charset="0"/>
                              <a:ea typeface="Cambria Math" panose="02040503050406030204" pitchFamily="18" charset="0"/>
                              <a:sym typeface="Symbol"/>
                            </a:rPr>
                          </m:ctrlPr>
                        </m:dPr>
                        <m:e>
                          <m:r>
                            <a:rPr lang="en-US" sz="3200" b="0" i="1" smtClean="0">
                              <a:latin typeface="Cambria Math" panose="02040503050406030204" pitchFamily="18" charset="0"/>
                              <a:ea typeface="Cambria Math" panose="02040503050406030204" pitchFamily="18" charset="0"/>
                              <a:sym typeface="Symbol"/>
                            </a:rPr>
                            <m:t>𝑌</m:t>
                          </m:r>
                          <m:r>
                            <a:rPr lang="en-US" sz="3200" i="1">
                              <a:latin typeface="Cambria Math" panose="02040503050406030204" pitchFamily="18" charset="0"/>
                              <a:ea typeface="Cambria Math" panose="02040503050406030204" pitchFamily="18" charset="0"/>
                              <a:sym typeface="Symbol"/>
                            </a:rPr>
                            <m:t>=</m:t>
                          </m:r>
                          <m:r>
                            <a:rPr lang="en-US" sz="3200" b="0" i="1" smtClean="0">
                              <a:latin typeface="Cambria Math" panose="02040503050406030204" pitchFamily="18" charset="0"/>
                              <a:ea typeface="Cambria Math" panose="02040503050406030204" pitchFamily="18" charset="0"/>
                              <a:sym typeface="Symbol"/>
                            </a:rPr>
                            <m:t>𝑎</m:t>
                          </m:r>
                        </m:e>
                      </m:d>
                      <m:r>
                        <a:rPr lang="en-US" sz="3200" b="0" i="1" smtClean="0">
                          <a:latin typeface="Cambria Math" panose="02040503050406030204" pitchFamily="18" charset="0"/>
                          <a:ea typeface="Cambria Math" panose="02040503050406030204" pitchFamily="18" charset="0"/>
                          <a:sym typeface="Symbol"/>
                        </a:rPr>
                        <m:t>𝑝</m:t>
                      </m:r>
                      <m:d>
                        <m:dPr>
                          <m:ctrlPr>
                            <a:rPr lang="en-US" sz="3200" i="1">
                              <a:latin typeface="Cambria Math" panose="02040503050406030204" pitchFamily="18" charset="0"/>
                              <a:ea typeface="Cambria Math" panose="02040503050406030204" pitchFamily="18" charset="0"/>
                              <a:sym typeface="Symbol"/>
                            </a:rPr>
                          </m:ctrlPr>
                        </m:dPr>
                        <m:e>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𝐸</m:t>
                              </m:r>
                            </m:e>
                            <m:sub>
                              <m:r>
                                <a:rPr lang="en-US" sz="3200" i="1">
                                  <a:latin typeface="Cambria Math" panose="02040503050406030204" pitchFamily="18" charset="0"/>
                                  <a:sym typeface="Symbol"/>
                                </a:rPr>
                                <m:t>𝑛</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𝑛</m:t>
                              </m:r>
                            </m:sub>
                          </m:sSub>
                        </m:e>
                        <m:e>
                          <m:r>
                            <a:rPr lang="en-US" sz="3200" b="0" i="1" smtClean="0">
                              <a:latin typeface="Cambria Math" panose="02040503050406030204" pitchFamily="18" charset="0"/>
                              <a:sym typeface="Symbol"/>
                            </a:rPr>
                            <m:t>𝑌</m:t>
                          </m:r>
                          <m:r>
                            <a:rPr lang="en-US" sz="3200" i="1">
                              <a:latin typeface="Cambria Math" panose="02040503050406030204" pitchFamily="18" charset="0"/>
                              <a:sym typeface="Symbol"/>
                            </a:rPr>
                            <m:t>=</m:t>
                          </m:r>
                          <m:r>
                            <a:rPr lang="en-US" sz="3200" b="0" i="1" smtClean="0">
                              <a:latin typeface="Cambria Math" panose="02040503050406030204" pitchFamily="18" charset="0"/>
                              <a:sym typeface="Symbol"/>
                            </a:rPr>
                            <m:t>𝑎</m:t>
                          </m:r>
                        </m:e>
                      </m:d>
                    </m:oMath>
                  </m:oMathPara>
                </a14:m>
                <a:endParaRPr lang="en-US" sz="3200" dirty="0">
                  <a:sym typeface="Symbol"/>
                </a:endParaRPr>
              </a:p>
              <a:p>
                <a:pPr marL="0" indent="0" algn="ctr">
                  <a:buNone/>
                </a:pPr>
                <a:endParaRPr lang="en-US" sz="3200" dirty="0">
                  <a:sym typeface="Symbol"/>
                </a:endParaRPr>
              </a:p>
              <a:p>
                <a:pPr marL="0" indent="0">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sym typeface="Symbol"/>
                        </a:rPr>
                        <m:t>≈</m:t>
                      </m:r>
                      <m:r>
                        <m:rPr>
                          <m:sty m:val="p"/>
                        </m:rPr>
                        <a:rPr lang="en-US" sz="3200">
                          <a:latin typeface="Cambria Math" panose="02040503050406030204" pitchFamily="18" charset="0"/>
                        </a:rPr>
                        <m:t>argmax</m:t>
                      </m:r>
                      <m:r>
                        <a:rPr lang="en-US" sz="3200" b="0" i="1" smtClean="0">
                          <a:latin typeface="Cambria Math" panose="02040503050406030204" pitchFamily="18" charset="0"/>
                        </a:rPr>
                        <m:t> </m:t>
                      </m:r>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𝑌</m:t>
                          </m:r>
                          <m:r>
                            <a:rPr lang="en-US" sz="3200" b="0" i="1" smtClean="0">
                              <a:latin typeface="Cambria Math" panose="02040503050406030204" pitchFamily="18" charset="0"/>
                            </a:rPr>
                            <m:t>=</m:t>
                          </m:r>
                          <m:r>
                            <a:rPr lang="en-US" sz="3200" b="0" i="1" smtClean="0">
                              <a:latin typeface="Cambria Math" panose="02040503050406030204" pitchFamily="18" charset="0"/>
                            </a:rPr>
                            <m:t>𝑎</m:t>
                          </m:r>
                        </m:e>
                      </m:d>
                      <m:r>
                        <a:rPr lang="en-US" sz="3200" b="0" i="1" smtClean="0">
                          <a:latin typeface="Cambria Math" panose="02040503050406030204" pitchFamily="18" charset="0"/>
                          <a:ea typeface="Cambria Math" panose="02040503050406030204" pitchFamily="18" charset="0"/>
                          <a:sym typeface="Symbol"/>
                        </a:rPr>
                        <m:t>𝑝</m:t>
                      </m:r>
                      <m:d>
                        <m:dPr>
                          <m:ctrlPr>
                            <a:rPr lang="en-US" sz="3200" i="1">
                              <a:latin typeface="Cambria Math" panose="02040503050406030204" pitchFamily="18" charset="0"/>
                              <a:ea typeface="Cambria Math" panose="02040503050406030204" pitchFamily="18" charset="0"/>
                              <a:sym typeface="Symbol"/>
                            </a:rPr>
                          </m:ctrlPr>
                        </m:dPr>
                        <m:e>
                          <m:sSub>
                            <m:sSubPr>
                              <m:ctrlPr>
                                <a:rPr lang="en-US" sz="3200" i="1">
                                  <a:latin typeface="Cambria Math" panose="02040503050406030204" pitchFamily="18" charset="0"/>
                                  <a:sym typeface="Symbol"/>
                                </a:rPr>
                              </m:ctrlPr>
                            </m:sSubPr>
                            <m:e>
                              <m:r>
                                <a:rPr lang="en-US" sz="3200" i="1">
                                  <a:latin typeface="Cambria Math" panose="02040503050406030204" pitchFamily="18" charset="0"/>
                                  <a:sym typeface="Symbol"/>
                                </a:rPr>
                                <m:t>𝐸</m:t>
                              </m:r>
                            </m:e>
                            <m:sub>
                              <m:r>
                                <a:rPr lang="en-US" sz="3200" i="1">
                                  <a:latin typeface="Cambria Math" panose="02040503050406030204" pitchFamily="18" charset="0"/>
                                  <a:sym typeface="Symbol"/>
                                </a:rPr>
                                <m:t>1</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i="1">
                                  <a:latin typeface="Cambria Math" panose="02040503050406030204" pitchFamily="18" charset="0"/>
                                  <a:sym typeface="Symbol"/>
                                </a:rPr>
                                <m:t>1</m:t>
                              </m:r>
                            </m:sub>
                          </m:sSub>
                        </m:e>
                        <m:e>
                          <m:r>
                            <a:rPr lang="en-US" sz="3200" b="0" i="1" smtClean="0">
                              <a:latin typeface="Cambria Math" panose="02040503050406030204" pitchFamily="18" charset="0"/>
                              <a:sym typeface="Symbol"/>
                            </a:rPr>
                            <m:t>𝑌</m:t>
                          </m:r>
                          <m:r>
                            <a:rPr lang="en-US" sz="3200" b="0" i="1" smtClean="0">
                              <a:latin typeface="Cambria Math" panose="02040503050406030204" pitchFamily="18" charset="0"/>
                              <a:sym typeface="Symbol"/>
                            </a:rPr>
                            <m:t>=</m:t>
                          </m:r>
                          <m:r>
                            <a:rPr lang="en-US" sz="3200" b="0" i="1" smtClean="0">
                              <a:latin typeface="Cambria Math" panose="02040503050406030204" pitchFamily="18" charset="0"/>
                              <a:sym typeface="Symbol"/>
                            </a:rPr>
                            <m:t>𝑎</m:t>
                          </m:r>
                        </m:e>
                      </m:d>
                      <m:r>
                        <a:rPr lang="en-US" sz="3200" b="0" i="1" smtClean="0">
                          <a:latin typeface="Cambria Math" panose="02040503050406030204" pitchFamily="18" charset="0"/>
                          <a:sym typeface="Symbol"/>
                        </a:rPr>
                        <m:t>…</m:t>
                      </m:r>
                      <m:r>
                        <a:rPr lang="en-US" sz="3200" b="0" i="1" smtClean="0">
                          <a:latin typeface="Cambria Math" panose="02040503050406030204" pitchFamily="18" charset="0"/>
                          <a:sym typeface="Symbol"/>
                        </a:rPr>
                        <m:t>𝑝</m:t>
                      </m:r>
                      <m:d>
                        <m:dPr>
                          <m:ctrlPr>
                            <a:rPr lang="en-US" sz="3200" i="1">
                              <a:latin typeface="Cambria Math" panose="02040503050406030204" pitchFamily="18" charset="0"/>
                              <a:ea typeface="Cambria Math" panose="02040503050406030204" pitchFamily="18" charset="0"/>
                              <a:sym typeface="Symbol"/>
                            </a:rPr>
                          </m:ctrlPr>
                        </m:dPr>
                        <m:e>
                          <m:sSub>
                            <m:sSubPr>
                              <m:ctrlPr>
                                <a:rPr lang="en-US" sz="3200" i="1">
                                  <a:latin typeface="Cambria Math" panose="02040503050406030204" pitchFamily="18" charset="0"/>
                                  <a:sym typeface="Symbol"/>
                                </a:rPr>
                              </m:ctrlPr>
                            </m:sSubPr>
                            <m:e>
                              <m:r>
                                <a:rPr lang="en-US" sz="3200" i="1">
                                  <a:latin typeface="Cambria Math" panose="02040503050406030204" pitchFamily="18" charset="0"/>
                                  <a:sym typeface="Symbol"/>
                                </a:rPr>
                                <m:t>𝐸</m:t>
                              </m:r>
                            </m:e>
                            <m:sub>
                              <m:r>
                                <a:rPr lang="en-US" sz="3200" i="1">
                                  <a:latin typeface="Cambria Math" panose="02040503050406030204" pitchFamily="18" charset="0"/>
                                  <a:sym typeface="Symbol"/>
                                </a:rPr>
                                <m:t>𝑛</m:t>
                              </m:r>
                            </m:sub>
                          </m:sSub>
                          <m:r>
                            <a:rPr lang="en-US" sz="3200" i="1">
                              <a:latin typeface="Cambria Math" panose="02040503050406030204" pitchFamily="18" charset="0"/>
                              <a:sym typeface="Symbol"/>
                            </a:rPr>
                            <m:t>=</m:t>
                          </m:r>
                          <m:sSub>
                            <m:sSubPr>
                              <m:ctrlPr>
                                <a:rPr lang="en-US" sz="3200" i="1">
                                  <a:latin typeface="Cambria Math" panose="02040503050406030204" pitchFamily="18" charset="0"/>
                                  <a:sym typeface="Symbol"/>
                                </a:rPr>
                              </m:ctrlPr>
                            </m:sSubPr>
                            <m:e>
                              <m:r>
                                <a:rPr lang="en-US" sz="3200" b="0" i="1" smtClean="0">
                                  <a:latin typeface="Cambria Math" panose="02040503050406030204" pitchFamily="18" charset="0"/>
                                  <a:sym typeface="Symbol"/>
                                </a:rPr>
                                <m:t>𝑒</m:t>
                              </m:r>
                            </m:e>
                            <m:sub>
                              <m:r>
                                <a:rPr lang="en-US" sz="3200" b="0" i="1" smtClean="0">
                                  <a:latin typeface="Cambria Math" panose="02040503050406030204" pitchFamily="18" charset="0"/>
                                  <a:sym typeface="Symbol"/>
                                </a:rPr>
                                <m:t>𝑛</m:t>
                              </m:r>
                            </m:sub>
                          </m:sSub>
                        </m:e>
                        <m:e>
                          <m:r>
                            <a:rPr lang="en-US" sz="3200" b="0" i="1" smtClean="0">
                              <a:latin typeface="Cambria Math" panose="02040503050406030204" pitchFamily="18" charset="0"/>
                              <a:sym typeface="Symbol"/>
                            </a:rPr>
                            <m:t>𝑌</m:t>
                          </m:r>
                          <m:r>
                            <a:rPr lang="en-US" sz="3200" b="0" i="1" smtClean="0">
                              <a:latin typeface="Cambria Math" panose="02040503050406030204" pitchFamily="18" charset="0"/>
                              <a:sym typeface="Symbol"/>
                            </a:rPr>
                            <m:t>=</m:t>
                          </m:r>
                          <m:r>
                            <a:rPr lang="en-US" sz="3200" b="0" i="1" smtClean="0">
                              <a:latin typeface="Cambria Math" panose="02040503050406030204" pitchFamily="18" charset="0"/>
                              <a:sym typeface="Symbol"/>
                            </a:rPr>
                            <m:t>𝑎</m:t>
                          </m:r>
                        </m:e>
                      </m:d>
                    </m:oMath>
                  </m:oMathPara>
                </a14:m>
                <a:endParaRPr lang="en-US" sz="3200" dirty="0">
                  <a:sym typeface="Symbol"/>
                </a:endParaRPr>
              </a:p>
              <a:p>
                <a:endParaRPr lang="en-US" sz="2400" dirty="0">
                  <a:sym typeface="Symbol"/>
                </a:endParaRPr>
              </a:p>
              <a:p>
                <a:endParaRPr lang="en-US" sz="2400" dirty="0">
                  <a:sym typeface="Symbo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5291" y="1189038"/>
                <a:ext cx="10906812" cy="5516562"/>
              </a:xfrm>
              <a:blipFill>
                <a:blip r:embed="rId3"/>
                <a:stretch>
                  <a:fillRect l="-1279" t="-2299"/>
                </a:stretch>
              </a:blipFill>
            </p:spPr>
            <p:txBody>
              <a:bodyPr/>
              <a:lstStyle/>
              <a:p>
                <a:r>
                  <a:rPr lang="en-US">
                    <a:noFill/>
                  </a:rPr>
                  <a:t> </a:t>
                </a:r>
              </a:p>
            </p:txBody>
          </p:sp>
        </mc:Fallback>
      </mc:AlternateContent>
    </p:spTree>
    <p:extLst>
      <p:ext uri="{BB962C8B-B14F-4D97-AF65-F5344CB8AC3E}">
        <p14:creationId xmlns:p14="http://schemas.microsoft.com/office/powerpoint/2010/main" val="2694423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915400" cy="1600200"/>
          </a:xfrm>
        </p:spPr>
        <p:txBody>
          <a:bodyPr/>
          <a:lstStyle/>
          <a:p>
            <a:r>
              <a:rPr lang="en-US" dirty="0"/>
              <a:t>Case study:</a:t>
            </a:r>
            <a:br>
              <a:rPr lang="en-US" dirty="0"/>
            </a:br>
            <a:r>
              <a:rPr lang="en-US" dirty="0"/>
              <a:t>Text document classification</a:t>
            </a:r>
          </a:p>
        </p:txBody>
      </p:sp>
      <p:sp>
        <p:nvSpPr>
          <p:cNvPr id="3" name="Content Placeholder 2"/>
          <p:cNvSpPr>
            <a:spLocks noGrp="1"/>
          </p:cNvSpPr>
          <p:nvPr>
            <p:ph idx="1"/>
          </p:nvPr>
        </p:nvSpPr>
        <p:spPr>
          <a:xfrm>
            <a:off x="1524000" y="1798638"/>
            <a:ext cx="9448800" cy="4525963"/>
          </a:xfrm>
        </p:spPr>
        <p:txBody>
          <a:bodyPr/>
          <a:lstStyle/>
          <a:p>
            <a:r>
              <a:rPr lang="en-US" sz="2400" b="1" dirty="0"/>
              <a:t>MAP decision: </a:t>
            </a:r>
            <a:r>
              <a:rPr lang="en-US" sz="2400" dirty="0"/>
              <a:t>assign a document to the class with the highest posterior </a:t>
            </a:r>
            <a:r>
              <a:rPr lang="en-US" sz="2400" dirty="0">
                <a:solidFill>
                  <a:srgbClr val="0066FF"/>
                </a:solidFill>
              </a:rPr>
              <a:t>P(class | document) </a:t>
            </a:r>
            <a:br>
              <a:rPr lang="en-US" sz="2400" dirty="0">
                <a:solidFill>
                  <a:srgbClr val="0066FF"/>
                </a:solidFill>
                <a:cs typeface="Times New Roman"/>
              </a:rPr>
            </a:br>
            <a:endParaRPr lang="en-US" sz="2400" dirty="0">
              <a:solidFill>
                <a:srgbClr val="0066FF"/>
              </a:solidFill>
              <a:cs typeface="Times New Roman"/>
            </a:endParaRPr>
          </a:p>
          <a:p>
            <a:r>
              <a:rPr lang="en-US" sz="2400" dirty="0">
                <a:cs typeface="Times New Roman"/>
              </a:rPr>
              <a:t>Example: spam classification</a:t>
            </a:r>
          </a:p>
          <a:p>
            <a:pPr lvl="1"/>
            <a:r>
              <a:rPr lang="en-US" sz="2000" dirty="0"/>
              <a:t>Classify a message as spam if </a:t>
            </a:r>
            <a:r>
              <a:rPr lang="en-US" sz="2000" dirty="0">
                <a:solidFill>
                  <a:srgbClr val="0066FF"/>
                </a:solidFill>
              </a:rPr>
              <a:t>P(spam | message) &gt; P(</a:t>
            </a:r>
            <a:r>
              <a:rPr lang="en-US" sz="2000" dirty="0">
                <a:solidFill>
                  <a:srgbClr val="0066FF"/>
                </a:solidFill>
                <a:cs typeface="Times New Roman"/>
              </a:rPr>
              <a:t>¬spam | message)</a:t>
            </a:r>
          </a:p>
          <a:p>
            <a:pPr lvl="1"/>
            <a:endParaRPr lang="en-US" sz="2000" dirty="0">
              <a:cs typeface="Times New Roman"/>
            </a:endParaRPr>
          </a:p>
        </p:txBody>
      </p:sp>
      <p:pic>
        <p:nvPicPr>
          <p:cNvPr id="4" name="Picture 6"/>
          <p:cNvPicPr>
            <a:picLocks noChangeAspect="1" noChangeArrowheads="1"/>
          </p:cNvPicPr>
          <p:nvPr/>
        </p:nvPicPr>
        <p:blipFill>
          <a:blip r:embed="rId3" cstate="print"/>
          <a:srcRect/>
          <a:stretch>
            <a:fillRect/>
          </a:stretch>
        </p:blipFill>
        <p:spPr bwMode="auto">
          <a:xfrm>
            <a:off x="1830387" y="3899400"/>
            <a:ext cx="3962400" cy="2882401"/>
          </a:xfrm>
          <a:prstGeom prst="rect">
            <a:avLst/>
          </a:prstGeom>
          <a:noFill/>
          <a:ln w="9525">
            <a:noFill/>
            <a:miter lim="800000"/>
            <a:headEnd/>
            <a:tailEnd/>
          </a:ln>
        </p:spPr>
      </p:pic>
      <p:pic>
        <p:nvPicPr>
          <p:cNvPr id="5" name="Picture 7"/>
          <p:cNvPicPr>
            <a:picLocks noChangeAspect="1" noChangeArrowheads="1"/>
          </p:cNvPicPr>
          <p:nvPr/>
        </p:nvPicPr>
        <p:blipFill>
          <a:blip r:embed="rId4" cstate="print"/>
          <a:srcRect/>
          <a:stretch>
            <a:fillRect/>
          </a:stretch>
        </p:blipFill>
        <p:spPr bwMode="auto">
          <a:xfrm>
            <a:off x="5945188" y="4432800"/>
            <a:ext cx="4570413" cy="1681167"/>
          </a:xfrm>
          <a:prstGeom prst="rect">
            <a:avLst/>
          </a:prstGeom>
          <a:noFill/>
          <a:ln w="9525">
            <a:noFill/>
            <a:miter lim="800000"/>
            <a:headEnd/>
            <a:tailEnd/>
          </a:ln>
        </p:spPr>
      </p:pic>
    </p:spTree>
    <p:extLst>
      <p:ext uri="{BB962C8B-B14F-4D97-AF65-F5344CB8AC3E}">
        <p14:creationId xmlns:p14="http://schemas.microsoft.com/office/powerpoint/2010/main" val="1245218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915400" cy="1600200"/>
          </a:xfrm>
        </p:spPr>
        <p:txBody>
          <a:bodyPr/>
          <a:lstStyle/>
          <a:p>
            <a:r>
              <a:rPr lang="en-US" dirty="0"/>
              <a:t>Case study:</a:t>
            </a:r>
            <a:br>
              <a:rPr lang="en-US" dirty="0"/>
            </a:br>
            <a:r>
              <a:rPr lang="en-US" dirty="0"/>
              <a:t>Text document classification</a:t>
            </a:r>
          </a:p>
        </p:txBody>
      </p:sp>
      <p:sp>
        <p:nvSpPr>
          <p:cNvPr id="3" name="Content Placeholder 2"/>
          <p:cNvSpPr>
            <a:spLocks noGrp="1"/>
          </p:cNvSpPr>
          <p:nvPr>
            <p:ph idx="1"/>
          </p:nvPr>
        </p:nvSpPr>
        <p:spPr>
          <a:xfrm>
            <a:off x="1524000" y="1798638"/>
            <a:ext cx="9144000" cy="4525963"/>
          </a:xfrm>
        </p:spPr>
        <p:txBody>
          <a:bodyPr/>
          <a:lstStyle/>
          <a:p>
            <a:r>
              <a:rPr lang="en-US" sz="2400" b="1" dirty="0"/>
              <a:t>MAP decision: </a:t>
            </a:r>
            <a:r>
              <a:rPr lang="en-US" sz="2400" dirty="0"/>
              <a:t>assign a document to the class with the highest posterior </a:t>
            </a:r>
            <a:r>
              <a:rPr lang="en-US" sz="2400" dirty="0">
                <a:solidFill>
                  <a:srgbClr val="0066FF"/>
                </a:solidFill>
              </a:rPr>
              <a:t>P(class | document) </a:t>
            </a:r>
            <a:br>
              <a:rPr lang="en-US" sz="2400" dirty="0">
                <a:solidFill>
                  <a:srgbClr val="0066FF"/>
                </a:solidFill>
                <a:cs typeface="Times New Roman"/>
              </a:rPr>
            </a:br>
            <a:endParaRPr lang="en-US" sz="2400" dirty="0">
              <a:solidFill>
                <a:srgbClr val="0066FF"/>
              </a:solidFill>
              <a:cs typeface="Times New Roman"/>
            </a:endParaRPr>
          </a:p>
          <a:p>
            <a:r>
              <a:rPr lang="en-US" sz="2400" dirty="0">
                <a:cs typeface="Times New Roman"/>
              </a:rPr>
              <a:t>We have  </a:t>
            </a:r>
            <a:r>
              <a:rPr lang="en-US" sz="2400" dirty="0">
                <a:solidFill>
                  <a:srgbClr val="0066FF"/>
                </a:solidFill>
              </a:rPr>
              <a:t>P(class | document)  </a:t>
            </a:r>
            <a:r>
              <a:rPr lang="en-US" sz="2400" dirty="0">
                <a:solidFill>
                  <a:srgbClr val="0066FF"/>
                </a:solidFill>
                <a:sym typeface="Symbol"/>
              </a:rPr>
              <a:t></a:t>
            </a:r>
            <a:r>
              <a:rPr lang="en-US" sz="2400" dirty="0">
                <a:solidFill>
                  <a:srgbClr val="0066FF"/>
                </a:solidFill>
                <a:sym typeface="Mathematica1"/>
              </a:rPr>
              <a:t> </a:t>
            </a:r>
            <a:r>
              <a:rPr lang="en-US" sz="2400" dirty="0">
                <a:solidFill>
                  <a:srgbClr val="0066FF"/>
                </a:solidFill>
              </a:rPr>
              <a:t>P(document | class)P(class)</a:t>
            </a:r>
            <a:r>
              <a:rPr lang="en-US" sz="2400" dirty="0"/>
              <a:t>  </a:t>
            </a:r>
            <a:br>
              <a:rPr lang="en-US" sz="2400" dirty="0"/>
            </a:br>
            <a:endParaRPr lang="en-US" sz="2400" dirty="0">
              <a:solidFill>
                <a:srgbClr val="0066FF"/>
              </a:solidFill>
              <a:cs typeface="Times New Roman"/>
            </a:endParaRPr>
          </a:p>
          <a:p>
            <a:r>
              <a:rPr lang="en-US" sz="2400" dirty="0">
                <a:cs typeface="Times New Roman"/>
              </a:rPr>
              <a:t>To enable classification, we need to be able to estimate the </a:t>
            </a:r>
            <a:r>
              <a:rPr lang="en-US" sz="2400" dirty="0">
                <a:solidFill>
                  <a:srgbClr val="FF0000"/>
                </a:solidFill>
                <a:cs typeface="Times New Roman"/>
              </a:rPr>
              <a:t>likelihoods</a:t>
            </a:r>
            <a:r>
              <a:rPr lang="en-US" sz="2400" dirty="0">
                <a:cs typeface="Times New Roman"/>
              </a:rPr>
              <a:t> </a:t>
            </a:r>
            <a:r>
              <a:rPr lang="en-US" sz="2400" dirty="0">
                <a:solidFill>
                  <a:srgbClr val="0066FF"/>
                </a:solidFill>
              </a:rPr>
              <a:t>P(document | class) </a:t>
            </a:r>
            <a:r>
              <a:rPr lang="en-US" sz="2400" dirty="0"/>
              <a:t>for all classes </a:t>
            </a:r>
            <a:r>
              <a:rPr lang="en-US" sz="2400" dirty="0">
                <a:cs typeface="Times New Roman"/>
              </a:rPr>
              <a:t>and</a:t>
            </a:r>
            <a:r>
              <a:rPr lang="en-US" sz="2400" dirty="0">
                <a:solidFill>
                  <a:srgbClr val="0066FF"/>
                </a:solidFill>
                <a:cs typeface="Times New Roman"/>
              </a:rPr>
              <a:t> </a:t>
            </a:r>
            <a:br>
              <a:rPr lang="en-US" sz="2400" dirty="0">
                <a:solidFill>
                  <a:srgbClr val="0066FF"/>
                </a:solidFill>
                <a:cs typeface="Times New Roman"/>
              </a:rPr>
            </a:br>
            <a:r>
              <a:rPr lang="en-US" sz="2400" dirty="0">
                <a:solidFill>
                  <a:srgbClr val="FF0000"/>
                </a:solidFill>
                <a:cs typeface="Times New Roman"/>
              </a:rPr>
              <a:t>priors</a:t>
            </a:r>
            <a:r>
              <a:rPr lang="en-US" sz="2400" dirty="0">
                <a:solidFill>
                  <a:srgbClr val="0066FF"/>
                </a:solidFill>
                <a:cs typeface="Times New Roman"/>
              </a:rPr>
              <a:t> </a:t>
            </a:r>
            <a:r>
              <a:rPr lang="en-US" sz="2400" dirty="0">
                <a:solidFill>
                  <a:srgbClr val="0066FF"/>
                </a:solidFill>
              </a:rPr>
              <a:t>P(class)</a:t>
            </a:r>
            <a:endParaRPr lang="en-US" sz="2400" dirty="0">
              <a:cs typeface="Times New Roman"/>
            </a:endParaRPr>
          </a:p>
        </p:txBody>
      </p:sp>
    </p:spTree>
    <p:extLst>
      <p:ext uri="{BB962C8B-B14F-4D97-AF65-F5344CB8AC3E}">
        <p14:creationId xmlns:p14="http://schemas.microsoft.com/office/powerpoint/2010/main" val="137441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 and Bayesian Learning</a:t>
            </a:r>
          </a:p>
        </p:txBody>
      </p:sp>
      <p:sp>
        <p:nvSpPr>
          <p:cNvPr id="3" name="Content Placeholder 2"/>
          <p:cNvSpPr>
            <a:spLocks noGrp="1"/>
          </p:cNvSpPr>
          <p:nvPr>
            <p:ph idx="1"/>
          </p:nvPr>
        </p:nvSpPr>
        <p:spPr>
          <a:xfrm>
            <a:off x="838200" y="1825624"/>
            <a:ext cx="10515600" cy="4603455"/>
          </a:xfrm>
        </p:spPr>
        <p:txBody>
          <a:bodyPr>
            <a:normAutofit lnSpcReduction="10000"/>
          </a:bodyPr>
          <a:lstStyle/>
          <a:p>
            <a:r>
              <a:rPr lang="en-US" dirty="0"/>
              <a:t>Bayes Rule</a:t>
            </a:r>
          </a:p>
          <a:p>
            <a:r>
              <a:rPr lang="en-US" dirty="0"/>
              <a:t>Bayesian Inference</a:t>
            </a:r>
          </a:p>
          <a:p>
            <a:pPr lvl="1"/>
            <a:r>
              <a:rPr lang="en-US" dirty="0"/>
              <a:t>Misdiagnosis</a:t>
            </a:r>
          </a:p>
          <a:p>
            <a:pPr lvl="1"/>
            <a:r>
              <a:rPr lang="en-US" dirty="0"/>
              <a:t>The Bayesian “Decision”</a:t>
            </a:r>
          </a:p>
          <a:p>
            <a:pPr lvl="1"/>
            <a:r>
              <a:rPr lang="en-US" dirty="0"/>
              <a:t>The “Naïve Bayesian” Assumption</a:t>
            </a:r>
          </a:p>
          <a:p>
            <a:pPr lvl="1"/>
            <a:r>
              <a:rPr lang="en-US" dirty="0"/>
              <a:t>Bag of Words (</a:t>
            </a:r>
            <a:r>
              <a:rPr lang="en-US" dirty="0" err="1"/>
              <a:t>BoW</a:t>
            </a:r>
            <a:r>
              <a:rPr lang="en-US" dirty="0"/>
              <a:t>)</a:t>
            </a:r>
          </a:p>
          <a:p>
            <a:pPr lvl="1"/>
            <a:r>
              <a:rPr lang="en-US" dirty="0"/>
              <a:t>Bigrams</a:t>
            </a:r>
          </a:p>
          <a:p>
            <a:r>
              <a:rPr lang="en-US" dirty="0"/>
              <a:t>Bayesian Learning</a:t>
            </a:r>
          </a:p>
          <a:p>
            <a:pPr lvl="1"/>
            <a:r>
              <a:rPr lang="en-US" dirty="0"/>
              <a:t>Maximum Likelihood estimation of parameters</a:t>
            </a:r>
          </a:p>
          <a:p>
            <a:pPr lvl="1"/>
            <a:r>
              <a:rPr lang="en-US" dirty="0"/>
              <a:t>Maximum A Posteriori estimation of parameters</a:t>
            </a:r>
          </a:p>
          <a:p>
            <a:pPr lvl="1"/>
            <a:r>
              <a:rPr lang="en-US" dirty="0"/>
              <a:t>Laplace Smoothing</a:t>
            </a:r>
          </a:p>
          <a:p>
            <a:endParaRPr lang="en-US" dirty="0"/>
          </a:p>
        </p:txBody>
      </p:sp>
    </p:spTree>
    <p:extLst>
      <p:ext uri="{BB962C8B-B14F-4D97-AF65-F5344CB8AC3E}">
        <p14:creationId xmlns:p14="http://schemas.microsoft.com/office/powerpoint/2010/main" val="2419105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 and Bayesian Learning</a:t>
            </a:r>
          </a:p>
        </p:txBody>
      </p:sp>
      <p:sp>
        <p:nvSpPr>
          <p:cNvPr id="3" name="Content Placeholder 2"/>
          <p:cNvSpPr>
            <a:spLocks noGrp="1"/>
          </p:cNvSpPr>
          <p:nvPr>
            <p:ph idx="1"/>
          </p:nvPr>
        </p:nvSpPr>
        <p:spPr>
          <a:xfrm>
            <a:off x="838200" y="1825624"/>
            <a:ext cx="10515600" cy="4603455"/>
          </a:xfrm>
        </p:spPr>
        <p:txBody>
          <a:bodyPr>
            <a:normAutofit lnSpcReduction="10000"/>
          </a:bodyPr>
          <a:lstStyle/>
          <a:p>
            <a:r>
              <a:rPr lang="en-US" dirty="0">
                <a:solidFill>
                  <a:schemeClr val="bg1">
                    <a:lumMod val="75000"/>
                  </a:schemeClr>
                </a:solidFill>
              </a:rPr>
              <a:t>Bayes Rule</a:t>
            </a:r>
          </a:p>
          <a:p>
            <a:r>
              <a:rPr lang="en-US" dirty="0">
                <a:solidFill>
                  <a:schemeClr val="bg1">
                    <a:lumMod val="75000"/>
                  </a:schemeClr>
                </a:solidFill>
              </a:rPr>
              <a:t>Bayesian Inference</a:t>
            </a:r>
          </a:p>
          <a:p>
            <a:pPr lvl="1"/>
            <a:r>
              <a:rPr lang="en-US" dirty="0">
                <a:solidFill>
                  <a:schemeClr val="bg1">
                    <a:lumMod val="75000"/>
                  </a:schemeClr>
                </a:solidFill>
              </a:rPr>
              <a:t>Misdiagnosis</a:t>
            </a:r>
          </a:p>
          <a:p>
            <a:pPr lvl="1"/>
            <a:r>
              <a:rPr lang="en-US" dirty="0">
                <a:solidFill>
                  <a:schemeClr val="bg1">
                    <a:lumMod val="75000"/>
                  </a:schemeClr>
                </a:solidFill>
              </a:rPr>
              <a:t>The Bayesian “Decision”</a:t>
            </a:r>
          </a:p>
          <a:p>
            <a:pPr lvl="1"/>
            <a:r>
              <a:rPr lang="en-US" dirty="0">
                <a:solidFill>
                  <a:schemeClr val="bg1">
                    <a:lumMod val="75000"/>
                  </a:schemeClr>
                </a:solidFill>
              </a:rPr>
              <a:t>The “Naïve Bayesian” Assumption</a:t>
            </a:r>
          </a:p>
          <a:p>
            <a:pPr lvl="1"/>
            <a:r>
              <a:rPr lang="en-US" dirty="0"/>
              <a:t>Bag of Words (</a:t>
            </a:r>
            <a:r>
              <a:rPr lang="en-US" dirty="0" err="1"/>
              <a:t>BoW</a:t>
            </a:r>
            <a:r>
              <a:rPr lang="en-US" dirty="0"/>
              <a:t>)</a:t>
            </a:r>
          </a:p>
          <a:p>
            <a:pPr lvl="1"/>
            <a:r>
              <a:rPr lang="en-US" dirty="0"/>
              <a:t>Bigrams</a:t>
            </a:r>
          </a:p>
          <a:p>
            <a:r>
              <a:rPr lang="en-US" dirty="0"/>
              <a:t>Bayesian Learning</a:t>
            </a:r>
          </a:p>
          <a:p>
            <a:pPr lvl="1"/>
            <a:r>
              <a:rPr lang="en-US" dirty="0"/>
              <a:t>Maximum Likelihood estimation of parameters</a:t>
            </a:r>
          </a:p>
          <a:p>
            <a:pPr lvl="1"/>
            <a:r>
              <a:rPr lang="en-US" dirty="0"/>
              <a:t>Maximum A Posteriori estimation of parameters</a:t>
            </a:r>
          </a:p>
          <a:p>
            <a:pPr lvl="1"/>
            <a:r>
              <a:rPr lang="en-US" dirty="0"/>
              <a:t>Laplace Smoothing</a:t>
            </a:r>
          </a:p>
          <a:p>
            <a:endParaRPr lang="en-US" dirty="0"/>
          </a:p>
        </p:txBody>
      </p:sp>
    </p:spTree>
    <p:extLst>
      <p:ext uri="{BB962C8B-B14F-4D97-AF65-F5344CB8AC3E}">
        <p14:creationId xmlns:p14="http://schemas.microsoft.com/office/powerpoint/2010/main" val="2391066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8915400" cy="762000"/>
          </a:xfrm>
        </p:spPr>
        <p:txBody>
          <a:bodyPr/>
          <a:lstStyle/>
          <a:p>
            <a:r>
              <a:rPr lang="en-US" dirty="0"/>
              <a:t>Naïve Bayes Representation</a:t>
            </a:r>
          </a:p>
        </p:txBody>
      </p:sp>
      <p:sp>
        <p:nvSpPr>
          <p:cNvPr id="3" name="Content Placeholder 2"/>
          <p:cNvSpPr>
            <a:spLocks noGrp="1"/>
          </p:cNvSpPr>
          <p:nvPr>
            <p:ph idx="1"/>
          </p:nvPr>
        </p:nvSpPr>
        <p:spPr>
          <a:xfrm>
            <a:off x="1981200" y="960438"/>
            <a:ext cx="8229600" cy="4525963"/>
          </a:xfrm>
        </p:spPr>
        <p:txBody>
          <a:bodyPr/>
          <a:lstStyle/>
          <a:p>
            <a:r>
              <a:rPr lang="en-US" sz="2400" dirty="0">
                <a:cs typeface="Times New Roman"/>
              </a:rPr>
              <a:t>Goal: estimate likelihoods </a:t>
            </a:r>
            <a:r>
              <a:rPr lang="en-US" sz="2400" dirty="0">
                <a:solidFill>
                  <a:srgbClr val="0066FF"/>
                </a:solidFill>
              </a:rPr>
              <a:t>P(document | class) </a:t>
            </a:r>
            <a:br>
              <a:rPr lang="en-US" sz="2400" dirty="0">
                <a:solidFill>
                  <a:srgbClr val="0066FF"/>
                </a:solidFill>
              </a:rPr>
            </a:br>
            <a:r>
              <a:rPr lang="en-US" sz="2400" dirty="0">
                <a:solidFill>
                  <a:srgbClr val="000000"/>
                </a:solidFill>
              </a:rPr>
              <a:t>and priors </a:t>
            </a:r>
            <a:r>
              <a:rPr lang="en-US" sz="2400" dirty="0">
                <a:solidFill>
                  <a:srgbClr val="0066FF"/>
                </a:solidFill>
                <a:cs typeface="Times New Roman"/>
              </a:rPr>
              <a:t>P(class)</a:t>
            </a:r>
          </a:p>
          <a:p>
            <a:r>
              <a:rPr lang="en-US" sz="2400" dirty="0"/>
              <a:t>Likelihood:</a:t>
            </a:r>
            <a:r>
              <a:rPr lang="en-US" sz="2400" b="1" i="1" dirty="0"/>
              <a:t> bag of words </a:t>
            </a:r>
            <a:r>
              <a:rPr lang="en-US" sz="2400" dirty="0"/>
              <a:t>representation</a:t>
            </a:r>
          </a:p>
          <a:p>
            <a:pPr lvl="1"/>
            <a:r>
              <a:rPr lang="en-US" sz="2000" dirty="0"/>
              <a:t>The document is a sequence of words </a:t>
            </a:r>
            <a:r>
              <a:rPr lang="en-US" sz="2000" dirty="0">
                <a:solidFill>
                  <a:srgbClr val="7030A0"/>
                </a:solidFill>
              </a:rPr>
              <a:t>(w</a:t>
            </a:r>
            <a:r>
              <a:rPr lang="en-US" sz="2000" baseline="-25000" dirty="0">
                <a:solidFill>
                  <a:srgbClr val="7030A0"/>
                </a:solidFill>
              </a:rPr>
              <a:t>1</a:t>
            </a:r>
            <a:r>
              <a:rPr lang="en-US" sz="2000" dirty="0">
                <a:solidFill>
                  <a:srgbClr val="7030A0"/>
                </a:solidFill>
              </a:rPr>
              <a:t>, …, </a:t>
            </a:r>
            <a:r>
              <a:rPr lang="en-US" sz="2000" dirty="0" err="1">
                <a:solidFill>
                  <a:srgbClr val="7030A0"/>
                </a:solidFill>
              </a:rPr>
              <a:t>w</a:t>
            </a:r>
            <a:r>
              <a:rPr lang="en-US" sz="2000" baseline="-25000" dirty="0" err="1">
                <a:solidFill>
                  <a:srgbClr val="7030A0"/>
                </a:solidFill>
              </a:rPr>
              <a:t>n</a:t>
            </a:r>
            <a:r>
              <a:rPr lang="en-US" sz="2000" dirty="0">
                <a:solidFill>
                  <a:srgbClr val="7030A0"/>
                </a:solidFill>
              </a:rPr>
              <a:t>) </a:t>
            </a:r>
            <a:endParaRPr lang="en-US" sz="2000" dirty="0"/>
          </a:p>
          <a:p>
            <a:pPr lvl="1"/>
            <a:r>
              <a:rPr lang="en-US" sz="2000" dirty="0"/>
              <a:t>The order of the words in the document is not important</a:t>
            </a:r>
          </a:p>
          <a:p>
            <a:pPr lvl="1"/>
            <a:r>
              <a:rPr lang="en-US" sz="2000" dirty="0"/>
              <a:t>Each word is conditionally independent of the others given document class </a:t>
            </a:r>
            <a:br>
              <a:rPr lang="en-US" sz="1600" dirty="0"/>
            </a:br>
            <a:endParaRPr lang="en-US" sz="1600" dirty="0"/>
          </a:p>
        </p:txBody>
      </p:sp>
      <p:pic>
        <p:nvPicPr>
          <p:cNvPr id="6" name="Picture 6"/>
          <p:cNvPicPr>
            <a:picLocks noChangeAspect="1" noChangeArrowheads="1"/>
          </p:cNvPicPr>
          <p:nvPr/>
        </p:nvPicPr>
        <p:blipFill>
          <a:blip r:embed="rId3" cstate="print"/>
          <a:srcRect/>
          <a:stretch>
            <a:fillRect/>
          </a:stretch>
        </p:blipFill>
        <p:spPr bwMode="auto">
          <a:xfrm>
            <a:off x="1754187" y="3810001"/>
            <a:ext cx="3962400" cy="2882401"/>
          </a:xfrm>
          <a:prstGeom prst="rect">
            <a:avLst/>
          </a:prstGeom>
          <a:noFill/>
          <a:ln w="9525">
            <a:noFill/>
            <a:miter lim="800000"/>
            <a:headEnd/>
            <a:tailEnd/>
          </a:ln>
        </p:spPr>
      </p:pic>
      <p:pic>
        <p:nvPicPr>
          <p:cNvPr id="7" name="Picture 7"/>
          <p:cNvPicPr>
            <a:picLocks noChangeAspect="1" noChangeArrowheads="1"/>
          </p:cNvPicPr>
          <p:nvPr/>
        </p:nvPicPr>
        <p:blipFill>
          <a:blip r:embed="rId4" cstate="print"/>
          <a:srcRect/>
          <a:stretch>
            <a:fillRect/>
          </a:stretch>
        </p:blipFill>
        <p:spPr bwMode="auto">
          <a:xfrm>
            <a:off x="5868988" y="4343401"/>
            <a:ext cx="4570413" cy="1681167"/>
          </a:xfrm>
          <a:prstGeom prst="rect">
            <a:avLst/>
          </a:prstGeom>
          <a:noFill/>
          <a:ln w="9525">
            <a:noFill/>
            <a:miter lim="800000"/>
            <a:headEnd/>
            <a:tailEnd/>
          </a:ln>
        </p:spPr>
      </p:pic>
    </p:spTree>
    <p:extLst>
      <p:ext uri="{BB962C8B-B14F-4D97-AF65-F5344CB8AC3E}">
        <p14:creationId xmlns:p14="http://schemas.microsoft.com/office/powerpoint/2010/main" val="189756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8915400" cy="762000"/>
          </a:xfrm>
        </p:spPr>
        <p:txBody>
          <a:bodyPr/>
          <a:lstStyle/>
          <a:p>
            <a:r>
              <a:rPr lang="en-US" dirty="0"/>
              <a:t>Naïve Bayes Representation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7522" y="960438"/>
                <a:ext cx="10086680" cy="5789154"/>
              </a:xfrm>
            </p:spPr>
            <p:txBody>
              <a:bodyPr>
                <a:normAutofit/>
              </a:bodyPr>
              <a:lstStyle/>
              <a:p>
                <a:r>
                  <a:rPr lang="en-US" sz="2400" dirty="0">
                    <a:cs typeface="Times New Roman"/>
                  </a:rPr>
                  <a:t>Goal: estimate likelihoods </a:t>
                </a:r>
                <a:r>
                  <a:rPr lang="en-US" sz="2400" dirty="0">
                    <a:solidFill>
                      <a:srgbClr val="0066FF"/>
                    </a:solidFill>
                  </a:rPr>
                  <a:t>P(document | class) </a:t>
                </a:r>
                <a:br>
                  <a:rPr lang="en-US" sz="2400" dirty="0">
                    <a:solidFill>
                      <a:srgbClr val="0066FF"/>
                    </a:solidFill>
                  </a:rPr>
                </a:br>
                <a:r>
                  <a:rPr lang="en-US" sz="2400" dirty="0">
                    <a:solidFill>
                      <a:srgbClr val="000000"/>
                    </a:solidFill>
                  </a:rPr>
                  <a:t>and priors </a:t>
                </a:r>
                <a:r>
                  <a:rPr lang="en-US" sz="2400" dirty="0">
                    <a:solidFill>
                      <a:srgbClr val="0066FF"/>
                    </a:solidFill>
                    <a:cs typeface="Times New Roman"/>
                  </a:rPr>
                  <a:t>P(class)</a:t>
                </a:r>
              </a:p>
              <a:p>
                <a:r>
                  <a:rPr lang="en-US" sz="2400" dirty="0"/>
                  <a:t>Likelihood:</a:t>
                </a:r>
                <a:r>
                  <a:rPr lang="en-US" sz="2400" b="1" i="1" dirty="0"/>
                  <a:t> bag of words </a:t>
                </a:r>
                <a:r>
                  <a:rPr lang="en-US" sz="2400" dirty="0"/>
                  <a:t>representation</a:t>
                </a:r>
              </a:p>
              <a:p>
                <a:pPr lvl="1"/>
                <a:r>
                  <a:rPr lang="en-US" dirty="0"/>
                  <a:t>The document is a sequence of words </a:t>
                </a:r>
                <a:r>
                  <a:rPr lang="en-US" dirty="0">
                    <a:solidFill>
                      <a:srgbClr val="7030A0"/>
                    </a:solidFill>
                  </a:rPr>
                  <a:t>(</a:t>
                </a:r>
                <a14:m>
                  <m:oMath xmlns:m="http://schemas.openxmlformats.org/officeDocument/2006/math">
                    <m:sSub>
                      <m:sSubPr>
                        <m:ctrlPr>
                          <a:rPr lang="en-US" i="1">
                            <a:latin typeface="Cambria Math" panose="02040503050406030204" pitchFamily="18" charset="0"/>
                            <a:sym typeface="Symbol"/>
                          </a:rPr>
                        </m:ctrlPr>
                      </m:sSubPr>
                      <m:e>
                        <m:r>
                          <a:rPr lang="en-US" i="1">
                            <a:latin typeface="Cambria Math" panose="02040503050406030204" pitchFamily="18" charset="0"/>
                            <a:sym typeface="Symbol"/>
                          </a:rPr>
                          <m:t>𝐸</m:t>
                        </m:r>
                      </m:e>
                      <m:sub>
                        <m:r>
                          <a:rPr lang="en-US" i="1">
                            <a:latin typeface="Cambria Math" panose="02040503050406030204" pitchFamily="18" charset="0"/>
                            <a:sym typeface="Symbol"/>
                          </a:rPr>
                          <m:t>1</m:t>
                        </m:r>
                      </m:sub>
                    </m:sSub>
                    <m:r>
                      <a:rPr lang="en-US" i="1">
                        <a:latin typeface="Cambria Math" panose="02040503050406030204" pitchFamily="18" charset="0"/>
                        <a:sym typeface="Symbol"/>
                      </a:rPr>
                      <m:t>= </m:t>
                    </m:r>
                  </m:oMath>
                </a14:m>
                <a:r>
                  <a:rPr lang="en-US" dirty="0">
                    <a:solidFill>
                      <a:srgbClr val="7030A0"/>
                    </a:solidFill>
                  </a:rPr>
                  <a:t>w</a:t>
                </a:r>
                <a:r>
                  <a:rPr lang="en-US" baseline="-25000" dirty="0">
                    <a:solidFill>
                      <a:srgbClr val="7030A0"/>
                    </a:solidFill>
                  </a:rPr>
                  <a:t>1</a:t>
                </a:r>
                <a:r>
                  <a:rPr lang="en-US" dirty="0">
                    <a:solidFill>
                      <a:srgbClr val="7030A0"/>
                    </a:solidFill>
                  </a:rPr>
                  <a:t>, …, </a:t>
                </a:r>
                <a14:m>
                  <m:oMath xmlns:m="http://schemas.openxmlformats.org/officeDocument/2006/math">
                    <m:sSub>
                      <m:sSubPr>
                        <m:ctrlPr>
                          <a:rPr lang="en-US" i="1">
                            <a:latin typeface="Cambria Math" panose="02040503050406030204" pitchFamily="18" charset="0"/>
                            <a:sym typeface="Symbol"/>
                          </a:rPr>
                        </m:ctrlPr>
                      </m:sSubPr>
                      <m:e>
                        <m:r>
                          <a:rPr lang="en-US" i="1">
                            <a:latin typeface="Cambria Math" panose="02040503050406030204" pitchFamily="18" charset="0"/>
                            <a:sym typeface="Symbol"/>
                          </a:rPr>
                          <m:t>𝐸</m:t>
                        </m:r>
                      </m:e>
                      <m:sub>
                        <m:r>
                          <a:rPr lang="en-US" i="1">
                            <a:latin typeface="Cambria Math" panose="02040503050406030204" pitchFamily="18" charset="0"/>
                            <a:sym typeface="Symbol"/>
                          </a:rPr>
                          <m:t>𝑛</m:t>
                        </m:r>
                      </m:sub>
                    </m:sSub>
                    <m:r>
                      <a:rPr lang="en-US" i="1">
                        <a:latin typeface="Cambria Math" panose="02040503050406030204" pitchFamily="18" charset="0"/>
                        <a:sym typeface="Symbol"/>
                      </a:rPr>
                      <m:t>= </m:t>
                    </m:r>
                  </m:oMath>
                </a14:m>
                <a:r>
                  <a:rPr lang="en-US" dirty="0" err="1">
                    <a:solidFill>
                      <a:srgbClr val="7030A0"/>
                    </a:solidFill>
                  </a:rPr>
                  <a:t>w</a:t>
                </a:r>
                <a:r>
                  <a:rPr lang="en-US" baseline="-25000" dirty="0" err="1">
                    <a:solidFill>
                      <a:srgbClr val="7030A0"/>
                    </a:solidFill>
                  </a:rPr>
                  <a:t>n</a:t>
                </a:r>
                <a:r>
                  <a:rPr lang="en-US" dirty="0">
                    <a:solidFill>
                      <a:srgbClr val="7030A0"/>
                    </a:solidFill>
                  </a:rPr>
                  <a:t>) </a:t>
                </a:r>
                <a:endParaRPr lang="en-US" dirty="0"/>
              </a:p>
              <a:p>
                <a:pPr lvl="1"/>
                <a:r>
                  <a:rPr lang="en-US" dirty="0"/>
                  <a:t>The order of the words in the document is not important</a:t>
                </a:r>
              </a:p>
              <a:p>
                <a:pPr lvl="1"/>
                <a:r>
                  <a:rPr lang="en-US" dirty="0"/>
                  <a:t>Each word is conditionally independent of the others given document class </a:t>
                </a:r>
                <a:br>
                  <a:rPr lang="en-US" dirty="0"/>
                </a:br>
                <a:endParaRPr lang="en-US" dirty="0"/>
              </a:p>
              <a:p>
                <a:pPr lvl="1"/>
                <a:endParaRPr lang="en-US" dirty="0"/>
              </a:p>
              <a:p>
                <a:pPr lvl="1"/>
                <a:endParaRPr lang="en-US" dirty="0"/>
              </a:p>
              <a:p>
                <a:pPr lvl="1"/>
                <a:endParaRPr lang="en-US" dirty="0"/>
              </a:p>
              <a:p>
                <a:pPr lvl="1"/>
                <a:r>
                  <a:rPr lang="en-US" dirty="0"/>
                  <a:t>Thus, the problem is reduced to estimating marginal likelihoods of individual words </a:t>
                </a:r>
                <a:r>
                  <a:rPr lang="en-US" dirty="0">
                    <a:solidFill>
                      <a:srgbClr val="0066FF"/>
                    </a:solidFill>
                  </a:rPr>
                  <a:t>p(</a:t>
                </a:r>
                <a:r>
                  <a:rPr lang="en-US" dirty="0" err="1">
                    <a:solidFill>
                      <a:srgbClr val="0066FF"/>
                    </a:solidFill>
                  </a:rPr>
                  <a:t>w</a:t>
                </a:r>
                <a:r>
                  <a:rPr lang="en-US" baseline="-25000" dirty="0" err="1">
                    <a:solidFill>
                      <a:srgbClr val="0066FF"/>
                    </a:solidFill>
                  </a:rPr>
                  <a:t>i</a:t>
                </a:r>
                <a:r>
                  <a:rPr lang="en-US" dirty="0">
                    <a:solidFill>
                      <a:srgbClr val="0066FF"/>
                    </a:solidFill>
                  </a:rPr>
                  <a:t> | class)</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7522" y="960438"/>
                <a:ext cx="10086680" cy="5789154"/>
              </a:xfrm>
              <a:blipFill>
                <a:blip r:embed="rId4"/>
                <a:stretch>
                  <a:fillRect l="-755" t="-1316"/>
                </a:stretch>
              </a:blipFill>
            </p:spPr>
            <p:txBody>
              <a:bodyPr/>
              <a:lstStyle/>
              <a:p>
                <a:r>
                  <a:rPr lang="en-US">
                    <a:noFill/>
                  </a:rPr>
                  <a:t> </a:t>
                </a:r>
              </a:p>
            </p:txBody>
          </p:sp>
        </mc:Fallback>
      </mc:AlternateContent>
      <p:graphicFrame>
        <p:nvGraphicFramePr>
          <p:cNvPr id="8" name="Object 7"/>
          <p:cNvGraphicFramePr>
            <a:graphicFrameLocks noChangeAspect="1"/>
          </p:cNvGraphicFramePr>
          <p:nvPr>
            <p:extLst>
              <p:ext uri="{D42A27DB-BD31-4B8C-83A1-F6EECF244321}">
                <p14:modId xmlns:p14="http://schemas.microsoft.com/office/powerpoint/2010/main" val="3848960584"/>
              </p:ext>
            </p:extLst>
          </p:nvPr>
        </p:nvGraphicFramePr>
        <p:xfrm>
          <a:off x="1898152" y="3830967"/>
          <a:ext cx="7795846" cy="976704"/>
        </p:xfrm>
        <a:graphic>
          <a:graphicData uri="http://schemas.openxmlformats.org/presentationml/2006/ole">
            <mc:AlternateContent xmlns:mc="http://schemas.openxmlformats.org/markup-compatibility/2006">
              <mc:Choice xmlns:v="urn:schemas-microsoft-com:vml" Requires="v">
                <p:oleObj spid="_x0000_s13346" name="Equation" r:id="rId5" imgW="3644900" imgH="457200" progId="Equation.3">
                  <p:embed/>
                </p:oleObj>
              </mc:Choice>
              <mc:Fallback>
                <p:oleObj name="Equation" r:id="rId5" imgW="3644900" imgH="457200" progId="Equation.3">
                  <p:embed/>
                  <p:pic>
                    <p:nvPicPr>
                      <p:cNvPr id="8" name="Object 7"/>
                      <p:cNvPicPr>
                        <a:picLocks noChangeAspect="1" noChangeArrowheads="1"/>
                      </p:cNvPicPr>
                      <p:nvPr/>
                    </p:nvPicPr>
                    <p:blipFill>
                      <a:blip r:embed="rId6"/>
                      <a:srcRect/>
                      <a:stretch>
                        <a:fillRect/>
                      </a:stretch>
                    </p:blipFill>
                    <p:spPr bwMode="auto">
                      <a:xfrm>
                        <a:off x="1898152" y="3830967"/>
                        <a:ext cx="7795846" cy="97670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4694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868362"/>
          </a:xfrm>
        </p:spPr>
        <p:txBody>
          <a:bodyPr/>
          <a:lstStyle/>
          <a:p>
            <a:r>
              <a:rPr lang="en-US" dirty="0"/>
              <a:t>Parameter estimation</a:t>
            </a:r>
          </a:p>
        </p:txBody>
      </p:sp>
      <p:sp>
        <p:nvSpPr>
          <p:cNvPr id="3" name="Content Placeholder 2"/>
          <p:cNvSpPr>
            <a:spLocks noGrp="1"/>
          </p:cNvSpPr>
          <p:nvPr>
            <p:ph idx="1"/>
          </p:nvPr>
        </p:nvSpPr>
        <p:spPr>
          <a:xfrm>
            <a:off x="1676400" y="1066801"/>
            <a:ext cx="8915400" cy="5059363"/>
          </a:xfrm>
        </p:spPr>
        <p:txBody>
          <a:bodyPr/>
          <a:lstStyle/>
          <a:p>
            <a:r>
              <a:rPr lang="en-US" sz="2400" dirty="0">
                <a:cs typeface="Times New Roman"/>
              </a:rPr>
              <a:t>Model parameters: feature likelihoods </a:t>
            </a:r>
            <a:r>
              <a:rPr lang="en-US" sz="2400" dirty="0">
                <a:solidFill>
                  <a:srgbClr val="0066FF"/>
                </a:solidFill>
              </a:rPr>
              <a:t>p(word | class) </a:t>
            </a:r>
            <a:r>
              <a:rPr lang="en-US" sz="2400" dirty="0">
                <a:cs typeface="Times New Roman"/>
              </a:rPr>
              <a:t>and</a:t>
            </a:r>
            <a:r>
              <a:rPr lang="en-US" sz="2400" dirty="0">
                <a:solidFill>
                  <a:srgbClr val="0066FF"/>
                </a:solidFill>
                <a:cs typeface="Times New Roman"/>
              </a:rPr>
              <a:t> </a:t>
            </a:r>
            <a:r>
              <a:rPr lang="en-US" sz="2400" dirty="0">
                <a:cs typeface="Times New Roman"/>
              </a:rPr>
              <a:t>priors</a:t>
            </a:r>
            <a:r>
              <a:rPr lang="en-US" sz="2400" dirty="0">
                <a:solidFill>
                  <a:srgbClr val="0066FF"/>
                </a:solidFill>
                <a:cs typeface="Times New Roman"/>
              </a:rPr>
              <a:t> </a:t>
            </a:r>
            <a:r>
              <a:rPr lang="en-US" sz="2400" dirty="0">
                <a:solidFill>
                  <a:srgbClr val="0066FF"/>
                </a:solidFill>
              </a:rPr>
              <a:t>p(class) </a:t>
            </a:r>
          </a:p>
          <a:p>
            <a:pPr lvl="1"/>
            <a:r>
              <a:rPr lang="en-US" sz="2000" dirty="0">
                <a:cs typeface="Times New Roman"/>
              </a:rPr>
              <a:t>How do we obtain the values of these parameters?</a:t>
            </a:r>
          </a:p>
        </p:txBody>
      </p:sp>
      <p:pic>
        <p:nvPicPr>
          <p:cNvPr id="110595" name="Picture 3"/>
          <p:cNvPicPr>
            <a:picLocks noChangeAspect="1" noChangeArrowheads="1"/>
          </p:cNvPicPr>
          <p:nvPr/>
        </p:nvPicPr>
        <p:blipFill>
          <a:blip r:embed="rId3" cstate="print"/>
          <a:srcRect l="23456"/>
          <a:stretch>
            <a:fillRect/>
          </a:stretch>
        </p:blipFill>
        <p:spPr bwMode="auto">
          <a:xfrm>
            <a:off x="3767373" y="3352800"/>
            <a:ext cx="6714891" cy="3276600"/>
          </a:xfrm>
          <a:prstGeom prst="rect">
            <a:avLst/>
          </a:prstGeom>
          <a:noFill/>
          <a:ln w="9525">
            <a:noFill/>
            <a:miter lim="800000"/>
            <a:headEnd/>
            <a:tailEnd/>
          </a:ln>
        </p:spPr>
      </p:pic>
      <p:sp>
        <p:nvSpPr>
          <p:cNvPr id="12" name="TextBox 11"/>
          <p:cNvSpPr txBox="1"/>
          <p:nvPr/>
        </p:nvSpPr>
        <p:spPr>
          <a:xfrm>
            <a:off x="1905001" y="3505200"/>
            <a:ext cx="1976823" cy="757130"/>
          </a:xfrm>
          <a:prstGeom prst="rect">
            <a:avLst/>
          </a:prstGeom>
          <a:noFill/>
          <a:ln>
            <a:solidFill>
              <a:schemeClr val="tx1"/>
            </a:solidFill>
          </a:ln>
        </p:spPr>
        <p:txBody>
          <a:bodyPr wrap="none" rtlCol="0">
            <a:spAutoFit/>
          </a:bodyPr>
          <a:lstStyle/>
          <a:p>
            <a:pPr>
              <a:lnSpc>
                <a:spcPct val="120000"/>
              </a:lnSpc>
            </a:pPr>
            <a:r>
              <a:rPr lang="en-US" dirty="0">
                <a:latin typeface="Courier New" pitchFamily="49" charset="0"/>
                <a:cs typeface="Courier New" pitchFamily="49" charset="0"/>
              </a:rPr>
              <a:t> spam:  0.33</a:t>
            </a:r>
          </a:p>
          <a:p>
            <a:pPr>
              <a:lnSpc>
                <a:spcPct val="120000"/>
              </a:lnSpc>
            </a:pPr>
            <a:r>
              <a:rPr lang="en-US" dirty="0">
                <a:latin typeface="Courier New" pitchFamily="49" charset="0"/>
                <a:cs typeface="Courier New" pitchFamily="49" charset="0"/>
              </a:rPr>
              <a:t>¬spam:  0.67 </a:t>
            </a:r>
          </a:p>
        </p:txBody>
      </p:sp>
      <p:sp>
        <p:nvSpPr>
          <p:cNvPr id="13" name="Rectangle 12"/>
          <p:cNvSpPr/>
          <p:nvPr/>
        </p:nvSpPr>
        <p:spPr>
          <a:xfrm>
            <a:off x="8255559" y="3048000"/>
            <a:ext cx="1761572" cy="369332"/>
          </a:xfrm>
          <a:prstGeom prst="rect">
            <a:avLst/>
          </a:prstGeom>
        </p:spPr>
        <p:txBody>
          <a:bodyPr wrap="none">
            <a:spAutoFit/>
          </a:bodyPr>
          <a:lstStyle/>
          <a:p>
            <a:r>
              <a:rPr lang="en-US" dirty="0">
                <a:solidFill>
                  <a:srgbClr val="0066FF"/>
                </a:solidFill>
              </a:rPr>
              <a:t>P(word | </a:t>
            </a:r>
            <a:r>
              <a:rPr lang="en-US" dirty="0">
                <a:solidFill>
                  <a:srgbClr val="0066FF"/>
                </a:solidFill>
                <a:cs typeface="Times New Roman"/>
              </a:rPr>
              <a:t>¬spam)</a:t>
            </a:r>
            <a:endParaRPr lang="en-US" dirty="0"/>
          </a:p>
        </p:txBody>
      </p:sp>
      <p:sp>
        <p:nvSpPr>
          <p:cNvPr id="14" name="Rectangle 13"/>
          <p:cNvSpPr/>
          <p:nvPr/>
        </p:nvSpPr>
        <p:spPr>
          <a:xfrm>
            <a:off x="4808812" y="3048000"/>
            <a:ext cx="1646156" cy="369332"/>
          </a:xfrm>
          <a:prstGeom prst="rect">
            <a:avLst/>
          </a:prstGeom>
        </p:spPr>
        <p:txBody>
          <a:bodyPr wrap="none">
            <a:spAutoFit/>
          </a:bodyPr>
          <a:lstStyle/>
          <a:p>
            <a:r>
              <a:rPr lang="en-US" dirty="0">
                <a:solidFill>
                  <a:srgbClr val="0066FF"/>
                </a:solidFill>
              </a:rPr>
              <a:t>P(word | </a:t>
            </a:r>
            <a:r>
              <a:rPr lang="en-US" dirty="0">
                <a:solidFill>
                  <a:srgbClr val="0066FF"/>
                </a:solidFill>
                <a:cs typeface="Times New Roman"/>
              </a:rPr>
              <a:t>spam)</a:t>
            </a:r>
            <a:endParaRPr lang="en-US" dirty="0"/>
          </a:p>
        </p:txBody>
      </p:sp>
      <p:sp>
        <p:nvSpPr>
          <p:cNvPr id="15" name="Rectangle 14"/>
          <p:cNvSpPr/>
          <p:nvPr/>
        </p:nvSpPr>
        <p:spPr>
          <a:xfrm>
            <a:off x="2630270" y="3048000"/>
            <a:ext cx="646331" cy="369332"/>
          </a:xfrm>
          <a:prstGeom prst="rect">
            <a:avLst/>
          </a:prstGeom>
        </p:spPr>
        <p:txBody>
          <a:bodyPr wrap="none">
            <a:spAutoFit/>
          </a:bodyPr>
          <a:lstStyle/>
          <a:p>
            <a:r>
              <a:rPr lang="en-US" dirty="0">
                <a:solidFill>
                  <a:srgbClr val="0066FF"/>
                </a:solidFill>
              </a:rPr>
              <a:t>prior</a:t>
            </a:r>
            <a:endParaRPr lang="en-US" dirty="0"/>
          </a:p>
        </p:txBody>
      </p:sp>
    </p:spTree>
    <p:extLst>
      <p:ext uri="{BB962C8B-B14F-4D97-AF65-F5344CB8AC3E}">
        <p14:creationId xmlns:p14="http://schemas.microsoft.com/office/powerpoint/2010/main" val="1224294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a:xfrm>
            <a:off x="1524000" y="0"/>
            <a:ext cx="9144000" cy="838200"/>
          </a:xfrm>
        </p:spPr>
        <p:txBody>
          <a:bodyPr/>
          <a:lstStyle/>
          <a:p>
            <a:pPr eaLnBrk="1" hangingPunct="1">
              <a:defRPr/>
            </a:pPr>
            <a:r>
              <a:rPr lang="en-US" dirty="0"/>
              <a:t>Bag of words illustration</a:t>
            </a:r>
          </a:p>
        </p:txBody>
      </p:sp>
      <p:pic>
        <p:nvPicPr>
          <p:cNvPr id="11269" name="Picture 4" descr="speech1"/>
          <p:cNvPicPr>
            <a:picLocks noChangeAspect="1" noChangeArrowheads="1"/>
          </p:cNvPicPr>
          <p:nvPr/>
        </p:nvPicPr>
        <p:blipFill>
          <a:blip r:embed="rId3" cstate="print">
            <a:lum contrast="50000"/>
          </a:blip>
          <a:srcRect/>
          <a:stretch>
            <a:fillRect/>
          </a:stretch>
        </p:blipFill>
        <p:spPr bwMode="auto">
          <a:xfrm>
            <a:off x="2286000" y="1752600"/>
            <a:ext cx="6832600" cy="2611438"/>
          </a:xfrm>
          <a:prstGeom prst="rect">
            <a:avLst/>
          </a:prstGeom>
          <a:noFill/>
          <a:ln w="50800">
            <a:solidFill>
              <a:srgbClr val="FF0000"/>
            </a:solidFill>
            <a:miter lim="800000"/>
            <a:headEnd/>
            <a:tailEnd/>
          </a:ln>
        </p:spPr>
      </p:pic>
      <p:sp>
        <p:nvSpPr>
          <p:cNvPr id="8" name="Rectangle 5"/>
          <p:cNvSpPr>
            <a:spLocks noChangeArrowheads="1"/>
          </p:cNvSpPr>
          <p:nvPr/>
        </p:nvSpPr>
        <p:spPr bwMode="auto">
          <a:xfrm>
            <a:off x="4179435" y="6226175"/>
            <a:ext cx="3836307" cy="523220"/>
          </a:xfrm>
          <a:prstGeom prst="rect">
            <a:avLst/>
          </a:prstGeom>
          <a:noFill/>
          <a:ln w="19050">
            <a:noFill/>
            <a:miter lim="800000"/>
            <a:headEnd/>
            <a:tailEnd/>
          </a:ln>
        </p:spPr>
        <p:txBody>
          <a:bodyPr wrap="none">
            <a:spAutoFit/>
          </a:bodyPr>
          <a:lstStyle/>
          <a:p>
            <a:pPr algn="ctr" eaLnBrk="1" hangingPunct="1">
              <a:spcBef>
                <a:spcPct val="20000"/>
              </a:spcBef>
            </a:pPr>
            <a:r>
              <a:rPr lang="en-US" sz="1400" dirty="0"/>
              <a:t>US Presidential Speeches Tag Cloud</a:t>
            </a:r>
            <a:br>
              <a:rPr lang="en-US" sz="1400" dirty="0"/>
            </a:br>
            <a:r>
              <a:rPr lang="en-US" sz="1400" b="1" dirty="0">
                <a:latin typeface="Courier New" pitchFamily="49" charset="0"/>
                <a:hlinkClick r:id="rId4"/>
              </a:rPr>
              <a:t>http://chir.ag/projects/preztags/</a:t>
            </a:r>
            <a:endParaRPr lang="en-US" sz="1400" b="1" dirty="0">
              <a:latin typeface="Courier New" pitchFamily="49" charset="0"/>
            </a:endParaRPr>
          </a:p>
        </p:txBody>
      </p:sp>
    </p:spTree>
    <p:extLst>
      <p:ext uri="{BB962C8B-B14F-4D97-AF65-F5344CB8AC3E}">
        <p14:creationId xmlns:p14="http://schemas.microsoft.com/office/powerpoint/2010/main" val="2973929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1524000" y="0"/>
            <a:ext cx="9144000" cy="838200"/>
          </a:xfrm>
        </p:spPr>
        <p:txBody>
          <a:bodyPr/>
          <a:lstStyle/>
          <a:p>
            <a:pPr eaLnBrk="1" hangingPunct="1">
              <a:defRPr/>
            </a:pPr>
            <a:r>
              <a:rPr lang="en-US" dirty="0"/>
              <a:t>Bag of words illustration</a:t>
            </a:r>
          </a:p>
        </p:txBody>
      </p:sp>
      <p:pic>
        <p:nvPicPr>
          <p:cNvPr id="12294" name="Picture 4" descr="speech1"/>
          <p:cNvPicPr>
            <a:picLocks noChangeAspect="1" noChangeArrowheads="1"/>
          </p:cNvPicPr>
          <p:nvPr/>
        </p:nvPicPr>
        <p:blipFill>
          <a:blip r:embed="rId3" cstate="print">
            <a:lum contrast="50000"/>
          </a:blip>
          <a:srcRect/>
          <a:stretch>
            <a:fillRect/>
          </a:stretch>
        </p:blipFill>
        <p:spPr bwMode="auto">
          <a:xfrm>
            <a:off x="2286000" y="1752600"/>
            <a:ext cx="6832600" cy="2611438"/>
          </a:xfrm>
          <a:prstGeom prst="rect">
            <a:avLst/>
          </a:prstGeom>
          <a:noFill/>
          <a:ln w="50800">
            <a:solidFill>
              <a:srgbClr val="FF0000"/>
            </a:solidFill>
            <a:miter lim="800000"/>
            <a:headEnd/>
            <a:tailEnd/>
          </a:ln>
        </p:spPr>
      </p:pic>
      <p:pic>
        <p:nvPicPr>
          <p:cNvPr id="12292" name="Picture 6" descr="speech6"/>
          <p:cNvPicPr>
            <a:picLocks noChangeAspect="1" noChangeArrowheads="1"/>
          </p:cNvPicPr>
          <p:nvPr/>
        </p:nvPicPr>
        <p:blipFill>
          <a:blip r:embed="rId4" cstate="print">
            <a:lum contrast="50000"/>
          </a:blip>
          <a:srcRect/>
          <a:stretch>
            <a:fillRect/>
          </a:stretch>
        </p:blipFill>
        <p:spPr bwMode="auto">
          <a:xfrm>
            <a:off x="2819401" y="2330451"/>
            <a:ext cx="6932613" cy="2644775"/>
          </a:xfrm>
          <a:prstGeom prst="rect">
            <a:avLst/>
          </a:prstGeom>
          <a:noFill/>
          <a:ln w="50800">
            <a:solidFill>
              <a:srgbClr val="FF0000"/>
            </a:solidFill>
            <a:miter lim="800000"/>
            <a:headEnd/>
            <a:tailEnd/>
          </a:ln>
        </p:spPr>
      </p:pic>
      <p:sp>
        <p:nvSpPr>
          <p:cNvPr id="9" name="Rectangle 5"/>
          <p:cNvSpPr>
            <a:spLocks noChangeArrowheads="1"/>
          </p:cNvSpPr>
          <p:nvPr/>
        </p:nvSpPr>
        <p:spPr bwMode="auto">
          <a:xfrm>
            <a:off x="4179435" y="6226175"/>
            <a:ext cx="3836307" cy="523220"/>
          </a:xfrm>
          <a:prstGeom prst="rect">
            <a:avLst/>
          </a:prstGeom>
          <a:noFill/>
          <a:ln w="19050">
            <a:noFill/>
            <a:miter lim="800000"/>
            <a:headEnd/>
            <a:tailEnd/>
          </a:ln>
        </p:spPr>
        <p:txBody>
          <a:bodyPr wrap="none">
            <a:spAutoFit/>
          </a:bodyPr>
          <a:lstStyle/>
          <a:p>
            <a:pPr algn="ctr" eaLnBrk="1" hangingPunct="1">
              <a:spcBef>
                <a:spcPct val="20000"/>
              </a:spcBef>
            </a:pPr>
            <a:r>
              <a:rPr lang="en-US" sz="1400" dirty="0"/>
              <a:t>US Presidential Speeches Tag Cloud</a:t>
            </a:r>
            <a:br>
              <a:rPr lang="en-US" sz="1400" dirty="0"/>
            </a:br>
            <a:r>
              <a:rPr lang="en-US" sz="1400" b="1" dirty="0">
                <a:latin typeface="Courier New" pitchFamily="49" charset="0"/>
                <a:hlinkClick r:id="rId5"/>
              </a:rPr>
              <a:t>http://chir.ag/projects/preztags/</a:t>
            </a:r>
            <a:endParaRPr lang="en-US" sz="1400" b="1" dirty="0">
              <a:latin typeface="Courier New" pitchFamily="49" charset="0"/>
            </a:endParaRPr>
          </a:p>
        </p:txBody>
      </p:sp>
    </p:spTree>
    <p:extLst>
      <p:ext uri="{BB962C8B-B14F-4D97-AF65-F5344CB8AC3E}">
        <p14:creationId xmlns:p14="http://schemas.microsoft.com/office/powerpoint/2010/main" val="3358625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ChangeArrowheads="1"/>
          </p:cNvSpPr>
          <p:nvPr>
            <p:ph type="title"/>
          </p:nvPr>
        </p:nvSpPr>
        <p:spPr>
          <a:xfrm>
            <a:off x="1524000" y="0"/>
            <a:ext cx="9144000" cy="838200"/>
          </a:xfrm>
        </p:spPr>
        <p:txBody>
          <a:bodyPr/>
          <a:lstStyle/>
          <a:p>
            <a:pPr eaLnBrk="1" hangingPunct="1">
              <a:defRPr/>
            </a:pPr>
            <a:r>
              <a:rPr lang="en-US" dirty="0"/>
              <a:t>Bag of words illustration</a:t>
            </a:r>
          </a:p>
        </p:txBody>
      </p:sp>
      <p:pic>
        <p:nvPicPr>
          <p:cNvPr id="13319" name="Picture 4" descr="speech1"/>
          <p:cNvPicPr>
            <a:picLocks noChangeAspect="1" noChangeArrowheads="1"/>
          </p:cNvPicPr>
          <p:nvPr/>
        </p:nvPicPr>
        <p:blipFill>
          <a:blip r:embed="rId3" cstate="print">
            <a:lum contrast="50000"/>
          </a:blip>
          <a:srcRect/>
          <a:stretch>
            <a:fillRect/>
          </a:stretch>
        </p:blipFill>
        <p:spPr bwMode="auto">
          <a:xfrm>
            <a:off x="2286000" y="1752600"/>
            <a:ext cx="6832600" cy="2611438"/>
          </a:xfrm>
          <a:prstGeom prst="rect">
            <a:avLst/>
          </a:prstGeom>
          <a:noFill/>
          <a:ln w="50800">
            <a:solidFill>
              <a:srgbClr val="FF0000"/>
            </a:solidFill>
            <a:miter lim="800000"/>
            <a:headEnd/>
            <a:tailEnd/>
          </a:ln>
        </p:spPr>
      </p:pic>
      <p:sp>
        <p:nvSpPr>
          <p:cNvPr id="13320" name="Rectangle 5"/>
          <p:cNvSpPr>
            <a:spLocks noChangeArrowheads="1"/>
          </p:cNvSpPr>
          <p:nvPr/>
        </p:nvSpPr>
        <p:spPr bwMode="auto">
          <a:xfrm>
            <a:off x="4179435" y="6226175"/>
            <a:ext cx="3836307" cy="523220"/>
          </a:xfrm>
          <a:prstGeom prst="rect">
            <a:avLst/>
          </a:prstGeom>
          <a:noFill/>
          <a:ln w="19050">
            <a:noFill/>
            <a:miter lim="800000"/>
            <a:headEnd/>
            <a:tailEnd/>
          </a:ln>
        </p:spPr>
        <p:txBody>
          <a:bodyPr wrap="none">
            <a:spAutoFit/>
          </a:bodyPr>
          <a:lstStyle/>
          <a:p>
            <a:pPr algn="ctr" eaLnBrk="1" hangingPunct="1">
              <a:spcBef>
                <a:spcPct val="20000"/>
              </a:spcBef>
            </a:pPr>
            <a:r>
              <a:rPr lang="en-US" sz="1400" dirty="0"/>
              <a:t>US Presidential Speeches Tag Cloud</a:t>
            </a:r>
            <a:br>
              <a:rPr lang="en-US" sz="1400" dirty="0"/>
            </a:br>
            <a:r>
              <a:rPr lang="en-US" sz="1400" b="1" dirty="0">
                <a:latin typeface="Courier New" pitchFamily="49" charset="0"/>
                <a:hlinkClick r:id="rId4"/>
              </a:rPr>
              <a:t>http://chir.ag/projects/preztags/</a:t>
            </a:r>
            <a:endParaRPr lang="en-US" sz="1400" b="1" dirty="0">
              <a:latin typeface="Courier New" pitchFamily="49" charset="0"/>
            </a:endParaRPr>
          </a:p>
        </p:txBody>
      </p:sp>
      <p:pic>
        <p:nvPicPr>
          <p:cNvPr id="13316" name="Picture 6" descr="speech6"/>
          <p:cNvPicPr>
            <a:picLocks noChangeAspect="1" noChangeArrowheads="1"/>
          </p:cNvPicPr>
          <p:nvPr/>
        </p:nvPicPr>
        <p:blipFill>
          <a:blip r:embed="rId5" cstate="print">
            <a:lum contrast="50000"/>
          </a:blip>
          <a:srcRect/>
          <a:stretch>
            <a:fillRect/>
          </a:stretch>
        </p:blipFill>
        <p:spPr bwMode="auto">
          <a:xfrm>
            <a:off x="2819401" y="2330451"/>
            <a:ext cx="6932613" cy="2644775"/>
          </a:xfrm>
          <a:prstGeom prst="rect">
            <a:avLst/>
          </a:prstGeom>
          <a:noFill/>
          <a:ln w="50800">
            <a:solidFill>
              <a:srgbClr val="FF0000"/>
            </a:solidFill>
            <a:miter lim="800000"/>
            <a:headEnd/>
            <a:tailEnd/>
          </a:ln>
        </p:spPr>
      </p:pic>
      <p:pic>
        <p:nvPicPr>
          <p:cNvPr id="13317" name="Picture 7" descr="speech2"/>
          <p:cNvPicPr>
            <a:picLocks noChangeAspect="1" noChangeArrowheads="1"/>
          </p:cNvPicPr>
          <p:nvPr/>
        </p:nvPicPr>
        <p:blipFill>
          <a:blip r:embed="rId6" cstate="print">
            <a:lum contrast="50000"/>
          </a:blip>
          <a:srcRect/>
          <a:stretch>
            <a:fillRect/>
          </a:stretch>
        </p:blipFill>
        <p:spPr bwMode="auto">
          <a:xfrm>
            <a:off x="3352800" y="2917826"/>
            <a:ext cx="6858000" cy="2536825"/>
          </a:xfrm>
          <a:prstGeom prst="rect">
            <a:avLst/>
          </a:prstGeom>
          <a:noFill/>
          <a:ln w="50800">
            <a:solidFill>
              <a:srgbClr val="FF0000"/>
            </a:solidFill>
            <a:miter lim="800000"/>
            <a:headEnd/>
            <a:tailEnd/>
          </a:ln>
        </p:spPr>
      </p:pic>
    </p:spTree>
    <p:extLst>
      <p:ext uri="{BB962C8B-B14F-4D97-AF65-F5344CB8AC3E}">
        <p14:creationId xmlns:p14="http://schemas.microsoft.com/office/powerpoint/2010/main" val="1906325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 and Bayesian Learning</a:t>
            </a:r>
          </a:p>
        </p:txBody>
      </p:sp>
      <p:sp>
        <p:nvSpPr>
          <p:cNvPr id="3" name="Content Placeholder 2"/>
          <p:cNvSpPr>
            <a:spLocks noGrp="1"/>
          </p:cNvSpPr>
          <p:nvPr>
            <p:ph idx="1"/>
          </p:nvPr>
        </p:nvSpPr>
        <p:spPr>
          <a:xfrm>
            <a:off x="838200" y="1825624"/>
            <a:ext cx="10515600" cy="4603455"/>
          </a:xfrm>
        </p:spPr>
        <p:txBody>
          <a:bodyPr>
            <a:normAutofit lnSpcReduction="10000"/>
          </a:bodyPr>
          <a:lstStyle/>
          <a:p>
            <a:r>
              <a:rPr lang="en-US" dirty="0">
                <a:solidFill>
                  <a:schemeClr val="bg1">
                    <a:lumMod val="75000"/>
                  </a:schemeClr>
                </a:solidFill>
              </a:rPr>
              <a:t>Bayes Rule</a:t>
            </a:r>
          </a:p>
          <a:p>
            <a:r>
              <a:rPr lang="en-US" dirty="0">
                <a:solidFill>
                  <a:schemeClr val="bg1">
                    <a:lumMod val="75000"/>
                  </a:schemeClr>
                </a:solidFill>
              </a:rPr>
              <a:t>Bayesian Inference</a:t>
            </a:r>
          </a:p>
          <a:p>
            <a:pPr lvl="1"/>
            <a:r>
              <a:rPr lang="en-US" dirty="0">
                <a:solidFill>
                  <a:schemeClr val="bg1">
                    <a:lumMod val="75000"/>
                  </a:schemeClr>
                </a:solidFill>
              </a:rPr>
              <a:t>Misdiagnosis</a:t>
            </a:r>
          </a:p>
          <a:p>
            <a:pPr lvl="1"/>
            <a:r>
              <a:rPr lang="en-US" dirty="0">
                <a:solidFill>
                  <a:schemeClr val="bg1">
                    <a:lumMod val="75000"/>
                  </a:schemeClr>
                </a:solidFill>
              </a:rPr>
              <a:t>The Bayesian “Decision”</a:t>
            </a:r>
          </a:p>
          <a:p>
            <a:pPr lvl="1"/>
            <a:r>
              <a:rPr lang="en-US" dirty="0">
                <a:solidFill>
                  <a:schemeClr val="bg1">
                    <a:lumMod val="75000"/>
                  </a:schemeClr>
                </a:solidFill>
              </a:rPr>
              <a:t>The “Naïve Bayesian” Assumption</a:t>
            </a:r>
          </a:p>
          <a:p>
            <a:pPr lvl="1"/>
            <a:r>
              <a:rPr lang="en-US" dirty="0">
                <a:solidFill>
                  <a:schemeClr val="bg1">
                    <a:lumMod val="75000"/>
                  </a:schemeClr>
                </a:solidFill>
              </a:rPr>
              <a:t>Bag of Words (</a:t>
            </a:r>
            <a:r>
              <a:rPr lang="en-US" dirty="0" err="1">
                <a:solidFill>
                  <a:schemeClr val="bg1">
                    <a:lumMod val="75000"/>
                  </a:schemeClr>
                </a:solidFill>
              </a:rPr>
              <a:t>BoW</a:t>
            </a:r>
            <a:r>
              <a:rPr lang="en-US" dirty="0">
                <a:solidFill>
                  <a:schemeClr val="bg1">
                    <a:lumMod val="75000"/>
                  </a:schemeClr>
                </a:solidFill>
              </a:rPr>
              <a:t>)</a:t>
            </a:r>
          </a:p>
          <a:p>
            <a:pPr lvl="1"/>
            <a:r>
              <a:rPr lang="en-US" dirty="0"/>
              <a:t>Bigrams</a:t>
            </a:r>
          </a:p>
          <a:p>
            <a:r>
              <a:rPr lang="en-US" dirty="0"/>
              <a:t>Bayesian Learning</a:t>
            </a:r>
          </a:p>
          <a:p>
            <a:pPr lvl="1"/>
            <a:r>
              <a:rPr lang="en-US" dirty="0"/>
              <a:t>Maximum Likelihood estimation of parameters</a:t>
            </a:r>
          </a:p>
          <a:p>
            <a:pPr lvl="1"/>
            <a:r>
              <a:rPr lang="en-US" dirty="0"/>
              <a:t>Maximum A Posteriori estimation of parameters</a:t>
            </a:r>
          </a:p>
          <a:p>
            <a:pPr lvl="1"/>
            <a:r>
              <a:rPr lang="en-US" dirty="0"/>
              <a:t>Laplace Smoothing</a:t>
            </a:r>
          </a:p>
          <a:p>
            <a:endParaRPr lang="en-US" dirty="0"/>
          </a:p>
        </p:txBody>
      </p:sp>
    </p:spTree>
    <p:extLst>
      <p:ext uri="{BB962C8B-B14F-4D97-AF65-F5344CB8AC3E}">
        <p14:creationId xmlns:p14="http://schemas.microsoft.com/office/powerpoint/2010/main" val="2551752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5C85-DCE9-8B4C-87FE-132728262989}"/>
              </a:ext>
            </a:extLst>
          </p:cNvPr>
          <p:cNvSpPr>
            <a:spLocks noGrp="1"/>
          </p:cNvSpPr>
          <p:nvPr>
            <p:ph type="title"/>
          </p:nvPr>
        </p:nvSpPr>
        <p:spPr/>
        <p:txBody>
          <a:bodyPr/>
          <a:lstStyle/>
          <a:p>
            <a:r>
              <a:rPr lang="en-US" dirty="0"/>
              <a:t>Bag of words representation of a document</a:t>
            </a:r>
          </a:p>
        </p:txBody>
      </p:sp>
      <p:sp>
        <p:nvSpPr>
          <p:cNvPr id="3" name="Content Placeholder 2">
            <a:extLst>
              <a:ext uri="{FF2B5EF4-FFF2-40B4-BE49-F238E27FC236}">
                <a16:creationId xmlns:a16="http://schemas.microsoft.com/office/drawing/2014/main" id="{6E180CB3-B01C-9C48-B50B-F0C6C19A3E7A}"/>
              </a:ext>
            </a:extLst>
          </p:cNvPr>
          <p:cNvSpPr>
            <a:spLocks noGrp="1"/>
          </p:cNvSpPr>
          <p:nvPr>
            <p:ph sz="half" idx="1"/>
          </p:nvPr>
        </p:nvSpPr>
        <p:spPr/>
        <p:txBody>
          <a:bodyPr/>
          <a:lstStyle/>
          <a:p>
            <a:pPr marL="0" indent="0">
              <a:buNone/>
            </a:pPr>
            <a:r>
              <a:rPr lang="en-US" dirty="0"/>
              <a:t>Consider the following movie review (8114_3.txt in your dataset):</a:t>
            </a:r>
          </a:p>
          <a:p>
            <a:endParaRPr lang="en-US" dirty="0"/>
          </a:p>
          <a:p>
            <a:pPr marL="0" indent="0" algn="ctr">
              <a:buNone/>
            </a:pPr>
            <a:r>
              <a:rPr lang="en-US" i="1" dirty="0"/>
              <a:t>I’m warning you, it’s pretty pathetic</a:t>
            </a:r>
          </a:p>
          <a:p>
            <a:pPr marL="0" indent="0" algn="ctr">
              <a:buNone/>
            </a:pPr>
            <a:endParaRPr lang="en-US" i="1" dirty="0"/>
          </a:p>
          <a:p>
            <a:pPr marL="0" indent="0">
              <a:buNone/>
            </a:pPr>
            <a:r>
              <a:rPr lang="en-US" dirty="0"/>
              <a:t>What is its </a:t>
            </a:r>
            <a:r>
              <a:rPr lang="en-US" dirty="0" err="1"/>
              <a:t>BoW</a:t>
            </a:r>
            <a:r>
              <a:rPr lang="en-US" dirty="0"/>
              <a:t> representation?</a:t>
            </a:r>
          </a:p>
          <a:p>
            <a:pPr marL="0" indent="0">
              <a:buNone/>
            </a:pPr>
            <a:endParaRPr lang="en-US" dirty="0"/>
          </a:p>
        </p:txBody>
      </p:sp>
      <p:graphicFrame>
        <p:nvGraphicFramePr>
          <p:cNvPr id="5" name="Content Placeholder 4">
            <a:extLst>
              <a:ext uri="{FF2B5EF4-FFF2-40B4-BE49-F238E27FC236}">
                <a16:creationId xmlns:a16="http://schemas.microsoft.com/office/drawing/2014/main" id="{564FBDD6-18DF-3946-98DA-659D8462A83F}"/>
              </a:ext>
            </a:extLst>
          </p:cNvPr>
          <p:cNvGraphicFramePr>
            <a:graphicFrameLocks noGrp="1"/>
          </p:cNvGraphicFramePr>
          <p:nvPr>
            <p:ph sz="half" idx="2"/>
            <p:extLst>
              <p:ext uri="{D42A27DB-BD31-4B8C-83A1-F6EECF244321}">
                <p14:modId xmlns:p14="http://schemas.microsoft.com/office/powerpoint/2010/main" val="3159762890"/>
              </p:ext>
            </p:extLst>
          </p:nvPr>
        </p:nvGraphicFramePr>
        <p:xfrm>
          <a:off x="5960328" y="1424181"/>
          <a:ext cx="5181600" cy="36576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394689841"/>
                    </a:ext>
                  </a:extLst>
                </a:gridCol>
                <a:gridCol w="2590800">
                  <a:extLst>
                    <a:ext uri="{9D8B030D-6E8A-4147-A177-3AD203B41FA5}">
                      <a16:colId xmlns:a16="http://schemas.microsoft.com/office/drawing/2014/main" val="1962323250"/>
                    </a:ext>
                  </a:extLst>
                </a:gridCol>
              </a:tblGrid>
              <a:tr h="370840">
                <a:tc>
                  <a:txBody>
                    <a:bodyPr/>
                    <a:lstStyle/>
                    <a:p>
                      <a:r>
                        <a:rPr lang="en-US" sz="2400" dirty="0"/>
                        <a:t>Word</a:t>
                      </a:r>
                    </a:p>
                  </a:txBody>
                  <a:tcPr/>
                </a:tc>
                <a:tc>
                  <a:txBody>
                    <a:bodyPr/>
                    <a:lstStyle/>
                    <a:p>
                      <a:r>
                        <a:rPr lang="en-US" sz="2400" dirty="0"/>
                        <a:t># times it occurs</a:t>
                      </a:r>
                    </a:p>
                  </a:txBody>
                  <a:tcPr/>
                </a:tc>
                <a:extLst>
                  <a:ext uri="{0D108BD9-81ED-4DB2-BD59-A6C34878D82A}">
                    <a16:rowId xmlns:a16="http://schemas.microsoft.com/office/drawing/2014/main" val="3590746720"/>
                  </a:ext>
                </a:extLst>
              </a:tr>
              <a:tr h="370840">
                <a:tc>
                  <a:txBody>
                    <a:bodyPr/>
                    <a:lstStyle/>
                    <a:p>
                      <a:r>
                        <a:rPr lang="en-US" sz="2400" dirty="0"/>
                        <a:t>I’m</a:t>
                      </a:r>
                    </a:p>
                  </a:txBody>
                  <a:tcPr/>
                </a:tc>
                <a:tc>
                  <a:txBody>
                    <a:bodyPr/>
                    <a:lstStyle/>
                    <a:p>
                      <a:r>
                        <a:rPr lang="en-US" sz="2400" dirty="0"/>
                        <a:t>1</a:t>
                      </a:r>
                    </a:p>
                  </a:txBody>
                  <a:tcPr/>
                </a:tc>
                <a:extLst>
                  <a:ext uri="{0D108BD9-81ED-4DB2-BD59-A6C34878D82A}">
                    <a16:rowId xmlns:a16="http://schemas.microsoft.com/office/drawing/2014/main" val="4260304880"/>
                  </a:ext>
                </a:extLst>
              </a:tr>
              <a:tr h="370840">
                <a:tc>
                  <a:txBody>
                    <a:bodyPr/>
                    <a:lstStyle/>
                    <a:p>
                      <a:r>
                        <a:rPr lang="en-US" sz="2400" dirty="0"/>
                        <a:t>it’s</a:t>
                      </a:r>
                    </a:p>
                  </a:txBody>
                  <a:tcPr/>
                </a:tc>
                <a:tc>
                  <a:txBody>
                    <a:bodyPr/>
                    <a:lstStyle/>
                    <a:p>
                      <a:r>
                        <a:rPr lang="en-US" sz="2400" dirty="0"/>
                        <a:t>1</a:t>
                      </a:r>
                    </a:p>
                  </a:txBody>
                  <a:tcPr/>
                </a:tc>
                <a:extLst>
                  <a:ext uri="{0D108BD9-81ED-4DB2-BD59-A6C34878D82A}">
                    <a16:rowId xmlns:a16="http://schemas.microsoft.com/office/drawing/2014/main" val="4081235408"/>
                  </a:ext>
                </a:extLst>
              </a:tr>
              <a:tr h="370840">
                <a:tc>
                  <a:txBody>
                    <a:bodyPr/>
                    <a:lstStyle/>
                    <a:p>
                      <a:r>
                        <a:rPr lang="en-US" sz="2400" dirty="0"/>
                        <a:t>pathetic</a:t>
                      </a:r>
                    </a:p>
                  </a:txBody>
                  <a:tcPr/>
                </a:tc>
                <a:tc>
                  <a:txBody>
                    <a:bodyPr/>
                    <a:lstStyle/>
                    <a:p>
                      <a:r>
                        <a:rPr lang="en-US" sz="2400" dirty="0"/>
                        <a:t>1</a:t>
                      </a:r>
                    </a:p>
                  </a:txBody>
                  <a:tcPr/>
                </a:tc>
                <a:extLst>
                  <a:ext uri="{0D108BD9-81ED-4DB2-BD59-A6C34878D82A}">
                    <a16:rowId xmlns:a16="http://schemas.microsoft.com/office/drawing/2014/main" val="1531925619"/>
                  </a:ext>
                </a:extLst>
              </a:tr>
              <a:tr h="370840">
                <a:tc>
                  <a:txBody>
                    <a:bodyPr/>
                    <a:lstStyle/>
                    <a:p>
                      <a:r>
                        <a:rPr lang="en-US" sz="2400" dirty="0"/>
                        <a:t>pretty</a:t>
                      </a:r>
                    </a:p>
                  </a:txBody>
                  <a:tcPr/>
                </a:tc>
                <a:tc>
                  <a:txBody>
                    <a:bodyPr/>
                    <a:lstStyle/>
                    <a:p>
                      <a:r>
                        <a:rPr lang="en-US" sz="2400" dirty="0"/>
                        <a:t>1</a:t>
                      </a:r>
                    </a:p>
                  </a:txBody>
                  <a:tcPr/>
                </a:tc>
                <a:extLst>
                  <a:ext uri="{0D108BD9-81ED-4DB2-BD59-A6C34878D82A}">
                    <a16:rowId xmlns:a16="http://schemas.microsoft.com/office/drawing/2014/main" val="2749566206"/>
                  </a:ext>
                </a:extLst>
              </a:tr>
              <a:tr h="370840">
                <a:tc>
                  <a:txBody>
                    <a:bodyPr/>
                    <a:lstStyle/>
                    <a:p>
                      <a:r>
                        <a:rPr lang="en-US" sz="2400" dirty="0"/>
                        <a:t>warning</a:t>
                      </a:r>
                    </a:p>
                  </a:txBody>
                  <a:tcPr/>
                </a:tc>
                <a:tc>
                  <a:txBody>
                    <a:bodyPr/>
                    <a:lstStyle/>
                    <a:p>
                      <a:r>
                        <a:rPr lang="en-US" sz="2400" dirty="0"/>
                        <a:t>1</a:t>
                      </a:r>
                    </a:p>
                  </a:txBody>
                  <a:tcPr/>
                </a:tc>
                <a:extLst>
                  <a:ext uri="{0D108BD9-81ED-4DB2-BD59-A6C34878D82A}">
                    <a16:rowId xmlns:a16="http://schemas.microsoft.com/office/drawing/2014/main" val="4122191746"/>
                  </a:ext>
                </a:extLst>
              </a:tr>
              <a:tr h="370840">
                <a:tc>
                  <a:txBody>
                    <a:bodyPr/>
                    <a:lstStyle/>
                    <a:p>
                      <a:r>
                        <a:rPr lang="en-US" sz="2400" dirty="0"/>
                        <a:t>you</a:t>
                      </a:r>
                    </a:p>
                  </a:txBody>
                  <a:tcPr/>
                </a:tc>
                <a:tc>
                  <a:txBody>
                    <a:bodyPr/>
                    <a:lstStyle/>
                    <a:p>
                      <a:r>
                        <a:rPr lang="en-US" sz="2400" dirty="0"/>
                        <a:t>1</a:t>
                      </a:r>
                    </a:p>
                  </a:txBody>
                  <a:tcPr/>
                </a:tc>
                <a:extLst>
                  <a:ext uri="{0D108BD9-81ED-4DB2-BD59-A6C34878D82A}">
                    <a16:rowId xmlns:a16="http://schemas.microsoft.com/office/drawing/2014/main" val="1134473074"/>
                  </a:ext>
                </a:extLst>
              </a:tr>
              <a:tr h="370840">
                <a:tc>
                  <a:txBody>
                    <a:bodyPr/>
                    <a:lstStyle/>
                    <a:p>
                      <a:r>
                        <a:rPr lang="en-US" sz="2400" dirty="0"/>
                        <a:t>(every other word)</a:t>
                      </a:r>
                    </a:p>
                  </a:txBody>
                  <a:tcPr/>
                </a:tc>
                <a:tc>
                  <a:txBody>
                    <a:bodyPr/>
                    <a:lstStyle/>
                    <a:p>
                      <a:r>
                        <a:rPr lang="en-US" sz="2400" dirty="0"/>
                        <a:t>0</a:t>
                      </a:r>
                    </a:p>
                  </a:txBody>
                  <a:tcPr/>
                </a:tc>
                <a:extLst>
                  <a:ext uri="{0D108BD9-81ED-4DB2-BD59-A6C34878D82A}">
                    <a16:rowId xmlns:a16="http://schemas.microsoft.com/office/drawing/2014/main" val="2550617912"/>
                  </a:ext>
                </a:extLst>
              </a:tr>
            </a:tbl>
          </a:graphicData>
        </a:graphic>
      </p:graphicFrame>
      <p:sp>
        <p:nvSpPr>
          <p:cNvPr id="6" name="Content Placeholder 2">
            <a:extLst>
              <a:ext uri="{FF2B5EF4-FFF2-40B4-BE49-F238E27FC236}">
                <a16:creationId xmlns:a16="http://schemas.microsoft.com/office/drawing/2014/main" id="{C69FE85C-4E36-D14E-AEFE-C8681684E906}"/>
              </a:ext>
            </a:extLst>
          </p:cNvPr>
          <p:cNvSpPr txBox="1">
            <a:spLocks/>
          </p:cNvSpPr>
          <p:nvPr/>
        </p:nvSpPr>
        <p:spPr>
          <a:xfrm>
            <a:off x="6209365" y="5267629"/>
            <a:ext cx="5029200" cy="15680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“pathetic” probably means it’s a negative review.</a:t>
            </a:r>
          </a:p>
          <a:p>
            <a:r>
              <a:rPr lang="en-US" dirty="0"/>
              <a:t>…but “pretty” means it’s a positive review, right?</a:t>
            </a:r>
          </a:p>
        </p:txBody>
      </p:sp>
    </p:spTree>
    <p:extLst>
      <p:ext uri="{BB962C8B-B14F-4D97-AF65-F5344CB8AC3E}">
        <p14:creationId xmlns:p14="http://schemas.microsoft.com/office/powerpoint/2010/main" val="67555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5C85-DCE9-8B4C-87FE-132728262989}"/>
              </a:ext>
            </a:extLst>
          </p:cNvPr>
          <p:cNvSpPr>
            <a:spLocks noGrp="1"/>
          </p:cNvSpPr>
          <p:nvPr>
            <p:ph type="title"/>
          </p:nvPr>
        </p:nvSpPr>
        <p:spPr/>
        <p:txBody>
          <a:bodyPr/>
          <a:lstStyle/>
          <a:p>
            <a:r>
              <a:rPr lang="en-US" dirty="0"/>
              <a:t>Bigram representation of a document</a:t>
            </a:r>
          </a:p>
        </p:txBody>
      </p:sp>
      <p:sp>
        <p:nvSpPr>
          <p:cNvPr id="3" name="Content Placeholder 2">
            <a:extLst>
              <a:ext uri="{FF2B5EF4-FFF2-40B4-BE49-F238E27FC236}">
                <a16:creationId xmlns:a16="http://schemas.microsoft.com/office/drawing/2014/main" id="{6E180CB3-B01C-9C48-B50B-F0C6C19A3E7A}"/>
              </a:ext>
            </a:extLst>
          </p:cNvPr>
          <p:cNvSpPr>
            <a:spLocks noGrp="1"/>
          </p:cNvSpPr>
          <p:nvPr>
            <p:ph sz="half" idx="1"/>
          </p:nvPr>
        </p:nvSpPr>
        <p:spPr>
          <a:xfrm>
            <a:off x="537118" y="1825625"/>
            <a:ext cx="5181600" cy="4351338"/>
          </a:xfrm>
        </p:spPr>
        <p:txBody>
          <a:bodyPr/>
          <a:lstStyle/>
          <a:p>
            <a:pPr marL="0" indent="0">
              <a:buNone/>
            </a:pPr>
            <a:r>
              <a:rPr lang="en-US" dirty="0"/>
              <a:t>A “bigram” is just a pair of words that occur together, in sequence.  For example, the following review has the bigrams shown at left:</a:t>
            </a:r>
          </a:p>
          <a:p>
            <a:endParaRPr lang="en-US" dirty="0"/>
          </a:p>
          <a:p>
            <a:pPr marL="0" indent="0" algn="ctr">
              <a:buNone/>
            </a:pPr>
            <a:r>
              <a:rPr lang="en-US" i="1" dirty="0"/>
              <a:t>I’m warning you, it’s pretty pathetic</a:t>
            </a:r>
          </a:p>
          <a:p>
            <a:pPr marL="0" indent="0" algn="ctr">
              <a:buNone/>
            </a:pPr>
            <a:endParaRPr lang="en-US" i="1" dirty="0"/>
          </a:p>
          <a:p>
            <a:pPr marL="0" indent="0">
              <a:buNone/>
            </a:pPr>
            <a:endParaRPr lang="en-US" dirty="0"/>
          </a:p>
        </p:txBody>
      </p:sp>
      <p:graphicFrame>
        <p:nvGraphicFramePr>
          <p:cNvPr id="5" name="Content Placeholder 4">
            <a:extLst>
              <a:ext uri="{FF2B5EF4-FFF2-40B4-BE49-F238E27FC236}">
                <a16:creationId xmlns:a16="http://schemas.microsoft.com/office/drawing/2014/main" id="{564FBDD6-18DF-3946-98DA-659D8462A83F}"/>
              </a:ext>
            </a:extLst>
          </p:cNvPr>
          <p:cNvGraphicFramePr>
            <a:graphicFrameLocks noGrp="1"/>
          </p:cNvGraphicFramePr>
          <p:nvPr>
            <p:ph sz="half" idx="2"/>
            <p:extLst>
              <p:ext uri="{D42A27DB-BD31-4B8C-83A1-F6EECF244321}">
                <p14:modId xmlns:p14="http://schemas.microsoft.com/office/powerpoint/2010/main" val="4266232830"/>
              </p:ext>
            </p:extLst>
          </p:nvPr>
        </p:nvGraphicFramePr>
        <p:xfrm>
          <a:off x="5960328" y="1424181"/>
          <a:ext cx="5181600" cy="35661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394689841"/>
                    </a:ext>
                  </a:extLst>
                </a:gridCol>
                <a:gridCol w="2590800">
                  <a:extLst>
                    <a:ext uri="{9D8B030D-6E8A-4147-A177-3AD203B41FA5}">
                      <a16:colId xmlns:a16="http://schemas.microsoft.com/office/drawing/2014/main" val="1962323250"/>
                    </a:ext>
                  </a:extLst>
                </a:gridCol>
              </a:tblGrid>
              <a:tr h="370840">
                <a:tc>
                  <a:txBody>
                    <a:bodyPr/>
                    <a:lstStyle/>
                    <a:p>
                      <a:r>
                        <a:rPr lang="en-US" sz="2400" dirty="0"/>
                        <a:t>Word</a:t>
                      </a:r>
                    </a:p>
                  </a:txBody>
                  <a:tcPr/>
                </a:tc>
                <a:tc>
                  <a:txBody>
                    <a:bodyPr/>
                    <a:lstStyle/>
                    <a:p>
                      <a:r>
                        <a:rPr lang="en-US" sz="2400" dirty="0"/>
                        <a:t># times it occurs</a:t>
                      </a:r>
                    </a:p>
                  </a:txBody>
                  <a:tcPr/>
                </a:tc>
                <a:extLst>
                  <a:ext uri="{0D108BD9-81ED-4DB2-BD59-A6C34878D82A}">
                    <a16:rowId xmlns:a16="http://schemas.microsoft.com/office/drawing/2014/main" val="3590746720"/>
                  </a:ext>
                </a:extLst>
              </a:tr>
              <a:tr h="370840">
                <a:tc>
                  <a:txBody>
                    <a:bodyPr/>
                    <a:lstStyle/>
                    <a:p>
                      <a:r>
                        <a:rPr lang="en-US" sz="2400" dirty="0"/>
                        <a:t>I’m warning</a:t>
                      </a:r>
                    </a:p>
                  </a:txBody>
                  <a:tcPr/>
                </a:tc>
                <a:tc>
                  <a:txBody>
                    <a:bodyPr/>
                    <a:lstStyle/>
                    <a:p>
                      <a:r>
                        <a:rPr lang="en-US" sz="2400" dirty="0"/>
                        <a:t>1</a:t>
                      </a:r>
                    </a:p>
                  </a:txBody>
                  <a:tcPr/>
                </a:tc>
                <a:extLst>
                  <a:ext uri="{0D108BD9-81ED-4DB2-BD59-A6C34878D82A}">
                    <a16:rowId xmlns:a16="http://schemas.microsoft.com/office/drawing/2014/main" val="4260304880"/>
                  </a:ext>
                </a:extLst>
              </a:tr>
              <a:tr h="370840">
                <a:tc>
                  <a:txBody>
                    <a:bodyPr/>
                    <a:lstStyle/>
                    <a:p>
                      <a:r>
                        <a:rPr lang="en-US" sz="2400" dirty="0"/>
                        <a:t>it’s pretty</a:t>
                      </a:r>
                    </a:p>
                  </a:txBody>
                  <a:tcPr/>
                </a:tc>
                <a:tc>
                  <a:txBody>
                    <a:bodyPr/>
                    <a:lstStyle/>
                    <a:p>
                      <a:r>
                        <a:rPr lang="en-US" sz="2400" dirty="0"/>
                        <a:t>1</a:t>
                      </a:r>
                    </a:p>
                  </a:txBody>
                  <a:tcPr/>
                </a:tc>
                <a:extLst>
                  <a:ext uri="{0D108BD9-81ED-4DB2-BD59-A6C34878D82A}">
                    <a16:rowId xmlns:a16="http://schemas.microsoft.com/office/drawing/2014/main" val="4081235408"/>
                  </a:ext>
                </a:extLst>
              </a:tr>
              <a:tr h="370840">
                <a:tc>
                  <a:txBody>
                    <a:bodyPr/>
                    <a:lstStyle/>
                    <a:p>
                      <a:r>
                        <a:rPr lang="en-US" sz="2400" dirty="0"/>
                        <a:t>pretty pathetic</a:t>
                      </a:r>
                    </a:p>
                  </a:txBody>
                  <a:tcPr/>
                </a:tc>
                <a:tc>
                  <a:txBody>
                    <a:bodyPr/>
                    <a:lstStyle/>
                    <a:p>
                      <a:r>
                        <a:rPr lang="en-US" sz="2400" dirty="0"/>
                        <a:t>1</a:t>
                      </a:r>
                    </a:p>
                  </a:txBody>
                  <a:tcPr/>
                </a:tc>
                <a:extLst>
                  <a:ext uri="{0D108BD9-81ED-4DB2-BD59-A6C34878D82A}">
                    <a16:rowId xmlns:a16="http://schemas.microsoft.com/office/drawing/2014/main" val="2749566206"/>
                  </a:ext>
                </a:extLst>
              </a:tr>
              <a:tr h="370840">
                <a:tc>
                  <a:txBody>
                    <a:bodyPr/>
                    <a:lstStyle/>
                    <a:p>
                      <a:r>
                        <a:rPr lang="en-US" sz="2400" dirty="0"/>
                        <a:t>warning you</a:t>
                      </a:r>
                    </a:p>
                  </a:txBody>
                  <a:tcPr/>
                </a:tc>
                <a:tc>
                  <a:txBody>
                    <a:bodyPr/>
                    <a:lstStyle/>
                    <a:p>
                      <a:r>
                        <a:rPr lang="en-US" sz="2400" dirty="0"/>
                        <a:t>1</a:t>
                      </a:r>
                    </a:p>
                  </a:txBody>
                  <a:tcPr/>
                </a:tc>
                <a:extLst>
                  <a:ext uri="{0D108BD9-81ED-4DB2-BD59-A6C34878D82A}">
                    <a16:rowId xmlns:a16="http://schemas.microsoft.com/office/drawing/2014/main" val="4122191746"/>
                  </a:ext>
                </a:extLst>
              </a:tr>
              <a:tr h="370840">
                <a:tc>
                  <a:txBody>
                    <a:bodyPr/>
                    <a:lstStyle/>
                    <a:p>
                      <a:r>
                        <a:rPr lang="en-US" sz="2400" dirty="0"/>
                        <a:t>you it’s</a:t>
                      </a:r>
                    </a:p>
                  </a:txBody>
                  <a:tcPr/>
                </a:tc>
                <a:tc>
                  <a:txBody>
                    <a:bodyPr/>
                    <a:lstStyle/>
                    <a:p>
                      <a:r>
                        <a:rPr lang="en-US" sz="2400" dirty="0"/>
                        <a:t>1</a:t>
                      </a:r>
                    </a:p>
                  </a:txBody>
                  <a:tcPr/>
                </a:tc>
                <a:extLst>
                  <a:ext uri="{0D108BD9-81ED-4DB2-BD59-A6C34878D82A}">
                    <a16:rowId xmlns:a16="http://schemas.microsoft.com/office/drawing/2014/main" val="1134473074"/>
                  </a:ext>
                </a:extLst>
              </a:tr>
              <a:tr h="370840">
                <a:tc>
                  <a:txBody>
                    <a:bodyPr/>
                    <a:lstStyle/>
                    <a:p>
                      <a:r>
                        <a:rPr lang="en-US" sz="2400" dirty="0"/>
                        <a:t>(every other bigram)</a:t>
                      </a:r>
                    </a:p>
                  </a:txBody>
                  <a:tcPr/>
                </a:tc>
                <a:tc>
                  <a:txBody>
                    <a:bodyPr/>
                    <a:lstStyle/>
                    <a:p>
                      <a:r>
                        <a:rPr lang="en-US" sz="2400" dirty="0"/>
                        <a:t>0</a:t>
                      </a:r>
                    </a:p>
                  </a:txBody>
                  <a:tcPr/>
                </a:tc>
                <a:extLst>
                  <a:ext uri="{0D108BD9-81ED-4DB2-BD59-A6C34878D82A}">
                    <a16:rowId xmlns:a16="http://schemas.microsoft.com/office/drawing/2014/main" val="2550617912"/>
                  </a:ext>
                </a:extLst>
              </a:tr>
            </a:tbl>
          </a:graphicData>
        </a:graphic>
      </p:graphicFrame>
      <p:sp>
        <p:nvSpPr>
          <p:cNvPr id="6" name="Content Placeholder 2">
            <a:extLst>
              <a:ext uri="{FF2B5EF4-FFF2-40B4-BE49-F238E27FC236}">
                <a16:creationId xmlns:a16="http://schemas.microsoft.com/office/drawing/2014/main" id="{C69FE85C-4E36-D14E-AEFE-C8681684E906}"/>
              </a:ext>
            </a:extLst>
          </p:cNvPr>
          <p:cNvSpPr txBox="1">
            <a:spLocks/>
          </p:cNvSpPr>
          <p:nvPr/>
        </p:nvSpPr>
        <p:spPr>
          <a:xfrm>
            <a:off x="934841" y="5367989"/>
            <a:ext cx="10138317" cy="9824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 ”I’m warning”, “warning you”, “pretty pathetic” } == negative</a:t>
            </a:r>
          </a:p>
          <a:p>
            <a:pPr marL="0" indent="0" algn="ctr">
              <a:buNone/>
            </a:pPr>
            <a:r>
              <a:rPr lang="en-US" dirty="0"/>
              <a:t>{ “it’s pretty” } == positive, but maybe we can ignore that.</a:t>
            </a:r>
          </a:p>
        </p:txBody>
      </p:sp>
    </p:spTree>
    <p:extLst>
      <p:ext uri="{BB962C8B-B14F-4D97-AF65-F5344CB8AC3E}">
        <p14:creationId xmlns:p14="http://schemas.microsoft.com/office/powerpoint/2010/main" val="421557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199" y="1570038"/>
                <a:ext cx="9122229" cy="5135561"/>
              </a:xfrm>
            </p:spPr>
            <p:txBody>
              <a:bodyPr>
                <a:normAutofit/>
              </a:bodyPr>
              <a:lstStyle/>
              <a:p>
                <a:r>
                  <a:rPr lang="en-US" sz="2400" dirty="0"/>
                  <a:t>The product rule gives us two ways to factor </a:t>
                </a:r>
                <a:br>
                  <a:rPr lang="en-US" sz="2400" dirty="0"/>
                </a:br>
                <a:r>
                  <a:rPr lang="en-US" sz="2400" dirty="0"/>
                  <a:t>a joint probability:</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a:latin typeface="Cambria Math" panose="02040503050406030204" pitchFamily="18" charset="0"/>
                            </a:rPr>
                            <m:t>𝐴</m:t>
                          </m:r>
                        </m:e>
                      </m:d>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b="0" i="1" smtClean="0">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e>
                          <m:r>
                            <a:rPr lang="en-US" sz="2400" i="1">
                              <a:latin typeface="Cambria Math" panose="02040503050406030204" pitchFamily="18" charset="0"/>
                            </a:rPr>
                            <m:t>𝐵</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d>
                    </m:oMath>
                  </m:oMathPara>
                </a14:m>
                <a:endParaRPr lang="en-US" sz="2400" b="0" i="1" dirty="0">
                  <a:latin typeface="Cambria Math" panose="02040503050406030204" pitchFamily="18" charset="0"/>
                </a:endParaRPr>
              </a:p>
              <a:p>
                <a:r>
                  <a:rPr lang="en-US" sz="2400" dirty="0"/>
                  <a:t>Therefore,  </a:t>
                </a: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e>
                          <m:r>
                            <a:rPr lang="en-US" sz="2400" b="0" i="1" smtClean="0">
                              <a:latin typeface="Cambria Math" panose="02040503050406030204" pitchFamily="18" charset="0"/>
                            </a:rPr>
                            <m:t>𝐵</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e>
                              <m:r>
                                <a:rPr lang="en-US" sz="2400" b="0" i="1" smtClean="0">
                                  <a:latin typeface="Cambria Math" panose="02040503050406030204" pitchFamily="18" charset="0"/>
                                </a:rPr>
                                <m:t>𝐴</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en>
                      </m:f>
                    </m:oMath>
                  </m:oMathPara>
                </a14:m>
                <a:endParaRPr lang="en-US" sz="2400" dirty="0"/>
              </a:p>
              <a:p>
                <a:r>
                  <a:rPr lang="en-US" sz="2400" dirty="0"/>
                  <a:t>Why is this useful?</a:t>
                </a:r>
                <a:endParaRPr lang="en-US" sz="1600" dirty="0">
                  <a:solidFill>
                    <a:srgbClr val="0066FF"/>
                  </a:solidFill>
                </a:endParaRPr>
              </a:p>
              <a:p>
                <a:pPr lvl="1"/>
                <a:r>
                  <a:rPr lang="en-US" sz="2000" dirty="0"/>
                  <a:t>“A” is something we care about, but P(A|B) is really really hard to measure (example: the sun exploded)</a:t>
                </a:r>
              </a:p>
              <a:p>
                <a:pPr lvl="1"/>
                <a:r>
                  <a:rPr lang="en-US" sz="2000" dirty="0"/>
                  <a:t>“B” is something less interesting, but P(B|A) is easy to measure (example: the amount of light falling on a solar cell)</a:t>
                </a:r>
              </a:p>
              <a:p>
                <a:pPr lvl="1"/>
                <a:r>
                  <a:rPr lang="en-US" sz="2000" dirty="0"/>
                  <a:t>Bayes’ rule tells us how to compute the probability we want (P(A|B)) from probabilities that are much, much easier to measure (P(B|A)).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199" y="1570038"/>
                <a:ext cx="9122229" cy="5135561"/>
              </a:xfrm>
              <a:blipFill>
                <a:blip r:embed="rId3"/>
                <a:stretch>
                  <a:fillRect l="-975" t="-1481"/>
                </a:stretch>
              </a:blipFill>
            </p:spPr>
            <p:txBody>
              <a:bodyPr/>
              <a:lstStyle/>
              <a:p>
                <a:r>
                  <a:rPr lang="en-US">
                    <a:noFill/>
                  </a:rPr>
                  <a:t> </a:t>
                </a:r>
              </a:p>
            </p:txBody>
          </p:sp>
        </mc:Fallback>
      </mc:AlternateContent>
      <p:pic>
        <p:nvPicPr>
          <p:cNvPr id="36868" name="Picture 4">
            <a:hlinkClick r:id="rId4"/>
          </p:cNvPr>
          <p:cNvPicPr>
            <a:picLocks noChangeAspect="1" noChangeArrowheads="1"/>
          </p:cNvPicPr>
          <p:nvPr/>
        </p:nvPicPr>
        <p:blipFill>
          <a:blip r:embed="rId5" cstate="print"/>
          <a:srcRect/>
          <a:stretch>
            <a:fillRect/>
          </a:stretch>
        </p:blipFill>
        <p:spPr bwMode="auto">
          <a:xfrm>
            <a:off x="8915401" y="152401"/>
            <a:ext cx="1135901" cy="1219200"/>
          </a:xfrm>
          <a:prstGeom prst="rect">
            <a:avLst/>
          </a:prstGeom>
          <a:noFill/>
          <a:ln w="9525">
            <a:noFill/>
            <a:miter lim="800000"/>
            <a:headEnd/>
            <a:tailEnd/>
          </a:ln>
        </p:spPr>
      </p:pic>
      <p:sp>
        <p:nvSpPr>
          <p:cNvPr id="7" name="Rectangle 6"/>
          <p:cNvSpPr/>
          <p:nvPr/>
        </p:nvSpPr>
        <p:spPr>
          <a:xfrm>
            <a:off x="8753221" y="1367136"/>
            <a:ext cx="1361270" cy="461665"/>
          </a:xfrm>
          <a:prstGeom prst="rect">
            <a:avLst/>
          </a:prstGeom>
        </p:spPr>
        <p:txBody>
          <a:bodyPr wrap="none">
            <a:spAutoFit/>
          </a:bodyPr>
          <a:lstStyle/>
          <a:p>
            <a:pPr algn="ctr"/>
            <a:r>
              <a:rPr lang="en-US" sz="1200" dirty="0"/>
              <a:t>Rev. Thomas </a:t>
            </a:r>
            <a:r>
              <a:rPr lang="en-US" sz="1200" dirty="0" err="1"/>
              <a:t>Bayes</a:t>
            </a:r>
            <a:br>
              <a:rPr lang="en-US" sz="1200" dirty="0"/>
            </a:br>
            <a:r>
              <a:rPr lang="en-US" sz="1200" dirty="0"/>
              <a:t>(1702-1761)</a:t>
            </a:r>
          </a:p>
        </p:txBody>
      </p:sp>
      <p:sp>
        <p:nvSpPr>
          <p:cNvPr id="4" name="Rectangle 3">
            <a:extLst>
              <a:ext uri="{FF2B5EF4-FFF2-40B4-BE49-F238E27FC236}">
                <a16:creationId xmlns:a16="http://schemas.microsoft.com/office/drawing/2014/main" id="{C63D102E-FEBE-2142-A976-644B995DB20A}"/>
              </a:ext>
            </a:extLst>
          </p:cNvPr>
          <p:cNvSpPr/>
          <p:nvPr/>
        </p:nvSpPr>
        <p:spPr>
          <a:xfrm>
            <a:off x="10095562" y="139395"/>
            <a:ext cx="1361270" cy="1384995"/>
          </a:xfrm>
          <a:prstGeom prst="rect">
            <a:avLst/>
          </a:prstGeom>
        </p:spPr>
        <p:txBody>
          <a:bodyPr wrap="square">
            <a:spAutoFit/>
          </a:bodyPr>
          <a:lstStyle/>
          <a:p>
            <a:r>
              <a:rPr lang="en-US" sz="1200" dirty="0"/>
              <a:t>By Unknown - [2][3], Public Domain, https://</a:t>
            </a:r>
            <a:r>
              <a:rPr lang="en-US" sz="1200" dirty="0" err="1"/>
              <a:t>commons.wikimedia.org</a:t>
            </a:r>
            <a:r>
              <a:rPr lang="en-US" sz="1200" dirty="0"/>
              <a:t>/w/</a:t>
            </a:r>
            <a:r>
              <a:rPr lang="en-US" sz="1200" dirty="0" err="1"/>
              <a:t>index.php?curid</a:t>
            </a:r>
            <a:r>
              <a:rPr lang="en-US" sz="1200" dirty="0"/>
              <a:t>=14532025</a:t>
            </a:r>
          </a:p>
        </p:txBody>
      </p:sp>
    </p:spTree>
    <p:extLst>
      <p:ext uri="{BB962C8B-B14F-4D97-AF65-F5344CB8AC3E}">
        <p14:creationId xmlns:p14="http://schemas.microsoft.com/office/powerpoint/2010/main" val="2973137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
            <a:ext cx="8915400" cy="762000"/>
          </a:xfrm>
        </p:spPr>
        <p:txBody>
          <a:bodyPr/>
          <a:lstStyle/>
          <a:p>
            <a:r>
              <a:rPr lang="en-US" dirty="0"/>
              <a:t>Naïve Bayes with Bigrams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27522" y="960438"/>
                <a:ext cx="10086680" cy="5789154"/>
              </a:xfrm>
            </p:spPr>
            <p:txBody>
              <a:bodyPr>
                <a:normAutofit/>
              </a:bodyPr>
              <a:lstStyle/>
              <a:p>
                <a:r>
                  <a:rPr lang="en-US" sz="2400" dirty="0">
                    <a:cs typeface="Times New Roman"/>
                  </a:rPr>
                  <a:t>Goal: estimate likelihoods </a:t>
                </a:r>
                <a:r>
                  <a:rPr lang="en-US" sz="2400" dirty="0">
                    <a:solidFill>
                      <a:srgbClr val="0066FF"/>
                    </a:solidFill>
                  </a:rPr>
                  <a:t>P(document | class) </a:t>
                </a:r>
                <a:br>
                  <a:rPr lang="en-US" sz="2400" dirty="0">
                    <a:solidFill>
                      <a:srgbClr val="0066FF"/>
                    </a:solidFill>
                  </a:rPr>
                </a:br>
                <a:r>
                  <a:rPr lang="en-US" sz="2400" dirty="0">
                    <a:solidFill>
                      <a:srgbClr val="000000"/>
                    </a:solidFill>
                  </a:rPr>
                  <a:t>and priors </a:t>
                </a:r>
                <a:r>
                  <a:rPr lang="en-US" sz="2400" dirty="0">
                    <a:solidFill>
                      <a:srgbClr val="0066FF"/>
                    </a:solidFill>
                    <a:cs typeface="Times New Roman"/>
                  </a:rPr>
                  <a:t>P(class)</a:t>
                </a:r>
              </a:p>
              <a:p>
                <a:r>
                  <a:rPr lang="en-US" sz="2400" dirty="0"/>
                  <a:t>Likelihood:</a:t>
                </a:r>
                <a:r>
                  <a:rPr lang="en-US" sz="2400" b="1" i="1" dirty="0"/>
                  <a:t> bigrams </a:t>
                </a:r>
                <a:r>
                  <a:rPr lang="en-US" sz="2400" dirty="0"/>
                  <a:t>representation</a:t>
                </a:r>
              </a:p>
              <a:p>
                <a:pPr lvl="1"/>
                <a:r>
                  <a:rPr lang="en-US" dirty="0"/>
                  <a:t>The document is a sequence of bigrams </a:t>
                </a:r>
                <a:r>
                  <a:rPr lang="en-US" dirty="0">
                    <a:solidFill>
                      <a:srgbClr val="7030A0"/>
                    </a:solidFill>
                  </a:rPr>
                  <a:t>(</a:t>
                </a:r>
                <a14:m>
                  <m:oMath xmlns:m="http://schemas.openxmlformats.org/officeDocument/2006/math">
                    <m:sSub>
                      <m:sSubPr>
                        <m:ctrlPr>
                          <a:rPr lang="en-US" i="1">
                            <a:latin typeface="Cambria Math" panose="02040503050406030204" pitchFamily="18" charset="0"/>
                            <a:sym typeface="Symbol"/>
                          </a:rPr>
                        </m:ctrlPr>
                      </m:sSubPr>
                      <m:e>
                        <m:r>
                          <a:rPr lang="en-US" i="1">
                            <a:latin typeface="Cambria Math" panose="02040503050406030204" pitchFamily="18" charset="0"/>
                            <a:sym typeface="Symbol"/>
                          </a:rPr>
                          <m:t>𝐸</m:t>
                        </m:r>
                      </m:e>
                      <m:sub>
                        <m:r>
                          <a:rPr lang="en-US" i="1">
                            <a:latin typeface="Cambria Math" panose="02040503050406030204" pitchFamily="18" charset="0"/>
                            <a:sym typeface="Symbol"/>
                          </a:rPr>
                          <m:t>1</m:t>
                        </m:r>
                      </m:sub>
                    </m:sSub>
                    <m:r>
                      <a:rPr lang="en-US" i="1">
                        <a:latin typeface="Cambria Math" panose="02040503050406030204" pitchFamily="18" charset="0"/>
                        <a:sym typeface="Symbol"/>
                      </a:rPr>
                      <m:t>= </m:t>
                    </m:r>
                  </m:oMath>
                </a14:m>
                <a:r>
                  <a:rPr lang="en-US" dirty="0">
                    <a:solidFill>
                      <a:srgbClr val="7030A0"/>
                    </a:solidFill>
                  </a:rPr>
                  <a:t>b</a:t>
                </a:r>
                <a:r>
                  <a:rPr lang="en-US" baseline="-25000" dirty="0">
                    <a:solidFill>
                      <a:srgbClr val="7030A0"/>
                    </a:solidFill>
                  </a:rPr>
                  <a:t>1</a:t>
                </a:r>
                <a:r>
                  <a:rPr lang="en-US" dirty="0">
                    <a:solidFill>
                      <a:srgbClr val="7030A0"/>
                    </a:solidFill>
                  </a:rPr>
                  <a:t>, …, </a:t>
                </a:r>
                <a14:m>
                  <m:oMath xmlns:m="http://schemas.openxmlformats.org/officeDocument/2006/math">
                    <m:sSub>
                      <m:sSubPr>
                        <m:ctrlPr>
                          <a:rPr lang="en-US" i="1">
                            <a:latin typeface="Cambria Math" panose="02040503050406030204" pitchFamily="18" charset="0"/>
                            <a:sym typeface="Symbol"/>
                          </a:rPr>
                        </m:ctrlPr>
                      </m:sSubPr>
                      <m:e>
                        <m:r>
                          <a:rPr lang="en-US" i="1">
                            <a:latin typeface="Cambria Math" panose="02040503050406030204" pitchFamily="18" charset="0"/>
                            <a:sym typeface="Symbol"/>
                          </a:rPr>
                          <m:t>𝐸</m:t>
                        </m:r>
                      </m:e>
                      <m:sub>
                        <m:r>
                          <a:rPr lang="en-US" i="1">
                            <a:latin typeface="Cambria Math" panose="02040503050406030204" pitchFamily="18" charset="0"/>
                            <a:sym typeface="Symbol"/>
                          </a:rPr>
                          <m:t>𝑛</m:t>
                        </m:r>
                      </m:sub>
                    </m:sSub>
                    <m:r>
                      <a:rPr lang="en-US" i="1">
                        <a:latin typeface="Cambria Math" panose="02040503050406030204" pitchFamily="18" charset="0"/>
                        <a:sym typeface="Symbol"/>
                      </a:rPr>
                      <m:t>= </m:t>
                    </m:r>
                  </m:oMath>
                </a14:m>
                <a:r>
                  <a:rPr lang="en-US" dirty="0">
                    <a:solidFill>
                      <a:srgbClr val="7030A0"/>
                    </a:solidFill>
                  </a:rPr>
                  <a:t>b</a:t>
                </a:r>
                <a:r>
                  <a:rPr lang="en-US" baseline="-25000" dirty="0">
                    <a:solidFill>
                      <a:srgbClr val="7030A0"/>
                    </a:solidFill>
                  </a:rPr>
                  <a:t>n</a:t>
                </a:r>
                <a:r>
                  <a:rPr lang="en-US" dirty="0">
                    <a:solidFill>
                      <a:srgbClr val="7030A0"/>
                    </a:solidFill>
                  </a:rPr>
                  <a:t>) </a:t>
                </a:r>
                <a:endParaRPr lang="en-US" dirty="0"/>
              </a:p>
              <a:p>
                <a:pPr lvl="1"/>
                <a:r>
                  <a:rPr lang="en-US" dirty="0"/>
                  <a:t>The order of the bigrams in the document is not important</a:t>
                </a:r>
              </a:p>
              <a:p>
                <a:pPr lvl="1"/>
                <a:r>
                  <a:rPr lang="en-US" dirty="0"/>
                  <a:t>Each bigram is conditionally independent of the others given document class </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𝑑𝑜𝑐𝑢𝑚𝑒𝑛𝑡</m:t>
                          </m:r>
                        </m:e>
                        <m:e>
                          <m:r>
                            <a:rPr lang="en-US" b="0" i="1" smtClean="0">
                              <a:latin typeface="Cambria Math" panose="02040503050406030204" pitchFamily="18" charset="0"/>
                            </a:rPr>
                            <m:t>𝑐𝑙𝑎𝑠𝑠</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𝑐𝑙𝑎𝑠𝑠</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𝑐𝑙𝑎𝑠𝑠</m:t>
                              </m:r>
                            </m:e>
                          </m:d>
                        </m:e>
                      </m:nary>
                    </m:oMath>
                  </m:oMathPara>
                </a14:m>
                <a:endParaRPr lang="en-US" dirty="0"/>
              </a:p>
              <a:p>
                <a:pPr lvl="1"/>
                <a:r>
                  <a:rPr lang="en-US" dirty="0"/>
                  <a:t>Thus, the problem is reduced to estimating marginal likelihoods of individual words </a:t>
                </a:r>
                <a:r>
                  <a:rPr lang="en-US" dirty="0">
                    <a:solidFill>
                      <a:srgbClr val="0066FF"/>
                    </a:solidFill>
                  </a:rPr>
                  <a:t>p(b</a:t>
                </a:r>
                <a:r>
                  <a:rPr lang="en-US" baseline="-25000" dirty="0">
                    <a:solidFill>
                      <a:srgbClr val="0066FF"/>
                    </a:solidFill>
                  </a:rPr>
                  <a:t>i</a:t>
                </a:r>
                <a:r>
                  <a:rPr lang="en-US" dirty="0">
                    <a:solidFill>
                      <a:srgbClr val="0066FF"/>
                    </a:solidFill>
                  </a:rPr>
                  <a:t> | class)</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27522" y="960438"/>
                <a:ext cx="10086680" cy="5789154"/>
              </a:xfrm>
              <a:blipFill>
                <a:blip r:embed="rId3"/>
                <a:stretch>
                  <a:fillRect l="-755" t="-1316"/>
                </a:stretch>
              </a:blipFill>
            </p:spPr>
            <p:txBody>
              <a:bodyPr/>
              <a:lstStyle/>
              <a:p>
                <a:r>
                  <a:rPr lang="en-US">
                    <a:noFill/>
                  </a:rPr>
                  <a:t> </a:t>
                </a:r>
              </a:p>
            </p:txBody>
          </p:sp>
        </mc:Fallback>
      </mc:AlternateContent>
    </p:spTree>
    <p:extLst>
      <p:ext uri="{BB962C8B-B14F-4D97-AF65-F5344CB8AC3E}">
        <p14:creationId xmlns:p14="http://schemas.microsoft.com/office/powerpoint/2010/main" val="2319997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 and Bayesian Learning</a:t>
            </a:r>
          </a:p>
        </p:txBody>
      </p:sp>
      <p:sp>
        <p:nvSpPr>
          <p:cNvPr id="3" name="Content Placeholder 2"/>
          <p:cNvSpPr>
            <a:spLocks noGrp="1"/>
          </p:cNvSpPr>
          <p:nvPr>
            <p:ph idx="1"/>
          </p:nvPr>
        </p:nvSpPr>
        <p:spPr>
          <a:xfrm>
            <a:off x="838200" y="1825624"/>
            <a:ext cx="10515600" cy="4603455"/>
          </a:xfrm>
        </p:spPr>
        <p:txBody>
          <a:bodyPr>
            <a:normAutofit/>
          </a:bodyPr>
          <a:lstStyle/>
          <a:p>
            <a:r>
              <a:rPr lang="en-US" dirty="0">
                <a:solidFill>
                  <a:schemeClr val="bg1">
                    <a:lumMod val="75000"/>
                  </a:schemeClr>
                </a:solidFill>
              </a:rPr>
              <a:t>Bayes Rule</a:t>
            </a:r>
          </a:p>
          <a:p>
            <a:r>
              <a:rPr lang="en-US" dirty="0">
                <a:solidFill>
                  <a:schemeClr val="bg1">
                    <a:lumMod val="75000"/>
                  </a:schemeClr>
                </a:solidFill>
              </a:rPr>
              <a:t>Bayesian Inference</a:t>
            </a:r>
          </a:p>
          <a:p>
            <a:pPr lvl="1"/>
            <a:r>
              <a:rPr lang="en-US" dirty="0">
                <a:solidFill>
                  <a:schemeClr val="bg1">
                    <a:lumMod val="75000"/>
                  </a:schemeClr>
                </a:solidFill>
              </a:rPr>
              <a:t>Misdiagnosis</a:t>
            </a:r>
          </a:p>
          <a:p>
            <a:pPr lvl="1"/>
            <a:r>
              <a:rPr lang="en-US" dirty="0">
                <a:solidFill>
                  <a:schemeClr val="bg1">
                    <a:lumMod val="75000"/>
                  </a:schemeClr>
                </a:solidFill>
              </a:rPr>
              <a:t>The Bayesian “Decision”</a:t>
            </a:r>
          </a:p>
          <a:p>
            <a:pPr lvl="1"/>
            <a:r>
              <a:rPr lang="en-US" dirty="0">
                <a:solidFill>
                  <a:schemeClr val="bg1">
                    <a:lumMod val="75000"/>
                  </a:schemeClr>
                </a:solidFill>
              </a:rPr>
              <a:t>The “Naïve Bayesian” Assumption</a:t>
            </a:r>
          </a:p>
          <a:p>
            <a:pPr lvl="1"/>
            <a:r>
              <a:rPr lang="en-US" dirty="0">
                <a:solidFill>
                  <a:schemeClr val="bg1">
                    <a:lumMod val="75000"/>
                  </a:schemeClr>
                </a:solidFill>
              </a:rPr>
              <a:t>Bag of Words (</a:t>
            </a:r>
            <a:r>
              <a:rPr lang="en-US" dirty="0" err="1">
                <a:solidFill>
                  <a:schemeClr val="bg1">
                    <a:lumMod val="75000"/>
                  </a:schemeClr>
                </a:solidFill>
              </a:rPr>
              <a:t>BoW</a:t>
            </a:r>
            <a:r>
              <a:rPr lang="en-US" dirty="0">
                <a:solidFill>
                  <a:schemeClr val="bg1">
                    <a:lumMod val="75000"/>
                  </a:schemeClr>
                </a:solidFill>
              </a:rPr>
              <a:t>)</a:t>
            </a:r>
          </a:p>
          <a:p>
            <a:pPr lvl="1"/>
            <a:r>
              <a:rPr lang="en-US" dirty="0">
                <a:solidFill>
                  <a:schemeClr val="bg1">
                    <a:lumMod val="75000"/>
                  </a:schemeClr>
                </a:solidFill>
              </a:rPr>
              <a:t>Bigrams</a:t>
            </a:r>
          </a:p>
          <a:p>
            <a:r>
              <a:rPr lang="en-US" dirty="0"/>
              <a:t>Bayesian Learning</a:t>
            </a:r>
          </a:p>
          <a:p>
            <a:pPr lvl="1"/>
            <a:r>
              <a:rPr lang="en-US" dirty="0"/>
              <a:t>Maximum Likelihood estimation of parameters</a:t>
            </a:r>
          </a:p>
          <a:p>
            <a:pPr lvl="1"/>
            <a:r>
              <a:rPr lang="en-US" dirty="0"/>
              <a:t>Laplace Smoothing</a:t>
            </a:r>
          </a:p>
          <a:p>
            <a:endParaRPr lang="en-US" dirty="0"/>
          </a:p>
        </p:txBody>
      </p:sp>
    </p:spTree>
    <p:extLst>
      <p:ext uri="{BB962C8B-B14F-4D97-AF65-F5344CB8AC3E}">
        <p14:creationId xmlns:p14="http://schemas.microsoft.com/office/powerpoint/2010/main" val="1424294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619" y="122238"/>
            <a:ext cx="8229600" cy="868362"/>
          </a:xfrm>
        </p:spPr>
        <p:txBody>
          <a:bodyPr/>
          <a:lstStyle/>
          <a:p>
            <a:r>
              <a:rPr lang="en-US" dirty="0"/>
              <a:t>Bayesian Learning</a:t>
            </a:r>
          </a:p>
        </p:txBody>
      </p:sp>
      <p:sp>
        <p:nvSpPr>
          <p:cNvPr id="3" name="Content Placeholder 2"/>
          <p:cNvSpPr>
            <a:spLocks noGrp="1"/>
          </p:cNvSpPr>
          <p:nvPr>
            <p:ph idx="1"/>
          </p:nvPr>
        </p:nvSpPr>
        <p:spPr>
          <a:xfrm>
            <a:off x="1676400" y="1066801"/>
            <a:ext cx="8915400" cy="5059363"/>
          </a:xfrm>
        </p:spPr>
        <p:txBody>
          <a:bodyPr/>
          <a:lstStyle/>
          <a:p>
            <a:r>
              <a:rPr lang="en-US" sz="2400" dirty="0">
                <a:cs typeface="Times New Roman"/>
              </a:rPr>
              <a:t>Model parameters: feature likelihoods </a:t>
            </a:r>
            <a:r>
              <a:rPr lang="en-US" sz="2400" dirty="0">
                <a:solidFill>
                  <a:srgbClr val="0066FF"/>
                </a:solidFill>
              </a:rPr>
              <a:t>P(word | class) </a:t>
            </a:r>
            <a:r>
              <a:rPr lang="en-US" sz="2400" dirty="0">
                <a:cs typeface="Times New Roman"/>
              </a:rPr>
              <a:t>and</a:t>
            </a:r>
            <a:r>
              <a:rPr lang="en-US" sz="2400" dirty="0">
                <a:solidFill>
                  <a:srgbClr val="0066FF"/>
                </a:solidFill>
                <a:cs typeface="Times New Roman"/>
              </a:rPr>
              <a:t> </a:t>
            </a:r>
            <a:r>
              <a:rPr lang="en-US" sz="2400" dirty="0">
                <a:cs typeface="Times New Roman"/>
              </a:rPr>
              <a:t>priors</a:t>
            </a:r>
            <a:r>
              <a:rPr lang="en-US" sz="2400" dirty="0">
                <a:solidFill>
                  <a:srgbClr val="0066FF"/>
                </a:solidFill>
                <a:cs typeface="Times New Roman"/>
              </a:rPr>
              <a:t> </a:t>
            </a:r>
            <a:r>
              <a:rPr lang="en-US" sz="2400" dirty="0">
                <a:solidFill>
                  <a:srgbClr val="0066FF"/>
                </a:solidFill>
              </a:rPr>
              <a:t>P(class) </a:t>
            </a:r>
          </a:p>
          <a:p>
            <a:pPr lvl="1"/>
            <a:r>
              <a:rPr lang="en-US" sz="2000" dirty="0">
                <a:cs typeface="Times New Roman"/>
              </a:rPr>
              <a:t>How do we obtain the values of these parameters?</a:t>
            </a:r>
          </a:p>
          <a:p>
            <a:pPr lvl="1"/>
            <a:r>
              <a:rPr lang="en-US" sz="2000" dirty="0">
                <a:cs typeface="Times New Roman"/>
              </a:rPr>
              <a:t>Need </a:t>
            </a:r>
            <a:r>
              <a:rPr lang="en-US" sz="2000" i="1" dirty="0">
                <a:cs typeface="Times New Roman"/>
              </a:rPr>
              <a:t>training set </a:t>
            </a:r>
            <a:r>
              <a:rPr lang="en-US" sz="2000" dirty="0">
                <a:cs typeface="Times New Roman"/>
              </a:rPr>
              <a:t>of labeled samples from both classes</a:t>
            </a:r>
          </a:p>
          <a:p>
            <a:pPr lvl="1"/>
            <a:endParaRPr lang="en-US" dirty="0">
              <a:cs typeface="Times New Roman"/>
            </a:endParaRPr>
          </a:p>
          <a:p>
            <a:pPr lvl="1">
              <a:buNone/>
            </a:pPr>
            <a:endParaRPr lang="en-US" dirty="0">
              <a:cs typeface="Times New Roman"/>
            </a:endParaRPr>
          </a:p>
          <a:p>
            <a:pPr lvl="1">
              <a:buNone/>
            </a:pPr>
            <a:br>
              <a:rPr lang="en-US" dirty="0">
                <a:cs typeface="Times New Roman"/>
              </a:rPr>
            </a:br>
            <a:endParaRPr lang="en-US" sz="1000" dirty="0">
              <a:cs typeface="Times New Roman"/>
            </a:endParaRPr>
          </a:p>
          <a:p>
            <a:pPr lvl="1"/>
            <a:r>
              <a:rPr lang="en-US" dirty="0">
                <a:cs typeface="Times New Roman"/>
              </a:rPr>
              <a:t>This is the </a:t>
            </a:r>
            <a:r>
              <a:rPr lang="en-US" i="1" dirty="0">
                <a:cs typeface="Times New Roman"/>
              </a:rPr>
              <a:t>maximum likelihood </a:t>
            </a:r>
            <a:r>
              <a:rPr lang="en-US" dirty="0">
                <a:cs typeface="Times New Roman"/>
              </a:rPr>
              <a:t>(ML) estimate.  It is the estimate that maximizes the probability of the training data, which is defined as:</a:t>
            </a:r>
            <a:br>
              <a:rPr lang="en-US" dirty="0">
                <a:cs typeface="Times New Roman"/>
              </a:rPr>
            </a:br>
            <a:br>
              <a:rPr lang="en-US" dirty="0">
                <a:cs typeface="Times New Roman"/>
              </a:rPr>
            </a:br>
            <a:endParaRPr lang="en-US" dirty="0"/>
          </a:p>
        </p:txBody>
      </p:sp>
      <p:sp>
        <p:nvSpPr>
          <p:cNvPr id="5" name="Rectangle 4"/>
          <p:cNvSpPr/>
          <p:nvPr/>
        </p:nvSpPr>
        <p:spPr>
          <a:xfrm>
            <a:off x="1905000" y="3181290"/>
            <a:ext cx="1982146" cy="400110"/>
          </a:xfrm>
          <a:prstGeom prst="rect">
            <a:avLst/>
          </a:prstGeom>
        </p:spPr>
        <p:txBody>
          <a:bodyPr wrap="none">
            <a:spAutoFit/>
          </a:bodyPr>
          <a:lstStyle/>
          <a:p>
            <a:r>
              <a:rPr lang="en-US" sz="2000" dirty="0">
                <a:solidFill>
                  <a:srgbClr val="0066FF"/>
                </a:solidFill>
              </a:rPr>
              <a:t> P(word | class) =</a:t>
            </a:r>
            <a:endParaRPr lang="en-US" sz="2000" dirty="0"/>
          </a:p>
        </p:txBody>
      </p:sp>
      <p:sp>
        <p:nvSpPr>
          <p:cNvPr id="6" name="Rectangle 5"/>
          <p:cNvSpPr/>
          <p:nvPr/>
        </p:nvSpPr>
        <p:spPr>
          <a:xfrm>
            <a:off x="4343401" y="2876490"/>
            <a:ext cx="5550943" cy="400110"/>
          </a:xfrm>
          <a:prstGeom prst="rect">
            <a:avLst/>
          </a:prstGeom>
        </p:spPr>
        <p:txBody>
          <a:bodyPr wrap="none">
            <a:spAutoFit/>
          </a:bodyPr>
          <a:lstStyle/>
          <a:p>
            <a:r>
              <a:rPr lang="en-US" sz="2000" dirty="0">
                <a:solidFill>
                  <a:srgbClr val="0066FF"/>
                </a:solidFill>
              </a:rPr>
              <a:t># of occurrences of this word in docs from this class</a:t>
            </a:r>
            <a:endParaRPr lang="en-US" sz="2000" dirty="0"/>
          </a:p>
        </p:txBody>
      </p:sp>
      <p:sp>
        <p:nvSpPr>
          <p:cNvPr id="7" name="Rectangle 6"/>
          <p:cNvSpPr/>
          <p:nvPr/>
        </p:nvSpPr>
        <p:spPr>
          <a:xfrm>
            <a:off x="5088652" y="3333690"/>
            <a:ext cx="5655548" cy="400110"/>
          </a:xfrm>
          <a:prstGeom prst="rect">
            <a:avLst/>
          </a:prstGeom>
        </p:spPr>
        <p:txBody>
          <a:bodyPr wrap="square">
            <a:spAutoFit/>
          </a:bodyPr>
          <a:lstStyle/>
          <a:p>
            <a:r>
              <a:rPr lang="en-US" sz="2000" dirty="0">
                <a:solidFill>
                  <a:srgbClr val="0066FF"/>
                </a:solidFill>
              </a:rPr>
              <a:t>total # of words in docs from this class</a:t>
            </a:r>
            <a:endParaRPr lang="en-US" sz="2000" dirty="0"/>
          </a:p>
        </p:txBody>
      </p:sp>
      <p:cxnSp>
        <p:nvCxnSpPr>
          <p:cNvPr id="9" name="Straight Connector 8"/>
          <p:cNvCxnSpPr/>
          <p:nvPr/>
        </p:nvCxnSpPr>
        <p:spPr>
          <a:xfrm>
            <a:off x="4419600" y="3333690"/>
            <a:ext cx="5791200" cy="19110"/>
          </a:xfrm>
          <a:prstGeom prst="line">
            <a:avLst/>
          </a:prstGeom>
          <a:ln w="19050">
            <a:solidFill>
              <a:srgbClr val="0066FF"/>
            </a:solidFill>
          </a:ln>
        </p:spPr>
        <p:style>
          <a:lnRef idx="1">
            <a:schemeClr val="accent1"/>
          </a:lnRef>
          <a:fillRef idx="0">
            <a:schemeClr val="accent1"/>
          </a:fillRef>
          <a:effectRef idx="0">
            <a:schemeClr val="accent1"/>
          </a:effectRef>
          <a:fontRef idx="minor">
            <a:schemeClr val="tx1"/>
          </a:fontRef>
        </p:style>
      </p:cxnSp>
      <p:graphicFrame>
        <p:nvGraphicFramePr>
          <p:cNvPr id="107523" name="Object 3"/>
          <p:cNvGraphicFramePr>
            <a:graphicFrameLocks noChangeAspect="1"/>
          </p:cNvGraphicFramePr>
          <p:nvPr/>
        </p:nvGraphicFramePr>
        <p:xfrm>
          <a:off x="4291013" y="4770438"/>
          <a:ext cx="3663950" cy="1154112"/>
        </p:xfrm>
        <a:graphic>
          <a:graphicData uri="http://schemas.openxmlformats.org/presentationml/2006/ole">
            <mc:AlternateContent xmlns:mc="http://schemas.openxmlformats.org/markup-compatibility/2006">
              <mc:Choice xmlns:v="urn:schemas-microsoft-com:vml" Requires="v">
                <p:oleObj spid="_x0000_s15394" name="Equation" r:id="rId4" imgW="1409400" imgH="444240" progId="Equation.3">
                  <p:embed/>
                </p:oleObj>
              </mc:Choice>
              <mc:Fallback>
                <p:oleObj name="Equation" r:id="rId4" imgW="1409400" imgH="444240" progId="Equation.3">
                  <p:embed/>
                  <p:pic>
                    <p:nvPicPr>
                      <p:cNvPr id="1075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1013" y="4770438"/>
                        <a:ext cx="3663950" cy="11541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Rectangle 10"/>
          <p:cNvSpPr/>
          <p:nvPr/>
        </p:nvSpPr>
        <p:spPr>
          <a:xfrm>
            <a:off x="3307775" y="5924490"/>
            <a:ext cx="5177508" cy="400110"/>
          </a:xfrm>
          <a:prstGeom prst="rect">
            <a:avLst/>
          </a:prstGeom>
        </p:spPr>
        <p:txBody>
          <a:bodyPr wrap="none">
            <a:spAutoFit/>
          </a:bodyPr>
          <a:lstStyle/>
          <a:p>
            <a:r>
              <a:rPr lang="en-US" sz="2000" i="1" dirty="0"/>
              <a:t>d</a:t>
            </a:r>
            <a:r>
              <a:rPr lang="en-US" sz="2000" dirty="0"/>
              <a:t>: index of training document, </a:t>
            </a:r>
            <a:r>
              <a:rPr lang="en-US" sz="2000" i="1" dirty="0" err="1"/>
              <a:t>i</a:t>
            </a:r>
            <a:r>
              <a:rPr lang="en-US" sz="2000" dirty="0"/>
              <a:t>: index of a word</a:t>
            </a:r>
          </a:p>
        </p:txBody>
      </p:sp>
    </p:spTree>
    <p:extLst>
      <p:ext uri="{BB962C8B-B14F-4D97-AF65-F5344CB8AC3E}">
        <p14:creationId xmlns:p14="http://schemas.microsoft.com/office/powerpoint/2010/main" val="2545827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39128"/>
                <a:ext cx="10515600" cy="5121928"/>
              </a:xfrm>
            </p:spPr>
            <p:txBody>
              <a:bodyPr>
                <a:normAutofit/>
              </a:bodyPr>
              <a:lstStyle/>
              <a:p>
                <a:pPr marL="0" indent="0">
                  <a:buNone/>
                </a:pPr>
                <a:r>
                  <a:rPr lang="en-US" dirty="0"/>
                  <a:t>The data likelihood </a:t>
                </a: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a:rPr lang="en-US" b="0" i="1" smtClean="0">
                              <a:latin typeface="Cambria Math" panose="02040503050406030204" pitchFamily="18" charset="0"/>
                            </a:rPr>
                            <m:t>𝑡𝑟𝑎𝑖𝑛𝑖𝑛𝑔</m:t>
                          </m:r>
                          <m:r>
                            <a:rPr lang="en-US" b="0" i="1" smtClean="0">
                              <a:latin typeface="Cambria Math" panose="02040503050406030204" pitchFamily="18" charset="0"/>
                            </a:rPr>
                            <m:t> </m:t>
                          </m:r>
                          <m:r>
                            <a:rPr lang="en-US" b="0" i="1" smtClean="0">
                              <a:latin typeface="Cambria Math" panose="02040503050406030204" pitchFamily="18" charset="0"/>
                            </a:rPr>
                            <m:t>𝑑𝑎𝑡𝑎</m:t>
                          </m:r>
                        </m:e>
                      </m:d>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𝑑</m:t>
                          </m:r>
                          <m:r>
                            <a:rPr lang="en-US" b="0" i="1" smtClean="0">
                              <a:latin typeface="Cambria Math" panose="02040503050406030204" pitchFamily="18" charset="0"/>
                            </a:rPr>
                            <m:t>=1</m:t>
                          </m:r>
                        </m:sub>
                        <m:sup>
                          <m:r>
                            <a:rPr lang="en-US" b="0" i="1" smtClean="0">
                              <a:latin typeface="Cambria Math" panose="02040503050406030204" pitchFamily="18" charset="0"/>
                            </a:rPr>
                            <m:t>𝐷</m:t>
                          </m:r>
                        </m:sup>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𝑤𝑜𝑟𝑑𝑠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𝑑</m:t>
                              </m:r>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𝑑</m:t>
                                      </m:r>
                                    </m:sub>
                                  </m:sSub>
                                </m:e>
                              </m:d>
                            </m:e>
                          </m:nary>
                        </m:e>
                      </m:nary>
                    </m:oMath>
                  </m:oMathPara>
                </a14:m>
                <a:endParaRPr lang="en-US" dirty="0"/>
              </a:p>
              <a:p>
                <a:pPr marL="0" indent="0">
                  <a:buNone/>
                </a:pPr>
                <a:r>
                  <a:rPr lang="en-US" dirty="0"/>
                  <a:t> is maximized (subject to the constraint that </a:t>
                </a:r>
                <a:r>
                  <a:rPr lang="en-US" dirty="0" err="1"/>
                  <a:t>sum_w</a:t>
                </a:r>
                <a:r>
                  <a:rPr lang="en-US" dirty="0"/>
                  <a:t> p(</a:t>
                </a:r>
                <a:r>
                  <a:rPr lang="en-US" dirty="0" err="1"/>
                  <a:t>w|c</a:t>
                </a:r>
                <a:r>
                  <a:rPr lang="en-US" dirty="0"/>
                  <a:t>)=1) if we choose:</a:t>
                </a:r>
              </a:p>
              <a:p>
                <a:pPr marL="457200" lvl="1" indent="0">
                  <a:buNone/>
                </a:pP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occurrences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word</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in</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documents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type</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num>
                        <m:den>
                          <m:r>
                            <m:rPr>
                              <m:sty m:val="p"/>
                            </m:rPr>
                            <a:rPr lang="en-US" b="0" i="0" smtClean="0">
                              <a:latin typeface="Cambria Math" panose="02040503050406030204" pitchFamily="18" charset="0"/>
                              <a:ea typeface="Cambria Math" panose="02040503050406030204" pitchFamily="18" charset="0"/>
                            </a:rPr>
                            <m:t>total</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number</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words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in</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all</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documents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type</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den>
                      </m:f>
                    </m:oMath>
                  </m:oMathPara>
                </a14:m>
                <a:endParaRPr lang="en-US" dirty="0"/>
              </a:p>
              <a:p>
                <a:pPr marL="457200" lvl="1" indent="0">
                  <a:buNone/>
                </a:pP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documents</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of</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type</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𝑐</m:t>
                          </m:r>
                        </m:num>
                        <m:den>
                          <m:r>
                            <m:rPr>
                              <m:sty m:val="p"/>
                            </m:rPr>
                            <a:rPr lang="en-US">
                              <a:latin typeface="Cambria Math" panose="02040503050406030204" pitchFamily="18" charset="0"/>
                              <a:ea typeface="Cambria Math" panose="02040503050406030204" pitchFamily="18" charset="0"/>
                            </a:rPr>
                            <m:t>total</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number</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of</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documents</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39128"/>
                <a:ext cx="10515600" cy="5121928"/>
              </a:xfrm>
              <a:blipFill>
                <a:blip r:embed="rId2"/>
                <a:stretch>
                  <a:fillRect l="-1086" t="-19753"/>
                </a:stretch>
              </a:blipFill>
            </p:spPr>
            <p:txBody>
              <a:bodyPr/>
              <a:lstStyle/>
              <a:p>
                <a:r>
                  <a:rPr lang="en-US">
                    <a:noFill/>
                  </a:rPr>
                  <a:t> </a:t>
                </a:r>
              </a:p>
            </p:txBody>
          </p:sp>
        </mc:Fallback>
      </mc:AlternateContent>
    </p:spTree>
    <p:extLst>
      <p:ext uri="{BB962C8B-B14F-4D97-AF65-F5344CB8AC3E}">
        <p14:creationId xmlns:p14="http://schemas.microsoft.com/office/powerpoint/2010/main" val="1171361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39128"/>
                <a:ext cx="10515600" cy="5121928"/>
              </a:xfrm>
            </p:spPr>
            <p:txBody>
              <a:bodyPr>
                <a:normAutofit/>
              </a:bodyPr>
              <a:lstStyle/>
              <a:p>
                <a:pPr marL="0" indent="0">
                  <a:buNone/>
                </a:pPr>
                <a:r>
                  <a:rPr lang="en-US" dirty="0"/>
                  <a:t>The data likelihood </a:t>
                </a: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a:rPr lang="en-US" b="0" i="1" smtClean="0">
                              <a:latin typeface="Cambria Math" panose="02040503050406030204" pitchFamily="18" charset="0"/>
                            </a:rPr>
                            <m:t>𝑡𝑟𝑎𝑖𝑛𝑖𝑛𝑔</m:t>
                          </m:r>
                          <m:r>
                            <a:rPr lang="en-US" b="0" i="1" smtClean="0">
                              <a:latin typeface="Cambria Math" panose="02040503050406030204" pitchFamily="18" charset="0"/>
                            </a:rPr>
                            <m:t> </m:t>
                          </m:r>
                          <m:r>
                            <a:rPr lang="en-US" b="0" i="1" smtClean="0">
                              <a:latin typeface="Cambria Math" panose="02040503050406030204" pitchFamily="18" charset="0"/>
                            </a:rPr>
                            <m:t>𝑑𝑎𝑡𝑎</m:t>
                          </m:r>
                        </m:e>
                      </m:d>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𝑑</m:t>
                          </m:r>
                          <m:r>
                            <a:rPr lang="en-US" b="0" i="1" smtClean="0">
                              <a:latin typeface="Cambria Math" panose="02040503050406030204" pitchFamily="18" charset="0"/>
                            </a:rPr>
                            <m:t>=1</m:t>
                          </m:r>
                        </m:sub>
                        <m:sup>
                          <m:r>
                            <a:rPr lang="en-US" b="0" i="1" smtClean="0">
                              <a:latin typeface="Cambria Math" panose="02040503050406030204" pitchFamily="18" charset="0"/>
                            </a:rPr>
                            <m:t>𝐷</m:t>
                          </m:r>
                        </m:sup>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𝑢𝑛𝑖𝑞𝑢𝑒</m:t>
                              </m:r>
                              <m:r>
                                <a:rPr lang="en-US" b="0" i="1" smtClean="0">
                                  <a:latin typeface="Cambria Math" panose="02040503050406030204" pitchFamily="18" charset="0"/>
                                </a:rPr>
                                <m:t> </m:t>
                              </m:r>
                              <m:r>
                                <a:rPr lang="en-US" b="0" i="1" smtClean="0">
                                  <a:latin typeface="Cambria Math" panose="02040503050406030204" pitchFamily="18" charset="0"/>
                                </a:rPr>
                                <m:t>𝑤𝑜𝑟𝑑𝑠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𝑑</m:t>
                              </m:r>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𝑑</m:t>
                                      </m:r>
                                    </m:sub>
                                  </m:sSub>
                                </m:e>
                              </m:d>
                            </m:e>
                          </m:nary>
                        </m:e>
                      </m:nary>
                    </m:oMath>
                  </m:oMathPara>
                </a14:m>
                <a:endParaRPr lang="en-US" dirty="0"/>
              </a:p>
              <a:p>
                <a:pPr marL="0" indent="0">
                  <a:buNone/>
                </a:pPr>
                <a:r>
                  <a:rPr lang="en-US" dirty="0"/>
                  <a:t> is maximized (subject to the constraint that </a:t>
                </a:r>
                <a:r>
                  <a:rPr lang="en-US" dirty="0" err="1"/>
                  <a:t>sum_w</a:t>
                </a:r>
                <a:r>
                  <a:rPr lang="en-US" dirty="0"/>
                  <a:t> p(</a:t>
                </a:r>
                <a:r>
                  <a:rPr lang="en-US" dirty="0" err="1"/>
                  <a:t>w|c</a:t>
                </a:r>
                <a:r>
                  <a:rPr lang="en-US"/>
                  <a:t>)=1) if </a:t>
                </a:r>
                <a:r>
                  <a:rPr lang="en-US" dirty="0"/>
                  <a:t>we choose:</a:t>
                </a:r>
              </a:p>
              <a:p>
                <a:pPr marL="457200" lvl="1" indent="0">
                  <a:buNone/>
                </a:pP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documents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type</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containing</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word</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num>
                        <m:den>
                          <m:r>
                            <m:rPr>
                              <m:sty m:val="p"/>
                            </m:rPr>
                            <a:rPr lang="en-US" b="0" i="0" smtClean="0">
                              <a:latin typeface="Cambria Math" panose="02040503050406030204" pitchFamily="18" charset="0"/>
                              <a:ea typeface="Cambria Math" panose="02040503050406030204" pitchFamily="18" charset="0"/>
                            </a:rPr>
                            <m:t>total</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number</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documents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type</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den>
                      </m:f>
                    </m:oMath>
                  </m:oMathPara>
                </a14:m>
                <a:endParaRPr lang="en-US" dirty="0"/>
              </a:p>
              <a:p>
                <a:pPr marL="457200" lvl="1" indent="0">
                  <a:buNone/>
                </a:pP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documents</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of</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type</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𝑐</m:t>
                          </m:r>
                        </m:num>
                        <m:den>
                          <m:r>
                            <m:rPr>
                              <m:sty m:val="p"/>
                            </m:rPr>
                            <a:rPr lang="en-US">
                              <a:latin typeface="Cambria Math" panose="02040503050406030204" pitchFamily="18" charset="0"/>
                              <a:ea typeface="Cambria Math" panose="02040503050406030204" pitchFamily="18" charset="0"/>
                            </a:rPr>
                            <m:t>total</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number</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of</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documents</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39128"/>
                <a:ext cx="10515600" cy="5121928"/>
              </a:xfrm>
              <a:blipFill>
                <a:blip r:embed="rId2"/>
                <a:stretch>
                  <a:fillRect l="-1086" t="-19753"/>
                </a:stretch>
              </a:blipFill>
            </p:spPr>
            <p:txBody>
              <a:bodyPr/>
              <a:lstStyle/>
              <a:p>
                <a:r>
                  <a:rPr lang="en-US">
                    <a:noFill/>
                  </a:rPr>
                  <a:t> </a:t>
                </a:r>
              </a:p>
            </p:txBody>
          </p:sp>
        </mc:Fallback>
      </mc:AlternateContent>
    </p:spTree>
    <p:extLst>
      <p:ext uri="{BB962C8B-B14F-4D97-AF65-F5344CB8AC3E}">
        <p14:creationId xmlns:p14="http://schemas.microsoft.com/office/powerpoint/2010/main" val="1058795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 and Bayesian Learning</a:t>
            </a:r>
          </a:p>
        </p:txBody>
      </p:sp>
      <p:sp>
        <p:nvSpPr>
          <p:cNvPr id="3" name="Content Placeholder 2"/>
          <p:cNvSpPr>
            <a:spLocks noGrp="1"/>
          </p:cNvSpPr>
          <p:nvPr>
            <p:ph idx="1"/>
          </p:nvPr>
        </p:nvSpPr>
        <p:spPr>
          <a:xfrm>
            <a:off x="838200" y="1825624"/>
            <a:ext cx="10515600" cy="4603455"/>
          </a:xfrm>
        </p:spPr>
        <p:txBody>
          <a:bodyPr>
            <a:normAutofit/>
          </a:bodyPr>
          <a:lstStyle/>
          <a:p>
            <a:r>
              <a:rPr lang="en-US" dirty="0">
                <a:solidFill>
                  <a:schemeClr val="bg1">
                    <a:lumMod val="75000"/>
                  </a:schemeClr>
                </a:solidFill>
              </a:rPr>
              <a:t>Bayes Rule</a:t>
            </a:r>
          </a:p>
          <a:p>
            <a:r>
              <a:rPr lang="en-US" dirty="0">
                <a:solidFill>
                  <a:schemeClr val="bg1">
                    <a:lumMod val="75000"/>
                  </a:schemeClr>
                </a:solidFill>
              </a:rPr>
              <a:t>Bayesian Inference</a:t>
            </a:r>
          </a:p>
          <a:p>
            <a:pPr lvl="1"/>
            <a:r>
              <a:rPr lang="en-US" dirty="0">
                <a:solidFill>
                  <a:schemeClr val="bg1">
                    <a:lumMod val="75000"/>
                  </a:schemeClr>
                </a:solidFill>
              </a:rPr>
              <a:t>Misdiagnosis</a:t>
            </a:r>
          </a:p>
          <a:p>
            <a:pPr lvl="1"/>
            <a:r>
              <a:rPr lang="en-US" dirty="0">
                <a:solidFill>
                  <a:schemeClr val="bg1">
                    <a:lumMod val="75000"/>
                  </a:schemeClr>
                </a:solidFill>
              </a:rPr>
              <a:t>The Bayesian “Decision”</a:t>
            </a:r>
          </a:p>
          <a:p>
            <a:pPr lvl="1"/>
            <a:r>
              <a:rPr lang="en-US" dirty="0">
                <a:solidFill>
                  <a:schemeClr val="bg1">
                    <a:lumMod val="75000"/>
                  </a:schemeClr>
                </a:solidFill>
              </a:rPr>
              <a:t>The “Naïve Bayesian” Assumption</a:t>
            </a:r>
          </a:p>
          <a:p>
            <a:pPr lvl="1"/>
            <a:r>
              <a:rPr lang="en-US" dirty="0">
                <a:solidFill>
                  <a:schemeClr val="bg1">
                    <a:lumMod val="75000"/>
                  </a:schemeClr>
                </a:solidFill>
              </a:rPr>
              <a:t>Bag of Words (</a:t>
            </a:r>
            <a:r>
              <a:rPr lang="en-US" dirty="0" err="1">
                <a:solidFill>
                  <a:schemeClr val="bg1">
                    <a:lumMod val="75000"/>
                  </a:schemeClr>
                </a:solidFill>
              </a:rPr>
              <a:t>BoW</a:t>
            </a:r>
            <a:r>
              <a:rPr lang="en-US" dirty="0">
                <a:solidFill>
                  <a:schemeClr val="bg1">
                    <a:lumMod val="75000"/>
                  </a:schemeClr>
                </a:solidFill>
              </a:rPr>
              <a:t>)</a:t>
            </a:r>
          </a:p>
          <a:p>
            <a:pPr lvl="1"/>
            <a:r>
              <a:rPr lang="en-US" dirty="0">
                <a:solidFill>
                  <a:schemeClr val="bg1">
                    <a:lumMod val="75000"/>
                  </a:schemeClr>
                </a:solidFill>
              </a:rPr>
              <a:t>Bigrams</a:t>
            </a:r>
          </a:p>
          <a:p>
            <a:r>
              <a:rPr lang="en-US" dirty="0">
                <a:solidFill>
                  <a:schemeClr val="bg1">
                    <a:lumMod val="75000"/>
                  </a:schemeClr>
                </a:solidFill>
              </a:rPr>
              <a:t>Bayesian Learning</a:t>
            </a:r>
          </a:p>
          <a:p>
            <a:pPr lvl="1"/>
            <a:r>
              <a:rPr lang="en-US" dirty="0">
                <a:solidFill>
                  <a:schemeClr val="bg1">
                    <a:lumMod val="75000"/>
                  </a:schemeClr>
                </a:solidFill>
              </a:rPr>
              <a:t>Maximum Likelihood estimation of parameters</a:t>
            </a:r>
          </a:p>
          <a:p>
            <a:pPr lvl="1"/>
            <a:r>
              <a:rPr lang="en-US" dirty="0"/>
              <a:t>Laplace Smoothing</a:t>
            </a:r>
          </a:p>
          <a:p>
            <a:endParaRPr lang="en-US" dirty="0"/>
          </a:p>
        </p:txBody>
      </p:sp>
    </p:spTree>
    <p:extLst>
      <p:ext uri="{BB962C8B-B14F-4D97-AF65-F5344CB8AC3E}">
        <p14:creationId xmlns:p14="http://schemas.microsoft.com/office/powerpoint/2010/main" val="1964830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probability that the sun will fail to rise tomorrow?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 times we have observed the sun to rise = 100,000,000</a:t>
                </a:r>
              </a:p>
              <a:p>
                <a:r>
                  <a:rPr lang="en-US" dirty="0"/>
                  <a:t># times we have observed the sun not to rise = 0</a:t>
                </a:r>
              </a:p>
              <a:p>
                <a:r>
                  <a:rPr lang="en-US" dirty="0"/>
                  <a:t>Estimated probability the sun will not rise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0+100,000,000</m:t>
                        </m:r>
                      </m:den>
                    </m:f>
                    <m:r>
                      <a:rPr lang="en-US" b="0" i="1" smtClean="0">
                        <a:latin typeface="Cambria Math" panose="02040503050406030204" pitchFamily="18" charset="0"/>
                      </a:rPr>
                      <m:t>=0</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0755" y="3517900"/>
            <a:ext cx="3340100" cy="3340100"/>
          </a:xfrm>
          <a:prstGeom prst="rect">
            <a:avLst/>
          </a:prstGeom>
        </p:spPr>
      </p:pic>
      <p:sp>
        <p:nvSpPr>
          <p:cNvPr id="5" name="TextBox 4"/>
          <p:cNvSpPr txBox="1"/>
          <p:nvPr/>
        </p:nvSpPr>
        <p:spPr>
          <a:xfrm>
            <a:off x="5844618" y="4722829"/>
            <a:ext cx="1436227" cy="584775"/>
          </a:xfrm>
          <a:prstGeom prst="rect">
            <a:avLst/>
          </a:prstGeom>
          <a:noFill/>
        </p:spPr>
        <p:txBody>
          <a:bodyPr wrap="none" rtlCol="0">
            <a:spAutoFit/>
          </a:bodyPr>
          <a:lstStyle/>
          <a:p>
            <a:r>
              <a:rPr lang="en-US" sz="3200" dirty="0"/>
              <a:t>Oops….</a:t>
            </a:r>
          </a:p>
        </p:txBody>
      </p:sp>
    </p:spTree>
    <p:extLst>
      <p:ext uri="{BB962C8B-B14F-4D97-AF65-F5344CB8AC3E}">
        <p14:creationId xmlns:p14="http://schemas.microsoft.com/office/powerpoint/2010/main" val="3276884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Laplace 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45996"/>
                <a:ext cx="10515600" cy="4630967"/>
              </a:xfrm>
            </p:spPr>
            <p:txBody>
              <a:bodyPr/>
              <a:lstStyle/>
              <a:p>
                <a:r>
                  <a:rPr lang="en-US" dirty="0"/>
                  <a:t>The basic idea: add 1 “unobserved observation” to every possible event</a:t>
                </a:r>
              </a:p>
              <a:p>
                <a:r>
                  <a:rPr lang="en-US" dirty="0"/>
                  <a:t># times the sun has risen or might have ever risen = 100,000,000+1 = 100,000,001</a:t>
                </a:r>
              </a:p>
              <a:p>
                <a:r>
                  <a:rPr lang="en-US" dirty="0"/>
                  <a:t># times the sun has failed to rise or might have ever failed to rise = 0+1 = 1</a:t>
                </a:r>
              </a:p>
              <a:p>
                <a:r>
                  <a:rPr lang="en-US" dirty="0"/>
                  <a:t>Estimated probability the sun will not rise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1+100,000,001</m:t>
                        </m:r>
                      </m:den>
                    </m:f>
                    <m:r>
                      <a:rPr lang="en-US" b="0" i="1" smtClean="0">
                        <a:latin typeface="Cambria Math" panose="02040503050406030204" pitchFamily="18" charset="0"/>
                      </a:rPr>
                      <m:t>=0.0000000099999998</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45996"/>
                <a:ext cx="10515600" cy="4630967"/>
              </a:xfrm>
              <a:blipFill rotWithShape="0">
                <a:blip r:embed="rId2"/>
                <a:stretch>
                  <a:fillRect l="-1043" t="-2240" r="-232"/>
                </a:stretch>
              </a:blipFill>
            </p:spPr>
            <p:txBody>
              <a:bodyPr/>
              <a:lstStyle/>
              <a:p>
                <a:r>
                  <a:rPr lang="en-US">
                    <a:noFill/>
                  </a:rPr>
                  <a:t> </a:t>
                </a:r>
              </a:p>
            </p:txBody>
          </p:sp>
        </mc:Fallback>
      </mc:AlternateContent>
    </p:spTree>
    <p:extLst>
      <p:ext uri="{BB962C8B-B14F-4D97-AF65-F5344CB8AC3E}">
        <p14:creationId xmlns:p14="http://schemas.microsoft.com/office/powerpoint/2010/main" val="3584277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868362"/>
          </a:xfrm>
        </p:spPr>
        <p:txBody>
          <a:bodyPr/>
          <a:lstStyle/>
          <a:p>
            <a:r>
              <a:rPr lang="en-US" dirty="0"/>
              <a:t>Parameter estimation</a:t>
            </a:r>
          </a:p>
        </p:txBody>
      </p:sp>
      <p:sp>
        <p:nvSpPr>
          <p:cNvPr id="3" name="Content Placeholder 2"/>
          <p:cNvSpPr>
            <a:spLocks noGrp="1"/>
          </p:cNvSpPr>
          <p:nvPr>
            <p:ph idx="1"/>
          </p:nvPr>
        </p:nvSpPr>
        <p:spPr>
          <a:xfrm>
            <a:off x="1676400" y="1066801"/>
            <a:ext cx="8915400" cy="4191000"/>
          </a:xfrm>
        </p:spPr>
        <p:txBody>
          <a:bodyPr/>
          <a:lstStyle/>
          <a:p>
            <a:r>
              <a:rPr lang="en-US" sz="2400" dirty="0">
                <a:cs typeface="Times New Roman"/>
              </a:rPr>
              <a:t>ML (Maximum Likelihood) parameter estimate:</a:t>
            </a:r>
            <a:endParaRPr lang="en-US" sz="2000" dirty="0">
              <a:cs typeface="Times New Roman"/>
            </a:endParaRPr>
          </a:p>
          <a:p>
            <a:pPr lvl="1"/>
            <a:endParaRPr lang="en-US" dirty="0">
              <a:cs typeface="Times New Roman"/>
            </a:endParaRPr>
          </a:p>
          <a:p>
            <a:pPr lvl="1">
              <a:buNone/>
            </a:pPr>
            <a:endParaRPr lang="en-US" dirty="0">
              <a:cs typeface="Times New Roman"/>
            </a:endParaRPr>
          </a:p>
          <a:p>
            <a:pPr lvl="1">
              <a:buNone/>
            </a:pPr>
            <a:endParaRPr lang="en-US" dirty="0">
              <a:cs typeface="Times New Roman"/>
            </a:endParaRPr>
          </a:p>
          <a:p>
            <a:r>
              <a:rPr lang="en-US" sz="2400" dirty="0">
                <a:cs typeface="Times New Roman"/>
              </a:rPr>
              <a:t>Laplacian Smoothing estimate</a:t>
            </a:r>
          </a:p>
          <a:p>
            <a:pPr lvl="1"/>
            <a:r>
              <a:rPr lang="en-US" sz="2000" dirty="0">
                <a:cs typeface="Times New Roman"/>
              </a:rPr>
              <a:t>How can you estimate the probability of a word you never saw in the training set?  (Hint: what happens if you give it probability 0, then it actually occurs in a test document?)</a:t>
            </a:r>
          </a:p>
          <a:p>
            <a:pPr lvl="1"/>
            <a:r>
              <a:rPr lang="en-US" sz="2000" b="1" dirty="0" err="1">
                <a:cs typeface="Times New Roman"/>
              </a:rPr>
              <a:t>Laplacian</a:t>
            </a:r>
            <a:r>
              <a:rPr lang="en-US" sz="2000" b="1" dirty="0">
                <a:cs typeface="Times New Roman"/>
              </a:rPr>
              <a:t> smoothing: </a:t>
            </a:r>
            <a:r>
              <a:rPr lang="en-US" sz="2000" dirty="0">
                <a:cs typeface="Times New Roman"/>
              </a:rPr>
              <a:t>pretend you have seen every vocabulary word one more time than you actually did</a:t>
            </a:r>
            <a:br>
              <a:rPr lang="en-US" sz="2000" dirty="0">
                <a:cs typeface="Times New Roman"/>
              </a:rPr>
            </a:br>
            <a:br>
              <a:rPr lang="en-US" sz="2000" dirty="0">
                <a:cs typeface="Times New Roman"/>
              </a:rPr>
            </a:br>
            <a:endParaRPr lang="en-US" sz="2000" dirty="0"/>
          </a:p>
          <a:p>
            <a:pPr lvl="1">
              <a:buNone/>
            </a:pPr>
            <a:endParaRPr lang="en-US" sz="1000" dirty="0">
              <a:cs typeface="Times New Roman"/>
            </a:endParaRPr>
          </a:p>
        </p:txBody>
      </p:sp>
      <p:sp>
        <p:nvSpPr>
          <p:cNvPr id="8" name="Rectangle 7"/>
          <p:cNvSpPr/>
          <p:nvPr/>
        </p:nvSpPr>
        <p:spPr>
          <a:xfrm>
            <a:off x="1981200" y="4876800"/>
            <a:ext cx="1982146" cy="400110"/>
          </a:xfrm>
          <a:prstGeom prst="rect">
            <a:avLst/>
          </a:prstGeom>
        </p:spPr>
        <p:txBody>
          <a:bodyPr wrap="none">
            <a:spAutoFit/>
          </a:bodyPr>
          <a:lstStyle/>
          <a:p>
            <a:r>
              <a:rPr lang="en-US" sz="2000" dirty="0">
                <a:solidFill>
                  <a:srgbClr val="0066FF"/>
                </a:solidFill>
              </a:rPr>
              <a:t> P(word | class) =</a:t>
            </a:r>
            <a:endParaRPr lang="en-US" sz="2000" dirty="0"/>
          </a:p>
        </p:txBody>
      </p:sp>
      <p:sp>
        <p:nvSpPr>
          <p:cNvPr id="10" name="Rectangle 9"/>
          <p:cNvSpPr/>
          <p:nvPr/>
        </p:nvSpPr>
        <p:spPr>
          <a:xfrm>
            <a:off x="4191000" y="4572000"/>
            <a:ext cx="5924442" cy="400110"/>
          </a:xfrm>
          <a:prstGeom prst="rect">
            <a:avLst/>
          </a:prstGeom>
        </p:spPr>
        <p:txBody>
          <a:bodyPr wrap="none">
            <a:spAutoFit/>
          </a:bodyPr>
          <a:lstStyle/>
          <a:p>
            <a:r>
              <a:rPr lang="en-US" sz="2000" dirty="0">
                <a:solidFill>
                  <a:srgbClr val="0066FF"/>
                </a:solidFill>
              </a:rPr>
              <a:t># of occurrences of this word in docs from this class + 1</a:t>
            </a:r>
            <a:endParaRPr lang="en-US" sz="2000" dirty="0"/>
          </a:p>
        </p:txBody>
      </p:sp>
      <p:sp>
        <p:nvSpPr>
          <p:cNvPr id="11" name="Rectangle 10"/>
          <p:cNvSpPr/>
          <p:nvPr/>
        </p:nvSpPr>
        <p:spPr>
          <a:xfrm>
            <a:off x="4783853" y="5029200"/>
            <a:ext cx="4551631" cy="400110"/>
          </a:xfrm>
          <a:prstGeom prst="rect">
            <a:avLst/>
          </a:prstGeom>
        </p:spPr>
        <p:txBody>
          <a:bodyPr wrap="none">
            <a:spAutoFit/>
          </a:bodyPr>
          <a:lstStyle/>
          <a:p>
            <a:r>
              <a:rPr lang="en-US" sz="2000" dirty="0">
                <a:solidFill>
                  <a:srgbClr val="0066FF"/>
                </a:solidFill>
              </a:rPr>
              <a:t>total # of words in docs from this class + V</a:t>
            </a:r>
            <a:endParaRPr lang="en-US" sz="2000" dirty="0"/>
          </a:p>
        </p:txBody>
      </p:sp>
      <p:cxnSp>
        <p:nvCxnSpPr>
          <p:cNvPr id="12" name="Straight Connector 11"/>
          <p:cNvCxnSpPr/>
          <p:nvPr/>
        </p:nvCxnSpPr>
        <p:spPr>
          <a:xfrm>
            <a:off x="4250452" y="5029200"/>
            <a:ext cx="6265148" cy="0"/>
          </a:xfrm>
          <a:prstGeom prst="line">
            <a:avLst/>
          </a:prstGeom>
          <a:ln w="19050">
            <a:solidFill>
              <a:srgbClr val="0066FF"/>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91932" y="5581710"/>
            <a:ext cx="3724225" cy="400110"/>
          </a:xfrm>
          <a:prstGeom prst="rect">
            <a:avLst/>
          </a:prstGeom>
        </p:spPr>
        <p:txBody>
          <a:bodyPr wrap="none">
            <a:spAutoFit/>
          </a:bodyPr>
          <a:lstStyle/>
          <a:p>
            <a:r>
              <a:rPr lang="en-US" sz="2000" dirty="0">
                <a:solidFill>
                  <a:srgbClr val="0066FF"/>
                </a:solidFill>
              </a:rPr>
              <a:t>(V: total number of unique words)</a:t>
            </a:r>
            <a:endParaRPr lang="en-US" sz="2000" dirty="0"/>
          </a:p>
        </p:txBody>
      </p:sp>
      <p:sp>
        <p:nvSpPr>
          <p:cNvPr id="13" name="Rectangle 12"/>
          <p:cNvSpPr/>
          <p:nvPr/>
        </p:nvSpPr>
        <p:spPr>
          <a:xfrm>
            <a:off x="1905000" y="2057400"/>
            <a:ext cx="1982146" cy="400110"/>
          </a:xfrm>
          <a:prstGeom prst="rect">
            <a:avLst/>
          </a:prstGeom>
        </p:spPr>
        <p:txBody>
          <a:bodyPr wrap="none">
            <a:spAutoFit/>
          </a:bodyPr>
          <a:lstStyle/>
          <a:p>
            <a:r>
              <a:rPr lang="en-US" sz="2000" dirty="0">
                <a:solidFill>
                  <a:srgbClr val="0066FF"/>
                </a:solidFill>
              </a:rPr>
              <a:t> P(word | class) =</a:t>
            </a:r>
            <a:endParaRPr lang="en-US" sz="2000" dirty="0"/>
          </a:p>
        </p:txBody>
      </p:sp>
      <p:sp>
        <p:nvSpPr>
          <p:cNvPr id="14" name="Rectangle 13"/>
          <p:cNvSpPr/>
          <p:nvPr/>
        </p:nvSpPr>
        <p:spPr>
          <a:xfrm>
            <a:off x="4343401" y="1752600"/>
            <a:ext cx="5550943" cy="400110"/>
          </a:xfrm>
          <a:prstGeom prst="rect">
            <a:avLst/>
          </a:prstGeom>
        </p:spPr>
        <p:txBody>
          <a:bodyPr wrap="none">
            <a:spAutoFit/>
          </a:bodyPr>
          <a:lstStyle/>
          <a:p>
            <a:r>
              <a:rPr lang="en-US" sz="2000" dirty="0">
                <a:solidFill>
                  <a:srgbClr val="0066FF"/>
                </a:solidFill>
              </a:rPr>
              <a:t># of occurrences of this word in docs from this class</a:t>
            </a:r>
            <a:endParaRPr lang="en-US" sz="2000" dirty="0"/>
          </a:p>
        </p:txBody>
      </p:sp>
      <p:sp>
        <p:nvSpPr>
          <p:cNvPr id="15" name="Rectangle 14"/>
          <p:cNvSpPr/>
          <p:nvPr/>
        </p:nvSpPr>
        <p:spPr>
          <a:xfrm>
            <a:off x="5088652" y="2209800"/>
            <a:ext cx="5655548" cy="400110"/>
          </a:xfrm>
          <a:prstGeom prst="rect">
            <a:avLst/>
          </a:prstGeom>
        </p:spPr>
        <p:txBody>
          <a:bodyPr wrap="square">
            <a:spAutoFit/>
          </a:bodyPr>
          <a:lstStyle/>
          <a:p>
            <a:r>
              <a:rPr lang="en-US" sz="2000" dirty="0">
                <a:solidFill>
                  <a:srgbClr val="0066FF"/>
                </a:solidFill>
              </a:rPr>
              <a:t>total # of words in docs from this class</a:t>
            </a:r>
            <a:endParaRPr lang="en-US" sz="2000" dirty="0"/>
          </a:p>
        </p:txBody>
      </p:sp>
      <p:cxnSp>
        <p:nvCxnSpPr>
          <p:cNvPr id="16" name="Straight Connector 15"/>
          <p:cNvCxnSpPr/>
          <p:nvPr/>
        </p:nvCxnSpPr>
        <p:spPr>
          <a:xfrm>
            <a:off x="4419600" y="2209800"/>
            <a:ext cx="5791200" cy="19110"/>
          </a:xfrm>
          <a:prstGeom prst="line">
            <a:avLst/>
          </a:prstGeom>
          <a:ln w="19050">
            <a:solidFill>
              <a:srgbClr val="00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458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447800"/>
          </a:xfrm>
        </p:spPr>
        <p:txBody>
          <a:bodyPr/>
          <a:lstStyle/>
          <a:p>
            <a:r>
              <a:rPr lang="en-US" dirty="0"/>
              <a:t>Summary: Naïve Bayes for Document Classification</a:t>
            </a:r>
          </a:p>
        </p:txBody>
      </p:sp>
      <p:sp>
        <p:nvSpPr>
          <p:cNvPr id="3" name="Content Placeholder 2"/>
          <p:cNvSpPr>
            <a:spLocks noGrp="1"/>
          </p:cNvSpPr>
          <p:nvPr>
            <p:ph idx="1"/>
          </p:nvPr>
        </p:nvSpPr>
        <p:spPr>
          <a:xfrm>
            <a:off x="1981200" y="1570038"/>
            <a:ext cx="8229600" cy="5059363"/>
          </a:xfrm>
        </p:spPr>
        <p:txBody>
          <a:bodyPr/>
          <a:lstStyle/>
          <a:p>
            <a:r>
              <a:rPr lang="en-US" dirty="0"/>
              <a:t>Naïve Bayes model: assign the document to the class with the highest posterior </a:t>
            </a:r>
          </a:p>
          <a:p>
            <a:endParaRPr lang="en-US" dirty="0"/>
          </a:p>
          <a:p>
            <a:pPr>
              <a:buNone/>
            </a:pPr>
            <a:endParaRPr lang="en-US" dirty="0"/>
          </a:p>
          <a:p>
            <a:r>
              <a:rPr lang="en-US" dirty="0"/>
              <a:t>Model parameters:</a:t>
            </a:r>
          </a:p>
          <a:p>
            <a:endParaRPr lang="en-US" dirty="0"/>
          </a:p>
        </p:txBody>
      </p:sp>
      <p:graphicFrame>
        <p:nvGraphicFramePr>
          <p:cNvPr id="95234" name="Object 2"/>
          <p:cNvGraphicFramePr>
            <a:graphicFrameLocks noChangeAspect="1"/>
          </p:cNvGraphicFramePr>
          <p:nvPr/>
        </p:nvGraphicFramePr>
        <p:xfrm>
          <a:off x="3224214" y="2627314"/>
          <a:ext cx="5437187" cy="877887"/>
        </p:xfrm>
        <a:graphic>
          <a:graphicData uri="http://schemas.openxmlformats.org/presentationml/2006/ole">
            <mc:AlternateContent xmlns:mc="http://schemas.openxmlformats.org/markup-compatibility/2006">
              <mc:Choice xmlns:v="urn:schemas-microsoft-com:vml" Requires="v">
                <p:oleObj spid="_x0000_s16417" name="Equation" r:id="rId4" imgW="2832100" imgH="457200" progId="Equation.3">
                  <p:embed/>
                </p:oleObj>
              </mc:Choice>
              <mc:Fallback>
                <p:oleObj name="Equation" r:id="rId4" imgW="2832100" imgH="457200" progId="Equation.3">
                  <p:embed/>
                  <p:pic>
                    <p:nvPicPr>
                      <p:cNvPr id="95234" name="Object 2"/>
                      <p:cNvPicPr>
                        <a:picLocks noChangeAspect="1" noChangeArrowheads="1"/>
                      </p:cNvPicPr>
                      <p:nvPr/>
                    </p:nvPicPr>
                    <p:blipFill>
                      <a:blip r:embed="rId5"/>
                      <a:srcRect/>
                      <a:stretch>
                        <a:fillRect/>
                      </a:stretch>
                    </p:blipFill>
                    <p:spPr bwMode="auto">
                      <a:xfrm>
                        <a:off x="3224214" y="2627314"/>
                        <a:ext cx="5437187" cy="87788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Rectangle 4"/>
          <p:cNvSpPr/>
          <p:nvPr/>
        </p:nvSpPr>
        <p:spPr>
          <a:xfrm>
            <a:off x="3124200" y="5142131"/>
            <a:ext cx="13716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(class</a:t>
            </a:r>
            <a:r>
              <a:rPr lang="en-US" baseline="-25000" dirty="0">
                <a:solidFill>
                  <a:schemeClr val="tx1"/>
                </a:solidFill>
                <a:latin typeface="Times New Roman" pitchFamily="18" charset="0"/>
                <a:cs typeface="Times New Roman" pitchFamily="18" charset="0"/>
              </a:rPr>
              <a:t>1</a:t>
            </a:r>
            <a:r>
              <a:rPr lang="en-US" dirty="0">
                <a:solidFill>
                  <a:schemeClr val="tx1"/>
                </a:solidFill>
                <a:latin typeface="Times New Roman" pitchFamily="18" charset="0"/>
                <a:cs typeface="Times New Roman" pitchFamily="18" charset="0"/>
              </a:rPr>
              <a:t>)</a:t>
            </a:r>
          </a:p>
          <a:p>
            <a:pPr algn="ctr">
              <a:lnSpc>
                <a:spcPct val="150000"/>
              </a:lnSpc>
            </a:pPr>
            <a:r>
              <a:rPr lang="en-US" dirty="0">
                <a:solidFill>
                  <a:schemeClr val="tx1"/>
                </a:solidFill>
                <a:latin typeface="Times New Roman" pitchFamily="18" charset="0"/>
                <a:cs typeface="Times New Roman" pitchFamily="18" charset="0"/>
              </a:rPr>
              <a:t>…</a:t>
            </a:r>
          </a:p>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dirty="0" err="1">
                <a:solidFill>
                  <a:schemeClr val="tx1"/>
                </a:solidFill>
                <a:latin typeface="Times New Roman" pitchFamily="18" charset="0"/>
                <a:cs typeface="Times New Roman" pitchFamily="18" charset="0"/>
              </a:rPr>
              <a:t>class</a:t>
            </a:r>
            <a:r>
              <a:rPr lang="en-US" baseline="-25000" dirty="0" err="1">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a:t>
            </a:r>
          </a:p>
        </p:txBody>
      </p:sp>
      <p:sp>
        <p:nvSpPr>
          <p:cNvPr id="6" name="Rectangle 5"/>
          <p:cNvSpPr/>
          <p:nvPr/>
        </p:nvSpPr>
        <p:spPr>
          <a:xfrm>
            <a:off x="4953000" y="4837331"/>
            <a:ext cx="16002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w</a:t>
            </a:r>
            <a:r>
              <a:rPr lang="en-US" baseline="-25000" dirty="0">
                <a:solidFill>
                  <a:schemeClr val="tx1"/>
                </a:solidFill>
                <a:latin typeface="Times New Roman" pitchFamily="18" charset="0"/>
                <a:cs typeface="Times New Roman" pitchFamily="18" charset="0"/>
              </a:rPr>
              <a:t>1</a:t>
            </a:r>
            <a:r>
              <a:rPr lang="en-US" dirty="0">
                <a:solidFill>
                  <a:schemeClr val="tx1"/>
                </a:solidFill>
                <a:latin typeface="Times New Roman" pitchFamily="18" charset="0"/>
                <a:cs typeface="Times New Roman" pitchFamily="18" charset="0"/>
              </a:rPr>
              <a:t> | class</a:t>
            </a:r>
            <a:r>
              <a:rPr lang="en-US" baseline="-25000" dirty="0">
                <a:solidFill>
                  <a:schemeClr val="tx1"/>
                </a:solidFill>
                <a:latin typeface="Times New Roman" pitchFamily="18" charset="0"/>
                <a:cs typeface="Times New Roman" pitchFamily="18" charset="0"/>
              </a:rPr>
              <a:t>1</a:t>
            </a:r>
            <a:r>
              <a:rPr lang="en-US" dirty="0">
                <a:solidFill>
                  <a:schemeClr val="tx1"/>
                </a:solidFill>
                <a:latin typeface="Times New Roman" pitchFamily="18" charset="0"/>
                <a:cs typeface="Times New Roman" pitchFamily="18" charset="0"/>
              </a:rPr>
              <a:t>)</a:t>
            </a:r>
          </a:p>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w</a:t>
            </a:r>
            <a:r>
              <a:rPr lang="en-US" baseline="-25000" dirty="0">
                <a:solidFill>
                  <a:schemeClr val="tx1"/>
                </a:solidFill>
                <a:latin typeface="Times New Roman" pitchFamily="18" charset="0"/>
                <a:cs typeface="Times New Roman" pitchFamily="18" charset="0"/>
              </a:rPr>
              <a:t>2</a:t>
            </a:r>
            <a:r>
              <a:rPr lang="en-US" dirty="0">
                <a:solidFill>
                  <a:schemeClr val="tx1"/>
                </a:solidFill>
                <a:latin typeface="Times New Roman" pitchFamily="18" charset="0"/>
                <a:cs typeface="Times New Roman" pitchFamily="18" charset="0"/>
              </a:rPr>
              <a:t> | class</a:t>
            </a:r>
            <a:r>
              <a:rPr lang="en-US" baseline="-25000" dirty="0">
                <a:solidFill>
                  <a:schemeClr val="tx1"/>
                </a:solidFill>
                <a:latin typeface="Times New Roman" pitchFamily="18" charset="0"/>
                <a:cs typeface="Times New Roman" pitchFamily="18" charset="0"/>
              </a:rPr>
              <a:t>1</a:t>
            </a:r>
            <a:r>
              <a:rPr lang="en-US" dirty="0">
                <a:solidFill>
                  <a:schemeClr val="tx1"/>
                </a:solidFill>
                <a:latin typeface="Times New Roman" pitchFamily="18" charset="0"/>
                <a:cs typeface="Times New Roman" pitchFamily="18" charset="0"/>
              </a:rPr>
              <a:t>)</a:t>
            </a:r>
          </a:p>
          <a:p>
            <a:pPr algn="ctr">
              <a:lnSpc>
                <a:spcPct val="150000"/>
              </a:lnSpc>
            </a:pPr>
            <a:r>
              <a:rPr lang="en-US" dirty="0">
                <a:solidFill>
                  <a:schemeClr val="tx1"/>
                </a:solidFill>
                <a:latin typeface="Times New Roman" pitchFamily="18" charset="0"/>
                <a:cs typeface="Times New Roman" pitchFamily="18" charset="0"/>
              </a:rPr>
              <a:t>…</a:t>
            </a:r>
          </a:p>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i="1" dirty="0" err="1">
                <a:solidFill>
                  <a:schemeClr val="tx1"/>
                </a:solidFill>
                <a:latin typeface="Times New Roman" pitchFamily="18" charset="0"/>
                <a:cs typeface="Times New Roman" pitchFamily="18" charset="0"/>
              </a:rPr>
              <a:t>w</a:t>
            </a:r>
            <a:r>
              <a:rPr lang="en-US" i="1" baseline="-25000" dirty="0" err="1">
                <a:solidFill>
                  <a:schemeClr val="tx1"/>
                </a:solidFill>
                <a:latin typeface="Times New Roman" pitchFamily="18" charset="0"/>
                <a:cs typeface="Times New Roman" pitchFamily="18" charset="0"/>
              </a:rPr>
              <a:t>n</a:t>
            </a:r>
            <a:r>
              <a:rPr lang="en-US" dirty="0">
                <a:solidFill>
                  <a:schemeClr val="tx1"/>
                </a:solidFill>
                <a:latin typeface="Times New Roman" pitchFamily="18" charset="0"/>
                <a:cs typeface="Times New Roman" pitchFamily="18" charset="0"/>
              </a:rPr>
              <a:t> | class</a:t>
            </a:r>
            <a:r>
              <a:rPr lang="en-US" baseline="-25000" dirty="0">
                <a:solidFill>
                  <a:schemeClr val="tx1"/>
                </a:solidFill>
                <a:latin typeface="Times New Roman" pitchFamily="18" charset="0"/>
                <a:cs typeface="Times New Roman" pitchFamily="18" charset="0"/>
              </a:rPr>
              <a:t>1</a:t>
            </a:r>
            <a:r>
              <a:rPr lang="en-US" dirty="0">
                <a:solidFill>
                  <a:schemeClr val="tx1"/>
                </a:solidFill>
                <a:latin typeface="Times New Roman" pitchFamily="18" charset="0"/>
                <a:cs typeface="Times New Roman" pitchFamily="18" charset="0"/>
              </a:rPr>
              <a:t>)</a:t>
            </a:r>
          </a:p>
        </p:txBody>
      </p:sp>
      <p:sp>
        <p:nvSpPr>
          <p:cNvPr id="8" name="TextBox 7"/>
          <p:cNvSpPr txBox="1"/>
          <p:nvPr/>
        </p:nvSpPr>
        <p:spPr>
          <a:xfrm>
            <a:off x="5142578" y="4191001"/>
            <a:ext cx="1140632" cy="646331"/>
          </a:xfrm>
          <a:prstGeom prst="rect">
            <a:avLst/>
          </a:prstGeom>
          <a:noFill/>
        </p:spPr>
        <p:txBody>
          <a:bodyPr wrap="none" rtlCol="0">
            <a:spAutoFit/>
          </a:bodyPr>
          <a:lstStyle/>
          <a:p>
            <a:pPr algn="ctr"/>
            <a:r>
              <a:rPr lang="en-US" dirty="0">
                <a:solidFill>
                  <a:srgbClr val="FF0000"/>
                </a:solidFill>
              </a:rPr>
              <a:t>Likelihood</a:t>
            </a:r>
          </a:p>
          <a:p>
            <a:pPr algn="ctr"/>
            <a:r>
              <a:rPr lang="en-US" dirty="0">
                <a:solidFill>
                  <a:srgbClr val="FF0000"/>
                </a:solidFill>
              </a:rPr>
              <a:t>of class 1</a:t>
            </a:r>
          </a:p>
        </p:txBody>
      </p:sp>
      <p:sp>
        <p:nvSpPr>
          <p:cNvPr id="9" name="TextBox 8"/>
          <p:cNvSpPr txBox="1"/>
          <p:nvPr/>
        </p:nvSpPr>
        <p:spPr>
          <a:xfrm>
            <a:off x="3468470" y="4380131"/>
            <a:ext cx="646331" cy="369332"/>
          </a:xfrm>
          <a:prstGeom prst="rect">
            <a:avLst/>
          </a:prstGeom>
          <a:noFill/>
        </p:spPr>
        <p:txBody>
          <a:bodyPr wrap="none" rtlCol="0">
            <a:spAutoFit/>
          </a:bodyPr>
          <a:lstStyle/>
          <a:p>
            <a:r>
              <a:rPr lang="en-US" dirty="0">
                <a:solidFill>
                  <a:srgbClr val="FF0000"/>
                </a:solidFill>
              </a:rPr>
              <a:t>prior</a:t>
            </a:r>
          </a:p>
        </p:txBody>
      </p:sp>
      <p:sp>
        <p:nvSpPr>
          <p:cNvPr id="11" name="Rectangle 10"/>
          <p:cNvSpPr/>
          <p:nvPr/>
        </p:nvSpPr>
        <p:spPr>
          <a:xfrm>
            <a:off x="7391400" y="4837331"/>
            <a:ext cx="16002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w</a:t>
            </a:r>
            <a:r>
              <a:rPr lang="en-US" baseline="-25000" dirty="0">
                <a:solidFill>
                  <a:schemeClr val="tx1"/>
                </a:solidFill>
                <a:latin typeface="Times New Roman" pitchFamily="18" charset="0"/>
                <a:cs typeface="Times New Roman" pitchFamily="18" charset="0"/>
              </a:rPr>
              <a:t>1</a:t>
            </a:r>
            <a:r>
              <a:rPr lang="en-US" dirty="0">
                <a:solidFill>
                  <a:schemeClr val="tx1"/>
                </a:solidFill>
                <a:latin typeface="Times New Roman" pitchFamily="18" charset="0"/>
                <a:cs typeface="Times New Roman" pitchFamily="18" charset="0"/>
              </a:rPr>
              <a:t> | </a:t>
            </a:r>
            <a:r>
              <a:rPr lang="en-US" dirty="0" err="1">
                <a:solidFill>
                  <a:schemeClr val="tx1"/>
                </a:solidFill>
                <a:latin typeface="Times New Roman" pitchFamily="18" charset="0"/>
                <a:cs typeface="Times New Roman" pitchFamily="18" charset="0"/>
              </a:rPr>
              <a:t>class</a:t>
            </a:r>
            <a:r>
              <a:rPr lang="en-US" baseline="-25000" dirty="0" err="1">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a:t>
            </a:r>
          </a:p>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w</a:t>
            </a:r>
            <a:r>
              <a:rPr lang="en-US" baseline="-25000" dirty="0">
                <a:solidFill>
                  <a:schemeClr val="tx1"/>
                </a:solidFill>
                <a:latin typeface="Times New Roman" pitchFamily="18" charset="0"/>
                <a:cs typeface="Times New Roman" pitchFamily="18" charset="0"/>
              </a:rPr>
              <a:t>2</a:t>
            </a:r>
            <a:r>
              <a:rPr lang="en-US" dirty="0">
                <a:solidFill>
                  <a:schemeClr val="tx1"/>
                </a:solidFill>
                <a:latin typeface="Times New Roman" pitchFamily="18" charset="0"/>
                <a:cs typeface="Times New Roman" pitchFamily="18" charset="0"/>
              </a:rPr>
              <a:t> | </a:t>
            </a:r>
            <a:r>
              <a:rPr lang="en-US" dirty="0" err="1">
                <a:solidFill>
                  <a:schemeClr val="tx1"/>
                </a:solidFill>
                <a:latin typeface="Times New Roman" pitchFamily="18" charset="0"/>
                <a:cs typeface="Times New Roman" pitchFamily="18" charset="0"/>
              </a:rPr>
              <a:t>class</a:t>
            </a:r>
            <a:r>
              <a:rPr lang="en-US" baseline="-25000" dirty="0" err="1">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a:t>
            </a:r>
          </a:p>
          <a:p>
            <a:pPr algn="ctr">
              <a:lnSpc>
                <a:spcPct val="150000"/>
              </a:lnSpc>
            </a:pPr>
            <a:r>
              <a:rPr lang="en-US" dirty="0">
                <a:solidFill>
                  <a:schemeClr val="tx1"/>
                </a:solidFill>
                <a:latin typeface="Times New Roman" pitchFamily="18" charset="0"/>
                <a:cs typeface="Times New Roman" pitchFamily="18" charset="0"/>
              </a:rPr>
              <a:t>…</a:t>
            </a:r>
          </a:p>
          <a:p>
            <a:pPr algn="ctr">
              <a:lnSpc>
                <a:spcPct val="150000"/>
              </a:lnSpc>
            </a:pPr>
            <a:r>
              <a:rPr lang="en-US" i="1" dirty="0">
                <a:solidFill>
                  <a:schemeClr val="tx1"/>
                </a:solidFill>
                <a:latin typeface="Times New Roman" pitchFamily="18" charset="0"/>
                <a:cs typeface="Times New Roman" pitchFamily="18" charset="0"/>
              </a:rPr>
              <a:t>P</a:t>
            </a:r>
            <a:r>
              <a:rPr lang="en-US" dirty="0">
                <a:solidFill>
                  <a:schemeClr val="tx1"/>
                </a:solidFill>
                <a:latin typeface="Times New Roman" pitchFamily="18" charset="0"/>
                <a:cs typeface="Times New Roman" pitchFamily="18" charset="0"/>
              </a:rPr>
              <a:t>(</a:t>
            </a:r>
            <a:r>
              <a:rPr lang="en-US" i="1" dirty="0" err="1">
                <a:solidFill>
                  <a:schemeClr val="tx1"/>
                </a:solidFill>
                <a:latin typeface="Times New Roman" pitchFamily="18" charset="0"/>
                <a:cs typeface="Times New Roman" pitchFamily="18" charset="0"/>
              </a:rPr>
              <a:t>w</a:t>
            </a:r>
            <a:r>
              <a:rPr lang="en-US" i="1" baseline="-25000" dirty="0" err="1">
                <a:solidFill>
                  <a:schemeClr val="tx1"/>
                </a:solidFill>
                <a:latin typeface="Times New Roman" pitchFamily="18" charset="0"/>
                <a:cs typeface="Times New Roman" pitchFamily="18" charset="0"/>
              </a:rPr>
              <a:t>n</a:t>
            </a:r>
            <a:r>
              <a:rPr lang="en-US" dirty="0">
                <a:solidFill>
                  <a:schemeClr val="tx1"/>
                </a:solidFill>
                <a:latin typeface="Times New Roman" pitchFamily="18" charset="0"/>
                <a:cs typeface="Times New Roman" pitchFamily="18" charset="0"/>
              </a:rPr>
              <a:t> | </a:t>
            </a:r>
            <a:r>
              <a:rPr lang="en-US" dirty="0" err="1">
                <a:solidFill>
                  <a:schemeClr val="tx1"/>
                </a:solidFill>
                <a:latin typeface="Times New Roman" pitchFamily="18" charset="0"/>
                <a:cs typeface="Times New Roman" pitchFamily="18" charset="0"/>
              </a:rPr>
              <a:t>class</a:t>
            </a:r>
            <a:r>
              <a:rPr lang="en-US" baseline="-25000" dirty="0" err="1">
                <a:solidFill>
                  <a:schemeClr val="tx1"/>
                </a:solidFill>
                <a:latin typeface="Times New Roman" pitchFamily="18" charset="0"/>
                <a:cs typeface="Times New Roman" pitchFamily="18" charset="0"/>
              </a:rPr>
              <a:t>K</a:t>
            </a:r>
            <a:r>
              <a:rPr lang="en-US" dirty="0">
                <a:solidFill>
                  <a:schemeClr val="tx1"/>
                </a:solidFill>
                <a:latin typeface="Times New Roman" pitchFamily="18" charset="0"/>
                <a:cs typeface="Times New Roman" pitchFamily="18" charset="0"/>
              </a:rPr>
              <a:t>)</a:t>
            </a:r>
          </a:p>
        </p:txBody>
      </p:sp>
      <p:sp>
        <p:nvSpPr>
          <p:cNvPr id="12" name="TextBox 11"/>
          <p:cNvSpPr txBox="1"/>
          <p:nvPr/>
        </p:nvSpPr>
        <p:spPr>
          <a:xfrm>
            <a:off x="7580978" y="4191001"/>
            <a:ext cx="1140632" cy="646331"/>
          </a:xfrm>
          <a:prstGeom prst="rect">
            <a:avLst/>
          </a:prstGeom>
          <a:noFill/>
        </p:spPr>
        <p:txBody>
          <a:bodyPr wrap="none" rtlCol="0">
            <a:spAutoFit/>
          </a:bodyPr>
          <a:lstStyle/>
          <a:p>
            <a:pPr algn="ctr"/>
            <a:r>
              <a:rPr lang="en-US" dirty="0">
                <a:solidFill>
                  <a:srgbClr val="FF0000"/>
                </a:solidFill>
              </a:rPr>
              <a:t>Likelihood</a:t>
            </a:r>
          </a:p>
          <a:p>
            <a:pPr algn="ctr"/>
            <a:r>
              <a:rPr lang="en-US" dirty="0">
                <a:solidFill>
                  <a:srgbClr val="FF0000"/>
                </a:solidFill>
              </a:rPr>
              <a:t>of class K</a:t>
            </a:r>
          </a:p>
        </p:txBody>
      </p:sp>
      <p:sp>
        <p:nvSpPr>
          <p:cNvPr id="4" name="Rectangle 3"/>
          <p:cNvSpPr/>
          <p:nvPr/>
        </p:nvSpPr>
        <p:spPr>
          <a:xfrm>
            <a:off x="6781800" y="5675532"/>
            <a:ext cx="415498" cy="507831"/>
          </a:xfrm>
          <a:prstGeom prst="rect">
            <a:avLst/>
          </a:prstGeom>
        </p:spPr>
        <p:txBody>
          <a:bodyPr wrap="none">
            <a:spAutoFit/>
          </a:bodyPr>
          <a:lstStyle/>
          <a:p>
            <a:pPr algn="ctr">
              <a:lnSpc>
                <a:spcPct val="150000"/>
              </a:lnSpc>
            </a:pP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47856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90600"/>
          </a:xfrm>
        </p:spPr>
        <p:txBody>
          <a:bodyPr/>
          <a:lstStyle/>
          <a:p>
            <a:r>
              <a:rPr lang="en-US" dirty="0" err="1"/>
              <a:t>Bayes</a:t>
            </a:r>
            <a:r>
              <a:rPr lang="en-US" dirty="0"/>
              <a:t> Rule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05394" y="990601"/>
                <a:ext cx="10633166" cy="5723708"/>
              </a:xfrm>
            </p:spPr>
            <p:txBody>
              <a:bodyPr>
                <a:normAutofit lnSpcReduction="10000"/>
              </a:bodyPr>
              <a:lstStyle/>
              <a:p>
                <a:pPr marL="0" indent="0">
                  <a:buNone/>
                </a:pPr>
                <a:r>
                  <a:rPr lang="en-US" sz="2400" dirty="0"/>
                  <a:t>Eliot &amp; Karson are getting married tomorrow, at an outdoor ceremony in the desert. Unfortunately, the weatherman has predicted rain for tomorrow. </a:t>
                </a:r>
              </a:p>
              <a:p>
                <a:r>
                  <a:rPr lang="en-US" sz="2400" dirty="0"/>
                  <a:t>In recent years, it has rained (event R) only 5 days each year (5/365 = 0.014). </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e>
                      </m:d>
                      <m:r>
                        <a:rPr lang="en-US" sz="2400" b="0" i="1" smtClean="0">
                          <a:latin typeface="Cambria Math" panose="02040503050406030204" pitchFamily="18" charset="0"/>
                        </a:rPr>
                        <m:t>=0.014</m:t>
                      </m:r>
                    </m:oMath>
                  </m:oMathPara>
                </a14:m>
                <a:endParaRPr lang="en-US" sz="2400" dirty="0"/>
              </a:p>
              <a:p>
                <a:r>
                  <a:rPr lang="en-US" sz="2400" dirty="0"/>
                  <a:t>When it actually rains, the weatherman forecasts rain (event F) 90% of the time.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m:t>
                          </m:r>
                        </m:e>
                        <m:e>
                          <m:r>
                            <a:rPr lang="en-US" sz="2400" b="0" i="1" smtClean="0">
                              <a:latin typeface="Cambria Math" panose="02040503050406030204" pitchFamily="18" charset="0"/>
                            </a:rPr>
                            <m:t>𝑅</m:t>
                          </m:r>
                        </m:e>
                      </m:d>
                      <m:r>
                        <a:rPr lang="en-US" sz="2400" b="0" i="1" smtClean="0">
                          <a:latin typeface="Cambria Math" panose="02040503050406030204" pitchFamily="18" charset="0"/>
                        </a:rPr>
                        <m:t>=0.9</m:t>
                      </m:r>
                    </m:oMath>
                  </m:oMathPara>
                </a14:m>
                <a:endParaRPr lang="en-US" sz="2400" dirty="0"/>
              </a:p>
              <a:p>
                <a:r>
                  <a:rPr lang="en-US" sz="2400" dirty="0"/>
                  <a:t>When it doesn't rain, he forecasts rain (event F) only 10% of the time. </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m:t>
                          </m:r>
                        </m:e>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e>
                      </m:d>
                      <m:r>
                        <a:rPr lang="en-US" sz="2400" b="0" i="1" smtClean="0">
                          <a:latin typeface="Cambria Math" panose="02040503050406030204" pitchFamily="18" charset="0"/>
                          <a:ea typeface="Cambria Math" panose="02040503050406030204" pitchFamily="18" charset="0"/>
                        </a:rPr>
                        <m:t>=0.1</m:t>
                      </m:r>
                    </m:oMath>
                  </m:oMathPara>
                </a14:m>
                <a:endParaRPr lang="en-US" sz="2400" dirty="0"/>
              </a:p>
              <a:p>
                <a:r>
                  <a:rPr lang="en-US" sz="2400" dirty="0"/>
                  <a:t>What is the probability that it will rain on Eliot’s wedding? </a:t>
                </a:r>
              </a:p>
              <a:p>
                <a:pPr marL="0" indent="0">
                  <a:buNone/>
                </a:pPr>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e>
                        <m:e>
                          <m:r>
                            <a:rPr lang="en-US" sz="2400" b="0" i="1" smtClean="0">
                              <a:latin typeface="Cambria Math" panose="02040503050406030204" pitchFamily="18" charset="0"/>
                            </a:rPr>
                            <m:t>𝐹</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m:t>
                              </m:r>
                            </m:e>
                            <m:e>
                              <m:r>
                                <a:rPr lang="en-US" sz="2400" b="0" i="1" smtClean="0">
                                  <a:latin typeface="Cambria Math" panose="02040503050406030204" pitchFamily="18" charset="0"/>
                                </a:rPr>
                                <m:t>𝑅</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𝑅</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𝑅</m:t>
                              </m:r>
                            </m:e>
                          </m:d>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rPr>
                            <m:t>)</m:t>
                          </m:r>
                        </m:den>
                      </m:f>
                      <m:r>
                        <a:rPr lang="en-US" sz="2400" b="0" i="0"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𝐹</m:t>
                              </m:r>
                            </m:e>
                            <m:e>
                              <m:r>
                                <a:rPr lang="en-US" sz="2400" i="1">
                                  <a:latin typeface="Cambria Math" panose="02040503050406030204" pitchFamily="18" charset="0"/>
                                </a:rPr>
                                <m:t>𝑅</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num>
                        <m:den>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𝐹</m:t>
                              </m:r>
                              <m:r>
                                <a:rPr lang="en-US" sz="2400" b="0" i="1" smtClean="0">
                                  <a:latin typeface="Cambria Math" panose="02040503050406030204" pitchFamily="18" charset="0"/>
                                </a:rPr>
                                <m:t>|</m:t>
                              </m:r>
                              <m:r>
                                <a:rPr lang="en-US" sz="2400" i="1">
                                  <a:latin typeface="Cambria Math" panose="02040503050406030204" pitchFamily="18" charset="0"/>
                                </a:rPr>
                                <m:t>𝑅</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𝐹</m:t>
                              </m:r>
                            </m:e>
                            <m:e>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𝑅</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den>
                      </m:f>
                    </m:oMath>
                  </m:oMathPara>
                </a14:m>
                <a:endParaRPr lang="en-US" sz="2400" dirty="0"/>
              </a:p>
              <a:p>
                <a:pPr marL="0" indent="0" algn="ctr">
                  <a:buNone/>
                </a:pPr>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(0.9)(0.014)</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0.9</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0.014</m:t>
                              </m:r>
                            </m:e>
                          </m:d>
                          <m:r>
                            <a:rPr lang="en-US" sz="2400" b="0" i="1" smtClean="0">
                              <a:latin typeface="Cambria Math" panose="02040503050406030204" pitchFamily="18" charset="0"/>
                            </a:rPr>
                            <m:t>+(0.1)(0.956)</m:t>
                          </m:r>
                        </m:den>
                      </m:f>
                      <m:r>
                        <a:rPr lang="en-US" sz="2400" b="0" i="1" smtClean="0">
                          <a:latin typeface="Cambria Math" panose="02040503050406030204" pitchFamily="18" charset="0"/>
                        </a:rPr>
                        <m:t>=0.116</m:t>
                      </m:r>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05394" y="990601"/>
                <a:ext cx="10633166" cy="5723708"/>
              </a:xfrm>
              <a:blipFill>
                <a:blip r:embed="rId3"/>
                <a:stretch>
                  <a:fillRect l="-835" t="-1770" r="-358"/>
                </a:stretch>
              </a:blipFill>
            </p:spPr>
            <p:txBody>
              <a:bodyPr/>
              <a:lstStyle/>
              <a:p>
                <a:r>
                  <a:rPr lang="en-US">
                    <a:noFill/>
                  </a:rPr>
                  <a:t> </a:t>
                </a:r>
              </a:p>
            </p:txBody>
          </p:sp>
        </mc:Fallback>
      </mc:AlternateContent>
    </p:spTree>
    <p:extLst>
      <p:ext uri="{BB962C8B-B14F-4D97-AF65-F5344CB8AC3E}">
        <p14:creationId xmlns:p14="http://schemas.microsoft.com/office/powerpoint/2010/main" val="2264082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Bayesian decision making</a:t>
            </a:r>
          </a:p>
        </p:txBody>
      </p:sp>
      <p:sp>
        <p:nvSpPr>
          <p:cNvPr id="3" name="Content Placeholder 2"/>
          <p:cNvSpPr>
            <a:spLocks noGrp="1"/>
          </p:cNvSpPr>
          <p:nvPr>
            <p:ph idx="1"/>
          </p:nvPr>
        </p:nvSpPr>
        <p:spPr>
          <a:xfrm>
            <a:off x="1981200" y="1798638"/>
            <a:ext cx="8229600" cy="4525963"/>
          </a:xfrm>
        </p:spPr>
        <p:txBody>
          <a:bodyPr/>
          <a:lstStyle/>
          <a:p>
            <a:r>
              <a:rPr lang="en-US" dirty="0"/>
              <a:t>Suppose the agent has to make decisions about the value of an unobserved </a:t>
            </a:r>
            <a:r>
              <a:rPr lang="en-US" i="1" dirty="0"/>
              <a:t>query variable </a:t>
            </a:r>
            <a:r>
              <a:rPr lang="en-US" dirty="0">
                <a:solidFill>
                  <a:srgbClr val="0066FF"/>
                </a:solidFill>
              </a:rPr>
              <a:t>Y</a:t>
            </a:r>
            <a:r>
              <a:rPr lang="en-US" dirty="0"/>
              <a:t> based on the values of an observed </a:t>
            </a:r>
            <a:r>
              <a:rPr lang="en-US" i="1" dirty="0"/>
              <a:t>evidence variable</a:t>
            </a:r>
            <a:r>
              <a:rPr lang="en-US" dirty="0"/>
              <a:t> </a:t>
            </a:r>
            <a:r>
              <a:rPr lang="en-US" dirty="0">
                <a:solidFill>
                  <a:srgbClr val="0066FF"/>
                </a:solidFill>
              </a:rPr>
              <a:t>E </a:t>
            </a:r>
            <a:endParaRPr lang="en-US" dirty="0"/>
          </a:p>
          <a:p>
            <a:r>
              <a:rPr lang="en-US" b="1" dirty="0"/>
              <a:t>Inference problem: </a:t>
            </a:r>
            <a:r>
              <a:rPr lang="en-US" dirty="0"/>
              <a:t>given some observation </a:t>
            </a:r>
            <a:r>
              <a:rPr lang="en-US" dirty="0">
                <a:solidFill>
                  <a:srgbClr val="0066FF"/>
                </a:solidFill>
              </a:rPr>
              <a:t>E = e</a:t>
            </a:r>
            <a:r>
              <a:rPr lang="en-US" dirty="0"/>
              <a:t>, what is </a:t>
            </a:r>
            <a:r>
              <a:rPr lang="en-US" dirty="0">
                <a:solidFill>
                  <a:srgbClr val="0066FF"/>
                </a:solidFill>
              </a:rPr>
              <a:t>P(Y | E=e)</a:t>
            </a:r>
            <a:r>
              <a:rPr lang="en-US" dirty="0"/>
              <a:t>?</a:t>
            </a:r>
          </a:p>
          <a:p>
            <a:r>
              <a:rPr lang="en-US" b="1" dirty="0"/>
              <a:t>Learning problem: </a:t>
            </a:r>
            <a:r>
              <a:rPr lang="en-US" dirty="0"/>
              <a:t>estimate the parameters of the probabilistic model </a:t>
            </a:r>
            <a:r>
              <a:rPr lang="en-US" dirty="0">
                <a:solidFill>
                  <a:srgbClr val="0066FF"/>
                </a:solidFill>
              </a:rPr>
              <a:t>P(y | e) </a:t>
            </a:r>
            <a:r>
              <a:rPr lang="en-US" dirty="0"/>
              <a:t>given a </a:t>
            </a:r>
            <a:r>
              <a:rPr lang="en-US" i="1" dirty="0"/>
              <a:t>training sample</a:t>
            </a:r>
            <a:r>
              <a:rPr lang="en-US" dirty="0"/>
              <a:t> </a:t>
            </a:r>
            <a:r>
              <a:rPr lang="en-US" dirty="0">
                <a:solidFill>
                  <a:srgbClr val="0066FF"/>
                </a:solidFill>
              </a:rPr>
              <a:t>{(</a:t>
            </a:r>
            <a:r>
              <a:rPr lang="en-US">
                <a:solidFill>
                  <a:srgbClr val="0066FF"/>
                </a:solidFill>
              </a:rPr>
              <a:t>e</a:t>
            </a:r>
            <a:r>
              <a:rPr lang="en-US" baseline="-25000">
                <a:solidFill>
                  <a:srgbClr val="0066FF"/>
                </a:solidFill>
              </a:rPr>
              <a:t>1</a:t>
            </a:r>
            <a:r>
              <a:rPr lang="en-US">
                <a:solidFill>
                  <a:srgbClr val="0066FF"/>
                </a:solidFill>
              </a:rPr>
              <a:t>,y</a:t>
            </a:r>
            <a:r>
              <a:rPr lang="en-US" baseline="-25000">
                <a:solidFill>
                  <a:srgbClr val="0066FF"/>
                </a:solidFill>
              </a:rPr>
              <a:t>1</a:t>
            </a:r>
            <a:r>
              <a:rPr lang="en-US" dirty="0">
                <a:solidFill>
                  <a:srgbClr val="0066FF"/>
                </a:solidFill>
              </a:rPr>
              <a:t>), …, (</a:t>
            </a:r>
            <a:r>
              <a:rPr lang="en-US" dirty="0" err="1">
                <a:solidFill>
                  <a:srgbClr val="0066FF"/>
                </a:solidFill>
              </a:rPr>
              <a:t>e</a:t>
            </a:r>
            <a:r>
              <a:rPr lang="en-US" baseline="-25000" dirty="0" err="1">
                <a:solidFill>
                  <a:srgbClr val="0066FF"/>
                </a:solidFill>
              </a:rPr>
              <a:t>n</a:t>
            </a:r>
            <a:r>
              <a:rPr lang="en-US" dirty="0" err="1">
                <a:solidFill>
                  <a:srgbClr val="0066FF"/>
                </a:solidFill>
              </a:rPr>
              <a:t>,y</a:t>
            </a:r>
            <a:r>
              <a:rPr lang="en-US" baseline="-25000" dirty="0" err="1">
                <a:solidFill>
                  <a:srgbClr val="0066FF"/>
                </a:solidFill>
              </a:rPr>
              <a:t>n</a:t>
            </a:r>
            <a:r>
              <a:rPr lang="en-US" dirty="0">
                <a:solidFill>
                  <a:srgbClr val="0066FF"/>
                </a:solidFill>
              </a:rPr>
              <a:t>)}</a:t>
            </a:r>
          </a:p>
        </p:txBody>
      </p:sp>
    </p:spTree>
    <p:extLst>
      <p:ext uri="{BB962C8B-B14F-4D97-AF65-F5344CB8AC3E}">
        <p14:creationId xmlns:p14="http://schemas.microsoft.com/office/powerpoint/2010/main" val="21081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More Useful Version</a:t>
            </a:r>
            <a:br>
              <a:rPr lang="en-US" dirty="0"/>
            </a:br>
            <a:r>
              <a:rPr lang="en-US" dirty="0"/>
              <a:t>of 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36841" y="1959145"/>
                <a:ext cx="9122229" cy="46372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e>
                          <m:r>
                            <a:rPr lang="en-US" sz="2400" b="0" i="1" smtClean="0">
                              <a:latin typeface="Cambria Math" panose="02040503050406030204" pitchFamily="18" charset="0"/>
                            </a:rPr>
                            <m:t>𝐵</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e>
                              <m:r>
                                <a:rPr lang="en-US" sz="2400" b="0" i="1" smtClean="0">
                                  <a:latin typeface="Cambria Math" panose="02040503050406030204" pitchFamily="18" charset="0"/>
                                </a:rPr>
                                <m:t>𝐴</m:t>
                              </m:r>
                            </m:e>
                          </m:d>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en>
                      </m:f>
                    </m:oMath>
                  </m:oMathPara>
                </a14:m>
                <a:endParaRPr lang="en-US" sz="2400" dirty="0"/>
              </a:p>
              <a:p>
                <a:r>
                  <a:rPr lang="en-US" sz="2400" dirty="0"/>
                  <a:t>Remember, P(B|A) is easy to measure (the probability that light hits our solar cell, if the sun still exists and it’s daytime).  Let’s assume we also know P(A)  (the probability the sun still exists).  </a:t>
                </a:r>
              </a:p>
              <a:p>
                <a:r>
                  <a:rPr lang="en-US" sz="2400" dirty="0"/>
                  <a:t>But suppose we don’t really know P(B) (what is the probability light hits our solar cell, if we don’t really know whether the sun still exists or not?)</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e>
                          <m:r>
                            <a:rPr lang="en-US" sz="2400" i="1">
                              <a:latin typeface="Cambria Math" panose="02040503050406030204" pitchFamily="18" charset="0"/>
                            </a:rPr>
                            <m:t>𝐵</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a:latin typeface="Cambria Math" panose="02040503050406030204" pitchFamily="18" charset="0"/>
                                </a:rPr>
                                <m:t>𝐴</m:t>
                              </m:r>
                            </m:e>
                          </m:d>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num>
                        <m:den>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a:latin typeface="Cambria Math" panose="02040503050406030204" pitchFamily="18" charset="0"/>
                                </a:rPr>
                                <m:t>𝐴</m:t>
                              </m:r>
                            </m:e>
                          </m:d>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b="0" i="1" smtClean="0">
                              <a:latin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𝐵</m:t>
                              </m:r>
                            </m:e>
                            <m:e>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𝐴</m:t>
                              </m:r>
                            </m:e>
                          </m:d>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𝐴</m:t>
                              </m:r>
                            </m:e>
                          </m:d>
                        </m:den>
                      </m:f>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36841" y="1959145"/>
                <a:ext cx="9122229" cy="4637275"/>
              </a:xfrm>
              <a:blipFill>
                <a:blip r:embed="rId3"/>
                <a:stretch>
                  <a:fillRect l="-974" t="-273"/>
                </a:stretch>
              </a:blipFill>
            </p:spPr>
            <p:txBody>
              <a:bodyPr/>
              <a:lstStyle/>
              <a:p>
                <a:r>
                  <a:rPr lang="en-US">
                    <a:noFill/>
                  </a:rPr>
                  <a:t> </a:t>
                </a:r>
              </a:p>
            </p:txBody>
          </p:sp>
        </mc:Fallback>
      </mc:AlternateContent>
      <p:pic>
        <p:nvPicPr>
          <p:cNvPr id="36868" name="Picture 4">
            <a:hlinkClick r:id="rId4"/>
          </p:cNvPr>
          <p:cNvPicPr>
            <a:picLocks noChangeAspect="1" noChangeArrowheads="1"/>
          </p:cNvPicPr>
          <p:nvPr/>
        </p:nvPicPr>
        <p:blipFill>
          <a:blip r:embed="rId5" cstate="print"/>
          <a:srcRect/>
          <a:stretch>
            <a:fillRect/>
          </a:stretch>
        </p:blipFill>
        <p:spPr bwMode="auto">
          <a:xfrm>
            <a:off x="8915401" y="152401"/>
            <a:ext cx="1135901" cy="1219200"/>
          </a:xfrm>
          <a:prstGeom prst="rect">
            <a:avLst/>
          </a:prstGeom>
          <a:noFill/>
          <a:ln w="9525">
            <a:noFill/>
            <a:miter lim="800000"/>
            <a:headEnd/>
            <a:tailEnd/>
          </a:ln>
        </p:spPr>
      </p:pic>
      <p:sp>
        <p:nvSpPr>
          <p:cNvPr id="7" name="Rectangle 6"/>
          <p:cNvSpPr/>
          <p:nvPr/>
        </p:nvSpPr>
        <p:spPr>
          <a:xfrm>
            <a:off x="8753221" y="1367136"/>
            <a:ext cx="1361270" cy="461665"/>
          </a:xfrm>
          <a:prstGeom prst="rect">
            <a:avLst/>
          </a:prstGeom>
        </p:spPr>
        <p:txBody>
          <a:bodyPr wrap="none">
            <a:spAutoFit/>
          </a:bodyPr>
          <a:lstStyle/>
          <a:p>
            <a:pPr algn="ctr"/>
            <a:r>
              <a:rPr lang="en-US" sz="1200" dirty="0"/>
              <a:t>Rev. Thomas </a:t>
            </a:r>
            <a:r>
              <a:rPr lang="en-US" sz="1200" dirty="0" err="1"/>
              <a:t>Bayes</a:t>
            </a:r>
            <a:br>
              <a:rPr lang="en-US" sz="1200" dirty="0"/>
            </a:br>
            <a:r>
              <a:rPr lang="en-US" sz="1200" dirty="0"/>
              <a:t>(1702-1761)</a:t>
            </a:r>
          </a:p>
        </p:txBody>
      </p:sp>
      <p:sp>
        <p:nvSpPr>
          <p:cNvPr id="4" name="TextBox 3">
            <a:extLst>
              <a:ext uri="{FF2B5EF4-FFF2-40B4-BE49-F238E27FC236}">
                <a16:creationId xmlns:a16="http://schemas.microsoft.com/office/drawing/2014/main" id="{94B55895-5BFF-2742-AA04-63F10CBDF086}"/>
              </a:ext>
            </a:extLst>
          </p:cNvPr>
          <p:cNvSpPr txBox="1"/>
          <p:nvPr/>
        </p:nvSpPr>
        <p:spPr>
          <a:xfrm>
            <a:off x="235085" y="1984441"/>
            <a:ext cx="2465931" cy="646331"/>
          </a:xfrm>
          <a:prstGeom prst="rect">
            <a:avLst/>
          </a:prstGeom>
          <a:noFill/>
          <a:ln>
            <a:solidFill>
              <a:srgbClr val="FF0000"/>
            </a:solidFill>
          </a:ln>
        </p:spPr>
        <p:txBody>
          <a:bodyPr wrap="none" rtlCol="0">
            <a:spAutoFit/>
          </a:bodyPr>
          <a:lstStyle/>
          <a:p>
            <a:r>
              <a:rPr lang="en-US" dirty="0"/>
              <a:t>This version is what you </a:t>
            </a:r>
          </a:p>
          <a:p>
            <a:r>
              <a:rPr lang="en-US" dirty="0"/>
              <a:t>memorize.</a:t>
            </a:r>
          </a:p>
        </p:txBody>
      </p:sp>
      <p:sp>
        <p:nvSpPr>
          <p:cNvPr id="8" name="TextBox 7">
            <a:extLst>
              <a:ext uri="{FF2B5EF4-FFF2-40B4-BE49-F238E27FC236}">
                <a16:creationId xmlns:a16="http://schemas.microsoft.com/office/drawing/2014/main" id="{17A715C2-10E3-2F42-97B7-2F9BC71AECA5}"/>
              </a:ext>
            </a:extLst>
          </p:cNvPr>
          <p:cNvSpPr txBox="1"/>
          <p:nvPr/>
        </p:nvSpPr>
        <p:spPr>
          <a:xfrm>
            <a:off x="192932" y="5560982"/>
            <a:ext cx="2465931" cy="646331"/>
          </a:xfrm>
          <a:prstGeom prst="rect">
            <a:avLst/>
          </a:prstGeom>
          <a:noFill/>
          <a:ln>
            <a:solidFill>
              <a:srgbClr val="FF0000"/>
            </a:solidFill>
          </a:ln>
        </p:spPr>
        <p:txBody>
          <a:bodyPr wrap="none" rtlCol="0">
            <a:spAutoFit/>
          </a:bodyPr>
          <a:lstStyle/>
          <a:p>
            <a:r>
              <a:rPr lang="en-US" dirty="0"/>
              <a:t>This version is what you </a:t>
            </a:r>
          </a:p>
          <a:p>
            <a:r>
              <a:rPr lang="en-US" dirty="0"/>
              <a:t>actually use.</a:t>
            </a:r>
          </a:p>
        </p:txBody>
      </p:sp>
      <p:cxnSp>
        <p:nvCxnSpPr>
          <p:cNvPr id="6" name="Straight Arrow Connector 5">
            <a:extLst>
              <a:ext uri="{FF2B5EF4-FFF2-40B4-BE49-F238E27FC236}">
                <a16:creationId xmlns:a16="http://schemas.microsoft.com/office/drawing/2014/main" id="{B0A3A5F5-4300-4E46-B0D3-05800746A3D5}"/>
              </a:ext>
            </a:extLst>
          </p:cNvPr>
          <p:cNvCxnSpPr/>
          <p:nvPr/>
        </p:nvCxnSpPr>
        <p:spPr>
          <a:xfrm>
            <a:off x="2658863" y="2315181"/>
            <a:ext cx="228278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91DC00-2A94-A041-BC83-3EC5E3D7F419}"/>
              </a:ext>
            </a:extLst>
          </p:cNvPr>
          <p:cNvCxnSpPr>
            <a:cxnSpLocks/>
          </p:cNvCxnSpPr>
          <p:nvPr/>
        </p:nvCxnSpPr>
        <p:spPr>
          <a:xfrm>
            <a:off x="2655623" y="5774988"/>
            <a:ext cx="11381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BCA41E7-771F-8145-BABA-F6D01768B8E1}"/>
              </a:ext>
            </a:extLst>
          </p:cNvPr>
          <p:cNvSpPr/>
          <p:nvPr/>
        </p:nvSpPr>
        <p:spPr>
          <a:xfrm>
            <a:off x="10095562" y="139395"/>
            <a:ext cx="1361270" cy="1384995"/>
          </a:xfrm>
          <a:prstGeom prst="rect">
            <a:avLst/>
          </a:prstGeom>
        </p:spPr>
        <p:txBody>
          <a:bodyPr wrap="square">
            <a:spAutoFit/>
          </a:bodyPr>
          <a:lstStyle/>
          <a:p>
            <a:r>
              <a:rPr lang="en-US" sz="1200" dirty="0"/>
              <a:t>By Unknown - [2][3], Public Domain, https://</a:t>
            </a:r>
            <a:r>
              <a:rPr lang="en-US" sz="1200" dirty="0" err="1"/>
              <a:t>commons.wikimedia.org</a:t>
            </a:r>
            <a:r>
              <a:rPr lang="en-US" sz="1200" dirty="0"/>
              <a:t>/w/</a:t>
            </a:r>
            <a:r>
              <a:rPr lang="en-US" sz="1200" dirty="0" err="1"/>
              <a:t>index.php?curid</a:t>
            </a:r>
            <a:r>
              <a:rPr lang="en-US" sz="1200" dirty="0"/>
              <a:t>=14532025</a:t>
            </a:r>
          </a:p>
        </p:txBody>
      </p:sp>
    </p:spTree>
    <p:extLst>
      <p:ext uri="{BB962C8B-B14F-4D97-AF65-F5344CB8AC3E}">
        <p14:creationId xmlns:p14="http://schemas.microsoft.com/office/powerpoint/2010/main" val="226999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 and Bayesian Learning</a:t>
            </a:r>
          </a:p>
        </p:txBody>
      </p:sp>
      <p:sp>
        <p:nvSpPr>
          <p:cNvPr id="3" name="Content Placeholder 2"/>
          <p:cNvSpPr>
            <a:spLocks noGrp="1"/>
          </p:cNvSpPr>
          <p:nvPr>
            <p:ph idx="1"/>
          </p:nvPr>
        </p:nvSpPr>
        <p:spPr>
          <a:xfrm>
            <a:off x="838200" y="1825624"/>
            <a:ext cx="10515600" cy="4603455"/>
          </a:xfrm>
        </p:spPr>
        <p:txBody>
          <a:bodyPr>
            <a:normAutofit lnSpcReduction="10000"/>
          </a:bodyPr>
          <a:lstStyle/>
          <a:p>
            <a:r>
              <a:rPr lang="en-US" dirty="0">
                <a:solidFill>
                  <a:schemeClr val="bg1">
                    <a:lumMod val="75000"/>
                  </a:schemeClr>
                </a:solidFill>
              </a:rPr>
              <a:t>Bayes Rule</a:t>
            </a:r>
          </a:p>
          <a:p>
            <a:r>
              <a:rPr lang="en-US" dirty="0"/>
              <a:t>Bayesian Inference</a:t>
            </a:r>
          </a:p>
          <a:p>
            <a:pPr lvl="1"/>
            <a:r>
              <a:rPr lang="en-US" dirty="0"/>
              <a:t>Misdiagnosis</a:t>
            </a:r>
          </a:p>
          <a:p>
            <a:pPr lvl="1"/>
            <a:r>
              <a:rPr lang="en-US" dirty="0"/>
              <a:t>The Bayesian “Decision”</a:t>
            </a:r>
          </a:p>
          <a:p>
            <a:pPr lvl="1"/>
            <a:r>
              <a:rPr lang="en-US" dirty="0"/>
              <a:t>The “Naïve Bayesian” Assumption</a:t>
            </a:r>
          </a:p>
          <a:p>
            <a:pPr lvl="1"/>
            <a:r>
              <a:rPr lang="en-US" dirty="0"/>
              <a:t>Bag of Words (</a:t>
            </a:r>
            <a:r>
              <a:rPr lang="en-US" dirty="0" err="1"/>
              <a:t>BoW</a:t>
            </a:r>
            <a:r>
              <a:rPr lang="en-US" dirty="0"/>
              <a:t>)</a:t>
            </a:r>
          </a:p>
          <a:p>
            <a:pPr lvl="1"/>
            <a:r>
              <a:rPr lang="en-US" dirty="0"/>
              <a:t>Bigrams</a:t>
            </a:r>
          </a:p>
          <a:p>
            <a:r>
              <a:rPr lang="en-US" dirty="0"/>
              <a:t>Bayesian Learning</a:t>
            </a:r>
          </a:p>
          <a:p>
            <a:pPr lvl="1"/>
            <a:r>
              <a:rPr lang="en-US" dirty="0"/>
              <a:t>Maximum Likelihood estimation of parameters</a:t>
            </a:r>
          </a:p>
          <a:p>
            <a:pPr lvl="1"/>
            <a:r>
              <a:rPr lang="en-US" dirty="0"/>
              <a:t>Maximum A Posteriori estimation of parameters</a:t>
            </a:r>
          </a:p>
          <a:p>
            <a:pPr lvl="1"/>
            <a:r>
              <a:rPr lang="en-US" dirty="0"/>
              <a:t>Laplace Smoothing</a:t>
            </a:r>
          </a:p>
          <a:p>
            <a:endParaRPr lang="en-US" dirty="0"/>
          </a:p>
        </p:txBody>
      </p:sp>
    </p:spTree>
    <p:extLst>
      <p:ext uri="{BB962C8B-B14F-4D97-AF65-F5344CB8AC3E}">
        <p14:creationId xmlns:p14="http://schemas.microsoft.com/office/powerpoint/2010/main" val="260515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lstStyle/>
          <a:p>
            <a:r>
              <a:rPr lang="en-US" dirty="0"/>
              <a:t>The Misdiagnosis Problem</a:t>
            </a:r>
          </a:p>
        </p:txBody>
      </p:sp>
      <p:sp>
        <p:nvSpPr>
          <p:cNvPr id="3" name="Content Placeholder 2"/>
          <p:cNvSpPr>
            <a:spLocks noGrp="1"/>
          </p:cNvSpPr>
          <p:nvPr>
            <p:ph idx="1"/>
          </p:nvPr>
        </p:nvSpPr>
        <p:spPr>
          <a:xfrm>
            <a:off x="2209800" y="762001"/>
            <a:ext cx="7620000" cy="4525963"/>
          </a:xfrm>
        </p:spPr>
        <p:txBody>
          <a:bodyPr/>
          <a:lstStyle/>
          <a:p>
            <a:pPr marL="0" indent="0">
              <a:buNone/>
            </a:pPr>
            <a:r>
              <a:rPr lang="en-US" sz="2400" dirty="0"/>
              <a:t>1% of women at age forty who participate in routine screening have breast cancer.  80% of women with breast cancer will get positive </a:t>
            </a:r>
            <a:r>
              <a:rPr lang="en-US" sz="2400" dirty="0" err="1"/>
              <a:t>mammographies</a:t>
            </a:r>
            <a:r>
              <a:rPr lang="en-US" sz="2400" dirty="0"/>
              <a:t>. 9.6% of women without breast cancer will also get positive </a:t>
            </a:r>
            <a:r>
              <a:rPr lang="en-US" sz="2400" dirty="0" err="1"/>
              <a:t>mammographies</a:t>
            </a:r>
            <a:r>
              <a:rPr lang="en-US" sz="2400" dirty="0"/>
              <a:t>.  A woman in this age group had a positive mammography in a routine screening.  What is the probability that she actually has breast cancer?</a:t>
            </a:r>
          </a:p>
        </p:txBody>
      </p:sp>
      <p:graphicFrame>
        <p:nvGraphicFramePr>
          <p:cNvPr id="110594" name="Object 2"/>
          <p:cNvGraphicFramePr>
            <a:graphicFrameLocks noChangeAspect="1"/>
          </p:cNvGraphicFramePr>
          <p:nvPr/>
        </p:nvGraphicFramePr>
        <p:xfrm>
          <a:off x="2544764" y="3883025"/>
          <a:ext cx="5386387" cy="731838"/>
        </p:xfrm>
        <a:graphic>
          <a:graphicData uri="http://schemas.openxmlformats.org/presentationml/2006/ole">
            <mc:AlternateContent xmlns:mc="http://schemas.openxmlformats.org/markup-compatibility/2006">
              <mc:Choice xmlns:v="urn:schemas-microsoft-com:vml" Requires="v">
                <p:oleObj spid="_x0000_s6248" name="Equation" r:id="rId4" imgW="3187700" imgH="431800" progId="Equation.3">
                  <p:embed/>
                </p:oleObj>
              </mc:Choice>
              <mc:Fallback>
                <p:oleObj name="Equation" r:id="rId4" imgW="3187700" imgH="431800" progId="Equation.3">
                  <p:embed/>
                  <p:pic>
                    <p:nvPicPr>
                      <p:cNvPr id="110594" name="Object 2"/>
                      <p:cNvPicPr>
                        <a:picLocks noChangeAspect="1" noChangeArrowheads="1"/>
                      </p:cNvPicPr>
                      <p:nvPr/>
                    </p:nvPicPr>
                    <p:blipFill>
                      <a:blip r:embed="rId5"/>
                      <a:srcRect/>
                      <a:stretch>
                        <a:fillRect/>
                      </a:stretch>
                    </p:blipFill>
                    <p:spPr bwMode="auto">
                      <a:xfrm>
                        <a:off x="2544764" y="3883025"/>
                        <a:ext cx="5386387" cy="7318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nvGraphicFramePr>
        <p:xfrm>
          <a:off x="3048000" y="5638800"/>
          <a:ext cx="5410200" cy="730250"/>
        </p:xfrm>
        <a:graphic>
          <a:graphicData uri="http://schemas.openxmlformats.org/presentationml/2006/ole">
            <mc:AlternateContent xmlns:mc="http://schemas.openxmlformats.org/markup-compatibility/2006">
              <mc:Choice xmlns:v="urn:schemas-microsoft-com:vml" Requires="v">
                <p:oleObj spid="_x0000_s6249" name="Equation" r:id="rId6" imgW="3200400" imgH="431640" progId="Equation.3">
                  <p:embed/>
                </p:oleObj>
              </mc:Choice>
              <mc:Fallback>
                <p:oleObj name="Equation" r:id="rId6" imgW="3200400" imgH="431640" progId="Equation.3">
                  <p:embed/>
                  <p:pic>
                    <p:nvPicPr>
                      <p:cNvPr id="4" name="Object 3"/>
                      <p:cNvPicPr>
                        <a:picLocks noChangeAspect="1" noChangeArrowheads="1"/>
                      </p:cNvPicPr>
                      <p:nvPr/>
                    </p:nvPicPr>
                    <p:blipFill>
                      <a:blip r:embed="rId7"/>
                      <a:srcRect/>
                      <a:stretch>
                        <a:fillRect/>
                      </a:stretch>
                    </p:blipFill>
                    <p:spPr bwMode="auto">
                      <a:xfrm>
                        <a:off x="3048000" y="5638800"/>
                        <a:ext cx="54102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3211513" y="4746626"/>
          <a:ext cx="6997700" cy="728663"/>
        </p:xfrm>
        <a:graphic>
          <a:graphicData uri="http://schemas.openxmlformats.org/presentationml/2006/ole">
            <mc:AlternateContent xmlns:mc="http://schemas.openxmlformats.org/markup-compatibility/2006">
              <mc:Choice xmlns:v="urn:schemas-microsoft-com:vml" Requires="v">
                <p:oleObj spid="_x0000_s6250" name="Equation" r:id="rId8" imgW="4140200" imgH="431800" progId="Equation.3">
                  <p:embed/>
                </p:oleObj>
              </mc:Choice>
              <mc:Fallback>
                <p:oleObj name="Equation" r:id="rId8" imgW="4140200" imgH="431800" progId="Equation.3">
                  <p:embed/>
                  <p:pic>
                    <p:nvPicPr>
                      <p:cNvPr id="5" name="Object 4"/>
                      <p:cNvPicPr>
                        <a:picLocks noChangeAspect="1" noChangeArrowheads="1"/>
                      </p:cNvPicPr>
                      <p:nvPr/>
                    </p:nvPicPr>
                    <p:blipFill>
                      <a:blip r:embed="rId9"/>
                      <a:srcRect/>
                      <a:stretch>
                        <a:fillRect/>
                      </a:stretch>
                    </p:blipFill>
                    <p:spPr bwMode="auto">
                      <a:xfrm>
                        <a:off x="3211513" y="4746626"/>
                        <a:ext cx="6997700" cy="72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2627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E85F889E-95EA-E544-B9B9-517B8663ED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91999" cy="14085651"/>
          </a:xfrm>
        </p:spPr>
      </p:pic>
    </p:spTree>
    <p:extLst>
      <p:ext uri="{BB962C8B-B14F-4D97-AF65-F5344CB8AC3E}">
        <p14:creationId xmlns:p14="http://schemas.microsoft.com/office/powerpoint/2010/main" val="409309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74" y="152400"/>
            <a:ext cx="8229600" cy="792162"/>
          </a:xfrm>
        </p:spPr>
        <p:txBody>
          <a:bodyPr/>
          <a:lstStyle/>
          <a:p>
            <a:r>
              <a:rPr lang="en-US" dirty="0"/>
              <a:t>The Bayesian Decision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67351" y="972221"/>
                <a:ext cx="8763000" cy="4525963"/>
              </a:xfrm>
            </p:spPr>
            <p:txBody>
              <a:bodyPr/>
              <a:lstStyle/>
              <a:p>
                <a:pPr marL="0" indent="0">
                  <a:buNone/>
                </a:pPr>
                <a:r>
                  <a:rPr lang="en-US" dirty="0"/>
                  <a:t>The agent is given some evidence, </a:t>
                </a:r>
                <a14:m>
                  <m:oMath xmlns:m="http://schemas.openxmlformats.org/officeDocument/2006/math">
                    <m:r>
                      <a:rPr lang="en-US" i="1" dirty="0" smtClean="0">
                        <a:solidFill>
                          <a:srgbClr val="0066FF"/>
                        </a:solidFill>
                        <a:latin typeface="Cambria Math" panose="02040503050406030204" pitchFamily="18" charset="0"/>
                      </a:rPr>
                      <m:t>𝐸</m:t>
                    </m:r>
                  </m:oMath>
                </a14:m>
                <a:r>
                  <a:rPr lang="en-US" dirty="0"/>
                  <a:t>.</a:t>
                </a:r>
              </a:p>
              <a:p>
                <a:pPr marL="0" indent="0">
                  <a:buNone/>
                </a:pPr>
                <a:r>
                  <a:rPr lang="en-US" dirty="0"/>
                  <a:t>The agent has to make a decision about the value of an unobserved variable</a:t>
                </a:r>
                <a:r>
                  <a:rPr lang="en-US" i="1" dirty="0"/>
                  <a:t> </a:t>
                </a:r>
                <a14:m>
                  <m:oMath xmlns:m="http://schemas.openxmlformats.org/officeDocument/2006/math">
                    <m:r>
                      <a:rPr lang="en-US" i="1" dirty="0" smtClean="0">
                        <a:solidFill>
                          <a:srgbClr val="0066FF"/>
                        </a:solidFill>
                        <a:latin typeface="Cambria Math" panose="02040503050406030204" pitchFamily="18" charset="0"/>
                      </a:rPr>
                      <m:t>𝑌</m:t>
                    </m:r>
                  </m:oMath>
                </a14:m>
                <a:r>
                  <a:rPr lang="en-US" dirty="0"/>
                  <a:t>. </a:t>
                </a:r>
                <a14:m>
                  <m:oMath xmlns:m="http://schemas.openxmlformats.org/officeDocument/2006/math">
                    <m:r>
                      <a:rPr lang="en-US" i="1" dirty="0">
                        <a:solidFill>
                          <a:srgbClr val="0066FF"/>
                        </a:solidFill>
                        <a:latin typeface="Cambria Math" panose="02040503050406030204" pitchFamily="18" charset="0"/>
                      </a:rPr>
                      <m:t>𝑌</m:t>
                    </m:r>
                  </m:oMath>
                </a14:m>
                <a:r>
                  <a:rPr lang="en-US" dirty="0"/>
                  <a:t> is called the “query variable” or the “class variable” or the “category.”</a:t>
                </a:r>
              </a:p>
              <a:p>
                <a:pPr lvl="1"/>
                <a:r>
                  <a:rPr lang="en-US" dirty="0"/>
                  <a:t>Partially observable, stochastic, episodic environment</a:t>
                </a:r>
              </a:p>
              <a:p>
                <a:pPr lvl="1"/>
                <a:r>
                  <a:rPr lang="en-US" dirty="0"/>
                  <a:t>Example: </a:t>
                </a:r>
                <a14:m>
                  <m:oMath xmlns:m="http://schemas.openxmlformats.org/officeDocument/2006/math">
                    <m:r>
                      <a:rPr lang="en-US" i="1" dirty="0" smtClean="0">
                        <a:solidFill>
                          <a:srgbClr val="7030A0"/>
                        </a:solidFill>
                        <a:latin typeface="Cambria Math" panose="02040503050406030204" pitchFamily="18" charset="0"/>
                      </a:rPr>
                      <m:t>𝑌</m:t>
                    </m:r>
                    <m:r>
                      <a:rPr lang="en-US" i="1" dirty="0" smtClean="0">
                        <a:solidFill>
                          <a:srgbClr val="7030A0"/>
                        </a:solidFill>
                        <a:latin typeface="Cambria Math" panose="02040503050406030204" pitchFamily="18" charset="0"/>
                      </a:rPr>
                      <m:t> ∈</m:t>
                    </m:r>
                  </m:oMath>
                </a14:m>
                <a:r>
                  <a:rPr lang="en-US" dirty="0">
                    <a:solidFill>
                      <a:srgbClr val="7030A0"/>
                    </a:solidFill>
                  </a:rPr>
                  <a:t> {spam, not spam}, </a:t>
                </a:r>
                <a14:m>
                  <m:oMath xmlns:m="http://schemas.openxmlformats.org/officeDocument/2006/math">
                    <m:r>
                      <a:rPr lang="en-US" i="1" dirty="0" smtClean="0">
                        <a:solidFill>
                          <a:srgbClr val="7030A0"/>
                        </a:solidFill>
                        <a:latin typeface="Cambria Math" panose="02040503050406030204" pitchFamily="18" charset="0"/>
                      </a:rPr>
                      <m:t>𝐸</m:t>
                    </m:r>
                    <m:r>
                      <a:rPr lang="en-US" i="1" dirty="0" smtClean="0">
                        <a:solidFill>
                          <a:srgbClr val="7030A0"/>
                        </a:solidFill>
                        <a:latin typeface="Cambria Math" panose="02040503050406030204" pitchFamily="18" charset="0"/>
                      </a:rPr>
                      <m:t> =</m:t>
                    </m:r>
                  </m:oMath>
                </a14:m>
                <a:r>
                  <a:rPr lang="en-US" dirty="0">
                    <a:solidFill>
                      <a:srgbClr val="7030A0"/>
                    </a:solidFill>
                  </a:rPr>
                  <a:t> email message.</a:t>
                </a:r>
              </a:p>
              <a:p>
                <a:pPr lvl="1"/>
                <a:r>
                  <a:rPr lang="en-US" dirty="0"/>
                  <a:t>Example:</a:t>
                </a:r>
                <a:r>
                  <a:rPr lang="en-US" dirty="0">
                    <a:solidFill>
                      <a:srgbClr val="7030A0"/>
                    </a:solidFill>
                  </a:rPr>
                  <a:t> </a:t>
                </a:r>
                <a14:m>
                  <m:oMath xmlns:m="http://schemas.openxmlformats.org/officeDocument/2006/math">
                    <m:r>
                      <a:rPr lang="en-US" i="1" dirty="0">
                        <a:solidFill>
                          <a:srgbClr val="7030A0"/>
                        </a:solidFill>
                        <a:latin typeface="Cambria Math" panose="02040503050406030204" pitchFamily="18" charset="0"/>
                      </a:rPr>
                      <m:t>𝑌</m:t>
                    </m:r>
                    <m:r>
                      <a:rPr lang="en-US" i="1" dirty="0">
                        <a:solidFill>
                          <a:srgbClr val="7030A0"/>
                        </a:solidFill>
                        <a:latin typeface="Cambria Math" panose="02040503050406030204" pitchFamily="18" charset="0"/>
                      </a:rPr>
                      <m:t> ∈</m:t>
                    </m:r>
                  </m:oMath>
                </a14:m>
                <a:r>
                  <a:rPr lang="en-US" dirty="0">
                    <a:solidFill>
                      <a:srgbClr val="7030A0"/>
                    </a:solidFill>
                  </a:rPr>
                  <a:t> {zebra, giraffe, hippo}, </a:t>
                </a:r>
                <a14:m>
                  <m:oMath xmlns:m="http://schemas.openxmlformats.org/officeDocument/2006/math">
                    <m:r>
                      <a:rPr lang="en-US" i="1" dirty="0">
                        <a:solidFill>
                          <a:srgbClr val="7030A0"/>
                        </a:solidFill>
                        <a:latin typeface="Cambria Math" panose="02040503050406030204" pitchFamily="18" charset="0"/>
                      </a:rPr>
                      <m:t>𝐸</m:t>
                    </m:r>
                    <m:r>
                      <a:rPr lang="en-US" i="1" dirty="0">
                        <a:solidFill>
                          <a:srgbClr val="7030A0"/>
                        </a:solidFill>
                        <a:latin typeface="Cambria Math" panose="02040503050406030204" pitchFamily="18" charset="0"/>
                      </a:rPr>
                      <m:t> =</m:t>
                    </m:r>
                  </m:oMath>
                </a14:m>
                <a:r>
                  <a:rPr lang="en-US" dirty="0">
                    <a:solidFill>
                      <a:srgbClr val="7030A0"/>
                    </a:solidFill>
                  </a:rPr>
                  <a:t> image features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67351" y="972221"/>
                <a:ext cx="8763000" cy="4525963"/>
              </a:xfrm>
              <a:blipFill>
                <a:blip r:embed="rId3"/>
                <a:stretch>
                  <a:fillRect l="-1302" t="-2241"/>
                </a:stretch>
              </a:blipFill>
            </p:spPr>
            <p:txBody>
              <a:bodyPr/>
              <a:lstStyle/>
              <a:p>
                <a:r>
                  <a:rPr lang="en-US">
                    <a:noFill/>
                  </a:rPr>
                  <a:t> </a:t>
                </a:r>
              </a:p>
            </p:txBody>
          </p:sp>
        </mc:Fallback>
      </mc:AlternateContent>
      <p:pic>
        <p:nvPicPr>
          <p:cNvPr id="4" name="Picture 6"/>
          <p:cNvPicPr>
            <a:picLocks noChangeAspect="1" noChangeArrowheads="1"/>
          </p:cNvPicPr>
          <p:nvPr/>
        </p:nvPicPr>
        <p:blipFill>
          <a:blip r:embed="rId4" cstate="print"/>
          <a:srcRect/>
          <a:stretch>
            <a:fillRect/>
          </a:stretch>
        </p:blipFill>
        <p:spPr bwMode="auto">
          <a:xfrm>
            <a:off x="1828801" y="3962400"/>
            <a:ext cx="2589213" cy="1883492"/>
          </a:xfrm>
          <a:prstGeom prst="rect">
            <a:avLst/>
          </a:prstGeom>
          <a:noFill/>
          <a:ln w="9525">
            <a:noFill/>
            <a:miter lim="800000"/>
            <a:headEnd/>
            <a:tailEnd/>
          </a:ln>
        </p:spPr>
      </p:pic>
      <p:pic>
        <p:nvPicPr>
          <p:cNvPr id="5" name="Picture 7"/>
          <p:cNvPicPr>
            <a:picLocks noChangeAspect="1" noChangeArrowheads="1"/>
          </p:cNvPicPr>
          <p:nvPr/>
        </p:nvPicPr>
        <p:blipFill>
          <a:blip r:embed="rId5" cstate="print"/>
          <a:srcRect/>
          <a:stretch>
            <a:fillRect/>
          </a:stretch>
        </p:blipFill>
        <p:spPr bwMode="auto">
          <a:xfrm>
            <a:off x="3430588" y="5715000"/>
            <a:ext cx="2589213" cy="952408"/>
          </a:xfrm>
          <a:prstGeom prst="rect">
            <a:avLst/>
          </a:prstGeom>
          <a:noFill/>
          <a:ln w="9525">
            <a:noFill/>
            <a:miter lim="800000"/>
            <a:headEnd/>
            <a:tailEnd/>
          </a:ln>
        </p:spPr>
      </p:pic>
      <p:pic>
        <p:nvPicPr>
          <p:cNvPr id="201734" name="Picture 6" descr="http://www.howdoeslooklike.com/wp-content/uploads/2012/08/giraffe_tgr-ns016bb.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77000" y="4773650"/>
            <a:ext cx="2011182" cy="1436559"/>
          </a:xfrm>
          <a:prstGeom prst="rect">
            <a:avLst/>
          </a:prstGeom>
          <a:noFill/>
          <a:extLst>
            <a:ext uri="{909E8E84-426E-40dd-AFC4-6F175D3DCCD1}">
              <a14:hiddenFill xmlns:a14="http://schemas.microsoft.com/office/drawing/2010/main" xmlns="">
                <a:solidFill>
                  <a:srgbClr val="FFFFFF"/>
                </a:solidFill>
              </a14:hiddenFill>
            </a:ext>
          </a:extLst>
        </p:spPr>
      </p:pic>
      <p:pic>
        <p:nvPicPr>
          <p:cNvPr id="201730" name="Picture 2" descr="http://alumnus.caltech.edu/~kantner/zebras/pictures/zebra_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2000" y="3886201"/>
            <a:ext cx="2078164" cy="1386625"/>
          </a:xfrm>
          <a:prstGeom prst="rect">
            <a:avLst/>
          </a:prstGeom>
          <a:noFill/>
          <a:extLst>
            <a:ext uri="{909E8E84-426E-40dd-AFC4-6F175D3DCCD1}">
              <a14:hiddenFill xmlns:a14="http://schemas.microsoft.com/office/drawing/2010/main" xmlns="">
                <a:solidFill>
                  <a:srgbClr val="FFFFFF"/>
                </a:solidFill>
              </a14:hiddenFill>
            </a:ext>
          </a:extLst>
        </p:spPr>
      </p:pic>
      <p:pic>
        <p:nvPicPr>
          <p:cNvPr id="201736" name="Picture 8" descr="http://i.dailymail.co.uk/i/pix/2008/12/17/article-0-02D28178000005DC-743_468x33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5257801"/>
            <a:ext cx="1981200" cy="14224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90024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2855</Words>
  <Application>Microsoft Macintosh PowerPoint</Application>
  <PresentationFormat>Widescreen</PresentationFormat>
  <Paragraphs>394</Paragraphs>
  <Slides>40</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8" baseType="lpstr">
      <vt:lpstr>Arial</vt:lpstr>
      <vt:lpstr>Calibri</vt:lpstr>
      <vt:lpstr>Calibri Light</vt:lpstr>
      <vt:lpstr>Cambria Math</vt:lpstr>
      <vt:lpstr>Courier New</vt:lpstr>
      <vt:lpstr>Times New Roman</vt:lpstr>
      <vt:lpstr>Office Theme</vt:lpstr>
      <vt:lpstr>Equation</vt:lpstr>
      <vt:lpstr>CS440/ECE448 Lecture 14: Naïve Bayes</vt:lpstr>
      <vt:lpstr>Bayesian Inference and Bayesian Learning</vt:lpstr>
      <vt:lpstr>Bayes’ Rule</vt:lpstr>
      <vt:lpstr>Bayes Rule example</vt:lpstr>
      <vt:lpstr>The More Useful Version of Bayes’ Rule</vt:lpstr>
      <vt:lpstr>Bayesian Inference and Bayesian Learning</vt:lpstr>
      <vt:lpstr>The Misdiagnosis Problem</vt:lpstr>
      <vt:lpstr>PowerPoint Presentation</vt:lpstr>
      <vt:lpstr>The Bayesian Decision</vt:lpstr>
      <vt:lpstr>Bayesian Inference and Bayesian Learning</vt:lpstr>
      <vt:lpstr>Classification using probabilities</vt:lpstr>
      <vt:lpstr>Bayesian Decisions</vt:lpstr>
      <vt:lpstr>MAP decision</vt:lpstr>
      <vt:lpstr>The Bayesian Terms</vt:lpstr>
      <vt:lpstr>Bayesian Inference and Bayesian Learning</vt:lpstr>
      <vt:lpstr>Naïve Bayes model</vt:lpstr>
      <vt:lpstr>Naïve Bayes model</vt:lpstr>
      <vt:lpstr>Case study: Text document classification</vt:lpstr>
      <vt:lpstr>Case study: Text document classification</vt:lpstr>
      <vt:lpstr>Bayesian Inference and Bayesian Learning</vt:lpstr>
      <vt:lpstr>Naïve Bayes Representation</vt:lpstr>
      <vt:lpstr>Naïve Bayes Representation</vt:lpstr>
      <vt:lpstr>Parameter estimation</vt:lpstr>
      <vt:lpstr>Bag of words illustration</vt:lpstr>
      <vt:lpstr>Bag of words illustration</vt:lpstr>
      <vt:lpstr>Bag of words illustration</vt:lpstr>
      <vt:lpstr>Bayesian Inference and Bayesian Learning</vt:lpstr>
      <vt:lpstr>Bag of words representation of a document</vt:lpstr>
      <vt:lpstr>Bigram representation of a document</vt:lpstr>
      <vt:lpstr>Naïve Bayes with Bigrams</vt:lpstr>
      <vt:lpstr>Bayesian Inference and Bayesian Learning</vt:lpstr>
      <vt:lpstr>Bayesian Learning</vt:lpstr>
      <vt:lpstr>Bayesian Learning</vt:lpstr>
      <vt:lpstr>Bayesian Learning</vt:lpstr>
      <vt:lpstr>Bayesian Inference and Bayesian Learning</vt:lpstr>
      <vt:lpstr>What is the probability that the sun will fail to rise tomorrow?</vt:lpstr>
      <vt:lpstr>Laplace Smoothing</vt:lpstr>
      <vt:lpstr>Parameter estimation</vt:lpstr>
      <vt:lpstr>Summary: Naïve Bayes for Document Classification</vt:lpstr>
      <vt:lpstr>Review: Bayesian decision making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CS440/ECE448 Lecture 17: Bayesian Inference</dc:title>
  <dc:creator>Mark Hasegawa-Johnson</dc:creator>
  <cp:lastModifiedBy>Hasegawa-Johnson, Mark Allan</cp:lastModifiedBy>
  <cp:revision>47</cp:revision>
  <cp:lastPrinted>2017-11-04T20:52:38Z</cp:lastPrinted>
  <dcterms:created xsi:type="dcterms:W3CDTF">2017-10-23T18:30:07Z</dcterms:created>
  <dcterms:modified xsi:type="dcterms:W3CDTF">2020-02-27T20:26:56Z</dcterms:modified>
</cp:coreProperties>
</file>