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9" r:id="rId3"/>
    <p:sldId id="300" r:id="rId4"/>
    <p:sldId id="301" r:id="rId5"/>
    <p:sldId id="302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33" r:id="rId14"/>
    <p:sldId id="335" r:id="rId15"/>
    <p:sldId id="336" r:id="rId16"/>
    <p:sldId id="334" r:id="rId17"/>
    <p:sldId id="337" r:id="rId18"/>
    <p:sldId id="314" r:id="rId19"/>
    <p:sldId id="315" r:id="rId20"/>
    <p:sldId id="319" r:id="rId21"/>
    <p:sldId id="320" r:id="rId22"/>
    <p:sldId id="321" r:id="rId23"/>
    <p:sldId id="316" r:id="rId24"/>
    <p:sldId id="338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21:48:11.3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1183 12623 24575,'-38'-86'0,"0"0"0,0 1 0,0-1 0,0 0 0,0 0 0,0 1 0,0-1 0,-1 0 0,1 0 0,0 1 0,0-1 0,0 0 0,0 1 0,0-1 0,-6-9 0,2 3 0,-1 4 0,2 3 0,1 1 0,1 1 0,2 0 0,2 0 0,1-1-1085,0-7 0,0-4 0,2-2 0,1 1 1,3 5-1,4 7 0,3 9 0,5 14 1085,-1-19 0,9 20 0,5 6 2381,-5-9-2381,8 11 1364,0 0-1364,0-10 0,0 7 0,0-7 4934,0 10-4934,0-11 0,0 9 0,8-19 0,3 8 0,16-11 0,2 1 0,9-1 0,-1 1 0,-1 10 0,12-11 0,-9 10 0,17-3 0,-6-7 0,-3 18 0,9-9 0,-11 22 0,11-9 0,-2 7 0,-8 1 0,5 2 0,-8 11 0,0-1 0,6 0 0,-6 1 0,19 5 0,-7-5 0,-7 12 0,1 0 0,12-9 0,-8 5 0,3 0 0,24-5 0,10-10-432,-41 20 1,1 0 431,40-20 0,-40 20 0,1-1 0,0 1 0,0-1 0,-1 1 0,2-1 0,13-1 0,-1 1 0,-16 1 0,1-1 0,43-5 0,1-1 0,-34 6 0,0-1-833,29-5 0,1 2 833,-22 7 0,-3 1 0,-5 2 0,0-1-413,6 0 0,-2 1 413,-10 3 0,-1 1 0,6-1 0,-1 2 0,1 0 0,-1 1 0,-5 3 0,1 0 0,11 1 0,1-2 0,1-3 0,0 1 0,1 7 0,1 1 0,13-4 0,-2 0 0,-24 4 0,0 2 0,22-1 0,0 0 0,-22 0 0,1 0-603,23 0 1,2 0 602,-13 0 0,-1 0 0,5 0 0,2 0 0,15 0 0,-1 0 0,-23 0 0,-1 0 0,17 0 0,-2 0 0,-26 0 0,-4 0 445,41 0-445,9 0 0,-21 0 0,21 9 0,-9 2 0,-39-2 0,0 2 0,39 9 0,9-9 0,-21 6 0,21-6 0,-21 8 0,-28-9 0,-1 0 0,29 9 0,9 0 0,-11 0 0,-1 0 0,0-1 0,-10 0 0,8 1 0,-19-2 0,19 2 1519,-19-2-1519,8 1 862,-10 0-862,0-1 1420,0 0-1420,10 1 314,-8-1-314,-1-6 0,-3 4 0,-7-13 0,8 13 0,1-13 0,0 14 0,0-14 0,-1 13 0,1-13 0,10 14 0,-7-14 0,7 6 0,0-8 0,-7 0 0,7 0 0,0 0 0,15 0 0,2 0 0,-2 0 0,-15 0 0,1 0 0,-9 0 0,19-8 0,-19-2 0,19-17 0,-8 6 0,10-14 0,0 5 0,0-7 0,-10 0 0,11-11 0,-11 9 0,3-8 0,-6 11 0,3-10 0,-10 8 0,10-8 0,-11 1 0,-6 14 0,3-4 0,-12 0 0,1-2-715,20-3 0,3 0 715,-6-3 0,-3 1 0,-12 11 0,2-1 0,30-19 0,-2-2 0,-2-11 0,-11 19 0,2 1 0,-19 8 0,-1 1 0,1-2 0,0 0-348,6 0 1,-2-1 347,25-30 0,-3 9 0,-12 2-110,-9 3 110,-3 0 0,-2 9 0,-13-5 1369,11 6-1369,-13-8 742,22-14-742,-11 10 0,10-10 0,-12 4 0,-1 7 124,1-7-124,0-1 0,0-2 0,0 0 0,1-8 0,-2 19 0,1-9 0,0 1 0,8 5 0,-5-6 0,6-1 0,-10 9 0,1-7 0,-2 10 0,13-14 0,-10 11 0,19-12 0,-29 24 0,0 0 0,33-33-280,-31 26 1,-2 1 279,19-19-14,-10 6 14,-1 10 0,9-2 0,-7 1 0,7-1 0,-2 10 559,-7 3-559,6 7 14,-17 10-14,-2 2 0,-8 8 0,0-1 0,0 7 0,-6 8 0,4 1 0,-4 5 0,5-6 0,0 0 0,-5-6 0,-2-1 0,0-7 0,2 0 0,6-1 0,0 1 0,8-1 0,11-1 0,20-10 0,12 6 0,10-8 0,1 9-583,11 0 583,3-1 0,-40 10 0,2-1 0,-2 1 0,1 0 0,0 1 0,0-3 0,8-6 0,-3-4 0,16-19 0,-3-17 0,-30 3 0,-17-8 0,21 6 0,-16-5 0,7 19 0,-9 2 583,5 9-583,-12 1 0,4 7 0,-7 1 0,-1 9 0,0 0 0,8-2 0,2-6 0,16-4 0,-5-15 0,17-5 0,-3-20-444,19-5 444,-7 1 0,-26 30 0,0 1 0,24-31 0,-29 29 0,1 0 0,-1 0 0,1 0 0,-1 1 0,1-2 0,-1-3 0,1 0 0,0 3 0,-1 0 0,-4-8 0,0 0 0,4 8 0,-1 0 0,-8-8 0,0 0 0,9 8 0,-1 0 0,13-45 0,6 8 0,-22 35 0,-1 0 0,7-24 0,16-7 0,-29 32 0,12 2 0,-14 9 0,13 1 0,-12-1 444,11 7-444,-4-5 0,6 6 0,10-2 0,-8-4 0,17 3 0,-7-6 0,0 7 0,6-7 0,-6 7 0,23-23 0,-11 11 0,11-11 0,-24 15 0,8 0 0,-16 2 0,15 5 0,-6-4 0,9 11 0,-1-5 0,1 8 0,10-1 0,-7 0 0,17 8 0,-7-7 0,22 15 0,-9-6 0,21 8 0,-21 0-549,21 0 549,-9 0 0,0 0 0,-3 0 0,-11 0 0,-1 0 0,0 0 0,-10 0 0,-3 7 0,13 11 0,-17 1 0,16 6 0,-22-8 549,0 0-549,0 1 0,-10-2 0,8 1 0,-7 0 0,-1-1 0,8 2 0,-16 4 0,15-3 0,-6 5 0,9 1 0,-1 2 0,1-1 0,0 7 0,0-6 0,-1 7 0,-8 0 0,7 0 0,16 14 0,-18-11 0,27 23 0,-40-17 0,19 13 0,-18-13 0,20 22 0,-20-19 0,20 21 0,-19-15 0,7 2 0,-9-2 0,-1 0 0,1 0 0,-1-1 0,-6 12 0,4-9 0,-4 8 0,-1 0 0,8 3 0,-16-6 0,0 3 0,-3-13 0,0 0-319,2 13 0,0 0 319,-3-12 0,-1-2 0,-2 4 0,-1 0 0,4 0 0,0 1 0,-4 5 0,-2-1 0,11 33 0,-9-41 0,-2 1 0,2 28 0,-2-28 0,0-1 0,-7 18 0,7 18 0,-1-31 0,-6 8 0,5-10 0,-7 0 0,0 0 638,0 4-638,0-12 0,0-6 0,0-8 0,0-14 0,0 14 0,0-14 0,0 13 0,0-13 0,0 6 0,0 0 0,-7 2 0,-2 8 0,-7-1 0,1-7 0,-1 5 0,1-5 0,-1 8 0,0-1 0,1-7 0,-1 6 0,-6-6 0,-10 21 0,-2-10 0,-13 12 0,13-15 0,-8 9 0,1-5 0,-17 18 0,1-7-645,-22 13 645,17 8 0,23-36 0,-1 0 0,4 8 0,-1-1 0,-8-7 0,-1-1 0,4 8 0,0 2 0,-3-5 0,0 0 0,3 0 0,2 0 0,-30 32 0,2-9 0,11-3 0,10-2 0,-5-7 0,17-7 0,-21 16 0,20-18 0,-12 25 645,16-29-645,-2 6 0,1 1 0,1-7 0,-2 15 0,2-15 0,-2 15 0,2-15 0,-2 7 0,1-1 0,8-6 0,-6-1 0,13-3 0,-5-5 0,0-1 0,6 6 0,-13-6 0,12 8 0,-12-1 0,-1 14 0,-3-10 0,-5 11 0,8-15 0,5 10 0,-4-7 0,5 6 0,-16-7 0,7-1 0,-8 10 0,1-7 0,-5 17 0,-7-15 0,-3 17 0,1-8-642,-13 22 642,-2-7 0,29-26 0,0 0 0,0 0 0,0 0 0,0 1 0,1 1 0,-31 33 0,33-31 0,-3 1 0,-7 3 0,1 0 0,8-6 0,1 1 0,-10 5 0,3-3 0,-10 7-1,-1 7 1,3-17 0,7 15 0,-4-16 0,13 14 0,-4-15 642,-1 7-642,-3 1 1,1-7-1,-9 17 0,7-7 0,-22 12 0,9-1-335,19-22 0,1 0 335,-21 24 0,10-13 0,-5 3 0,-7 7 0,-2 1 0,-3 4 0,-2 1-1090,-6 2 1,3-1 1089,13-5 0,1-2 0,-4-4 0,0 0 0,2 6 0,0 1 0,-9 0 0,0-1 0,3 2 0,1-3 0,9-11 0,-2 0 0,1-1 0,-3 2 0,5-5 0,6-5 0,1-1 0,-31 24 0,0 1 0,22-21 0,3-2-634,-3 6 1,0 1 633,-5 0 0,1 0 0,12-7 0,0 0 0,-4 4 0,0 0 0,6-10 0,0 0-381,0 4 0,-2 0 381,-1-5 0,1 0 0,6-1 0,2 0 0,-2-5 0,-2 1 0,-14 17 0,0 0 0,-26 3 0,26-2 0,1-2 0,-18-2 218,-5 18-218,15-19 0,-12 19 0,12-19 0,-2 8 0,-5-10 0,17 7 0,-7-5 1956,9 5-1956,2-9 1377,0-1-1377,-2 10 0,1-7 0,-3 17 0,3-17 0,-3 17 0,4-17 0,-4 17 935,3-17-935,-1 7 0,-12 5 0,10-11 392,-1 9-392,17-14 0,8-9 0,7 6 0,-5-12 0,13 11 0,-13-11 0,12 12 0,-4-14 0,-1 14 0,7-14 0,-7 14 0,1-14 0,-3 14 0,0-5 0,-5-1 0,13 6 0,-13-6 0,-2 15 0,-2-6 0,3-2 0,1-1 0,6-14 0,-7 7 0,-1-7 0,8-1 0,-15 1 0,13-1 0,-15 2 0,10-2 0,-10 2 0,7-1 0,-39 1 0,24-1 0,-36 2 0,20-8 0,-11 7 0,1-7 0,-1 1 0,-11-3-729,-3-8 729,40 0 0,-2 0 0,-6 0 0,1 0 0,4 0 0,0 0 0,-11 0 0,0 0 0,11 0 0,1 0 0,-12 0 0,-1 0 0,12 0 0,1 0 0,-6 0 0,1 0 0,6 0 0,0 0 0,0 0 0,0 0 0,-1 0 0,2 0 0,-40 0 0,-9-9 0,37 4 0,0-1 0,7-4 0,-1 0 0,-12 0 0,1 0 0,14 0 0,4-1 0,-41-8 0,40 8 0,0 1 0,-28 0-305,-9-8 305,11 8 0,1-1 0,10-5 0,2 14 0,20-6 0,-6 8 0,15 0 717,-16 0-717,16 0 317,-7 0-317,0 0 0,8 0 0,-8 0 0,0 0 0,-25 0 0,-2 0 0,-20 0 0,12 0 0,-11 0 0,8 0-936,-20 0 936,48 0 0,-1 0 0,0 0 0,-1 0 0,-5 0 0,1 0 0,5 0 0,2 0 0,-7 0 0,-1 0 0,6 0 0,-1 0 0,-4 0 0,0 0 0,5 0 0,2 0-335,-40 0 335,-9 0 0,9 0 0,39 4 0,0 1 0,0 1 0,0-1 0,0 1 0,0 0 0,1 2 0,-2 2 0,-27 0 0,-3 1 0,10 1 0,0 0-596,-6-2 1,0 1 595,6-1 0,4 0 0,-25 1 0,29 0 0,-1 0 0,13-5 0,-1-1 0,-11 6 0,0-2 0,4-8 0,1 0 0,0 9 0,0-1-355,1-8 0,1 0 355,-1 8 0,1 1 0,4-9 0,0 0 0,-4 9 0,-1-1 0,7-7 0,0-2 0,0 5 0,0-1 0,0-3 0,0-2 829,-39 1-829,13 8 0,4-6 315,-5 5-315,19-7 1220,-5 0-1220,33 0 808,-1 7-808,8-5 0,-6 5 0,14-7 0,-14 0 0,14 0 0,-6 0 0,-1 0 0,7 0 0,-14 0 0,14 0 0,-6 0 0,0 0 0,-2 0 0,0 0 0,-6 7 0,7-5 0,-8 5 0,8-7 0,1 0 0,0 0 0,5 0 0,-5 0 0,8 0 0,-8 0 0,5 0 0,-13 0 0,14 0 0,-14 7 0,14-5 0,-14 5 0,14-7 0,-14 0 0,14 6 0,-14-4 0,13 4 0,-19 1 0,18-5 0,-18 5 0,20-7 0,-7 0 0,1 7 0,6-6 0,-14 6 0,14-7 0,-6 0 0,7 0 0,1 0 0,0 0 0,0 0 0,0 0 0,1 0 0,-1 0 0,0 0 0,1 0 0,-1 0 0,0 0 0,-1 0 0,1 0 0,-1 0 0,-7 0 0,6 0 0,-6 0 0,7 0 0,1 0 0,-1-6 0,13 4 0,-3-4 0,11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401D-1610-444A-9C9D-3B4C4C22971B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B1E0-EBAD-46B7-8008-0848D788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is</a:t>
            </a:r>
            <a:r>
              <a:rPr lang="en-US" baseline="0" dirty="0"/>
              <a:t> described </a:t>
            </a:r>
            <a:r>
              <a:rPr lang="en-US" baseline="0"/>
              <a:t>in Section 15.1.1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is</a:t>
            </a:r>
            <a:r>
              <a:rPr lang="en-US" baseline="0" dirty="0"/>
              <a:t> described </a:t>
            </a:r>
            <a:r>
              <a:rPr lang="en-US" baseline="0"/>
              <a:t>in Section 15.1.1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is</a:t>
            </a:r>
            <a:r>
              <a:rPr lang="en-US" baseline="0" dirty="0"/>
              <a:t> described </a:t>
            </a:r>
            <a:r>
              <a:rPr lang="en-US" baseline="0"/>
              <a:t>in Section 15.1.1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is</a:t>
            </a:r>
            <a:r>
              <a:rPr lang="en-US" baseline="0" dirty="0"/>
              <a:t> described </a:t>
            </a:r>
            <a:r>
              <a:rPr lang="en-US" baseline="0"/>
              <a:t>in Section 15.1.1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is</a:t>
            </a:r>
            <a:r>
              <a:rPr lang="en-US" baseline="0" dirty="0"/>
              <a:t> described </a:t>
            </a:r>
            <a:r>
              <a:rPr lang="en-US" baseline="0"/>
              <a:t>in Section 15.1.1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is</a:t>
            </a:r>
            <a:r>
              <a:rPr lang="en-US" baseline="0" dirty="0"/>
              <a:t> described </a:t>
            </a:r>
            <a:r>
              <a:rPr lang="en-US" baseline="0"/>
              <a:t>in Section 15.1.1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1B39-DD2D-4291-BD5C-5DC6E296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C39FA-C0BE-4E51-9DB3-A9913B7FD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46A6-CEC1-41EC-81E5-E42115A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30C8-8E3A-42F8-A3CA-2DB40970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D39C-D931-4AD5-B0EE-B9692A88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CBE8-583A-4769-BBEC-661A27A4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6250-56BE-408D-8039-9D430D608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E090-6225-4215-8480-640E0D5D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F32F-C29E-466A-B851-900A559E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D81D-C114-41EF-9B42-0775A2AA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3A5B3-DCBE-4EFE-B5A9-EB683E1A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08B92-171B-407A-9EEC-376FF505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8094-C31A-4AE8-AF60-17D28F0A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0AC6-3FF3-4FC7-93E0-23DD5672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35BB-9311-44B1-B2A5-F9D81800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16E1-7B8D-43B0-8AC0-A52A40BF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A884-B8CA-4F28-A8EF-224E33B8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F64D-2D87-4F15-BA25-E3ADE365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293A-E2CD-4FE2-B02B-89755D8B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E29C-BC71-43E2-B5FF-9E14402B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88EF-BBC7-46E1-8407-7A08AEB0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C5DCE-2F73-40D3-8033-7C7AFF05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BCA40-B72B-4D2F-8E32-2C589043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C0F7-20A1-4B6A-97E8-5A914B5D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D59D-DBEF-4A90-A46F-2B86161E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FFE4-9D31-43DB-B362-7DB9BF8D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527E-E31B-467D-853B-828D501C6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32572-1D6D-4484-9338-784044A3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0912-C49D-46FD-8A71-2494E578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6E76-0B74-4E4A-A38A-9A5558D8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3AC2-BDEB-422E-B08A-47A9C7E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29C7-AE1F-418D-9509-B663A3D9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B59B3-B143-4977-B224-4EB9F2BC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D4FC9-4FCE-4D58-A91C-F8A93509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DA18E-ABE7-444B-88CE-3172D3766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FEC24-7DCC-4EA3-B3BD-2DF448BB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6CDCD-D60F-48EB-9C4F-0524919A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D945B-1E37-4D39-9803-64B2A5FC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5D124-C245-40DA-9065-5F3D72E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A8FF-7E8C-4DCD-AFAA-B664863B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59A39-07F2-4BBA-B0A3-02546DE0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F47EA-E4E7-43FC-B1C3-28258180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2A2A-A06C-4963-8488-EA99227D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BCB04-8DCF-4DE2-A482-7EE6FE66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6A0AA-C2E4-4D8F-8ADF-42893B5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3B549-6146-4550-B12E-65B386E4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9CD6-3BF4-43A4-A01F-B4799C3E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60D8-11F9-4846-8059-BFC84792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7EBBC-2701-439A-8564-29911839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8B9A-B27A-4B12-832E-1D54281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CC49-1AA6-404A-B00F-96FF2BAF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F328-48AD-464F-A3CB-33645F7D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4B3F-B686-41F6-BE21-C93621B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84CD5-243D-4D00-BEAC-23FFA726F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3B7D7-4681-4016-AB63-A00F32A8A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FBDD-EA30-4C4F-B429-8FFB00AC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103D-6829-4B65-BA96-410057B9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8BCD-40B9-4121-9901-953C1B38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36096-6D73-4E20-B96A-50720A32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9E5F8-F18E-4501-A23F-54B95567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B036-20E2-47E5-BB58-A8F44F1C6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FB6B-A12A-4978-B248-2EF0D31F82C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649C-0FF9-4E83-8272-600DB696B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D5A3-7305-4123-B406-47E970286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3302-C6DA-44A3-8D10-AE9A3628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AF0EAB5-55DB-F641-95CB-F6B02B13B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0565" y="1689651"/>
            <a:ext cx="6153261" cy="47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1E8BA-1B79-4BFF-9478-CDDBC0D1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96"/>
            <a:ext cx="9144000" cy="1650654"/>
          </a:xfrm>
        </p:spPr>
        <p:txBody>
          <a:bodyPr>
            <a:noAutofit/>
          </a:bodyPr>
          <a:lstStyle/>
          <a:p>
            <a:r>
              <a:rPr lang="en-US" sz="4000" dirty="0"/>
              <a:t>CS440/ECE448 Lecture 19: The Forward Algorithm and the Viterbi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C23BF-0458-4B94-9DF5-1BC3C08A2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59" y="2104737"/>
            <a:ext cx="3972341" cy="104220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Mark Hasegawa-Johnson, 3/2020</a:t>
            </a:r>
          </a:p>
          <a:p>
            <a:pPr algn="l"/>
            <a:r>
              <a:rPr lang="en-US" sz="2000" dirty="0"/>
              <a:t>CC-BY 3.0: You may remix or redistribute if you cite the source.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0BBC75-D983-EB41-920E-22638364D331}"/>
              </a:ext>
            </a:extLst>
          </p:cNvPr>
          <p:cNvSpPr txBox="1">
            <a:spLocks/>
          </p:cNvSpPr>
          <p:nvPr/>
        </p:nvSpPr>
        <p:spPr>
          <a:xfrm>
            <a:off x="6103995" y="6452609"/>
            <a:ext cx="4559529" cy="472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Louis-Leopold </a:t>
            </a:r>
            <a:r>
              <a:rPr lang="en-US" sz="1400" dirty="0" err="1"/>
              <a:t>Boilly</a:t>
            </a:r>
            <a:r>
              <a:rPr lang="en-US" sz="1400" dirty="0"/>
              <a:t>, Passer </a:t>
            </a:r>
            <a:r>
              <a:rPr lang="en-US" sz="1400" dirty="0" err="1"/>
              <a:t>Payez</a:t>
            </a:r>
            <a:r>
              <a:rPr lang="en-US" sz="1400" dirty="0"/>
              <a:t>, 1803.  Public domain work of art, https://</a:t>
            </a:r>
            <a:r>
              <a:rPr lang="en-US" sz="1400" dirty="0" err="1"/>
              <a:t>en.wikipedia.org</a:t>
            </a:r>
            <a:r>
              <a:rPr lang="en-US" sz="1400" dirty="0"/>
              <a:t>/wiki/Umbrella</a:t>
            </a:r>
          </a:p>
        </p:txBody>
      </p:sp>
    </p:spTree>
    <p:extLst>
      <p:ext uri="{BB962C8B-B14F-4D97-AF65-F5344CB8AC3E}">
        <p14:creationId xmlns:p14="http://schemas.microsoft.com/office/powerpoint/2010/main" val="129185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3A0-3F15-A044-B5DA-8CDA7BBC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D896-5502-D949-B7C5-FD9612CD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by Enumeration in an HMM</a:t>
            </a:r>
          </a:p>
          <a:p>
            <a:r>
              <a:rPr lang="en-US" dirty="0"/>
              <a:t>Filtering using the Forward Algorithm</a:t>
            </a:r>
          </a:p>
          <a:p>
            <a:r>
              <a:rPr lang="en-US" dirty="0"/>
              <a:t>Decoding using the Viterbi Algorithm</a:t>
            </a:r>
          </a:p>
        </p:txBody>
      </p:sp>
    </p:spTree>
    <p:extLst>
      <p:ext uri="{BB962C8B-B14F-4D97-AF65-F5344CB8AC3E}">
        <p14:creationId xmlns:p14="http://schemas.microsoft.com/office/powerpoint/2010/main" val="246319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32ED-2AA6-3644-845E-37DAF02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complexity in an HMM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AD534-D2F4-774A-A662-89D0FD6FC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still a lot.  Can we do better?</a:t>
                </a:r>
              </a:p>
              <a:p>
                <a:r>
                  <a:rPr lang="en-US" dirty="0"/>
                  <a:t>For a general Bayes net, no.  Bayes net inference, in an arbitrary Bayes net, is NP-complete.</a:t>
                </a:r>
              </a:p>
              <a:p>
                <a:r>
                  <a:rPr lang="en-US" dirty="0"/>
                  <a:t>For an HMM, yes, we can do better.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AD534-D2F4-774A-A662-89D0FD6FC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965" t="-2381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74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3" y="59634"/>
            <a:ext cx="11774556" cy="792162"/>
          </a:xfrm>
        </p:spPr>
        <p:txBody>
          <a:bodyPr>
            <a:normAutofit/>
          </a:bodyPr>
          <a:lstStyle/>
          <a:p>
            <a:r>
              <a:rPr lang="en-US" dirty="0"/>
              <a:t>The Forward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8846" y="902439"/>
                <a:ext cx="10203562" cy="20896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Initialize</a:t>
                </a:r>
                <a:r>
                  <a:rPr lang="en-US" dirty="0"/>
                  <a:t>: look up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u="sng" dirty="0"/>
                  <a:t>Iterate</a:t>
                </a:r>
                <a:r>
                  <a:rPr lang="en-US" dirty="0"/>
                  <a:t>: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u="sng" dirty="0"/>
                  <a:t>Multiply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846" y="902439"/>
                <a:ext cx="10203562" cy="2089650"/>
              </a:xfrm>
              <a:blipFill>
                <a:blip r:embed="rId3"/>
                <a:stretch>
                  <a:fillRect l="-994" t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697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465147" y="6278199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4651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666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8666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620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17" name="Oval 16"/>
          <p:cNvSpPr/>
          <p:nvPr/>
        </p:nvSpPr>
        <p:spPr>
          <a:xfrm>
            <a:off x="61620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1084147" y="562505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1072" y="558151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2" idx="0"/>
          </p:cNvCxnSpPr>
          <p:nvPr/>
        </p:nvCxnSpPr>
        <p:spPr>
          <a:xfrm rot="5400000">
            <a:off x="1726404" y="608225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287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4241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79547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85672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20070" y="518063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BE989F-6E0C-FF44-9220-61E22434FB2A}"/>
              </a:ext>
            </a:extLst>
          </p:cNvPr>
          <p:cNvSpPr/>
          <p:nvPr/>
        </p:nvSpPr>
        <p:spPr>
          <a:xfrm>
            <a:off x="97284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11E02-59B6-3C4D-BCFC-54F621792A1E}"/>
              </a:ext>
            </a:extLst>
          </p:cNvPr>
          <p:cNvSpPr/>
          <p:nvPr/>
        </p:nvSpPr>
        <p:spPr>
          <a:xfrm>
            <a:off x="9728472" y="5357396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E6DB72-4569-184F-8AD9-5C60803E89E5}"/>
              </a:ext>
            </a:extLst>
          </p:cNvPr>
          <p:cNvSpPr/>
          <p:nvPr/>
        </p:nvSpPr>
        <p:spPr>
          <a:xfrm>
            <a:off x="110238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4F02B4-27DB-2849-B61D-DE267B97B508}"/>
              </a:ext>
            </a:extLst>
          </p:cNvPr>
          <p:cNvSpPr/>
          <p:nvPr/>
        </p:nvSpPr>
        <p:spPr>
          <a:xfrm>
            <a:off x="11023872" y="5357396"/>
            <a:ext cx="914400" cy="5225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60128-F670-1245-8E6D-76F4CD520438}"/>
              </a:ext>
            </a:extLst>
          </p:cNvPr>
          <p:cNvCxnSpPr/>
          <p:nvPr/>
        </p:nvCxnSpPr>
        <p:spPr>
          <a:xfrm>
            <a:off x="10642872" y="558599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C33737-5B13-8C44-A300-D324F3AC530B}"/>
              </a:ext>
            </a:extLst>
          </p:cNvPr>
          <p:cNvCxnSpPr/>
          <p:nvPr/>
        </p:nvCxnSpPr>
        <p:spPr>
          <a:xfrm rot="5400000">
            <a:off x="99905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C5568-EB38-CA4B-8BBA-E9D91FBC03BA}"/>
              </a:ext>
            </a:extLst>
          </p:cNvPr>
          <p:cNvCxnSpPr/>
          <p:nvPr/>
        </p:nvCxnSpPr>
        <p:spPr>
          <a:xfrm rot="5400000">
            <a:off x="112859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16C53-9BFA-8343-892F-D52F54884BF2}"/>
              </a:ext>
            </a:extLst>
          </p:cNvPr>
          <p:cNvCxnSpPr/>
          <p:nvPr/>
        </p:nvCxnSpPr>
        <p:spPr>
          <a:xfrm>
            <a:off x="9347472" y="5628668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E9C857-55B7-1747-9E76-30A683B29133}"/>
              </a:ext>
            </a:extLst>
          </p:cNvPr>
          <p:cNvSpPr txBox="1"/>
          <p:nvPr/>
        </p:nvSpPr>
        <p:spPr>
          <a:xfrm>
            <a:off x="8742721" y="520499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339355-A2E2-C74E-9D28-247A738F06D3}"/>
              </a:ext>
            </a:extLst>
          </p:cNvPr>
          <p:cNvSpPr/>
          <p:nvPr/>
        </p:nvSpPr>
        <p:spPr>
          <a:xfrm>
            <a:off x="7467412" y="6280565"/>
            <a:ext cx="1048484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BD0075-E080-1E41-885F-587FF4761B13}"/>
              </a:ext>
            </a:extLst>
          </p:cNvPr>
          <p:cNvSpPr/>
          <p:nvPr/>
        </p:nvSpPr>
        <p:spPr>
          <a:xfrm>
            <a:off x="7467412" y="5366165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FB7CDD-8F04-E949-B59B-5FA8FFEC433D}"/>
              </a:ext>
            </a:extLst>
          </p:cNvPr>
          <p:cNvCxnSpPr/>
          <p:nvPr/>
        </p:nvCxnSpPr>
        <p:spPr>
          <a:xfrm>
            <a:off x="7086412" y="559476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C14BF4-FC46-C243-ACB7-3DE83A924B7C}"/>
              </a:ext>
            </a:extLst>
          </p:cNvPr>
          <p:cNvCxnSpPr/>
          <p:nvPr/>
        </p:nvCxnSpPr>
        <p:spPr>
          <a:xfrm rot="5400000">
            <a:off x="7729463" y="6094714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1E488B0-3560-4E4B-BE8A-55C2932CDF23}"/>
              </a:ext>
            </a:extLst>
          </p:cNvPr>
          <p:cNvSpPr/>
          <p:nvPr/>
        </p:nvSpPr>
        <p:spPr>
          <a:xfrm>
            <a:off x="2790366" y="6271574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9A99EF-E861-6641-9FBF-796EB1855275}"/>
              </a:ext>
            </a:extLst>
          </p:cNvPr>
          <p:cNvSpPr/>
          <p:nvPr/>
        </p:nvSpPr>
        <p:spPr>
          <a:xfrm>
            <a:off x="2790366" y="5357174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7D88F2-DF27-DA4B-8EDB-DDC85BBD10FD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 rot="5400000">
            <a:off x="3051623" y="6075631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BB8A84-C324-4340-A2E3-13840427B85B}"/>
              </a:ext>
            </a:extLst>
          </p:cNvPr>
          <p:cNvCxnSpPr/>
          <p:nvPr/>
        </p:nvCxnSpPr>
        <p:spPr>
          <a:xfrm>
            <a:off x="8395068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24096F-3879-1E4F-B559-33388C29A9AC}"/>
              </a:ext>
            </a:extLst>
          </p:cNvPr>
          <p:cNvCxnSpPr/>
          <p:nvPr/>
        </p:nvCxnSpPr>
        <p:spPr>
          <a:xfrm>
            <a:off x="3703796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408A54-A4CD-054D-89B1-BA1F1B130979}"/>
                  </a:ext>
                </a:extLst>
              </p:cNvPr>
              <p:cNvSpPr txBox="1"/>
              <p:nvPr/>
            </p:nvSpPr>
            <p:spPr>
              <a:xfrm>
                <a:off x="6619272" y="3637722"/>
                <a:ext cx="4337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When t=1, this is just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sz="28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408A54-A4CD-054D-89B1-BA1F1B13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72" y="3637722"/>
                <a:ext cx="4337662" cy="523220"/>
              </a:xfrm>
              <a:prstGeom prst="rect">
                <a:avLst/>
              </a:prstGeom>
              <a:blipFill>
                <a:blip r:embed="rId4"/>
                <a:stretch>
                  <a:fillRect l="-2624" t="-9302" r="-583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B59D6-AB4F-B747-8BB0-411DD1896527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7086542" y="2491474"/>
            <a:ext cx="2872468" cy="11462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0332973-0A27-134D-8E4B-79DD81BC4FAE}"/>
              </a:ext>
            </a:extLst>
          </p:cNvPr>
          <p:cNvSpPr/>
          <p:nvPr/>
        </p:nvSpPr>
        <p:spPr>
          <a:xfrm>
            <a:off x="4866672" y="1895851"/>
            <a:ext cx="2600740" cy="69781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2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3" y="59634"/>
            <a:ext cx="11774556" cy="792162"/>
          </a:xfrm>
        </p:spPr>
        <p:txBody>
          <a:bodyPr>
            <a:normAutofit/>
          </a:bodyPr>
          <a:lstStyle/>
          <a:p>
            <a:r>
              <a:rPr lang="en-US" dirty="0"/>
              <a:t>The Forward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8846" y="902440"/>
                <a:ext cx="10203562" cy="36257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Initialize</a:t>
                </a:r>
                <a:r>
                  <a:rPr lang="en-US" dirty="0"/>
                  <a:t>: look up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u="sng" dirty="0"/>
                  <a:t>Iterate</a:t>
                </a:r>
                <a:r>
                  <a:rPr lang="en-US" dirty="0"/>
                  <a:t>: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u="sng" dirty="0"/>
                  <a:t>Multiply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u="sng" dirty="0">
                    <a:latin typeface="Cambria Math" panose="02040503050406030204" pitchFamily="18" charset="0"/>
                  </a:rPr>
                  <a:t>Add: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u="sng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846" y="902440"/>
                <a:ext cx="10203562" cy="3625770"/>
              </a:xfrm>
              <a:blipFill>
                <a:blip r:embed="rId3"/>
                <a:stretch>
                  <a:fillRect l="-994" t="-3484" b="-35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697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465147" y="6278199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4651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666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8666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620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17" name="Oval 16"/>
          <p:cNvSpPr/>
          <p:nvPr/>
        </p:nvSpPr>
        <p:spPr>
          <a:xfrm>
            <a:off x="61620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1084147" y="562505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1072" y="558151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2" idx="0"/>
          </p:cNvCxnSpPr>
          <p:nvPr/>
        </p:nvCxnSpPr>
        <p:spPr>
          <a:xfrm rot="5400000">
            <a:off x="1726404" y="608225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287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4241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79547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85672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20070" y="518063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BE989F-6E0C-FF44-9220-61E22434FB2A}"/>
              </a:ext>
            </a:extLst>
          </p:cNvPr>
          <p:cNvSpPr/>
          <p:nvPr/>
        </p:nvSpPr>
        <p:spPr>
          <a:xfrm>
            <a:off x="97284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11E02-59B6-3C4D-BCFC-54F621792A1E}"/>
              </a:ext>
            </a:extLst>
          </p:cNvPr>
          <p:cNvSpPr/>
          <p:nvPr/>
        </p:nvSpPr>
        <p:spPr>
          <a:xfrm>
            <a:off x="9728472" y="5357396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E6DB72-4569-184F-8AD9-5C60803E89E5}"/>
              </a:ext>
            </a:extLst>
          </p:cNvPr>
          <p:cNvSpPr/>
          <p:nvPr/>
        </p:nvSpPr>
        <p:spPr>
          <a:xfrm>
            <a:off x="110238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4F02B4-27DB-2849-B61D-DE267B97B508}"/>
              </a:ext>
            </a:extLst>
          </p:cNvPr>
          <p:cNvSpPr/>
          <p:nvPr/>
        </p:nvSpPr>
        <p:spPr>
          <a:xfrm>
            <a:off x="11023872" y="5357396"/>
            <a:ext cx="914400" cy="5225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60128-F670-1245-8E6D-76F4CD520438}"/>
              </a:ext>
            </a:extLst>
          </p:cNvPr>
          <p:cNvCxnSpPr/>
          <p:nvPr/>
        </p:nvCxnSpPr>
        <p:spPr>
          <a:xfrm>
            <a:off x="10642872" y="558599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C33737-5B13-8C44-A300-D324F3AC530B}"/>
              </a:ext>
            </a:extLst>
          </p:cNvPr>
          <p:cNvCxnSpPr/>
          <p:nvPr/>
        </p:nvCxnSpPr>
        <p:spPr>
          <a:xfrm rot="5400000">
            <a:off x="99905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C5568-EB38-CA4B-8BBA-E9D91FBC03BA}"/>
              </a:ext>
            </a:extLst>
          </p:cNvPr>
          <p:cNvCxnSpPr/>
          <p:nvPr/>
        </p:nvCxnSpPr>
        <p:spPr>
          <a:xfrm rot="5400000">
            <a:off x="112859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16C53-9BFA-8343-892F-D52F54884BF2}"/>
              </a:ext>
            </a:extLst>
          </p:cNvPr>
          <p:cNvCxnSpPr/>
          <p:nvPr/>
        </p:nvCxnSpPr>
        <p:spPr>
          <a:xfrm>
            <a:off x="9347472" y="5628668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E9C857-55B7-1747-9E76-30A683B29133}"/>
              </a:ext>
            </a:extLst>
          </p:cNvPr>
          <p:cNvSpPr txBox="1"/>
          <p:nvPr/>
        </p:nvSpPr>
        <p:spPr>
          <a:xfrm>
            <a:off x="8742721" y="520499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339355-A2E2-C74E-9D28-247A738F06D3}"/>
              </a:ext>
            </a:extLst>
          </p:cNvPr>
          <p:cNvSpPr/>
          <p:nvPr/>
        </p:nvSpPr>
        <p:spPr>
          <a:xfrm>
            <a:off x="7467412" y="6280565"/>
            <a:ext cx="1048484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BD0075-E080-1E41-885F-587FF4761B13}"/>
              </a:ext>
            </a:extLst>
          </p:cNvPr>
          <p:cNvSpPr/>
          <p:nvPr/>
        </p:nvSpPr>
        <p:spPr>
          <a:xfrm>
            <a:off x="7467412" y="5366165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FB7CDD-8F04-E949-B59B-5FA8FFEC433D}"/>
              </a:ext>
            </a:extLst>
          </p:cNvPr>
          <p:cNvCxnSpPr/>
          <p:nvPr/>
        </p:nvCxnSpPr>
        <p:spPr>
          <a:xfrm>
            <a:off x="7086412" y="559476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C14BF4-FC46-C243-ACB7-3DE83A924B7C}"/>
              </a:ext>
            </a:extLst>
          </p:cNvPr>
          <p:cNvCxnSpPr/>
          <p:nvPr/>
        </p:nvCxnSpPr>
        <p:spPr>
          <a:xfrm rot="5400000">
            <a:off x="7729463" y="6094714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1E488B0-3560-4E4B-BE8A-55C2932CDF23}"/>
              </a:ext>
            </a:extLst>
          </p:cNvPr>
          <p:cNvSpPr/>
          <p:nvPr/>
        </p:nvSpPr>
        <p:spPr>
          <a:xfrm>
            <a:off x="2790366" y="6271574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9A99EF-E861-6641-9FBF-796EB1855275}"/>
              </a:ext>
            </a:extLst>
          </p:cNvPr>
          <p:cNvSpPr/>
          <p:nvPr/>
        </p:nvSpPr>
        <p:spPr>
          <a:xfrm>
            <a:off x="2790366" y="5357174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7D88F2-DF27-DA4B-8EDB-DDC85BBD10FD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 rot="5400000">
            <a:off x="3051623" y="6075631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BB8A84-C324-4340-A2E3-13840427B85B}"/>
              </a:ext>
            </a:extLst>
          </p:cNvPr>
          <p:cNvCxnSpPr/>
          <p:nvPr/>
        </p:nvCxnSpPr>
        <p:spPr>
          <a:xfrm>
            <a:off x="8395068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24096F-3879-1E4F-B559-33388C29A9AC}"/>
              </a:ext>
            </a:extLst>
          </p:cNvPr>
          <p:cNvCxnSpPr/>
          <p:nvPr/>
        </p:nvCxnSpPr>
        <p:spPr>
          <a:xfrm>
            <a:off x="3703796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BA30C99-C583-6A45-A611-4D577349CCC3}"/>
              </a:ext>
            </a:extLst>
          </p:cNvPr>
          <p:cNvSpPr/>
          <p:nvPr/>
        </p:nvSpPr>
        <p:spPr>
          <a:xfrm>
            <a:off x="1507244" y="1895851"/>
            <a:ext cx="3359428" cy="69781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CE5739-71FC-7947-BBBD-C7E90C3C6D3B}"/>
              </a:ext>
            </a:extLst>
          </p:cNvPr>
          <p:cNvSpPr/>
          <p:nvPr/>
        </p:nvSpPr>
        <p:spPr>
          <a:xfrm>
            <a:off x="5814204" y="3161434"/>
            <a:ext cx="3359428" cy="69781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C3AA4F-BA0E-0C40-AF0D-60DAC7C59204}"/>
              </a:ext>
            </a:extLst>
          </p:cNvPr>
          <p:cNvCxnSpPr>
            <a:cxnSpLocks/>
            <a:stCxn id="38" idx="5"/>
            <a:endCxn id="39" idx="2"/>
          </p:cNvCxnSpPr>
          <p:nvPr/>
        </p:nvCxnSpPr>
        <p:spPr>
          <a:xfrm>
            <a:off x="4374695" y="2491474"/>
            <a:ext cx="1439509" cy="10188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6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3" y="59634"/>
            <a:ext cx="11774556" cy="792162"/>
          </a:xfrm>
        </p:spPr>
        <p:txBody>
          <a:bodyPr>
            <a:normAutofit/>
          </a:bodyPr>
          <a:lstStyle/>
          <a:p>
            <a:r>
              <a:rPr lang="en-US" dirty="0"/>
              <a:t>The Forward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8846" y="902440"/>
                <a:ext cx="10203562" cy="36257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Initialize</a:t>
                </a:r>
                <a:r>
                  <a:rPr lang="en-US" dirty="0"/>
                  <a:t>: look up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u="sng" dirty="0"/>
                  <a:t>Iterate</a:t>
                </a:r>
                <a:r>
                  <a:rPr lang="en-US" dirty="0"/>
                  <a:t>: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u="sng" dirty="0"/>
                  <a:t>Multiply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u="sng" dirty="0">
                    <a:latin typeface="Cambria Math" panose="02040503050406030204" pitchFamily="18" charset="0"/>
                  </a:rPr>
                  <a:t>Add: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u="sng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846" y="902440"/>
                <a:ext cx="10203562" cy="3625770"/>
              </a:xfrm>
              <a:blipFill>
                <a:blip r:embed="rId3"/>
                <a:stretch>
                  <a:fillRect l="-994" t="-3484" b="-35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697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465147" y="6278199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4651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666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8666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620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17" name="Oval 16"/>
          <p:cNvSpPr/>
          <p:nvPr/>
        </p:nvSpPr>
        <p:spPr>
          <a:xfrm>
            <a:off x="61620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1084147" y="562505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1072" y="558151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2" idx="0"/>
          </p:cNvCxnSpPr>
          <p:nvPr/>
        </p:nvCxnSpPr>
        <p:spPr>
          <a:xfrm rot="5400000">
            <a:off x="1726404" y="608225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287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4241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79547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85672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20070" y="518063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BE989F-6E0C-FF44-9220-61E22434FB2A}"/>
              </a:ext>
            </a:extLst>
          </p:cNvPr>
          <p:cNvSpPr/>
          <p:nvPr/>
        </p:nvSpPr>
        <p:spPr>
          <a:xfrm>
            <a:off x="97284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11E02-59B6-3C4D-BCFC-54F621792A1E}"/>
              </a:ext>
            </a:extLst>
          </p:cNvPr>
          <p:cNvSpPr/>
          <p:nvPr/>
        </p:nvSpPr>
        <p:spPr>
          <a:xfrm>
            <a:off x="9728472" y="5357396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E6DB72-4569-184F-8AD9-5C60803E89E5}"/>
              </a:ext>
            </a:extLst>
          </p:cNvPr>
          <p:cNvSpPr/>
          <p:nvPr/>
        </p:nvSpPr>
        <p:spPr>
          <a:xfrm>
            <a:off x="110238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4F02B4-27DB-2849-B61D-DE267B97B508}"/>
              </a:ext>
            </a:extLst>
          </p:cNvPr>
          <p:cNvSpPr/>
          <p:nvPr/>
        </p:nvSpPr>
        <p:spPr>
          <a:xfrm>
            <a:off x="11023872" y="5357396"/>
            <a:ext cx="914400" cy="5225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60128-F670-1245-8E6D-76F4CD520438}"/>
              </a:ext>
            </a:extLst>
          </p:cNvPr>
          <p:cNvCxnSpPr/>
          <p:nvPr/>
        </p:nvCxnSpPr>
        <p:spPr>
          <a:xfrm>
            <a:off x="10642872" y="558599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C33737-5B13-8C44-A300-D324F3AC530B}"/>
              </a:ext>
            </a:extLst>
          </p:cNvPr>
          <p:cNvCxnSpPr/>
          <p:nvPr/>
        </p:nvCxnSpPr>
        <p:spPr>
          <a:xfrm rot="5400000">
            <a:off x="99905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C5568-EB38-CA4B-8BBA-E9D91FBC03BA}"/>
              </a:ext>
            </a:extLst>
          </p:cNvPr>
          <p:cNvCxnSpPr/>
          <p:nvPr/>
        </p:nvCxnSpPr>
        <p:spPr>
          <a:xfrm rot="5400000">
            <a:off x="112859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16C53-9BFA-8343-892F-D52F54884BF2}"/>
              </a:ext>
            </a:extLst>
          </p:cNvPr>
          <p:cNvCxnSpPr/>
          <p:nvPr/>
        </p:nvCxnSpPr>
        <p:spPr>
          <a:xfrm>
            <a:off x="9347472" y="5628668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E9C857-55B7-1747-9E76-30A683B29133}"/>
              </a:ext>
            </a:extLst>
          </p:cNvPr>
          <p:cNvSpPr txBox="1"/>
          <p:nvPr/>
        </p:nvSpPr>
        <p:spPr>
          <a:xfrm>
            <a:off x="8742721" y="520499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339355-A2E2-C74E-9D28-247A738F06D3}"/>
              </a:ext>
            </a:extLst>
          </p:cNvPr>
          <p:cNvSpPr/>
          <p:nvPr/>
        </p:nvSpPr>
        <p:spPr>
          <a:xfrm>
            <a:off x="7467412" y="6280565"/>
            <a:ext cx="1048484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BD0075-E080-1E41-885F-587FF4761B13}"/>
              </a:ext>
            </a:extLst>
          </p:cNvPr>
          <p:cNvSpPr/>
          <p:nvPr/>
        </p:nvSpPr>
        <p:spPr>
          <a:xfrm>
            <a:off x="7467412" y="5366165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FB7CDD-8F04-E949-B59B-5FA8FFEC433D}"/>
              </a:ext>
            </a:extLst>
          </p:cNvPr>
          <p:cNvCxnSpPr/>
          <p:nvPr/>
        </p:nvCxnSpPr>
        <p:spPr>
          <a:xfrm>
            <a:off x="7086412" y="559476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C14BF4-FC46-C243-ACB7-3DE83A924B7C}"/>
              </a:ext>
            </a:extLst>
          </p:cNvPr>
          <p:cNvCxnSpPr/>
          <p:nvPr/>
        </p:nvCxnSpPr>
        <p:spPr>
          <a:xfrm rot="5400000">
            <a:off x="7729463" y="6094714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1E488B0-3560-4E4B-BE8A-55C2932CDF23}"/>
              </a:ext>
            </a:extLst>
          </p:cNvPr>
          <p:cNvSpPr/>
          <p:nvPr/>
        </p:nvSpPr>
        <p:spPr>
          <a:xfrm>
            <a:off x="2790366" y="6271574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9A99EF-E861-6641-9FBF-796EB1855275}"/>
              </a:ext>
            </a:extLst>
          </p:cNvPr>
          <p:cNvSpPr/>
          <p:nvPr/>
        </p:nvSpPr>
        <p:spPr>
          <a:xfrm>
            <a:off x="2790366" y="5357174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7D88F2-DF27-DA4B-8EDB-DDC85BBD10FD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 rot="5400000">
            <a:off x="3051623" y="6075631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BB8A84-C324-4340-A2E3-13840427B85B}"/>
              </a:ext>
            </a:extLst>
          </p:cNvPr>
          <p:cNvCxnSpPr/>
          <p:nvPr/>
        </p:nvCxnSpPr>
        <p:spPr>
          <a:xfrm>
            <a:off x="8395068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24096F-3879-1E4F-B559-33388C29A9AC}"/>
              </a:ext>
            </a:extLst>
          </p:cNvPr>
          <p:cNvCxnSpPr/>
          <p:nvPr/>
        </p:nvCxnSpPr>
        <p:spPr>
          <a:xfrm>
            <a:off x="3703796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BA30C99-C583-6A45-A611-4D577349CCC3}"/>
              </a:ext>
            </a:extLst>
          </p:cNvPr>
          <p:cNvSpPr/>
          <p:nvPr/>
        </p:nvSpPr>
        <p:spPr>
          <a:xfrm>
            <a:off x="4767284" y="1915727"/>
            <a:ext cx="2865968" cy="69781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CE5739-71FC-7947-BBBD-C7E90C3C6D3B}"/>
              </a:ext>
            </a:extLst>
          </p:cNvPr>
          <p:cNvSpPr/>
          <p:nvPr/>
        </p:nvSpPr>
        <p:spPr>
          <a:xfrm>
            <a:off x="2772826" y="3161434"/>
            <a:ext cx="2551046" cy="69781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C3AA4F-BA0E-0C40-AF0D-60DAC7C59204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4950280" y="2511350"/>
            <a:ext cx="236715" cy="752277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484CCFA-3848-ED45-80AC-DB743FABE7FF}"/>
              </a:ext>
            </a:extLst>
          </p:cNvPr>
          <p:cNvSpPr txBox="1"/>
          <p:nvPr/>
        </p:nvSpPr>
        <p:spPr>
          <a:xfrm>
            <a:off x="5188036" y="2763079"/>
            <a:ext cx="600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When we move to the next value of t…</a:t>
            </a:r>
          </a:p>
        </p:txBody>
      </p:sp>
    </p:spTree>
    <p:extLst>
      <p:ext uri="{BB962C8B-B14F-4D97-AF65-F5344CB8AC3E}">
        <p14:creationId xmlns:p14="http://schemas.microsoft.com/office/powerpoint/2010/main" val="218500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3" y="59634"/>
            <a:ext cx="11774556" cy="792162"/>
          </a:xfrm>
        </p:spPr>
        <p:txBody>
          <a:bodyPr>
            <a:normAutofit/>
          </a:bodyPr>
          <a:lstStyle/>
          <a:p>
            <a:r>
              <a:rPr lang="en-US" dirty="0"/>
              <a:t>The Forward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8846" y="902440"/>
                <a:ext cx="10203562" cy="36257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Initialize</a:t>
                </a:r>
                <a:r>
                  <a:rPr lang="en-US" dirty="0"/>
                  <a:t>: look up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u="sng" dirty="0"/>
                  <a:t>Iterate</a:t>
                </a:r>
                <a:r>
                  <a:rPr lang="en-US" dirty="0"/>
                  <a:t>: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u="sng" dirty="0"/>
                  <a:t>Multiply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u="sng" dirty="0">
                    <a:latin typeface="Cambria Math" panose="02040503050406030204" pitchFamily="18" charset="0"/>
                  </a:rPr>
                  <a:t>Add: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u="sng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846" y="902440"/>
                <a:ext cx="10203562" cy="3625770"/>
              </a:xfrm>
              <a:blipFill>
                <a:blip r:embed="rId3"/>
                <a:stretch>
                  <a:fillRect l="-994" t="-3484" b="-35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697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465147" y="6278199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4651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666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8666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620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17" name="Oval 16"/>
          <p:cNvSpPr/>
          <p:nvPr/>
        </p:nvSpPr>
        <p:spPr>
          <a:xfrm>
            <a:off x="61620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1084147" y="562505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1072" y="558151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2" idx="0"/>
          </p:cNvCxnSpPr>
          <p:nvPr/>
        </p:nvCxnSpPr>
        <p:spPr>
          <a:xfrm rot="5400000">
            <a:off x="1726404" y="608225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287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4241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79547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85672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20070" y="518063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BE989F-6E0C-FF44-9220-61E22434FB2A}"/>
              </a:ext>
            </a:extLst>
          </p:cNvPr>
          <p:cNvSpPr/>
          <p:nvPr/>
        </p:nvSpPr>
        <p:spPr>
          <a:xfrm>
            <a:off x="97284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11E02-59B6-3C4D-BCFC-54F621792A1E}"/>
              </a:ext>
            </a:extLst>
          </p:cNvPr>
          <p:cNvSpPr/>
          <p:nvPr/>
        </p:nvSpPr>
        <p:spPr>
          <a:xfrm>
            <a:off x="9728472" y="5357396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E6DB72-4569-184F-8AD9-5C60803E89E5}"/>
              </a:ext>
            </a:extLst>
          </p:cNvPr>
          <p:cNvSpPr/>
          <p:nvPr/>
        </p:nvSpPr>
        <p:spPr>
          <a:xfrm>
            <a:off x="110238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4F02B4-27DB-2849-B61D-DE267B97B508}"/>
              </a:ext>
            </a:extLst>
          </p:cNvPr>
          <p:cNvSpPr/>
          <p:nvPr/>
        </p:nvSpPr>
        <p:spPr>
          <a:xfrm>
            <a:off x="11023872" y="5357396"/>
            <a:ext cx="914400" cy="5225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60128-F670-1245-8E6D-76F4CD520438}"/>
              </a:ext>
            </a:extLst>
          </p:cNvPr>
          <p:cNvCxnSpPr/>
          <p:nvPr/>
        </p:nvCxnSpPr>
        <p:spPr>
          <a:xfrm>
            <a:off x="10642872" y="558599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C33737-5B13-8C44-A300-D324F3AC530B}"/>
              </a:ext>
            </a:extLst>
          </p:cNvPr>
          <p:cNvCxnSpPr/>
          <p:nvPr/>
        </p:nvCxnSpPr>
        <p:spPr>
          <a:xfrm rot="5400000">
            <a:off x="99905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C5568-EB38-CA4B-8BBA-E9D91FBC03BA}"/>
              </a:ext>
            </a:extLst>
          </p:cNvPr>
          <p:cNvCxnSpPr/>
          <p:nvPr/>
        </p:nvCxnSpPr>
        <p:spPr>
          <a:xfrm rot="5400000">
            <a:off x="112859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16C53-9BFA-8343-892F-D52F54884BF2}"/>
              </a:ext>
            </a:extLst>
          </p:cNvPr>
          <p:cNvCxnSpPr/>
          <p:nvPr/>
        </p:nvCxnSpPr>
        <p:spPr>
          <a:xfrm>
            <a:off x="9347472" y="5628668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E9C857-55B7-1747-9E76-30A683B29133}"/>
              </a:ext>
            </a:extLst>
          </p:cNvPr>
          <p:cNvSpPr txBox="1"/>
          <p:nvPr/>
        </p:nvSpPr>
        <p:spPr>
          <a:xfrm>
            <a:off x="8742721" y="520499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339355-A2E2-C74E-9D28-247A738F06D3}"/>
              </a:ext>
            </a:extLst>
          </p:cNvPr>
          <p:cNvSpPr/>
          <p:nvPr/>
        </p:nvSpPr>
        <p:spPr>
          <a:xfrm>
            <a:off x="7467412" y="6280565"/>
            <a:ext cx="1048484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BD0075-E080-1E41-885F-587FF4761B13}"/>
              </a:ext>
            </a:extLst>
          </p:cNvPr>
          <p:cNvSpPr/>
          <p:nvPr/>
        </p:nvSpPr>
        <p:spPr>
          <a:xfrm>
            <a:off x="7467412" y="5366165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FB7CDD-8F04-E949-B59B-5FA8FFEC433D}"/>
              </a:ext>
            </a:extLst>
          </p:cNvPr>
          <p:cNvCxnSpPr/>
          <p:nvPr/>
        </p:nvCxnSpPr>
        <p:spPr>
          <a:xfrm>
            <a:off x="7086412" y="559476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C14BF4-FC46-C243-ACB7-3DE83A924B7C}"/>
              </a:ext>
            </a:extLst>
          </p:cNvPr>
          <p:cNvCxnSpPr/>
          <p:nvPr/>
        </p:nvCxnSpPr>
        <p:spPr>
          <a:xfrm rot="5400000">
            <a:off x="7729463" y="6094714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1E488B0-3560-4E4B-BE8A-55C2932CDF23}"/>
              </a:ext>
            </a:extLst>
          </p:cNvPr>
          <p:cNvSpPr/>
          <p:nvPr/>
        </p:nvSpPr>
        <p:spPr>
          <a:xfrm>
            <a:off x="2790366" y="6271574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9A99EF-E861-6641-9FBF-796EB1855275}"/>
              </a:ext>
            </a:extLst>
          </p:cNvPr>
          <p:cNvSpPr/>
          <p:nvPr/>
        </p:nvSpPr>
        <p:spPr>
          <a:xfrm>
            <a:off x="2790366" y="5357174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7D88F2-DF27-DA4B-8EDB-DDC85BBD10FD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 rot="5400000">
            <a:off x="3051623" y="6075631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BB8A84-C324-4340-A2E3-13840427B85B}"/>
              </a:ext>
            </a:extLst>
          </p:cNvPr>
          <p:cNvCxnSpPr/>
          <p:nvPr/>
        </p:nvCxnSpPr>
        <p:spPr>
          <a:xfrm>
            <a:off x="8395068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24096F-3879-1E4F-B559-33388C29A9AC}"/>
              </a:ext>
            </a:extLst>
          </p:cNvPr>
          <p:cNvCxnSpPr/>
          <p:nvPr/>
        </p:nvCxnSpPr>
        <p:spPr>
          <a:xfrm>
            <a:off x="3703796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BA30C99-C583-6A45-A611-4D577349CCC3}"/>
              </a:ext>
            </a:extLst>
          </p:cNvPr>
          <p:cNvSpPr/>
          <p:nvPr/>
        </p:nvSpPr>
        <p:spPr>
          <a:xfrm>
            <a:off x="2799335" y="1180230"/>
            <a:ext cx="2067337" cy="69781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84CCFA-3848-ED45-80AC-DB743FABE7FF}"/>
              </a:ext>
            </a:extLst>
          </p:cNvPr>
          <p:cNvSpPr txBox="1"/>
          <p:nvPr/>
        </p:nvSpPr>
        <p:spPr>
          <a:xfrm>
            <a:off x="4969376" y="1272209"/>
            <a:ext cx="5083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… and so on, until we reach t=T…</a:t>
            </a:r>
          </a:p>
        </p:txBody>
      </p:sp>
    </p:spTree>
    <p:extLst>
      <p:ext uri="{BB962C8B-B14F-4D97-AF65-F5344CB8AC3E}">
        <p14:creationId xmlns:p14="http://schemas.microsoft.com/office/powerpoint/2010/main" val="77231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3" y="59634"/>
            <a:ext cx="11774556" cy="792162"/>
          </a:xfrm>
        </p:spPr>
        <p:txBody>
          <a:bodyPr>
            <a:normAutofit/>
          </a:bodyPr>
          <a:lstStyle/>
          <a:p>
            <a:r>
              <a:rPr lang="en-US" dirty="0"/>
              <a:t>The Forward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8846" y="902439"/>
                <a:ext cx="10203562" cy="44397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Initialize</a:t>
                </a:r>
                <a:r>
                  <a:rPr lang="en-US" dirty="0"/>
                  <a:t>: look up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u="sng" dirty="0"/>
                  <a:t>Iterate</a:t>
                </a:r>
                <a:r>
                  <a:rPr lang="en-US" dirty="0"/>
                  <a:t>: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u="sng" dirty="0"/>
                  <a:t>Multiply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u="sng" dirty="0">
                    <a:latin typeface="Cambria Math" panose="02040503050406030204" pitchFamily="18" charset="0"/>
                  </a:rPr>
                  <a:t>Add: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u="sng" dirty="0"/>
              </a:p>
              <a:p>
                <a:r>
                  <a:rPr lang="en-US" b="1" u="sng" dirty="0"/>
                  <a:t>Terminate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846" y="902439"/>
                <a:ext cx="10203562" cy="4439756"/>
              </a:xfrm>
              <a:blipFill>
                <a:blip r:embed="rId3"/>
                <a:stretch>
                  <a:fillRect l="-994" t="-2849" b="-1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697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465147" y="6278199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4651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666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8666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620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17" name="Oval 16"/>
          <p:cNvSpPr/>
          <p:nvPr/>
        </p:nvSpPr>
        <p:spPr>
          <a:xfrm>
            <a:off x="61620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1084147" y="562505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1072" y="558151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2" idx="0"/>
          </p:cNvCxnSpPr>
          <p:nvPr/>
        </p:nvCxnSpPr>
        <p:spPr>
          <a:xfrm rot="5400000">
            <a:off x="1726404" y="608225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287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4241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79547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85672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20070" y="518063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BE989F-6E0C-FF44-9220-61E22434FB2A}"/>
              </a:ext>
            </a:extLst>
          </p:cNvPr>
          <p:cNvSpPr/>
          <p:nvPr/>
        </p:nvSpPr>
        <p:spPr>
          <a:xfrm>
            <a:off x="97284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11E02-59B6-3C4D-BCFC-54F621792A1E}"/>
              </a:ext>
            </a:extLst>
          </p:cNvPr>
          <p:cNvSpPr/>
          <p:nvPr/>
        </p:nvSpPr>
        <p:spPr>
          <a:xfrm>
            <a:off x="9728472" y="5357396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E6DB72-4569-184F-8AD9-5C60803E89E5}"/>
              </a:ext>
            </a:extLst>
          </p:cNvPr>
          <p:cNvSpPr/>
          <p:nvPr/>
        </p:nvSpPr>
        <p:spPr>
          <a:xfrm>
            <a:off x="110238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4F02B4-27DB-2849-B61D-DE267B97B508}"/>
              </a:ext>
            </a:extLst>
          </p:cNvPr>
          <p:cNvSpPr/>
          <p:nvPr/>
        </p:nvSpPr>
        <p:spPr>
          <a:xfrm>
            <a:off x="11023872" y="5357396"/>
            <a:ext cx="914400" cy="5225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60128-F670-1245-8E6D-76F4CD520438}"/>
              </a:ext>
            </a:extLst>
          </p:cNvPr>
          <p:cNvCxnSpPr/>
          <p:nvPr/>
        </p:nvCxnSpPr>
        <p:spPr>
          <a:xfrm>
            <a:off x="10642872" y="558599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C33737-5B13-8C44-A300-D324F3AC530B}"/>
              </a:ext>
            </a:extLst>
          </p:cNvPr>
          <p:cNvCxnSpPr/>
          <p:nvPr/>
        </p:nvCxnSpPr>
        <p:spPr>
          <a:xfrm rot="5400000">
            <a:off x="99905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C5568-EB38-CA4B-8BBA-E9D91FBC03BA}"/>
              </a:ext>
            </a:extLst>
          </p:cNvPr>
          <p:cNvCxnSpPr/>
          <p:nvPr/>
        </p:nvCxnSpPr>
        <p:spPr>
          <a:xfrm rot="5400000">
            <a:off x="112859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16C53-9BFA-8343-892F-D52F54884BF2}"/>
              </a:ext>
            </a:extLst>
          </p:cNvPr>
          <p:cNvCxnSpPr/>
          <p:nvPr/>
        </p:nvCxnSpPr>
        <p:spPr>
          <a:xfrm>
            <a:off x="9347472" y="5628668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E9C857-55B7-1747-9E76-30A683B29133}"/>
              </a:ext>
            </a:extLst>
          </p:cNvPr>
          <p:cNvSpPr txBox="1"/>
          <p:nvPr/>
        </p:nvSpPr>
        <p:spPr>
          <a:xfrm>
            <a:off x="8742721" y="520499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339355-A2E2-C74E-9D28-247A738F06D3}"/>
              </a:ext>
            </a:extLst>
          </p:cNvPr>
          <p:cNvSpPr/>
          <p:nvPr/>
        </p:nvSpPr>
        <p:spPr>
          <a:xfrm>
            <a:off x="7467412" y="6280565"/>
            <a:ext cx="1048484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BD0075-E080-1E41-885F-587FF4761B13}"/>
              </a:ext>
            </a:extLst>
          </p:cNvPr>
          <p:cNvSpPr/>
          <p:nvPr/>
        </p:nvSpPr>
        <p:spPr>
          <a:xfrm>
            <a:off x="7467412" y="5366165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FB7CDD-8F04-E949-B59B-5FA8FFEC433D}"/>
              </a:ext>
            </a:extLst>
          </p:cNvPr>
          <p:cNvCxnSpPr/>
          <p:nvPr/>
        </p:nvCxnSpPr>
        <p:spPr>
          <a:xfrm>
            <a:off x="7086412" y="559476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C14BF4-FC46-C243-ACB7-3DE83A924B7C}"/>
              </a:ext>
            </a:extLst>
          </p:cNvPr>
          <p:cNvCxnSpPr/>
          <p:nvPr/>
        </p:nvCxnSpPr>
        <p:spPr>
          <a:xfrm rot="5400000">
            <a:off x="7729463" y="6094714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1E488B0-3560-4E4B-BE8A-55C2932CDF23}"/>
              </a:ext>
            </a:extLst>
          </p:cNvPr>
          <p:cNvSpPr/>
          <p:nvPr/>
        </p:nvSpPr>
        <p:spPr>
          <a:xfrm>
            <a:off x="2790366" y="6271574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9A99EF-E861-6641-9FBF-796EB1855275}"/>
              </a:ext>
            </a:extLst>
          </p:cNvPr>
          <p:cNvSpPr/>
          <p:nvPr/>
        </p:nvSpPr>
        <p:spPr>
          <a:xfrm>
            <a:off x="2790366" y="5357174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7D88F2-DF27-DA4B-8EDB-DDC85BBD10FD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 rot="5400000">
            <a:off x="3051623" y="6075631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BB8A84-C324-4340-A2E3-13840427B85B}"/>
              </a:ext>
            </a:extLst>
          </p:cNvPr>
          <p:cNvCxnSpPr/>
          <p:nvPr/>
        </p:nvCxnSpPr>
        <p:spPr>
          <a:xfrm>
            <a:off x="8395068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24096F-3879-1E4F-B559-33388C29A9AC}"/>
              </a:ext>
            </a:extLst>
          </p:cNvPr>
          <p:cNvCxnSpPr/>
          <p:nvPr/>
        </p:nvCxnSpPr>
        <p:spPr>
          <a:xfrm>
            <a:off x="3703796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5D9E2E5-D266-ED49-B875-210924EF74DC}"/>
              </a:ext>
            </a:extLst>
          </p:cNvPr>
          <p:cNvSpPr/>
          <p:nvPr/>
        </p:nvSpPr>
        <p:spPr>
          <a:xfrm>
            <a:off x="2799335" y="4036875"/>
            <a:ext cx="5350752" cy="132692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3" y="59634"/>
            <a:ext cx="11774556" cy="792162"/>
          </a:xfrm>
        </p:spPr>
        <p:txBody>
          <a:bodyPr>
            <a:normAutofit/>
          </a:bodyPr>
          <a:lstStyle/>
          <a:p>
            <a:r>
              <a:rPr lang="en-US" dirty="0"/>
              <a:t>The Forward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8846" y="902439"/>
                <a:ext cx="10203562" cy="44397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Initialize</a:t>
                </a:r>
                <a:r>
                  <a:rPr lang="en-US" dirty="0"/>
                  <a:t>: look up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u="sng" dirty="0"/>
                  <a:t>Iterate</a:t>
                </a:r>
                <a:r>
                  <a:rPr lang="en-US" dirty="0"/>
                  <a:t>: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u="sng" dirty="0"/>
                  <a:t>Multiply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u="sng" dirty="0">
                    <a:latin typeface="Cambria Math" panose="02040503050406030204" pitchFamily="18" charset="0"/>
                  </a:rPr>
                  <a:t>Add: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u="sng" dirty="0"/>
              </a:p>
              <a:p>
                <a:r>
                  <a:rPr lang="en-US" b="1" u="sng" dirty="0"/>
                  <a:t>Terminate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846" y="902439"/>
                <a:ext cx="10203562" cy="4439756"/>
              </a:xfrm>
              <a:blipFill>
                <a:blip r:embed="rId3"/>
                <a:stretch>
                  <a:fillRect l="-994" t="-2849" b="-1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697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465147" y="6278199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465147" y="5363799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666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8666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62072" y="6267313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17" name="Oval 16"/>
          <p:cNvSpPr/>
          <p:nvPr/>
        </p:nvSpPr>
        <p:spPr>
          <a:xfrm>
            <a:off x="6162072" y="5352913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1084147" y="562505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1072" y="558151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2" idx="0"/>
          </p:cNvCxnSpPr>
          <p:nvPr/>
        </p:nvCxnSpPr>
        <p:spPr>
          <a:xfrm rot="5400000">
            <a:off x="1726404" y="608225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287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424123" y="608146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79547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85672" y="562418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20070" y="518063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BE989F-6E0C-FF44-9220-61E22434FB2A}"/>
              </a:ext>
            </a:extLst>
          </p:cNvPr>
          <p:cNvSpPr/>
          <p:nvPr/>
        </p:nvSpPr>
        <p:spPr>
          <a:xfrm>
            <a:off x="97284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11E02-59B6-3C4D-BCFC-54F621792A1E}"/>
              </a:ext>
            </a:extLst>
          </p:cNvPr>
          <p:cNvSpPr/>
          <p:nvPr/>
        </p:nvSpPr>
        <p:spPr>
          <a:xfrm>
            <a:off x="9728472" y="5357396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E6DB72-4569-184F-8AD9-5C60803E89E5}"/>
              </a:ext>
            </a:extLst>
          </p:cNvPr>
          <p:cNvSpPr/>
          <p:nvPr/>
        </p:nvSpPr>
        <p:spPr>
          <a:xfrm>
            <a:off x="11023872" y="627179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4F02B4-27DB-2849-B61D-DE267B97B508}"/>
              </a:ext>
            </a:extLst>
          </p:cNvPr>
          <p:cNvSpPr/>
          <p:nvPr/>
        </p:nvSpPr>
        <p:spPr>
          <a:xfrm>
            <a:off x="11023872" y="5357396"/>
            <a:ext cx="914400" cy="5225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60128-F670-1245-8E6D-76F4CD520438}"/>
              </a:ext>
            </a:extLst>
          </p:cNvPr>
          <p:cNvCxnSpPr/>
          <p:nvPr/>
        </p:nvCxnSpPr>
        <p:spPr>
          <a:xfrm>
            <a:off x="10642872" y="558599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C33737-5B13-8C44-A300-D324F3AC530B}"/>
              </a:ext>
            </a:extLst>
          </p:cNvPr>
          <p:cNvCxnSpPr/>
          <p:nvPr/>
        </p:nvCxnSpPr>
        <p:spPr>
          <a:xfrm rot="5400000">
            <a:off x="99905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C5568-EB38-CA4B-8BBA-E9D91FBC03BA}"/>
              </a:ext>
            </a:extLst>
          </p:cNvPr>
          <p:cNvCxnSpPr/>
          <p:nvPr/>
        </p:nvCxnSpPr>
        <p:spPr>
          <a:xfrm rot="5400000">
            <a:off x="11285923" y="6085945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16C53-9BFA-8343-892F-D52F54884BF2}"/>
              </a:ext>
            </a:extLst>
          </p:cNvPr>
          <p:cNvCxnSpPr/>
          <p:nvPr/>
        </p:nvCxnSpPr>
        <p:spPr>
          <a:xfrm>
            <a:off x="9347472" y="5628668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E9C857-55B7-1747-9E76-30A683B29133}"/>
              </a:ext>
            </a:extLst>
          </p:cNvPr>
          <p:cNvSpPr txBox="1"/>
          <p:nvPr/>
        </p:nvSpPr>
        <p:spPr>
          <a:xfrm>
            <a:off x="8742721" y="520499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339355-A2E2-C74E-9D28-247A738F06D3}"/>
              </a:ext>
            </a:extLst>
          </p:cNvPr>
          <p:cNvSpPr/>
          <p:nvPr/>
        </p:nvSpPr>
        <p:spPr>
          <a:xfrm>
            <a:off x="7467412" y="6280565"/>
            <a:ext cx="1048484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BD0075-E080-1E41-885F-587FF4761B13}"/>
              </a:ext>
            </a:extLst>
          </p:cNvPr>
          <p:cNvSpPr/>
          <p:nvPr/>
        </p:nvSpPr>
        <p:spPr>
          <a:xfrm>
            <a:off x="7467412" y="5366165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t+1</a:t>
            </a:r>
            <a:endParaRPr lang="en-US" sz="2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FB7CDD-8F04-E949-B59B-5FA8FFEC433D}"/>
              </a:ext>
            </a:extLst>
          </p:cNvPr>
          <p:cNvCxnSpPr/>
          <p:nvPr/>
        </p:nvCxnSpPr>
        <p:spPr>
          <a:xfrm>
            <a:off x="7086412" y="559476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C14BF4-FC46-C243-ACB7-3DE83A924B7C}"/>
              </a:ext>
            </a:extLst>
          </p:cNvPr>
          <p:cNvCxnSpPr/>
          <p:nvPr/>
        </p:nvCxnSpPr>
        <p:spPr>
          <a:xfrm rot="5400000">
            <a:off x="7729463" y="6094714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1E488B0-3560-4E4B-BE8A-55C2932CDF23}"/>
              </a:ext>
            </a:extLst>
          </p:cNvPr>
          <p:cNvSpPr/>
          <p:nvPr/>
        </p:nvSpPr>
        <p:spPr>
          <a:xfrm>
            <a:off x="2790366" y="6271574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9A99EF-E861-6641-9FBF-796EB1855275}"/>
              </a:ext>
            </a:extLst>
          </p:cNvPr>
          <p:cNvSpPr/>
          <p:nvPr/>
        </p:nvSpPr>
        <p:spPr>
          <a:xfrm>
            <a:off x="2790366" y="5357174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7D88F2-DF27-DA4B-8EDB-DDC85BBD10FD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 rot="5400000">
            <a:off x="3051623" y="6075631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BB8A84-C324-4340-A2E3-13840427B85B}"/>
              </a:ext>
            </a:extLst>
          </p:cNvPr>
          <p:cNvCxnSpPr/>
          <p:nvPr/>
        </p:nvCxnSpPr>
        <p:spPr>
          <a:xfrm>
            <a:off x="8395068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24096F-3879-1E4F-B559-33388C29A9AC}"/>
              </a:ext>
            </a:extLst>
          </p:cNvPr>
          <p:cNvCxnSpPr/>
          <p:nvPr/>
        </p:nvCxnSpPr>
        <p:spPr>
          <a:xfrm>
            <a:off x="3703796" y="561755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50349F-7C8D-1B44-B76C-8A82B72F1AC0}"/>
              </a:ext>
            </a:extLst>
          </p:cNvPr>
          <p:cNvSpPr txBox="1"/>
          <p:nvPr/>
        </p:nvSpPr>
        <p:spPr>
          <a:xfrm>
            <a:off x="10185672" y="139148"/>
            <a:ext cx="181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0F076C-98F2-5242-A5B4-4DA69AFB2480}"/>
                  </a:ext>
                </a:extLst>
              </p:cNvPr>
              <p:cNvSpPr txBox="1"/>
              <p:nvPr/>
            </p:nvSpPr>
            <p:spPr>
              <a:xfrm>
                <a:off x="10457342" y="828262"/>
                <a:ext cx="10936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800" u="sng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0F076C-98F2-5242-A5B4-4DA69AFB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342" y="828262"/>
                <a:ext cx="10936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659F73-8C0D-F64D-8D28-AE7A8D0D941B}"/>
                  </a:ext>
                </a:extLst>
              </p:cNvPr>
              <p:cNvSpPr txBox="1"/>
              <p:nvPr/>
            </p:nvSpPr>
            <p:spPr>
              <a:xfrm>
                <a:off x="10470593" y="2431778"/>
                <a:ext cx="14639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800" u="sng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659F73-8C0D-F64D-8D28-AE7A8D0D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593" y="2431778"/>
                <a:ext cx="14639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B944AA-53D5-E44C-B805-94F618C70836}"/>
                  </a:ext>
                </a:extLst>
              </p:cNvPr>
              <p:cNvSpPr txBox="1"/>
              <p:nvPr/>
            </p:nvSpPr>
            <p:spPr>
              <a:xfrm>
                <a:off x="10444089" y="3876266"/>
                <a:ext cx="14639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800" u="sng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B944AA-53D5-E44C-B805-94F618C70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089" y="3876266"/>
                <a:ext cx="146392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FA6612-8CE2-AD4F-AA5C-7B79105FFC0E}"/>
                  </a:ext>
                </a:extLst>
              </p:cNvPr>
              <p:cNvSpPr txBox="1"/>
              <p:nvPr/>
            </p:nvSpPr>
            <p:spPr>
              <a:xfrm>
                <a:off x="10450716" y="4439484"/>
                <a:ext cx="10936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800" u="sng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FA6612-8CE2-AD4F-AA5C-7B79105F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716" y="4439484"/>
                <a:ext cx="1093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63D29F-DC52-D840-B07C-B8EB781AAA55}"/>
              </a:ext>
            </a:extLst>
          </p:cNvPr>
          <p:cNvCxnSpPr>
            <a:cxnSpLocks/>
          </p:cNvCxnSpPr>
          <p:nvPr/>
        </p:nvCxnSpPr>
        <p:spPr>
          <a:xfrm>
            <a:off x="7924612" y="4684647"/>
            <a:ext cx="252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08F5FC-41D7-7F44-B383-A0544F664C6B}"/>
              </a:ext>
            </a:extLst>
          </p:cNvPr>
          <p:cNvCxnSpPr/>
          <p:nvPr/>
        </p:nvCxnSpPr>
        <p:spPr>
          <a:xfrm>
            <a:off x="6957204" y="1053546"/>
            <a:ext cx="35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5813B1-512B-104E-8FCC-F74B56493AE5}"/>
              </a:ext>
            </a:extLst>
          </p:cNvPr>
          <p:cNvCxnSpPr/>
          <p:nvPr/>
        </p:nvCxnSpPr>
        <p:spPr>
          <a:xfrm>
            <a:off x="6990335" y="2676942"/>
            <a:ext cx="35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61FBD0-EC21-2A4D-BF16-3E987F6AA2E7}"/>
              </a:ext>
            </a:extLst>
          </p:cNvPr>
          <p:cNvCxnSpPr>
            <a:cxnSpLocks/>
          </p:cNvCxnSpPr>
          <p:nvPr/>
        </p:nvCxnSpPr>
        <p:spPr>
          <a:xfrm>
            <a:off x="5526157" y="4177630"/>
            <a:ext cx="495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98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574" y="2536108"/>
            <a:ext cx="79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093" y="3424420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932" y="1941423"/>
            <a:ext cx="227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Transition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9D4E26-183F-1C40-BC5B-24EB945A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Filtering in </a:t>
            </a:r>
            <a:r>
              <a:rPr lang="en-US" sz="3600" dirty="0" err="1"/>
              <a:t>UmbrellaWorld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868" y="1553145"/>
                <a:ext cx="5297202" cy="49397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Richard notices that  Ellie brought her umbrella today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but not yesterday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).  Is it raining today? 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b="1" u="sng" dirty="0"/>
                  <a:t>Initialize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868" y="1553145"/>
                <a:ext cx="5297202" cy="4939730"/>
              </a:xfrm>
              <a:blipFill>
                <a:blip r:embed="rId3"/>
                <a:stretch>
                  <a:fillRect l="-2153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41F5AFA-50AE-104C-882D-65441A926C55}"/>
              </a:ext>
            </a:extLst>
          </p:cNvPr>
          <p:cNvSpPr/>
          <p:nvPr/>
        </p:nvSpPr>
        <p:spPr>
          <a:xfrm>
            <a:off x="81868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A3295-44AE-DD4E-82B3-70EC9D7B0910}"/>
              </a:ext>
            </a:extLst>
          </p:cNvPr>
          <p:cNvSpPr/>
          <p:nvPr/>
        </p:nvSpPr>
        <p:spPr>
          <a:xfrm>
            <a:off x="9482251" y="3438029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26D4C4-6917-C446-8CEE-1F264401B3D2}"/>
              </a:ext>
            </a:extLst>
          </p:cNvPr>
          <p:cNvSpPr/>
          <p:nvPr/>
        </p:nvSpPr>
        <p:spPr>
          <a:xfrm>
            <a:off x="94822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55DA6-4C89-954A-8FF9-C3886111C678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9101251" y="27848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37705-9928-E94D-B010-74C43AE89150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rot="5400000">
            <a:off x="9743508" y="324208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01995-9A22-D045-BFC3-CEAAF5A6C94B}"/>
              </a:ext>
            </a:extLst>
          </p:cNvPr>
          <p:cNvCxnSpPr/>
          <p:nvPr/>
        </p:nvCxnSpPr>
        <p:spPr>
          <a:xfrm>
            <a:off x="10396651" y="278401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0148CE-2E73-4449-8912-D664BA62E761}"/>
              </a:ext>
            </a:extLst>
          </p:cNvPr>
          <p:cNvSpPr/>
          <p:nvPr/>
        </p:nvSpPr>
        <p:spPr>
          <a:xfrm>
            <a:off x="10798097" y="3449445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547A0C-D18B-4B40-BF11-1C57B2D1EF0D}"/>
              </a:ext>
            </a:extLst>
          </p:cNvPr>
          <p:cNvSpPr/>
          <p:nvPr/>
        </p:nvSpPr>
        <p:spPr>
          <a:xfrm>
            <a:off x="10798097" y="2535045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67BF7-6828-1340-9DDA-06AF9CEE79DB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 rot="5400000">
            <a:off x="11059354" y="325350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D7774-CF35-7B4C-B380-922A5229AD3D}"/>
              </a:ext>
            </a:extLst>
          </p:cNvPr>
          <p:cNvCxnSpPr/>
          <p:nvPr/>
        </p:nvCxnSpPr>
        <p:spPr>
          <a:xfrm>
            <a:off x="11712497" y="2795431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AB1ACC-9249-184D-A14D-7F138863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46279"/>
              </p:ext>
            </p:extLst>
          </p:nvPr>
        </p:nvGraphicFramePr>
        <p:xfrm>
          <a:off x="9455427" y="4964150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842036F-639E-6C40-AD9F-5764176CAE78}"/>
              </a:ext>
            </a:extLst>
          </p:cNvPr>
          <p:cNvSpPr txBox="1"/>
          <p:nvPr/>
        </p:nvSpPr>
        <p:spPr>
          <a:xfrm>
            <a:off x="9460998" y="466120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Observation probabilities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9D8B84-1C47-A944-A653-4FBD5F7E9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08154"/>
              </p:ext>
            </p:extLst>
          </p:nvPr>
        </p:nvGraphicFramePr>
        <p:xfrm>
          <a:off x="6773232" y="4972876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87A52D8-C482-3D4B-80C6-919B047F2D27}"/>
              </a:ext>
            </a:extLst>
          </p:cNvPr>
          <p:cNvSpPr txBox="1"/>
          <p:nvPr/>
        </p:nvSpPr>
        <p:spPr>
          <a:xfrm>
            <a:off x="6691452" y="4674098"/>
            <a:ext cx="28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75195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574" y="2536108"/>
            <a:ext cx="79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093" y="3424420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932" y="1941423"/>
            <a:ext cx="227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Transition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9D4E26-183F-1C40-BC5B-24EB945A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Filtering in </a:t>
            </a:r>
            <a:r>
              <a:rPr lang="en-US" sz="3600" dirty="0" err="1"/>
              <a:t>UmbrellaWorld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867" y="1553145"/>
                <a:ext cx="7046433" cy="49397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Iterate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Multiply: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035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+0.12=0.4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+0.035=0.05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867" y="1553145"/>
                <a:ext cx="7046433" cy="4939730"/>
              </a:xfrm>
              <a:blipFill>
                <a:blip r:embed="rId3"/>
                <a:stretch>
                  <a:fillRect l="-1619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41F5AFA-50AE-104C-882D-65441A926C55}"/>
              </a:ext>
            </a:extLst>
          </p:cNvPr>
          <p:cNvSpPr/>
          <p:nvPr/>
        </p:nvSpPr>
        <p:spPr>
          <a:xfrm>
            <a:off x="81868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A3295-44AE-DD4E-82B3-70EC9D7B0910}"/>
              </a:ext>
            </a:extLst>
          </p:cNvPr>
          <p:cNvSpPr/>
          <p:nvPr/>
        </p:nvSpPr>
        <p:spPr>
          <a:xfrm>
            <a:off x="9482251" y="3438029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26D4C4-6917-C446-8CEE-1F264401B3D2}"/>
              </a:ext>
            </a:extLst>
          </p:cNvPr>
          <p:cNvSpPr/>
          <p:nvPr/>
        </p:nvSpPr>
        <p:spPr>
          <a:xfrm>
            <a:off x="94822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55DA6-4C89-954A-8FF9-C3886111C678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9101251" y="27848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37705-9928-E94D-B010-74C43AE89150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rot="5400000">
            <a:off x="9743508" y="324208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01995-9A22-D045-BFC3-CEAAF5A6C94B}"/>
              </a:ext>
            </a:extLst>
          </p:cNvPr>
          <p:cNvCxnSpPr/>
          <p:nvPr/>
        </p:nvCxnSpPr>
        <p:spPr>
          <a:xfrm>
            <a:off x="10396651" y="278401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0148CE-2E73-4449-8912-D664BA62E761}"/>
              </a:ext>
            </a:extLst>
          </p:cNvPr>
          <p:cNvSpPr/>
          <p:nvPr/>
        </p:nvSpPr>
        <p:spPr>
          <a:xfrm>
            <a:off x="10798097" y="3449445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547A0C-D18B-4B40-BF11-1C57B2D1EF0D}"/>
              </a:ext>
            </a:extLst>
          </p:cNvPr>
          <p:cNvSpPr/>
          <p:nvPr/>
        </p:nvSpPr>
        <p:spPr>
          <a:xfrm>
            <a:off x="10798097" y="2535045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67BF7-6828-1340-9DDA-06AF9CEE79DB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 rot="5400000">
            <a:off x="11059354" y="325350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D7774-CF35-7B4C-B380-922A5229AD3D}"/>
              </a:ext>
            </a:extLst>
          </p:cNvPr>
          <p:cNvCxnSpPr/>
          <p:nvPr/>
        </p:nvCxnSpPr>
        <p:spPr>
          <a:xfrm>
            <a:off x="11712497" y="2795431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AB1ACC-9249-184D-A14D-7F138863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6982"/>
              </p:ext>
            </p:extLst>
          </p:nvPr>
        </p:nvGraphicFramePr>
        <p:xfrm>
          <a:off x="9475305" y="4964150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842036F-639E-6C40-AD9F-5764176CAE78}"/>
              </a:ext>
            </a:extLst>
          </p:cNvPr>
          <p:cNvSpPr txBox="1"/>
          <p:nvPr/>
        </p:nvSpPr>
        <p:spPr>
          <a:xfrm>
            <a:off x="9480876" y="466120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Observation probabilities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9D8B84-1C47-A944-A653-4FBD5F7E9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01234"/>
              </p:ext>
            </p:extLst>
          </p:nvPr>
        </p:nvGraphicFramePr>
        <p:xfrm>
          <a:off x="6812990" y="4972876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87A52D8-C482-3D4B-80C6-919B047F2D27}"/>
              </a:ext>
            </a:extLst>
          </p:cNvPr>
          <p:cNvSpPr txBox="1"/>
          <p:nvPr/>
        </p:nvSpPr>
        <p:spPr>
          <a:xfrm>
            <a:off x="6731210" y="4674098"/>
            <a:ext cx="28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06142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3A0-3F15-A044-B5DA-8CDA7BBC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D896-5502-D949-B7C5-FD9612CD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by Enumeration in an HMM</a:t>
            </a:r>
          </a:p>
          <a:p>
            <a:r>
              <a:rPr lang="en-US" dirty="0"/>
              <a:t>Filtering using the Forward Algorithm</a:t>
            </a:r>
          </a:p>
          <a:p>
            <a:r>
              <a:rPr lang="en-US" dirty="0"/>
              <a:t>Decoding using the Viterbi Algorithm</a:t>
            </a:r>
          </a:p>
        </p:txBody>
      </p:sp>
    </p:spTree>
    <p:extLst>
      <p:ext uri="{BB962C8B-B14F-4D97-AF65-F5344CB8AC3E}">
        <p14:creationId xmlns:p14="http://schemas.microsoft.com/office/powerpoint/2010/main" val="187103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D3-3FCD-5C48-9353-AB18566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Algorithm: The Trellis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303E-90BF-1D4E-8B5F-519C1AD01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444" y="1825625"/>
            <a:ext cx="40949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visualize the forward algorithm using a TRELLIS:</a:t>
            </a:r>
          </a:p>
          <a:p>
            <a:r>
              <a:rPr lang="en-US" dirty="0"/>
              <a:t>Node = a value of the hidden variable at a given time</a:t>
            </a:r>
          </a:p>
          <a:p>
            <a:r>
              <a:rPr lang="en-US" dirty="0"/>
              <a:t>Numerical value of the node = probability that the hidden variable takes that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DCDD2-BBE3-214A-8923-97AF7B71EBB2}"/>
              </a:ext>
            </a:extLst>
          </p:cNvPr>
          <p:cNvCxnSpPr>
            <a:cxnSpLocks/>
          </p:cNvCxnSpPr>
          <p:nvPr/>
        </p:nvCxnSpPr>
        <p:spPr>
          <a:xfrm>
            <a:off x="5049078" y="1507573"/>
            <a:ext cx="0" cy="51516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ACBC9-F259-A340-881A-4E4FE537C654}"/>
              </a:ext>
            </a:extLst>
          </p:cNvPr>
          <p:cNvCxnSpPr>
            <a:cxnSpLocks/>
          </p:cNvCxnSpPr>
          <p:nvPr/>
        </p:nvCxnSpPr>
        <p:spPr>
          <a:xfrm flipH="1">
            <a:off x="4870174" y="6341165"/>
            <a:ext cx="7056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58701B-47C9-4449-9300-D4648062A013}"/>
              </a:ext>
            </a:extLst>
          </p:cNvPr>
          <p:cNvSpPr txBox="1">
            <a:spLocks/>
          </p:cNvSpPr>
          <p:nvPr/>
        </p:nvSpPr>
        <p:spPr>
          <a:xfrm rot="16200000">
            <a:off x="2736575" y="3647801"/>
            <a:ext cx="4300321" cy="427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 of the hidden variable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E7BF7-08AF-ED41-8C39-FA0E6187EC63}"/>
              </a:ext>
            </a:extLst>
          </p:cNvPr>
          <p:cNvSpPr txBox="1">
            <a:spLocks/>
          </p:cNvSpPr>
          <p:nvPr/>
        </p:nvSpPr>
        <p:spPr>
          <a:xfrm>
            <a:off x="11168280" y="6451676"/>
            <a:ext cx="957464" cy="427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2750F6-2856-C944-BF91-8D0D09BB988A}"/>
              </a:ext>
            </a:extLst>
          </p:cNvPr>
          <p:cNvSpPr txBox="1">
            <a:spLocks/>
          </p:cNvSpPr>
          <p:nvPr/>
        </p:nvSpPr>
        <p:spPr>
          <a:xfrm>
            <a:off x="5915448" y="6312528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49469B-340D-0E41-9C47-92D7B1FB4B32}"/>
              </a:ext>
            </a:extLst>
          </p:cNvPr>
          <p:cNvSpPr txBox="1">
            <a:spLocks/>
          </p:cNvSpPr>
          <p:nvPr/>
        </p:nvSpPr>
        <p:spPr>
          <a:xfrm>
            <a:off x="7891669" y="6345660"/>
            <a:ext cx="1292087" cy="51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U1=F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092A89-9D53-B04D-8864-B690F471F1D5}"/>
              </a:ext>
            </a:extLst>
          </p:cNvPr>
          <p:cNvSpPr txBox="1">
            <a:spLocks/>
          </p:cNvSpPr>
          <p:nvPr/>
        </p:nvSpPr>
        <p:spPr>
          <a:xfrm>
            <a:off x="9886133" y="6339031"/>
            <a:ext cx="1265579" cy="5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U2=T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DAE753-F419-4642-BE3C-FB5BC7EAD278}"/>
              </a:ext>
            </a:extLst>
          </p:cNvPr>
          <p:cNvSpPr txBox="1">
            <a:spLocks/>
          </p:cNvSpPr>
          <p:nvPr/>
        </p:nvSpPr>
        <p:spPr>
          <a:xfrm>
            <a:off x="5133570" y="2250732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5CED60-08B5-E348-843D-C468ADCCE5FF}"/>
              </a:ext>
            </a:extLst>
          </p:cNvPr>
          <p:cNvSpPr txBox="1">
            <a:spLocks/>
          </p:cNvSpPr>
          <p:nvPr/>
        </p:nvSpPr>
        <p:spPr>
          <a:xfrm>
            <a:off x="5126943" y="4748767"/>
            <a:ext cx="478730" cy="665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4D6A5-BC22-1444-A183-5FC51E3D15A5}"/>
              </a:ext>
            </a:extLst>
          </p:cNvPr>
          <p:cNvCxnSpPr>
            <a:cxnSpLocks/>
          </p:cNvCxnSpPr>
          <p:nvPr/>
        </p:nvCxnSpPr>
        <p:spPr>
          <a:xfrm flipH="1">
            <a:off x="4943062" y="2517912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98426-57C1-5F44-AA53-0DE7EA9FBC51}"/>
              </a:ext>
            </a:extLst>
          </p:cNvPr>
          <p:cNvCxnSpPr>
            <a:cxnSpLocks/>
          </p:cNvCxnSpPr>
          <p:nvPr/>
        </p:nvCxnSpPr>
        <p:spPr>
          <a:xfrm flipH="1">
            <a:off x="4936436" y="5055704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34CBD-6900-1A47-BEBE-BFF5863B171D}"/>
              </a:ext>
            </a:extLst>
          </p:cNvPr>
          <p:cNvCxnSpPr>
            <a:cxnSpLocks/>
          </p:cNvCxnSpPr>
          <p:nvPr/>
        </p:nvCxnSpPr>
        <p:spPr>
          <a:xfrm>
            <a:off x="6115883" y="6182139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5608A-2D21-2D4F-8077-20968039AF23}"/>
              </a:ext>
            </a:extLst>
          </p:cNvPr>
          <p:cNvCxnSpPr>
            <a:cxnSpLocks/>
          </p:cNvCxnSpPr>
          <p:nvPr/>
        </p:nvCxnSpPr>
        <p:spPr>
          <a:xfrm>
            <a:off x="8594046" y="6195392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3A3D04-45C7-E247-893A-21638EE5A6CE}"/>
              </a:ext>
            </a:extLst>
          </p:cNvPr>
          <p:cNvCxnSpPr>
            <a:cxnSpLocks/>
          </p:cNvCxnSpPr>
          <p:nvPr/>
        </p:nvCxnSpPr>
        <p:spPr>
          <a:xfrm>
            <a:off x="10873418" y="6228524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64BC41-51B0-3D49-ADEB-A766EDB38B9D}"/>
              </a:ext>
            </a:extLst>
          </p:cNvPr>
          <p:cNvSpPr/>
          <p:nvPr/>
        </p:nvSpPr>
        <p:spPr>
          <a:xfrm>
            <a:off x="5565996" y="202758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F58A8-5809-8E4B-95F9-07EF07AC192C}"/>
              </a:ext>
            </a:extLst>
          </p:cNvPr>
          <p:cNvSpPr/>
          <p:nvPr/>
        </p:nvSpPr>
        <p:spPr>
          <a:xfrm>
            <a:off x="5559370" y="4485863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911784-EC0A-E54E-9FEA-4207C588D8A0}"/>
              </a:ext>
            </a:extLst>
          </p:cNvPr>
          <p:cNvSpPr/>
          <p:nvPr/>
        </p:nvSpPr>
        <p:spPr>
          <a:xfrm>
            <a:off x="7977899" y="2034211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C96809-3CEC-074E-8624-A9D8B935A4F4}"/>
              </a:ext>
            </a:extLst>
          </p:cNvPr>
          <p:cNvSpPr/>
          <p:nvPr/>
        </p:nvSpPr>
        <p:spPr>
          <a:xfrm>
            <a:off x="7991152" y="449249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E32E53-69E5-3449-9F46-DBE4308F6DDA}"/>
              </a:ext>
            </a:extLst>
          </p:cNvPr>
          <p:cNvSpPr/>
          <p:nvPr/>
        </p:nvSpPr>
        <p:spPr>
          <a:xfrm>
            <a:off x="10270528" y="450574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8FA0D3-8FEE-4145-80F6-48BB507F6286}"/>
              </a:ext>
            </a:extLst>
          </p:cNvPr>
          <p:cNvSpPr/>
          <p:nvPr/>
        </p:nvSpPr>
        <p:spPr>
          <a:xfrm>
            <a:off x="10303660" y="203421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23F8AE-B225-9448-9D3A-15874A5B35FF}"/>
              </a:ext>
            </a:extLst>
          </p:cNvPr>
          <p:cNvSpPr txBox="1">
            <a:spLocks/>
          </p:cNvSpPr>
          <p:nvPr/>
        </p:nvSpPr>
        <p:spPr>
          <a:xfrm>
            <a:off x="11552583" y="3377170"/>
            <a:ext cx="463467" cy="50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52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D3-3FCD-5C48-9353-AB18566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Algorithm: The Trellis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7444" y="1825625"/>
                <a:ext cx="409492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Edge = a possible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Numerical value of the edge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7444" y="1825625"/>
                <a:ext cx="4094922" cy="4351338"/>
              </a:xfrm>
              <a:blipFill>
                <a:blip r:embed="rId2"/>
                <a:stretch>
                  <a:fillRect l="-247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DCDD2-BBE3-214A-8923-97AF7B71EBB2}"/>
              </a:ext>
            </a:extLst>
          </p:cNvPr>
          <p:cNvCxnSpPr>
            <a:cxnSpLocks/>
          </p:cNvCxnSpPr>
          <p:nvPr/>
        </p:nvCxnSpPr>
        <p:spPr>
          <a:xfrm>
            <a:off x="5049078" y="1507573"/>
            <a:ext cx="0" cy="51516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ACBC9-F259-A340-881A-4E4FE537C654}"/>
              </a:ext>
            </a:extLst>
          </p:cNvPr>
          <p:cNvCxnSpPr>
            <a:cxnSpLocks/>
          </p:cNvCxnSpPr>
          <p:nvPr/>
        </p:nvCxnSpPr>
        <p:spPr>
          <a:xfrm flipH="1">
            <a:off x="4870174" y="6341165"/>
            <a:ext cx="7056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58701B-47C9-4449-9300-D4648062A013}"/>
              </a:ext>
            </a:extLst>
          </p:cNvPr>
          <p:cNvSpPr txBox="1">
            <a:spLocks/>
          </p:cNvSpPr>
          <p:nvPr/>
        </p:nvSpPr>
        <p:spPr>
          <a:xfrm rot="16200000">
            <a:off x="2736575" y="3647801"/>
            <a:ext cx="4300321" cy="427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 of the hidden variable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E7BF7-08AF-ED41-8C39-FA0E6187EC63}"/>
              </a:ext>
            </a:extLst>
          </p:cNvPr>
          <p:cNvSpPr txBox="1">
            <a:spLocks/>
          </p:cNvSpPr>
          <p:nvPr/>
        </p:nvSpPr>
        <p:spPr>
          <a:xfrm>
            <a:off x="11168280" y="6451676"/>
            <a:ext cx="957464" cy="427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2750F6-2856-C944-BF91-8D0D09BB988A}"/>
              </a:ext>
            </a:extLst>
          </p:cNvPr>
          <p:cNvSpPr txBox="1">
            <a:spLocks/>
          </p:cNvSpPr>
          <p:nvPr/>
        </p:nvSpPr>
        <p:spPr>
          <a:xfrm>
            <a:off x="5915448" y="6312528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DAE753-F419-4642-BE3C-FB5BC7EAD278}"/>
              </a:ext>
            </a:extLst>
          </p:cNvPr>
          <p:cNvSpPr txBox="1">
            <a:spLocks/>
          </p:cNvSpPr>
          <p:nvPr/>
        </p:nvSpPr>
        <p:spPr>
          <a:xfrm>
            <a:off x="5133570" y="2250732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5CED60-08B5-E348-843D-C468ADCCE5FF}"/>
              </a:ext>
            </a:extLst>
          </p:cNvPr>
          <p:cNvSpPr txBox="1">
            <a:spLocks/>
          </p:cNvSpPr>
          <p:nvPr/>
        </p:nvSpPr>
        <p:spPr>
          <a:xfrm>
            <a:off x="5126943" y="4748767"/>
            <a:ext cx="478730" cy="665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4D6A5-BC22-1444-A183-5FC51E3D15A5}"/>
              </a:ext>
            </a:extLst>
          </p:cNvPr>
          <p:cNvCxnSpPr>
            <a:cxnSpLocks/>
          </p:cNvCxnSpPr>
          <p:nvPr/>
        </p:nvCxnSpPr>
        <p:spPr>
          <a:xfrm flipH="1">
            <a:off x="4943062" y="2517912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98426-57C1-5F44-AA53-0DE7EA9FBC51}"/>
              </a:ext>
            </a:extLst>
          </p:cNvPr>
          <p:cNvCxnSpPr>
            <a:cxnSpLocks/>
          </p:cNvCxnSpPr>
          <p:nvPr/>
        </p:nvCxnSpPr>
        <p:spPr>
          <a:xfrm flipH="1">
            <a:off x="4936436" y="5055704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34CBD-6900-1A47-BEBE-BFF5863B171D}"/>
              </a:ext>
            </a:extLst>
          </p:cNvPr>
          <p:cNvCxnSpPr>
            <a:cxnSpLocks/>
          </p:cNvCxnSpPr>
          <p:nvPr/>
        </p:nvCxnSpPr>
        <p:spPr>
          <a:xfrm>
            <a:off x="6115883" y="6182139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64BC41-51B0-3D49-ADEB-A766EDB38B9D}"/>
              </a:ext>
            </a:extLst>
          </p:cNvPr>
          <p:cNvSpPr/>
          <p:nvPr/>
        </p:nvSpPr>
        <p:spPr>
          <a:xfrm>
            <a:off x="5565996" y="202758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F58A8-5809-8E4B-95F9-07EF07AC192C}"/>
              </a:ext>
            </a:extLst>
          </p:cNvPr>
          <p:cNvSpPr/>
          <p:nvPr/>
        </p:nvSpPr>
        <p:spPr>
          <a:xfrm>
            <a:off x="5559370" y="4485863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911784-EC0A-E54E-9FEA-4207C588D8A0}"/>
              </a:ext>
            </a:extLst>
          </p:cNvPr>
          <p:cNvSpPr/>
          <p:nvPr/>
        </p:nvSpPr>
        <p:spPr>
          <a:xfrm>
            <a:off x="7977899" y="2034211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C96809-3CEC-074E-8624-A9D8B935A4F4}"/>
              </a:ext>
            </a:extLst>
          </p:cNvPr>
          <p:cNvSpPr/>
          <p:nvPr/>
        </p:nvSpPr>
        <p:spPr>
          <a:xfrm>
            <a:off x="7991152" y="449249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E32E53-69E5-3449-9F46-DBE4308F6DDA}"/>
              </a:ext>
            </a:extLst>
          </p:cNvPr>
          <p:cNvSpPr/>
          <p:nvPr/>
        </p:nvSpPr>
        <p:spPr>
          <a:xfrm>
            <a:off x="10270528" y="450574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8FA0D3-8FEE-4145-80F6-48BB507F6286}"/>
              </a:ext>
            </a:extLst>
          </p:cNvPr>
          <p:cNvSpPr/>
          <p:nvPr/>
        </p:nvSpPr>
        <p:spPr>
          <a:xfrm>
            <a:off x="10303660" y="203421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E3A038-A70D-DD42-9548-D9535D304B1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6785089" y="2581378"/>
            <a:ext cx="1192810" cy="66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4CBA10-8A6D-5C49-BCA0-4D5F020C0B55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6606557" y="2972970"/>
            <a:ext cx="1563127" cy="16817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413CB1-79D1-A443-A9D6-5EB2E6B5304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778463" y="5039659"/>
            <a:ext cx="1212689" cy="66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AA71D8-EA3A-CC4C-A4F9-2F80FE40C992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6599931" y="2979599"/>
            <a:ext cx="1556500" cy="16684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B47E15-5D8C-E641-98B7-CE3B1309BD0C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9196992" y="2588006"/>
            <a:ext cx="110666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67162C-715A-FC41-99DD-3859BF067DA8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9018460" y="2979599"/>
            <a:ext cx="1430600" cy="16883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6C056A-50B4-1E44-AFE9-27A3B5ECDAC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9210245" y="5046286"/>
            <a:ext cx="1060283" cy="132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71A6FE-B8F7-D648-89CF-3D2B0138499D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9031713" y="2979598"/>
            <a:ext cx="1450479" cy="16750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0513AF-DC7A-8F4D-BEB7-FA9A9029AE5A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1489621" y="5059538"/>
            <a:ext cx="4373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B53747-3C14-0E44-B2BE-AE5FF787FD0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1522753" y="2588006"/>
            <a:ext cx="40420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3B642C-89E7-C94F-B6A0-E6EE4CF598CD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11344221" y="2979598"/>
            <a:ext cx="430335" cy="4295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0A171-8134-6442-8D50-A1E1F2AD6AFD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1311089" y="4250116"/>
            <a:ext cx="463467" cy="4178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23F8AE-B225-9448-9D3A-15874A5B35FF}"/>
              </a:ext>
            </a:extLst>
          </p:cNvPr>
          <p:cNvSpPr txBox="1">
            <a:spLocks/>
          </p:cNvSpPr>
          <p:nvPr/>
        </p:nvSpPr>
        <p:spPr>
          <a:xfrm>
            <a:off x="11552583" y="3377170"/>
            <a:ext cx="463467" cy="50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…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C369DF4-CDAC-0149-A806-58AECA3E36CF}"/>
              </a:ext>
            </a:extLst>
          </p:cNvPr>
          <p:cNvSpPr txBox="1">
            <a:spLocks/>
          </p:cNvSpPr>
          <p:nvPr/>
        </p:nvSpPr>
        <p:spPr>
          <a:xfrm>
            <a:off x="7891669" y="6345660"/>
            <a:ext cx="1292087" cy="51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U1=F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433F49B-D68E-7A4D-BDC7-82E94A059F61}"/>
              </a:ext>
            </a:extLst>
          </p:cNvPr>
          <p:cNvSpPr txBox="1">
            <a:spLocks/>
          </p:cNvSpPr>
          <p:nvPr/>
        </p:nvSpPr>
        <p:spPr>
          <a:xfrm>
            <a:off x="9886133" y="6339031"/>
            <a:ext cx="1265579" cy="5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U2=T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48604-22E3-BF47-85A6-C14D12BBB0F1}"/>
              </a:ext>
            </a:extLst>
          </p:cNvPr>
          <p:cNvCxnSpPr>
            <a:cxnSpLocks/>
          </p:cNvCxnSpPr>
          <p:nvPr/>
        </p:nvCxnSpPr>
        <p:spPr>
          <a:xfrm>
            <a:off x="8594046" y="6195392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0DD9AE-E25D-624B-BC5F-A3E4CA7D7505}"/>
              </a:ext>
            </a:extLst>
          </p:cNvPr>
          <p:cNvCxnSpPr>
            <a:cxnSpLocks/>
          </p:cNvCxnSpPr>
          <p:nvPr/>
        </p:nvCxnSpPr>
        <p:spPr>
          <a:xfrm>
            <a:off x="10873418" y="6228524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9B3D3E4-9144-A048-96E4-A3899AD9FE52}"/>
              </a:ext>
            </a:extLst>
          </p:cNvPr>
          <p:cNvSpPr txBox="1">
            <a:spLocks/>
          </p:cNvSpPr>
          <p:nvPr/>
        </p:nvSpPr>
        <p:spPr>
          <a:xfrm rot="18819545">
            <a:off x="6348916" y="3895955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0.03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D44B7EB-4683-1B41-B17F-6E7C8A91DD93}"/>
              </a:ext>
            </a:extLst>
          </p:cNvPr>
          <p:cNvSpPr txBox="1">
            <a:spLocks/>
          </p:cNvSpPr>
          <p:nvPr/>
        </p:nvSpPr>
        <p:spPr>
          <a:xfrm rot="2762823">
            <a:off x="6714469" y="306746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0.24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D30372B-B73C-F94F-9BD7-EC7247ACA6F9}"/>
              </a:ext>
            </a:extLst>
          </p:cNvPr>
          <p:cNvSpPr txBox="1">
            <a:spLocks/>
          </p:cNvSpPr>
          <p:nvPr/>
        </p:nvSpPr>
        <p:spPr>
          <a:xfrm>
            <a:off x="6952115" y="2185556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0.07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3FC6AAA-DEB4-2645-ADAF-5F241423D9C5}"/>
              </a:ext>
            </a:extLst>
          </p:cNvPr>
          <p:cNvSpPr txBox="1">
            <a:spLocks/>
          </p:cNvSpPr>
          <p:nvPr/>
        </p:nvSpPr>
        <p:spPr>
          <a:xfrm>
            <a:off x="6965369" y="5021524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0.56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811F454-FDED-CB47-B60A-76C21E8A562A}"/>
              </a:ext>
            </a:extLst>
          </p:cNvPr>
          <p:cNvSpPr txBox="1">
            <a:spLocks/>
          </p:cNvSpPr>
          <p:nvPr/>
        </p:nvSpPr>
        <p:spPr>
          <a:xfrm>
            <a:off x="9324257" y="5034777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0.14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A27B45E-4499-5F4C-97D0-67A8314236B7}"/>
              </a:ext>
            </a:extLst>
          </p:cNvPr>
          <p:cNvSpPr txBox="1">
            <a:spLocks/>
          </p:cNvSpPr>
          <p:nvPr/>
        </p:nvSpPr>
        <p:spPr>
          <a:xfrm>
            <a:off x="9317630" y="2205438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0.63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5ADD5C8-BF42-AF45-826D-D228ECC598A2}"/>
              </a:ext>
            </a:extLst>
          </p:cNvPr>
          <p:cNvSpPr txBox="1">
            <a:spLocks/>
          </p:cNvSpPr>
          <p:nvPr/>
        </p:nvSpPr>
        <p:spPr>
          <a:xfrm rot="18819545">
            <a:off x="8787316" y="3929087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0.27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1374337-92CA-8A42-8F78-5F56C76C0B6D}"/>
              </a:ext>
            </a:extLst>
          </p:cNvPr>
          <p:cNvSpPr txBox="1">
            <a:spLocks/>
          </p:cNvSpPr>
          <p:nvPr/>
        </p:nvSpPr>
        <p:spPr>
          <a:xfrm rot="2762823">
            <a:off x="9172750" y="312047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82971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D3-3FCD-5C48-9353-AB18566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Algorithm: The Trellis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7443" y="1825624"/>
                <a:ext cx="4331963" cy="50245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value of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node at time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edge connecting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Forward algorithm is just: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7443" y="1825624"/>
                <a:ext cx="4331963" cy="5024591"/>
              </a:xfrm>
              <a:blipFill>
                <a:blip r:embed="rId2"/>
                <a:stretch>
                  <a:fillRect l="-2632" t="-2278" b="-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DCDD2-BBE3-214A-8923-97AF7B71EBB2}"/>
              </a:ext>
            </a:extLst>
          </p:cNvPr>
          <p:cNvCxnSpPr>
            <a:cxnSpLocks/>
          </p:cNvCxnSpPr>
          <p:nvPr/>
        </p:nvCxnSpPr>
        <p:spPr>
          <a:xfrm>
            <a:off x="5049078" y="1507573"/>
            <a:ext cx="0" cy="51516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ACBC9-F259-A340-881A-4E4FE537C654}"/>
              </a:ext>
            </a:extLst>
          </p:cNvPr>
          <p:cNvCxnSpPr>
            <a:cxnSpLocks/>
          </p:cNvCxnSpPr>
          <p:nvPr/>
        </p:nvCxnSpPr>
        <p:spPr>
          <a:xfrm flipH="1">
            <a:off x="4870174" y="6341165"/>
            <a:ext cx="7056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58701B-47C9-4449-9300-D4648062A013}"/>
              </a:ext>
            </a:extLst>
          </p:cNvPr>
          <p:cNvSpPr txBox="1">
            <a:spLocks/>
          </p:cNvSpPr>
          <p:nvPr/>
        </p:nvSpPr>
        <p:spPr>
          <a:xfrm rot="16200000">
            <a:off x="2736575" y="3647801"/>
            <a:ext cx="4300321" cy="427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 of the hidden variable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E7BF7-08AF-ED41-8C39-FA0E6187EC63}"/>
              </a:ext>
            </a:extLst>
          </p:cNvPr>
          <p:cNvSpPr txBox="1">
            <a:spLocks/>
          </p:cNvSpPr>
          <p:nvPr/>
        </p:nvSpPr>
        <p:spPr>
          <a:xfrm>
            <a:off x="11168280" y="6451676"/>
            <a:ext cx="957464" cy="427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2750F6-2856-C944-BF91-8D0D09BB988A}"/>
              </a:ext>
            </a:extLst>
          </p:cNvPr>
          <p:cNvSpPr txBox="1">
            <a:spLocks/>
          </p:cNvSpPr>
          <p:nvPr/>
        </p:nvSpPr>
        <p:spPr>
          <a:xfrm>
            <a:off x="5915448" y="6312528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DAE753-F419-4642-BE3C-FB5BC7EAD278}"/>
              </a:ext>
            </a:extLst>
          </p:cNvPr>
          <p:cNvSpPr txBox="1">
            <a:spLocks/>
          </p:cNvSpPr>
          <p:nvPr/>
        </p:nvSpPr>
        <p:spPr>
          <a:xfrm>
            <a:off x="5133570" y="2250732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5CED60-08B5-E348-843D-C468ADCCE5FF}"/>
              </a:ext>
            </a:extLst>
          </p:cNvPr>
          <p:cNvSpPr txBox="1">
            <a:spLocks/>
          </p:cNvSpPr>
          <p:nvPr/>
        </p:nvSpPr>
        <p:spPr>
          <a:xfrm>
            <a:off x="5126943" y="4748767"/>
            <a:ext cx="478730" cy="665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4D6A5-BC22-1444-A183-5FC51E3D15A5}"/>
              </a:ext>
            </a:extLst>
          </p:cNvPr>
          <p:cNvCxnSpPr>
            <a:cxnSpLocks/>
          </p:cNvCxnSpPr>
          <p:nvPr/>
        </p:nvCxnSpPr>
        <p:spPr>
          <a:xfrm flipH="1">
            <a:off x="4943062" y="2517912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98426-57C1-5F44-AA53-0DE7EA9FBC51}"/>
              </a:ext>
            </a:extLst>
          </p:cNvPr>
          <p:cNvCxnSpPr>
            <a:cxnSpLocks/>
          </p:cNvCxnSpPr>
          <p:nvPr/>
        </p:nvCxnSpPr>
        <p:spPr>
          <a:xfrm flipH="1">
            <a:off x="4936436" y="5055704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34CBD-6900-1A47-BEBE-BFF5863B171D}"/>
              </a:ext>
            </a:extLst>
          </p:cNvPr>
          <p:cNvCxnSpPr>
            <a:cxnSpLocks/>
          </p:cNvCxnSpPr>
          <p:nvPr/>
        </p:nvCxnSpPr>
        <p:spPr>
          <a:xfrm>
            <a:off x="6115883" y="6182139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64BC41-51B0-3D49-ADEB-A766EDB38B9D}"/>
              </a:ext>
            </a:extLst>
          </p:cNvPr>
          <p:cNvSpPr/>
          <p:nvPr/>
        </p:nvSpPr>
        <p:spPr>
          <a:xfrm>
            <a:off x="5565996" y="202758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F58A8-5809-8E4B-95F9-07EF07AC192C}"/>
              </a:ext>
            </a:extLst>
          </p:cNvPr>
          <p:cNvSpPr/>
          <p:nvPr/>
        </p:nvSpPr>
        <p:spPr>
          <a:xfrm>
            <a:off x="5559370" y="4485863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911784-EC0A-E54E-9FEA-4207C588D8A0}"/>
              </a:ext>
            </a:extLst>
          </p:cNvPr>
          <p:cNvSpPr/>
          <p:nvPr/>
        </p:nvSpPr>
        <p:spPr>
          <a:xfrm>
            <a:off x="7977899" y="2034211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0.05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C96809-3CEC-074E-8624-A9D8B935A4F4}"/>
              </a:ext>
            </a:extLst>
          </p:cNvPr>
          <p:cNvSpPr/>
          <p:nvPr/>
        </p:nvSpPr>
        <p:spPr>
          <a:xfrm>
            <a:off x="7991152" y="449249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E32E53-69E5-3449-9F46-DBE4308F6DDA}"/>
              </a:ext>
            </a:extLst>
          </p:cNvPr>
          <p:cNvSpPr/>
          <p:nvPr/>
        </p:nvSpPr>
        <p:spPr>
          <a:xfrm>
            <a:off x="10270528" y="450574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0.059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8FA0D3-8FEE-4145-80F6-48BB507F6286}"/>
              </a:ext>
            </a:extLst>
          </p:cNvPr>
          <p:cNvSpPr/>
          <p:nvPr/>
        </p:nvSpPr>
        <p:spPr>
          <a:xfrm>
            <a:off x="10303660" y="2034210"/>
            <a:ext cx="131292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0.1395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E3A038-A70D-DD42-9548-D9535D304B1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6785089" y="2581378"/>
            <a:ext cx="1192810" cy="66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4CBA10-8A6D-5C49-BCA0-4D5F020C0B55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6606557" y="2972970"/>
            <a:ext cx="1563127" cy="16817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413CB1-79D1-A443-A9D6-5EB2E6B5304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778463" y="5039659"/>
            <a:ext cx="1212689" cy="66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AA71D8-EA3A-CC4C-A4F9-2F80FE40C992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6599931" y="2979599"/>
            <a:ext cx="1556500" cy="16684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B47E15-5D8C-E641-98B7-CE3B1309BD0C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9196992" y="2588006"/>
            <a:ext cx="110666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67162C-715A-FC41-99DD-3859BF067DA8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9018460" y="2979599"/>
            <a:ext cx="1430600" cy="16883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6C056A-50B4-1E44-AFE9-27A3B5ECDAC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9210245" y="5046286"/>
            <a:ext cx="1060283" cy="132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71A6FE-B8F7-D648-89CF-3D2B0138499D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9031713" y="2979598"/>
            <a:ext cx="1464220" cy="16750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0513AF-DC7A-8F4D-BEB7-FA9A9029AE5A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1489621" y="5059538"/>
            <a:ext cx="4373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B53747-3C14-0E44-B2BE-AE5FF787FD0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1616583" y="2588006"/>
            <a:ext cx="31037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3B642C-89E7-C94F-B6A0-E6EE4CF598CD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11424310" y="2979598"/>
            <a:ext cx="350246" cy="4295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0A171-8134-6442-8D50-A1E1F2AD6AFD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1311089" y="4250116"/>
            <a:ext cx="463467" cy="4178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23F8AE-B225-9448-9D3A-15874A5B35FF}"/>
              </a:ext>
            </a:extLst>
          </p:cNvPr>
          <p:cNvSpPr txBox="1">
            <a:spLocks/>
          </p:cNvSpPr>
          <p:nvPr/>
        </p:nvSpPr>
        <p:spPr>
          <a:xfrm>
            <a:off x="11552583" y="3377170"/>
            <a:ext cx="463467" cy="50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…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C369DF4-CDAC-0149-A806-58AECA3E36CF}"/>
              </a:ext>
            </a:extLst>
          </p:cNvPr>
          <p:cNvSpPr txBox="1">
            <a:spLocks/>
          </p:cNvSpPr>
          <p:nvPr/>
        </p:nvSpPr>
        <p:spPr>
          <a:xfrm>
            <a:off x="7891669" y="6345660"/>
            <a:ext cx="1292087" cy="51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U1=F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433F49B-D68E-7A4D-BDC7-82E94A059F61}"/>
              </a:ext>
            </a:extLst>
          </p:cNvPr>
          <p:cNvSpPr txBox="1">
            <a:spLocks/>
          </p:cNvSpPr>
          <p:nvPr/>
        </p:nvSpPr>
        <p:spPr>
          <a:xfrm>
            <a:off x="9886133" y="6339031"/>
            <a:ext cx="1265579" cy="5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U2=T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48604-22E3-BF47-85A6-C14D12BBB0F1}"/>
              </a:ext>
            </a:extLst>
          </p:cNvPr>
          <p:cNvCxnSpPr>
            <a:cxnSpLocks/>
          </p:cNvCxnSpPr>
          <p:nvPr/>
        </p:nvCxnSpPr>
        <p:spPr>
          <a:xfrm>
            <a:off x="8594046" y="6195392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0DD9AE-E25D-624B-BC5F-A3E4CA7D7505}"/>
              </a:ext>
            </a:extLst>
          </p:cNvPr>
          <p:cNvCxnSpPr>
            <a:cxnSpLocks/>
          </p:cNvCxnSpPr>
          <p:nvPr/>
        </p:nvCxnSpPr>
        <p:spPr>
          <a:xfrm>
            <a:off x="10873418" y="6228524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9B3D3E4-9144-A048-96E4-A3899AD9FE52}"/>
              </a:ext>
            </a:extLst>
          </p:cNvPr>
          <p:cNvSpPr txBox="1">
            <a:spLocks/>
          </p:cNvSpPr>
          <p:nvPr/>
        </p:nvSpPr>
        <p:spPr>
          <a:xfrm rot="18819545">
            <a:off x="6348916" y="3895955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0.03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D44B7EB-4683-1B41-B17F-6E7C8A91DD93}"/>
              </a:ext>
            </a:extLst>
          </p:cNvPr>
          <p:cNvSpPr txBox="1">
            <a:spLocks/>
          </p:cNvSpPr>
          <p:nvPr/>
        </p:nvSpPr>
        <p:spPr>
          <a:xfrm rot="2762823">
            <a:off x="6714469" y="306746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0.24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D30372B-B73C-F94F-9BD7-EC7247ACA6F9}"/>
              </a:ext>
            </a:extLst>
          </p:cNvPr>
          <p:cNvSpPr txBox="1">
            <a:spLocks/>
          </p:cNvSpPr>
          <p:nvPr/>
        </p:nvSpPr>
        <p:spPr>
          <a:xfrm>
            <a:off x="6952115" y="2185556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0.07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3FC6AAA-DEB4-2645-ADAF-5F241423D9C5}"/>
              </a:ext>
            </a:extLst>
          </p:cNvPr>
          <p:cNvSpPr txBox="1">
            <a:spLocks/>
          </p:cNvSpPr>
          <p:nvPr/>
        </p:nvSpPr>
        <p:spPr>
          <a:xfrm>
            <a:off x="6965369" y="5021524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0.56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811F454-FDED-CB47-B60A-76C21E8A562A}"/>
              </a:ext>
            </a:extLst>
          </p:cNvPr>
          <p:cNvSpPr txBox="1">
            <a:spLocks/>
          </p:cNvSpPr>
          <p:nvPr/>
        </p:nvSpPr>
        <p:spPr>
          <a:xfrm>
            <a:off x="9324257" y="5034777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0.14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A27B45E-4499-5F4C-97D0-67A8314236B7}"/>
              </a:ext>
            </a:extLst>
          </p:cNvPr>
          <p:cNvSpPr txBox="1">
            <a:spLocks/>
          </p:cNvSpPr>
          <p:nvPr/>
        </p:nvSpPr>
        <p:spPr>
          <a:xfrm>
            <a:off x="9317630" y="2205438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0.63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5ADD5C8-BF42-AF45-826D-D228ECC598A2}"/>
              </a:ext>
            </a:extLst>
          </p:cNvPr>
          <p:cNvSpPr txBox="1">
            <a:spLocks/>
          </p:cNvSpPr>
          <p:nvPr/>
        </p:nvSpPr>
        <p:spPr>
          <a:xfrm rot="18819545">
            <a:off x="8787316" y="3929087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0.27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1374337-92CA-8A42-8F78-5F56C76C0B6D}"/>
              </a:ext>
            </a:extLst>
          </p:cNvPr>
          <p:cNvSpPr txBox="1">
            <a:spLocks/>
          </p:cNvSpPr>
          <p:nvPr/>
        </p:nvSpPr>
        <p:spPr>
          <a:xfrm rot="2762823">
            <a:off x="9172750" y="312047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853791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574" y="2536108"/>
            <a:ext cx="79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093" y="3424420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932" y="1941423"/>
            <a:ext cx="227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Transition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9D4E26-183F-1C40-BC5B-24EB945A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Filtering in </a:t>
            </a:r>
            <a:r>
              <a:rPr lang="en-US" sz="3600" dirty="0" err="1"/>
              <a:t>UmbrellaWorld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867" y="1553145"/>
                <a:ext cx="7046433" cy="493973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Iterate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Multiply: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=0.056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0315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56+0.003=0.059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08+0.0315=0.1395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Terminate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0.1395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0.1395+0.059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867" y="1553145"/>
                <a:ext cx="7046433" cy="4939730"/>
              </a:xfrm>
              <a:blipFill>
                <a:blip r:embed="rId3"/>
                <a:stretch>
                  <a:fillRect l="-1439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41F5AFA-50AE-104C-882D-65441A926C55}"/>
              </a:ext>
            </a:extLst>
          </p:cNvPr>
          <p:cNvSpPr/>
          <p:nvPr/>
        </p:nvSpPr>
        <p:spPr>
          <a:xfrm>
            <a:off x="81868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A3295-44AE-DD4E-82B3-70EC9D7B0910}"/>
              </a:ext>
            </a:extLst>
          </p:cNvPr>
          <p:cNvSpPr/>
          <p:nvPr/>
        </p:nvSpPr>
        <p:spPr>
          <a:xfrm>
            <a:off x="9482251" y="3438029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26D4C4-6917-C446-8CEE-1F264401B3D2}"/>
              </a:ext>
            </a:extLst>
          </p:cNvPr>
          <p:cNvSpPr/>
          <p:nvPr/>
        </p:nvSpPr>
        <p:spPr>
          <a:xfrm>
            <a:off x="94822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55DA6-4C89-954A-8FF9-C3886111C678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9101251" y="27848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37705-9928-E94D-B010-74C43AE89150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rot="5400000">
            <a:off x="9743508" y="324208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01995-9A22-D045-BFC3-CEAAF5A6C94B}"/>
              </a:ext>
            </a:extLst>
          </p:cNvPr>
          <p:cNvCxnSpPr/>
          <p:nvPr/>
        </p:nvCxnSpPr>
        <p:spPr>
          <a:xfrm>
            <a:off x="10396651" y="278401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0148CE-2E73-4449-8912-D664BA62E761}"/>
              </a:ext>
            </a:extLst>
          </p:cNvPr>
          <p:cNvSpPr/>
          <p:nvPr/>
        </p:nvSpPr>
        <p:spPr>
          <a:xfrm>
            <a:off x="10798097" y="3449445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547A0C-D18B-4B40-BF11-1C57B2D1EF0D}"/>
              </a:ext>
            </a:extLst>
          </p:cNvPr>
          <p:cNvSpPr/>
          <p:nvPr/>
        </p:nvSpPr>
        <p:spPr>
          <a:xfrm>
            <a:off x="10798097" y="2535045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67BF7-6828-1340-9DDA-06AF9CEE79DB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 rot="5400000">
            <a:off x="11059354" y="325350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D7774-CF35-7B4C-B380-922A5229AD3D}"/>
              </a:ext>
            </a:extLst>
          </p:cNvPr>
          <p:cNvCxnSpPr/>
          <p:nvPr/>
        </p:nvCxnSpPr>
        <p:spPr>
          <a:xfrm>
            <a:off x="11712497" y="2795431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AB1ACC-9249-184D-A14D-7F13886354E9}"/>
              </a:ext>
            </a:extLst>
          </p:cNvPr>
          <p:cNvGraphicFramePr>
            <a:graphicFrameLocks noGrp="1"/>
          </p:cNvGraphicFramePr>
          <p:nvPr/>
        </p:nvGraphicFramePr>
        <p:xfrm>
          <a:off x="9475305" y="4964150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842036F-639E-6C40-AD9F-5764176CAE78}"/>
              </a:ext>
            </a:extLst>
          </p:cNvPr>
          <p:cNvSpPr txBox="1"/>
          <p:nvPr/>
        </p:nvSpPr>
        <p:spPr>
          <a:xfrm>
            <a:off x="9480876" y="466120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Observation probabilities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9D8B84-1C47-A944-A653-4FBD5F7E9035}"/>
              </a:ext>
            </a:extLst>
          </p:cNvPr>
          <p:cNvGraphicFramePr>
            <a:graphicFrameLocks noGrp="1"/>
          </p:cNvGraphicFramePr>
          <p:nvPr/>
        </p:nvGraphicFramePr>
        <p:xfrm>
          <a:off x="6812990" y="4972876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87A52D8-C482-3D4B-80C6-919B047F2D27}"/>
              </a:ext>
            </a:extLst>
          </p:cNvPr>
          <p:cNvSpPr txBox="1"/>
          <p:nvPr/>
        </p:nvSpPr>
        <p:spPr>
          <a:xfrm>
            <a:off x="6731210" y="4674098"/>
            <a:ext cx="28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296487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D3-3FCD-5C48-9353-AB18566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Algorithm: The Trellis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7443" y="1825624"/>
                <a:ext cx="4331963" cy="50245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value of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node at time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edge connecting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Forward algorithm is just: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Terminate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0.1395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0.1395+0.059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7443" y="1825624"/>
                <a:ext cx="4331963" cy="5024591"/>
              </a:xfrm>
              <a:blipFill>
                <a:blip r:embed="rId2"/>
                <a:stretch>
                  <a:fillRect l="-2632" t="-2278" b="-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DCDD2-BBE3-214A-8923-97AF7B71EBB2}"/>
              </a:ext>
            </a:extLst>
          </p:cNvPr>
          <p:cNvCxnSpPr>
            <a:cxnSpLocks/>
          </p:cNvCxnSpPr>
          <p:nvPr/>
        </p:nvCxnSpPr>
        <p:spPr>
          <a:xfrm>
            <a:off x="5049078" y="1507573"/>
            <a:ext cx="0" cy="51516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ACBC9-F259-A340-881A-4E4FE537C654}"/>
              </a:ext>
            </a:extLst>
          </p:cNvPr>
          <p:cNvCxnSpPr>
            <a:cxnSpLocks/>
          </p:cNvCxnSpPr>
          <p:nvPr/>
        </p:nvCxnSpPr>
        <p:spPr>
          <a:xfrm flipH="1">
            <a:off x="4870174" y="6341165"/>
            <a:ext cx="7056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58701B-47C9-4449-9300-D4648062A013}"/>
              </a:ext>
            </a:extLst>
          </p:cNvPr>
          <p:cNvSpPr txBox="1">
            <a:spLocks/>
          </p:cNvSpPr>
          <p:nvPr/>
        </p:nvSpPr>
        <p:spPr>
          <a:xfrm rot="16200000">
            <a:off x="2736575" y="3647801"/>
            <a:ext cx="4300321" cy="427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 of the hidden variable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E7BF7-08AF-ED41-8C39-FA0E6187EC63}"/>
              </a:ext>
            </a:extLst>
          </p:cNvPr>
          <p:cNvSpPr txBox="1">
            <a:spLocks/>
          </p:cNvSpPr>
          <p:nvPr/>
        </p:nvSpPr>
        <p:spPr>
          <a:xfrm>
            <a:off x="11168280" y="6451676"/>
            <a:ext cx="957464" cy="427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2750F6-2856-C944-BF91-8D0D09BB988A}"/>
              </a:ext>
            </a:extLst>
          </p:cNvPr>
          <p:cNvSpPr txBox="1">
            <a:spLocks/>
          </p:cNvSpPr>
          <p:nvPr/>
        </p:nvSpPr>
        <p:spPr>
          <a:xfrm>
            <a:off x="5915448" y="6312528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DAE753-F419-4642-BE3C-FB5BC7EAD278}"/>
              </a:ext>
            </a:extLst>
          </p:cNvPr>
          <p:cNvSpPr txBox="1">
            <a:spLocks/>
          </p:cNvSpPr>
          <p:nvPr/>
        </p:nvSpPr>
        <p:spPr>
          <a:xfrm>
            <a:off x="5133570" y="2250732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5CED60-08B5-E348-843D-C468ADCCE5FF}"/>
              </a:ext>
            </a:extLst>
          </p:cNvPr>
          <p:cNvSpPr txBox="1">
            <a:spLocks/>
          </p:cNvSpPr>
          <p:nvPr/>
        </p:nvSpPr>
        <p:spPr>
          <a:xfrm>
            <a:off x="5126943" y="4748767"/>
            <a:ext cx="478730" cy="665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4D6A5-BC22-1444-A183-5FC51E3D15A5}"/>
              </a:ext>
            </a:extLst>
          </p:cNvPr>
          <p:cNvCxnSpPr>
            <a:cxnSpLocks/>
          </p:cNvCxnSpPr>
          <p:nvPr/>
        </p:nvCxnSpPr>
        <p:spPr>
          <a:xfrm flipH="1">
            <a:off x="4943062" y="2517912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98426-57C1-5F44-AA53-0DE7EA9FBC51}"/>
              </a:ext>
            </a:extLst>
          </p:cNvPr>
          <p:cNvCxnSpPr>
            <a:cxnSpLocks/>
          </p:cNvCxnSpPr>
          <p:nvPr/>
        </p:nvCxnSpPr>
        <p:spPr>
          <a:xfrm flipH="1">
            <a:off x="4936436" y="5055704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34CBD-6900-1A47-BEBE-BFF5863B171D}"/>
              </a:ext>
            </a:extLst>
          </p:cNvPr>
          <p:cNvCxnSpPr>
            <a:cxnSpLocks/>
          </p:cNvCxnSpPr>
          <p:nvPr/>
        </p:nvCxnSpPr>
        <p:spPr>
          <a:xfrm>
            <a:off x="6115883" y="6182139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64BC41-51B0-3D49-ADEB-A766EDB38B9D}"/>
              </a:ext>
            </a:extLst>
          </p:cNvPr>
          <p:cNvSpPr/>
          <p:nvPr/>
        </p:nvSpPr>
        <p:spPr>
          <a:xfrm>
            <a:off x="5565996" y="202758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F58A8-5809-8E4B-95F9-07EF07AC192C}"/>
              </a:ext>
            </a:extLst>
          </p:cNvPr>
          <p:cNvSpPr/>
          <p:nvPr/>
        </p:nvSpPr>
        <p:spPr>
          <a:xfrm>
            <a:off x="5559370" y="4485863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911784-EC0A-E54E-9FEA-4207C588D8A0}"/>
              </a:ext>
            </a:extLst>
          </p:cNvPr>
          <p:cNvSpPr/>
          <p:nvPr/>
        </p:nvSpPr>
        <p:spPr>
          <a:xfrm>
            <a:off x="7977899" y="2034211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0.05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C96809-3CEC-074E-8624-A9D8B935A4F4}"/>
              </a:ext>
            </a:extLst>
          </p:cNvPr>
          <p:cNvSpPr/>
          <p:nvPr/>
        </p:nvSpPr>
        <p:spPr>
          <a:xfrm>
            <a:off x="7991152" y="449249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E32E53-69E5-3449-9F46-DBE4308F6DDA}"/>
              </a:ext>
            </a:extLst>
          </p:cNvPr>
          <p:cNvSpPr/>
          <p:nvPr/>
        </p:nvSpPr>
        <p:spPr>
          <a:xfrm>
            <a:off x="10270528" y="450574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0.059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8FA0D3-8FEE-4145-80F6-48BB507F6286}"/>
              </a:ext>
            </a:extLst>
          </p:cNvPr>
          <p:cNvSpPr/>
          <p:nvPr/>
        </p:nvSpPr>
        <p:spPr>
          <a:xfrm>
            <a:off x="10303660" y="2034210"/>
            <a:ext cx="131292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0.1395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E3A038-A70D-DD42-9548-D9535D304B1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6785089" y="2581378"/>
            <a:ext cx="1192810" cy="66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4CBA10-8A6D-5C49-BCA0-4D5F020C0B55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6606557" y="2972970"/>
            <a:ext cx="1563127" cy="16817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413CB1-79D1-A443-A9D6-5EB2E6B5304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778463" y="5039659"/>
            <a:ext cx="1212689" cy="66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AA71D8-EA3A-CC4C-A4F9-2F80FE40C992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6599931" y="2979599"/>
            <a:ext cx="1556500" cy="16684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B47E15-5D8C-E641-98B7-CE3B1309BD0C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9196992" y="2588006"/>
            <a:ext cx="110666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67162C-715A-FC41-99DD-3859BF067DA8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9018460" y="2979599"/>
            <a:ext cx="1430600" cy="16883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6C056A-50B4-1E44-AFE9-27A3B5ECDAC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9210245" y="5046286"/>
            <a:ext cx="1060283" cy="132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71A6FE-B8F7-D648-89CF-3D2B0138499D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9031713" y="2979598"/>
            <a:ext cx="1464220" cy="16750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0513AF-DC7A-8F4D-BEB7-FA9A9029AE5A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1489621" y="5059538"/>
            <a:ext cx="4373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B53747-3C14-0E44-B2BE-AE5FF787FD0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1616583" y="2588006"/>
            <a:ext cx="31037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3B642C-89E7-C94F-B6A0-E6EE4CF598CD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11424310" y="2979598"/>
            <a:ext cx="350246" cy="4295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0A171-8134-6442-8D50-A1E1F2AD6AFD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1311089" y="4250116"/>
            <a:ext cx="463467" cy="4178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23F8AE-B225-9448-9D3A-15874A5B35FF}"/>
              </a:ext>
            </a:extLst>
          </p:cNvPr>
          <p:cNvSpPr txBox="1">
            <a:spLocks/>
          </p:cNvSpPr>
          <p:nvPr/>
        </p:nvSpPr>
        <p:spPr>
          <a:xfrm>
            <a:off x="11552583" y="3377170"/>
            <a:ext cx="463467" cy="50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…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C369DF4-CDAC-0149-A806-58AECA3E36CF}"/>
              </a:ext>
            </a:extLst>
          </p:cNvPr>
          <p:cNvSpPr txBox="1">
            <a:spLocks/>
          </p:cNvSpPr>
          <p:nvPr/>
        </p:nvSpPr>
        <p:spPr>
          <a:xfrm>
            <a:off x="7891669" y="6345660"/>
            <a:ext cx="1292087" cy="51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U1=F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433F49B-D68E-7A4D-BDC7-82E94A059F61}"/>
              </a:ext>
            </a:extLst>
          </p:cNvPr>
          <p:cNvSpPr txBox="1">
            <a:spLocks/>
          </p:cNvSpPr>
          <p:nvPr/>
        </p:nvSpPr>
        <p:spPr>
          <a:xfrm>
            <a:off x="9886133" y="6339031"/>
            <a:ext cx="1265579" cy="5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U2=T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48604-22E3-BF47-85A6-C14D12BBB0F1}"/>
              </a:ext>
            </a:extLst>
          </p:cNvPr>
          <p:cNvCxnSpPr>
            <a:cxnSpLocks/>
          </p:cNvCxnSpPr>
          <p:nvPr/>
        </p:nvCxnSpPr>
        <p:spPr>
          <a:xfrm>
            <a:off x="8594046" y="6195392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0DD9AE-E25D-624B-BC5F-A3E4CA7D7505}"/>
              </a:ext>
            </a:extLst>
          </p:cNvPr>
          <p:cNvCxnSpPr>
            <a:cxnSpLocks/>
          </p:cNvCxnSpPr>
          <p:nvPr/>
        </p:nvCxnSpPr>
        <p:spPr>
          <a:xfrm>
            <a:off x="10873418" y="6228524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9B3D3E4-9144-A048-96E4-A3899AD9FE52}"/>
              </a:ext>
            </a:extLst>
          </p:cNvPr>
          <p:cNvSpPr txBox="1">
            <a:spLocks/>
          </p:cNvSpPr>
          <p:nvPr/>
        </p:nvSpPr>
        <p:spPr>
          <a:xfrm rot="18819545">
            <a:off x="6348916" y="3895955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0.03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D44B7EB-4683-1B41-B17F-6E7C8A91DD93}"/>
              </a:ext>
            </a:extLst>
          </p:cNvPr>
          <p:cNvSpPr txBox="1">
            <a:spLocks/>
          </p:cNvSpPr>
          <p:nvPr/>
        </p:nvSpPr>
        <p:spPr>
          <a:xfrm rot="2762823">
            <a:off x="6714469" y="306746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0.24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D30372B-B73C-F94F-9BD7-EC7247ACA6F9}"/>
              </a:ext>
            </a:extLst>
          </p:cNvPr>
          <p:cNvSpPr txBox="1">
            <a:spLocks/>
          </p:cNvSpPr>
          <p:nvPr/>
        </p:nvSpPr>
        <p:spPr>
          <a:xfrm>
            <a:off x="6952115" y="2185556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0.07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3FC6AAA-DEB4-2645-ADAF-5F241423D9C5}"/>
              </a:ext>
            </a:extLst>
          </p:cNvPr>
          <p:cNvSpPr txBox="1">
            <a:spLocks/>
          </p:cNvSpPr>
          <p:nvPr/>
        </p:nvSpPr>
        <p:spPr>
          <a:xfrm>
            <a:off x="6965369" y="5021524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0.56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811F454-FDED-CB47-B60A-76C21E8A562A}"/>
              </a:ext>
            </a:extLst>
          </p:cNvPr>
          <p:cNvSpPr txBox="1">
            <a:spLocks/>
          </p:cNvSpPr>
          <p:nvPr/>
        </p:nvSpPr>
        <p:spPr>
          <a:xfrm>
            <a:off x="9324257" y="5034777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0.14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A27B45E-4499-5F4C-97D0-67A8314236B7}"/>
              </a:ext>
            </a:extLst>
          </p:cNvPr>
          <p:cNvSpPr txBox="1">
            <a:spLocks/>
          </p:cNvSpPr>
          <p:nvPr/>
        </p:nvSpPr>
        <p:spPr>
          <a:xfrm>
            <a:off x="9317630" y="2205438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0.63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5ADD5C8-BF42-AF45-826D-D228ECC598A2}"/>
              </a:ext>
            </a:extLst>
          </p:cNvPr>
          <p:cNvSpPr txBox="1">
            <a:spLocks/>
          </p:cNvSpPr>
          <p:nvPr/>
        </p:nvSpPr>
        <p:spPr>
          <a:xfrm rot="18819545">
            <a:off x="8787316" y="3929087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0.27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1374337-92CA-8A42-8F78-5F56C76C0B6D}"/>
              </a:ext>
            </a:extLst>
          </p:cNvPr>
          <p:cNvSpPr txBox="1">
            <a:spLocks/>
          </p:cNvSpPr>
          <p:nvPr/>
        </p:nvSpPr>
        <p:spPr>
          <a:xfrm rot="2762823">
            <a:off x="9172750" y="312047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978749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68362"/>
          </a:xfrm>
        </p:spPr>
        <p:txBody>
          <a:bodyPr/>
          <a:lstStyle/>
          <a:p>
            <a:r>
              <a:rPr lang="en-US" dirty="0"/>
              <a:t>HMM inference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1"/>
            <a:ext cx="8686800" cy="4983163"/>
          </a:xfrm>
        </p:spPr>
        <p:txBody>
          <a:bodyPr/>
          <a:lstStyle/>
          <a:p>
            <a:r>
              <a:rPr lang="en-US" sz="2400" b="1" dirty="0"/>
              <a:t>Filtering: </a:t>
            </a:r>
            <a:r>
              <a:rPr lang="en-US" sz="2400" dirty="0"/>
              <a:t>what is the distribution over the current state X</a:t>
            </a:r>
            <a:r>
              <a:rPr lang="en-US" sz="2400" baseline="-25000" dirty="0"/>
              <a:t>t</a:t>
            </a:r>
            <a:r>
              <a:rPr lang="en-US" sz="2400" dirty="0"/>
              <a:t> given all the evidence so far, </a:t>
            </a:r>
            <a:r>
              <a:rPr lang="en-US" sz="2400" b="1" dirty="0"/>
              <a:t>E</a:t>
            </a:r>
            <a:r>
              <a:rPr lang="en-US" sz="2400" baseline="-25000" dirty="0"/>
              <a:t>1:t</a:t>
            </a:r>
          </a:p>
          <a:p>
            <a:r>
              <a:rPr lang="en-US" sz="2400" b="1" dirty="0"/>
              <a:t>Smoothing:</a:t>
            </a:r>
            <a:r>
              <a:rPr lang="en-US" sz="2400" dirty="0"/>
              <a:t> what is the distribution of some state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(k&lt;t) given the entire observation sequence </a:t>
            </a:r>
            <a:r>
              <a:rPr lang="en-US" sz="2400" b="1" dirty="0"/>
              <a:t>E</a:t>
            </a:r>
            <a:r>
              <a:rPr lang="en-US" sz="2400" baseline="-25000" dirty="0"/>
              <a:t>1:t</a:t>
            </a:r>
            <a:r>
              <a:rPr lang="en-US" sz="2400" dirty="0"/>
              <a:t>?</a:t>
            </a:r>
          </a:p>
          <a:p>
            <a:r>
              <a:rPr lang="en-US" sz="2400" b="1" dirty="0"/>
              <a:t>Evaluation:</a:t>
            </a:r>
            <a:r>
              <a:rPr lang="en-US" sz="2400" dirty="0"/>
              <a:t> compute the probability of a given observation sequence </a:t>
            </a:r>
            <a:r>
              <a:rPr lang="en-US" sz="2400" b="1" dirty="0"/>
              <a:t>E</a:t>
            </a:r>
            <a:r>
              <a:rPr lang="en-US" sz="2400" baseline="-25000" dirty="0"/>
              <a:t>1:t</a:t>
            </a:r>
            <a:endParaRPr lang="en-US" sz="2400" dirty="0"/>
          </a:p>
          <a:p>
            <a:r>
              <a:rPr lang="en-US" sz="2400" b="1" dirty="0"/>
              <a:t>Decoding: </a:t>
            </a:r>
            <a:r>
              <a:rPr lang="en-US" sz="2400" dirty="0"/>
              <a:t>what is the most likely state sequence </a:t>
            </a:r>
            <a:r>
              <a:rPr lang="en-US" sz="2400" b="1" dirty="0"/>
              <a:t>X</a:t>
            </a:r>
            <a:r>
              <a:rPr lang="en-US" sz="2400" baseline="-25000" dirty="0"/>
              <a:t>0:t</a:t>
            </a:r>
            <a:r>
              <a:rPr lang="en-US" sz="2400" dirty="0"/>
              <a:t> given the observation sequence </a:t>
            </a:r>
            <a:r>
              <a:rPr lang="en-US" sz="2400" b="1" dirty="0"/>
              <a:t>E</a:t>
            </a:r>
            <a:r>
              <a:rPr lang="en-US" sz="2400" baseline="-25000" dirty="0"/>
              <a:t>1:t</a:t>
            </a:r>
            <a:r>
              <a:rPr lang="en-US" sz="2400" dirty="0"/>
              <a:t>?  (example: what’s the weather every day?)</a:t>
            </a:r>
          </a:p>
        </p:txBody>
      </p:sp>
      <p:sp>
        <p:nvSpPr>
          <p:cNvPr id="23" name="Oval 22"/>
          <p:cNvSpPr/>
          <p:nvPr/>
        </p:nvSpPr>
        <p:spPr>
          <a:xfrm>
            <a:off x="1752600" y="4887686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3048000" y="5802086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048000" y="4887686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8153400" y="5791200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8153400" y="4876800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9448800" y="5791200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30" name="Straight Arrow Connector 29"/>
          <p:cNvCxnSpPr>
            <a:stCxn id="23" idx="6"/>
            <a:endCxn id="25" idx="2"/>
          </p:cNvCxnSpPr>
          <p:nvPr/>
        </p:nvCxnSpPr>
        <p:spPr>
          <a:xfrm>
            <a:off x="2667000" y="514894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067800" y="5105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24" idx="0"/>
          </p:cNvCxnSpPr>
          <p:nvPr/>
        </p:nvCxnSpPr>
        <p:spPr>
          <a:xfrm rot="5400000">
            <a:off x="3309257" y="5606143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8415451" y="5605349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9710851" y="5605349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62400" y="514807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72400" y="514807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48381" y="472440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8" name="Oval 37"/>
          <p:cNvSpPr/>
          <p:nvPr/>
        </p:nvSpPr>
        <p:spPr>
          <a:xfrm>
            <a:off x="5791200" y="5791200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00FF"/>
                </a:solidFill>
              </a:rPr>
              <a:t>E</a:t>
            </a:r>
            <a:r>
              <a:rPr lang="en-US" sz="2400" i="1" baseline="-25000" dirty="0" err="1">
                <a:solidFill>
                  <a:srgbClr val="0000FF"/>
                </a:solidFill>
              </a:rPr>
              <a:t>k</a:t>
            </a:r>
            <a:endParaRPr lang="en-US" sz="2400" i="1" dirty="0"/>
          </a:p>
        </p:txBody>
      </p:sp>
      <p:sp>
        <p:nvSpPr>
          <p:cNvPr id="39" name="Oval 38"/>
          <p:cNvSpPr/>
          <p:nvPr/>
        </p:nvSpPr>
        <p:spPr>
          <a:xfrm>
            <a:off x="5791200" y="4876800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00FF"/>
                </a:solidFill>
              </a:rPr>
              <a:t>X</a:t>
            </a:r>
            <a:r>
              <a:rPr lang="en-US" sz="2400" i="1" baseline="-25000" dirty="0" err="1">
                <a:solidFill>
                  <a:srgbClr val="0000FF"/>
                </a:solidFill>
              </a:rPr>
              <a:t>k</a:t>
            </a:r>
            <a:endParaRPr lang="en-US" sz="2400" i="1" dirty="0"/>
          </a:p>
        </p:txBody>
      </p:sp>
      <p:cxnSp>
        <p:nvCxnSpPr>
          <p:cNvPr id="40" name="Straight Arrow Connector 39"/>
          <p:cNvCxnSpPr>
            <a:stCxn id="39" idx="4"/>
            <a:endCxn id="38" idx="0"/>
          </p:cNvCxnSpPr>
          <p:nvPr/>
        </p:nvCxnSpPr>
        <p:spPr>
          <a:xfrm rot="5400000">
            <a:off x="6052457" y="5595257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05600" y="51371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81381" y="472440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385816" y="5138928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448800" y="4876800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B8EEE-3D91-F048-855F-2C1E7A89A2CD}"/>
              </a:ext>
            </a:extLst>
          </p:cNvPr>
          <p:cNvSpPr txBox="1"/>
          <p:nvPr/>
        </p:nvSpPr>
        <p:spPr>
          <a:xfrm>
            <a:off x="1033670" y="105354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E9B5C-D4CD-F649-A3A2-848643757C5B}"/>
                  </a:ext>
                </a:extLst>
              </p:cNvPr>
              <p:cNvSpPr txBox="1"/>
              <p:nvPr/>
            </p:nvSpPr>
            <p:spPr>
              <a:xfrm>
                <a:off x="5107519" y="1431235"/>
                <a:ext cx="6779682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FF0000"/>
                    </a:solidFill>
                  </a:rPr>
                  <a:t>--- use the Forward Algorithm, complexity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endParaRPr lang="en-US" sz="2400" b="1" u="sn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E9B5C-D4CD-F649-A3A2-848643757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19" y="1431235"/>
                <a:ext cx="6779682" cy="507383"/>
              </a:xfrm>
              <a:prstGeom prst="rect">
                <a:avLst/>
              </a:prstGeom>
              <a:blipFill>
                <a:blip r:embed="rId3"/>
                <a:stretch>
                  <a:fillRect l="-1308" t="-2439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A30037C-F861-7D4A-81CE-D508F20F9487}"/>
              </a:ext>
            </a:extLst>
          </p:cNvPr>
          <p:cNvSpPr txBox="1"/>
          <p:nvPr/>
        </p:nvSpPr>
        <p:spPr>
          <a:xfrm>
            <a:off x="2894404" y="4108175"/>
            <a:ext cx="67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--- let’s solve this problem next.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5EDDB8-87C9-6A43-987A-2D8938C17A68}"/>
              </a:ext>
            </a:extLst>
          </p:cNvPr>
          <p:cNvSpPr txBox="1"/>
          <p:nvPr/>
        </p:nvSpPr>
        <p:spPr>
          <a:xfrm>
            <a:off x="1027043" y="343231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C6F4D0-754F-184F-B8AB-8ADF61345384}"/>
              </a:ext>
            </a:extLst>
          </p:cNvPr>
          <p:cNvSpPr txBox="1"/>
          <p:nvPr/>
        </p:nvSpPr>
        <p:spPr>
          <a:xfrm>
            <a:off x="1027043" y="277633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9DA8F-5A4A-B841-9F58-6E6ADD80D949}"/>
              </a:ext>
            </a:extLst>
          </p:cNvPr>
          <p:cNvSpPr txBox="1"/>
          <p:nvPr/>
        </p:nvSpPr>
        <p:spPr>
          <a:xfrm>
            <a:off x="3828684" y="2975114"/>
            <a:ext cx="67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--- Forward Algorithm computes this!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BD64AF-D594-E647-9C7C-7BFA527CE93F}"/>
              </a:ext>
            </a:extLst>
          </p:cNvPr>
          <p:cNvSpPr txBox="1"/>
          <p:nvPr/>
        </p:nvSpPr>
        <p:spPr>
          <a:xfrm>
            <a:off x="6770669" y="2279374"/>
            <a:ext cx="67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--- Forward-Backward Algorithm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47F12C-833D-7D4E-8645-9D095B741174}"/>
              </a:ext>
            </a:extLst>
          </p:cNvPr>
          <p:cNvSpPr txBox="1"/>
          <p:nvPr/>
        </p:nvSpPr>
        <p:spPr>
          <a:xfrm>
            <a:off x="1020418" y="195469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88551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3A0-3F15-A044-B5DA-8CDA7BBC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D896-5502-D949-B7C5-FD9612CD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by Enumeration in an HMM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Filtering using the Forward Algorithm</a:t>
            </a:r>
          </a:p>
          <a:p>
            <a:r>
              <a:rPr lang="en-US" dirty="0"/>
              <a:t>Decoding using the Viterbi Algorithm</a:t>
            </a:r>
          </a:p>
        </p:txBody>
      </p:sp>
    </p:spTree>
    <p:extLst>
      <p:ext uri="{BB962C8B-B14F-4D97-AF65-F5344CB8AC3E}">
        <p14:creationId xmlns:p14="http://schemas.microsoft.com/office/powerpoint/2010/main" val="410405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325-F854-2B4D-81E8-5050DA13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 vs. Viterbi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971D7-315D-E047-A488-18A3D2860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Algorithm</a:t>
                </a:r>
              </a:p>
              <a:p>
                <a:pPr lvl="1"/>
                <a:r>
                  <a:rPr lang="en-US" dirty="0"/>
                  <a:t>Goal: efficiently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u="sng" dirty="0"/>
              </a:p>
              <a:p>
                <a:pPr lvl="1"/>
                <a:r>
                  <a:rPr lang="en-US" dirty="0"/>
                  <a:t>Key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Viterbi Algorithm</a:t>
                </a:r>
              </a:p>
              <a:p>
                <a:pPr lvl="1"/>
                <a:r>
                  <a:rPr lang="en-US" dirty="0"/>
                  <a:t>Goal: efficiently find the values of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…,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u="sng" dirty="0"/>
              </a:p>
              <a:p>
                <a:pPr lvl="1"/>
                <a:r>
                  <a:rPr lang="en-US" dirty="0"/>
                  <a:t>Key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𝑖𝑗𝑡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Back-pointer: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𝑖𝑗𝑡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971D7-315D-E047-A488-18A3D2860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12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325-F854-2B4D-81E8-5050DA13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Algorithm: Key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971D7-315D-E047-A488-18A3D2860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684" y="1507569"/>
                <a:ext cx="11549270" cy="485347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/>
                  <a:t>Goal: efficiently find the values of 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…,</m:t>
                      </m:r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100000"/>
                  </a:lnSpc>
                </a:pPr>
                <a:r>
                  <a:rPr lang="en-US" sz="3200" dirty="0"/>
                  <a:t>To do that efficiently, we need to keep track of TWO pieces of information at 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US" sz="3200" dirty="0"/>
                  <a:t>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200" b="1" u="sng" dirty="0"/>
                  <a:t>Path Cost</a:t>
                </a:r>
                <a:r>
                  <a:rPr lang="en-US" sz="3200" dirty="0"/>
                  <a:t>: Probability of the best path until node j at time t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3200" b="1" u="sng" dirty="0" err="1"/>
                  <a:t>Backpointer</a:t>
                </a:r>
                <a:r>
                  <a:rPr lang="en-US" sz="3200" dirty="0"/>
                  <a:t>: which node,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precedes node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on the best path?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971D7-315D-E047-A488-18A3D2860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684" y="1507569"/>
                <a:ext cx="11549270" cy="4853471"/>
              </a:xfrm>
              <a:blipFill>
                <a:blip r:embed="rId2"/>
                <a:stretch>
                  <a:fillRect l="-1209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899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D3-3FCD-5C48-9353-AB18566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Algorithm: The Trellis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303E-90BF-1D4E-8B5F-519C1AD01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444" y="1825625"/>
            <a:ext cx="40949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visualize the Viterbi algorithm using a TRELLIS:</a:t>
            </a:r>
          </a:p>
          <a:p>
            <a:r>
              <a:rPr lang="en-US" dirty="0"/>
              <a:t>Node = a value of the hidden variable at a given time</a:t>
            </a:r>
          </a:p>
          <a:p>
            <a:r>
              <a:rPr lang="en-US" dirty="0"/>
              <a:t>Numerical value of the node = probability that the hidden variable takes that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DCDD2-BBE3-214A-8923-97AF7B71EBB2}"/>
              </a:ext>
            </a:extLst>
          </p:cNvPr>
          <p:cNvCxnSpPr>
            <a:cxnSpLocks/>
          </p:cNvCxnSpPr>
          <p:nvPr/>
        </p:nvCxnSpPr>
        <p:spPr>
          <a:xfrm>
            <a:off x="5049078" y="1507573"/>
            <a:ext cx="0" cy="51516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ACBC9-F259-A340-881A-4E4FE537C654}"/>
              </a:ext>
            </a:extLst>
          </p:cNvPr>
          <p:cNvCxnSpPr>
            <a:cxnSpLocks/>
          </p:cNvCxnSpPr>
          <p:nvPr/>
        </p:nvCxnSpPr>
        <p:spPr>
          <a:xfrm flipH="1">
            <a:off x="4870174" y="6341165"/>
            <a:ext cx="7056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58701B-47C9-4449-9300-D4648062A013}"/>
              </a:ext>
            </a:extLst>
          </p:cNvPr>
          <p:cNvSpPr txBox="1">
            <a:spLocks/>
          </p:cNvSpPr>
          <p:nvPr/>
        </p:nvSpPr>
        <p:spPr>
          <a:xfrm rot="16200000">
            <a:off x="2736575" y="3647801"/>
            <a:ext cx="4300321" cy="427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 of the hidden variable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E7BF7-08AF-ED41-8C39-FA0E6187EC63}"/>
              </a:ext>
            </a:extLst>
          </p:cNvPr>
          <p:cNvSpPr txBox="1">
            <a:spLocks/>
          </p:cNvSpPr>
          <p:nvPr/>
        </p:nvSpPr>
        <p:spPr>
          <a:xfrm>
            <a:off x="11168280" y="6451676"/>
            <a:ext cx="957464" cy="427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2750F6-2856-C944-BF91-8D0D09BB988A}"/>
              </a:ext>
            </a:extLst>
          </p:cNvPr>
          <p:cNvSpPr txBox="1">
            <a:spLocks/>
          </p:cNvSpPr>
          <p:nvPr/>
        </p:nvSpPr>
        <p:spPr>
          <a:xfrm>
            <a:off x="5915448" y="6312528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49469B-340D-0E41-9C47-92D7B1FB4B32}"/>
              </a:ext>
            </a:extLst>
          </p:cNvPr>
          <p:cNvSpPr txBox="1">
            <a:spLocks/>
          </p:cNvSpPr>
          <p:nvPr/>
        </p:nvSpPr>
        <p:spPr>
          <a:xfrm>
            <a:off x="7891669" y="6345660"/>
            <a:ext cx="1292087" cy="51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U1=F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092A89-9D53-B04D-8864-B690F471F1D5}"/>
              </a:ext>
            </a:extLst>
          </p:cNvPr>
          <p:cNvSpPr txBox="1">
            <a:spLocks/>
          </p:cNvSpPr>
          <p:nvPr/>
        </p:nvSpPr>
        <p:spPr>
          <a:xfrm>
            <a:off x="9886133" y="6339031"/>
            <a:ext cx="1265579" cy="5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U2=T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DAE753-F419-4642-BE3C-FB5BC7EAD278}"/>
              </a:ext>
            </a:extLst>
          </p:cNvPr>
          <p:cNvSpPr txBox="1">
            <a:spLocks/>
          </p:cNvSpPr>
          <p:nvPr/>
        </p:nvSpPr>
        <p:spPr>
          <a:xfrm>
            <a:off x="5133570" y="2250732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5CED60-08B5-E348-843D-C468ADCCE5FF}"/>
              </a:ext>
            </a:extLst>
          </p:cNvPr>
          <p:cNvSpPr txBox="1">
            <a:spLocks/>
          </p:cNvSpPr>
          <p:nvPr/>
        </p:nvSpPr>
        <p:spPr>
          <a:xfrm>
            <a:off x="5126943" y="4748767"/>
            <a:ext cx="478730" cy="665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4D6A5-BC22-1444-A183-5FC51E3D15A5}"/>
              </a:ext>
            </a:extLst>
          </p:cNvPr>
          <p:cNvCxnSpPr>
            <a:cxnSpLocks/>
          </p:cNvCxnSpPr>
          <p:nvPr/>
        </p:nvCxnSpPr>
        <p:spPr>
          <a:xfrm flipH="1">
            <a:off x="4943062" y="2517912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98426-57C1-5F44-AA53-0DE7EA9FBC51}"/>
              </a:ext>
            </a:extLst>
          </p:cNvPr>
          <p:cNvCxnSpPr>
            <a:cxnSpLocks/>
          </p:cNvCxnSpPr>
          <p:nvPr/>
        </p:nvCxnSpPr>
        <p:spPr>
          <a:xfrm flipH="1">
            <a:off x="4936436" y="5055704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34CBD-6900-1A47-BEBE-BFF5863B171D}"/>
              </a:ext>
            </a:extLst>
          </p:cNvPr>
          <p:cNvCxnSpPr>
            <a:cxnSpLocks/>
          </p:cNvCxnSpPr>
          <p:nvPr/>
        </p:nvCxnSpPr>
        <p:spPr>
          <a:xfrm>
            <a:off x="6115883" y="6182139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5608A-2D21-2D4F-8077-20968039AF23}"/>
              </a:ext>
            </a:extLst>
          </p:cNvPr>
          <p:cNvCxnSpPr>
            <a:cxnSpLocks/>
          </p:cNvCxnSpPr>
          <p:nvPr/>
        </p:nvCxnSpPr>
        <p:spPr>
          <a:xfrm>
            <a:off x="8594046" y="6195392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3A3D04-45C7-E247-893A-21638EE5A6CE}"/>
              </a:ext>
            </a:extLst>
          </p:cNvPr>
          <p:cNvCxnSpPr>
            <a:cxnSpLocks/>
          </p:cNvCxnSpPr>
          <p:nvPr/>
        </p:nvCxnSpPr>
        <p:spPr>
          <a:xfrm>
            <a:off x="10873418" y="6228524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64BC41-51B0-3D49-ADEB-A766EDB38B9D}"/>
              </a:ext>
            </a:extLst>
          </p:cNvPr>
          <p:cNvSpPr/>
          <p:nvPr/>
        </p:nvSpPr>
        <p:spPr>
          <a:xfrm>
            <a:off x="5565996" y="202758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F58A8-5809-8E4B-95F9-07EF07AC192C}"/>
              </a:ext>
            </a:extLst>
          </p:cNvPr>
          <p:cNvSpPr/>
          <p:nvPr/>
        </p:nvSpPr>
        <p:spPr>
          <a:xfrm>
            <a:off x="5559370" y="4485863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911784-EC0A-E54E-9FEA-4207C588D8A0}"/>
              </a:ext>
            </a:extLst>
          </p:cNvPr>
          <p:cNvSpPr/>
          <p:nvPr/>
        </p:nvSpPr>
        <p:spPr>
          <a:xfrm>
            <a:off x="7977899" y="2034211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C96809-3CEC-074E-8624-A9D8B935A4F4}"/>
              </a:ext>
            </a:extLst>
          </p:cNvPr>
          <p:cNvSpPr/>
          <p:nvPr/>
        </p:nvSpPr>
        <p:spPr>
          <a:xfrm>
            <a:off x="7991152" y="449249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E32E53-69E5-3449-9F46-DBE4308F6DDA}"/>
              </a:ext>
            </a:extLst>
          </p:cNvPr>
          <p:cNvSpPr/>
          <p:nvPr/>
        </p:nvSpPr>
        <p:spPr>
          <a:xfrm>
            <a:off x="10270528" y="450574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8FA0D3-8FEE-4145-80F6-48BB507F6286}"/>
              </a:ext>
            </a:extLst>
          </p:cNvPr>
          <p:cNvSpPr/>
          <p:nvPr/>
        </p:nvSpPr>
        <p:spPr>
          <a:xfrm>
            <a:off x="10303660" y="203421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23F8AE-B225-9448-9D3A-15874A5B35FF}"/>
              </a:ext>
            </a:extLst>
          </p:cNvPr>
          <p:cNvSpPr txBox="1">
            <a:spLocks/>
          </p:cNvSpPr>
          <p:nvPr/>
        </p:nvSpPr>
        <p:spPr>
          <a:xfrm>
            <a:off x="11552583" y="3377170"/>
            <a:ext cx="463467" cy="50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616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11774556" cy="792162"/>
          </a:xfrm>
        </p:spPr>
        <p:txBody>
          <a:bodyPr>
            <a:normAutofit/>
          </a:bodyPr>
          <a:lstStyle/>
          <a:p>
            <a:r>
              <a:rPr lang="en-US" dirty="0"/>
              <a:t>Inference by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8240" y="747877"/>
                <a:ext cx="9357360" cy="46783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To calculate a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u="sng" dirty="0"/>
                  <a:t>Select:</a:t>
                </a:r>
                <a:r>
                  <a:rPr lang="en-US" dirty="0"/>
                  <a:t> which variables do we need, in order to model the relationship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 </a:t>
                </a:r>
              </a:p>
              <a:p>
                <a:pPr lvl="1"/>
                <a:r>
                  <a:rPr lang="en-US" dirty="0"/>
                  <a:t>We need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u="sng" dirty="0"/>
                  <a:t>Multiply</a:t>
                </a:r>
                <a:r>
                  <a:rPr lang="en-US" dirty="0"/>
                  <a:t> to compute joint probability: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b="1" u="sng" dirty="0"/>
                  <a:t>Add</a:t>
                </a:r>
                <a:r>
                  <a:rPr lang="en-US" dirty="0"/>
                  <a:t> to eliminate those we don’t care about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1" u="sng" dirty="0"/>
                  <a:t>Divide:</a:t>
                </a:r>
                <a:r>
                  <a:rPr lang="en-US" dirty="0"/>
                  <a:t> use Bayes’ rule to get the desired conditional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240" y="747877"/>
                <a:ext cx="9357360" cy="4678363"/>
              </a:xfrm>
              <a:blipFill>
                <a:blip r:embed="rId3"/>
                <a:stretch>
                  <a:fillRect l="-1220" t="-2981" b="-26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2362200" y="5421086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3657600" y="6335486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657600" y="5421086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7315200" y="6324600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7315200" y="5410200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8610600" y="6324600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17" name="Oval 16"/>
          <p:cNvSpPr/>
          <p:nvPr/>
        </p:nvSpPr>
        <p:spPr>
          <a:xfrm>
            <a:off x="8610600" y="5410200"/>
            <a:ext cx="914400" cy="522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3276600" y="568234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29600" y="56388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2" idx="0"/>
          </p:cNvCxnSpPr>
          <p:nvPr/>
        </p:nvCxnSpPr>
        <p:spPr>
          <a:xfrm rot="5400000">
            <a:off x="3918857" y="6139543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577251" y="6138749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8872651" y="6138749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568147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34200" y="568147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10181" y="525780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8" name="Oval 37"/>
          <p:cNvSpPr/>
          <p:nvPr/>
        </p:nvSpPr>
        <p:spPr>
          <a:xfrm>
            <a:off x="4953000" y="6324600"/>
            <a:ext cx="914400" cy="522514"/>
          </a:xfrm>
          <a:prstGeom prst="ellipse">
            <a:avLst/>
          </a:prstGeom>
          <a:noFill/>
          <a:ln w="508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sp>
        <p:nvSpPr>
          <p:cNvPr id="39" name="Oval 38"/>
          <p:cNvSpPr/>
          <p:nvPr/>
        </p:nvSpPr>
        <p:spPr>
          <a:xfrm>
            <a:off x="4953000" y="5410200"/>
            <a:ext cx="914400" cy="5225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endParaRPr lang="en-US" sz="2400" dirty="0"/>
          </a:p>
        </p:txBody>
      </p:sp>
      <p:cxnSp>
        <p:nvCxnSpPr>
          <p:cNvPr id="40" name="Straight Arrow Connector 39"/>
          <p:cNvCxnSpPr>
            <a:stCxn id="39" idx="4"/>
            <a:endCxn id="38" idx="0"/>
          </p:cNvCxnSpPr>
          <p:nvPr/>
        </p:nvCxnSpPr>
        <p:spPr>
          <a:xfrm rot="5400000">
            <a:off x="5214257" y="6128657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7400" y="56705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8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D3-3FCD-5C48-9353-AB18566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Algorithm: The Trellis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7444" y="1825625"/>
                <a:ext cx="409492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Edge = a possible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Numerical value of the edge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7444" y="1825625"/>
                <a:ext cx="4094922" cy="4351338"/>
              </a:xfrm>
              <a:blipFill>
                <a:blip r:embed="rId2"/>
                <a:stretch>
                  <a:fillRect l="-247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DCDD2-BBE3-214A-8923-97AF7B71EBB2}"/>
              </a:ext>
            </a:extLst>
          </p:cNvPr>
          <p:cNvCxnSpPr>
            <a:cxnSpLocks/>
          </p:cNvCxnSpPr>
          <p:nvPr/>
        </p:nvCxnSpPr>
        <p:spPr>
          <a:xfrm>
            <a:off x="5049078" y="1507573"/>
            <a:ext cx="0" cy="51516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ACBC9-F259-A340-881A-4E4FE537C654}"/>
              </a:ext>
            </a:extLst>
          </p:cNvPr>
          <p:cNvCxnSpPr>
            <a:cxnSpLocks/>
          </p:cNvCxnSpPr>
          <p:nvPr/>
        </p:nvCxnSpPr>
        <p:spPr>
          <a:xfrm flipH="1">
            <a:off x="4870174" y="6341165"/>
            <a:ext cx="7056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58701B-47C9-4449-9300-D4648062A013}"/>
              </a:ext>
            </a:extLst>
          </p:cNvPr>
          <p:cNvSpPr txBox="1">
            <a:spLocks/>
          </p:cNvSpPr>
          <p:nvPr/>
        </p:nvSpPr>
        <p:spPr>
          <a:xfrm rot="16200000">
            <a:off x="2736575" y="3647801"/>
            <a:ext cx="4300321" cy="427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 of the hidden variable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E7BF7-08AF-ED41-8C39-FA0E6187EC63}"/>
              </a:ext>
            </a:extLst>
          </p:cNvPr>
          <p:cNvSpPr txBox="1">
            <a:spLocks/>
          </p:cNvSpPr>
          <p:nvPr/>
        </p:nvSpPr>
        <p:spPr>
          <a:xfrm>
            <a:off x="11168280" y="6451676"/>
            <a:ext cx="957464" cy="427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2750F6-2856-C944-BF91-8D0D09BB988A}"/>
              </a:ext>
            </a:extLst>
          </p:cNvPr>
          <p:cNvSpPr txBox="1">
            <a:spLocks/>
          </p:cNvSpPr>
          <p:nvPr/>
        </p:nvSpPr>
        <p:spPr>
          <a:xfrm>
            <a:off x="5915448" y="6312528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DAE753-F419-4642-BE3C-FB5BC7EAD278}"/>
              </a:ext>
            </a:extLst>
          </p:cNvPr>
          <p:cNvSpPr txBox="1">
            <a:spLocks/>
          </p:cNvSpPr>
          <p:nvPr/>
        </p:nvSpPr>
        <p:spPr>
          <a:xfrm>
            <a:off x="5133570" y="2250732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5CED60-08B5-E348-843D-C468ADCCE5FF}"/>
              </a:ext>
            </a:extLst>
          </p:cNvPr>
          <p:cNvSpPr txBox="1">
            <a:spLocks/>
          </p:cNvSpPr>
          <p:nvPr/>
        </p:nvSpPr>
        <p:spPr>
          <a:xfrm>
            <a:off x="5126943" y="4748767"/>
            <a:ext cx="478730" cy="665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4D6A5-BC22-1444-A183-5FC51E3D15A5}"/>
              </a:ext>
            </a:extLst>
          </p:cNvPr>
          <p:cNvCxnSpPr>
            <a:cxnSpLocks/>
          </p:cNvCxnSpPr>
          <p:nvPr/>
        </p:nvCxnSpPr>
        <p:spPr>
          <a:xfrm flipH="1">
            <a:off x="4943062" y="2517912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98426-57C1-5F44-AA53-0DE7EA9FBC51}"/>
              </a:ext>
            </a:extLst>
          </p:cNvPr>
          <p:cNvCxnSpPr>
            <a:cxnSpLocks/>
          </p:cNvCxnSpPr>
          <p:nvPr/>
        </p:nvCxnSpPr>
        <p:spPr>
          <a:xfrm flipH="1">
            <a:off x="4936436" y="5055704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34CBD-6900-1A47-BEBE-BFF5863B171D}"/>
              </a:ext>
            </a:extLst>
          </p:cNvPr>
          <p:cNvCxnSpPr>
            <a:cxnSpLocks/>
          </p:cNvCxnSpPr>
          <p:nvPr/>
        </p:nvCxnSpPr>
        <p:spPr>
          <a:xfrm>
            <a:off x="6115883" y="6182139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64BC41-51B0-3D49-ADEB-A766EDB38B9D}"/>
              </a:ext>
            </a:extLst>
          </p:cNvPr>
          <p:cNvSpPr/>
          <p:nvPr/>
        </p:nvSpPr>
        <p:spPr>
          <a:xfrm>
            <a:off x="5565996" y="202758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F58A8-5809-8E4B-95F9-07EF07AC192C}"/>
              </a:ext>
            </a:extLst>
          </p:cNvPr>
          <p:cNvSpPr/>
          <p:nvPr/>
        </p:nvSpPr>
        <p:spPr>
          <a:xfrm>
            <a:off x="5559370" y="4485863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911784-EC0A-E54E-9FEA-4207C588D8A0}"/>
              </a:ext>
            </a:extLst>
          </p:cNvPr>
          <p:cNvSpPr/>
          <p:nvPr/>
        </p:nvSpPr>
        <p:spPr>
          <a:xfrm>
            <a:off x="7977899" y="2034211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C96809-3CEC-074E-8624-A9D8B935A4F4}"/>
              </a:ext>
            </a:extLst>
          </p:cNvPr>
          <p:cNvSpPr/>
          <p:nvPr/>
        </p:nvSpPr>
        <p:spPr>
          <a:xfrm>
            <a:off x="7991152" y="449249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E32E53-69E5-3449-9F46-DBE4308F6DDA}"/>
              </a:ext>
            </a:extLst>
          </p:cNvPr>
          <p:cNvSpPr/>
          <p:nvPr/>
        </p:nvSpPr>
        <p:spPr>
          <a:xfrm>
            <a:off x="10270528" y="450574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8FA0D3-8FEE-4145-80F6-48BB507F6286}"/>
              </a:ext>
            </a:extLst>
          </p:cNvPr>
          <p:cNvSpPr/>
          <p:nvPr/>
        </p:nvSpPr>
        <p:spPr>
          <a:xfrm>
            <a:off x="10303660" y="203421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E3A038-A70D-DD42-9548-D9535D304B1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6785089" y="2581378"/>
            <a:ext cx="1192810" cy="66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4CBA10-8A6D-5C49-BCA0-4D5F020C0B55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6606557" y="2972970"/>
            <a:ext cx="1563127" cy="16817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413CB1-79D1-A443-A9D6-5EB2E6B5304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778463" y="5039659"/>
            <a:ext cx="1212689" cy="66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AA71D8-EA3A-CC4C-A4F9-2F80FE40C992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6599931" y="2979599"/>
            <a:ext cx="1556500" cy="16684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B47E15-5D8C-E641-98B7-CE3B1309BD0C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9196992" y="2588006"/>
            <a:ext cx="110666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67162C-715A-FC41-99DD-3859BF067DA8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9018460" y="2979599"/>
            <a:ext cx="1430600" cy="16883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6C056A-50B4-1E44-AFE9-27A3B5ECDAC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9210245" y="5046286"/>
            <a:ext cx="1060283" cy="132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71A6FE-B8F7-D648-89CF-3D2B0138499D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9031713" y="2979598"/>
            <a:ext cx="1450479" cy="16750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0513AF-DC7A-8F4D-BEB7-FA9A9029AE5A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1489621" y="5059538"/>
            <a:ext cx="4373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B53747-3C14-0E44-B2BE-AE5FF787FD0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1522753" y="2588006"/>
            <a:ext cx="40420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3B642C-89E7-C94F-B6A0-E6EE4CF598CD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11344221" y="2979598"/>
            <a:ext cx="430335" cy="4295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0A171-8134-6442-8D50-A1E1F2AD6AFD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1311089" y="4250116"/>
            <a:ext cx="463467" cy="4178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23F8AE-B225-9448-9D3A-15874A5B35FF}"/>
              </a:ext>
            </a:extLst>
          </p:cNvPr>
          <p:cNvSpPr txBox="1">
            <a:spLocks/>
          </p:cNvSpPr>
          <p:nvPr/>
        </p:nvSpPr>
        <p:spPr>
          <a:xfrm>
            <a:off x="11552583" y="3377170"/>
            <a:ext cx="463467" cy="50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…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C369DF4-CDAC-0149-A806-58AECA3E36CF}"/>
              </a:ext>
            </a:extLst>
          </p:cNvPr>
          <p:cNvSpPr txBox="1">
            <a:spLocks/>
          </p:cNvSpPr>
          <p:nvPr/>
        </p:nvSpPr>
        <p:spPr>
          <a:xfrm>
            <a:off x="7891669" y="6345660"/>
            <a:ext cx="1292087" cy="51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U1=F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433F49B-D68E-7A4D-BDC7-82E94A059F61}"/>
              </a:ext>
            </a:extLst>
          </p:cNvPr>
          <p:cNvSpPr txBox="1">
            <a:spLocks/>
          </p:cNvSpPr>
          <p:nvPr/>
        </p:nvSpPr>
        <p:spPr>
          <a:xfrm>
            <a:off x="9886133" y="6339031"/>
            <a:ext cx="1265579" cy="5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U2=T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48604-22E3-BF47-85A6-C14D12BBB0F1}"/>
              </a:ext>
            </a:extLst>
          </p:cNvPr>
          <p:cNvCxnSpPr>
            <a:cxnSpLocks/>
          </p:cNvCxnSpPr>
          <p:nvPr/>
        </p:nvCxnSpPr>
        <p:spPr>
          <a:xfrm>
            <a:off x="8594046" y="6195392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0DD9AE-E25D-624B-BC5F-A3E4CA7D7505}"/>
              </a:ext>
            </a:extLst>
          </p:cNvPr>
          <p:cNvCxnSpPr>
            <a:cxnSpLocks/>
          </p:cNvCxnSpPr>
          <p:nvPr/>
        </p:nvCxnSpPr>
        <p:spPr>
          <a:xfrm>
            <a:off x="10873418" y="6228524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9B3D3E4-9144-A048-96E4-A3899AD9FE52}"/>
              </a:ext>
            </a:extLst>
          </p:cNvPr>
          <p:cNvSpPr txBox="1">
            <a:spLocks/>
          </p:cNvSpPr>
          <p:nvPr/>
        </p:nvSpPr>
        <p:spPr>
          <a:xfrm rot="18819545">
            <a:off x="6348916" y="3895955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0.03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D44B7EB-4683-1B41-B17F-6E7C8A91DD93}"/>
              </a:ext>
            </a:extLst>
          </p:cNvPr>
          <p:cNvSpPr txBox="1">
            <a:spLocks/>
          </p:cNvSpPr>
          <p:nvPr/>
        </p:nvSpPr>
        <p:spPr>
          <a:xfrm rot="2762823">
            <a:off x="6714469" y="306746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0.24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D30372B-B73C-F94F-9BD7-EC7247ACA6F9}"/>
              </a:ext>
            </a:extLst>
          </p:cNvPr>
          <p:cNvSpPr txBox="1">
            <a:spLocks/>
          </p:cNvSpPr>
          <p:nvPr/>
        </p:nvSpPr>
        <p:spPr>
          <a:xfrm>
            <a:off x="6952115" y="2185556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0.07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3FC6AAA-DEB4-2645-ADAF-5F241423D9C5}"/>
              </a:ext>
            </a:extLst>
          </p:cNvPr>
          <p:cNvSpPr txBox="1">
            <a:spLocks/>
          </p:cNvSpPr>
          <p:nvPr/>
        </p:nvSpPr>
        <p:spPr>
          <a:xfrm>
            <a:off x="6965369" y="5021524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0.56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811F454-FDED-CB47-B60A-76C21E8A562A}"/>
              </a:ext>
            </a:extLst>
          </p:cNvPr>
          <p:cNvSpPr txBox="1">
            <a:spLocks/>
          </p:cNvSpPr>
          <p:nvPr/>
        </p:nvSpPr>
        <p:spPr>
          <a:xfrm>
            <a:off x="9324257" y="5034777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0.14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A27B45E-4499-5F4C-97D0-67A8314236B7}"/>
              </a:ext>
            </a:extLst>
          </p:cNvPr>
          <p:cNvSpPr txBox="1">
            <a:spLocks/>
          </p:cNvSpPr>
          <p:nvPr/>
        </p:nvSpPr>
        <p:spPr>
          <a:xfrm>
            <a:off x="9317630" y="2205438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0.63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5ADD5C8-BF42-AF45-826D-D228ECC598A2}"/>
              </a:ext>
            </a:extLst>
          </p:cNvPr>
          <p:cNvSpPr txBox="1">
            <a:spLocks/>
          </p:cNvSpPr>
          <p:nvPr/>
        </p:nvSpPr>
        <p:spPr>
          <a:xfrm rot="18819545">
            <a:off x="8787316" y="3929087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0.27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1374337-92CA-8A42-8F78-5F56C76C0B6D}"/>
              </a:ext>
            </a:extLst>
          </p:cNvPr>
          <p:cNvSpPr txBox="1">
            <a:spLocks/>
          </p:cNvSpPr>
          <p:nvPr/>
        </p:nvSpPr>
        <p:spPr>
          <a:xfrm rot="2762823">
            <a:off x="9172750" y="312047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351591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D3-3FCD-5C48-9353-AB18566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Algorithm: The Trellis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7444" y="1825625"/>
                <a:ext cx="4094922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value of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node at time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edge connecting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Viterbi algorithm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Backpointer</a:t>
                </a:r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3303E-90BF-1D4E-8B5F-519C1AD01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7444" y="1825625"/>
                <a:ext cx="4094922" cy="4351338"/>
              </a:xfrm>
              <a:blipFill>
                <a:blip r:embed="rId2"/>
                <a:stretch>
                  <a:fillRect l="-2786" t="-2632" r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DCDD2-BBE3-214A-8923-97AF7B71EBB2}"/>
              </a:ext>
            </a:extLst>
          </p:cNvPr>
          <p:cNvCxnSpPr>
            <a:cxnSpLocks/>
          </p:cNvCxnSpPr>
          <p:nvPr/>
        </p:nvCxnSpPr>
        <p:spPr>
          <a:xfrm>
            <a:off x="5049078" y="1507573"/>
            <a:ext cx="0" cy="51516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ACBC9-F259-A340-881A-4E4FE537C654}"/>
              </a:ext>
            </a:extLst>
          </p:cNvPr>
          <p:cNvCxnSpPr>
            <a:cxnSpLocks/>
          </p:cNvCxnSpPr>
          <p:nvPr/>
        </p:nvCxnSpPr>
        <p:spPr>
          <a:xfrm flipH="1">
            <a:off x="4870174" y="6341165"/>
            <a:ext cx="7056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58701B-47C9-4449-9300-D4648062A013}"/>
              </a:ext>
            </a:extLst>
          </p:cNvPr>
          <p:cNvSpPr txBox="1">
            <a:spLocks/>
          </p:cNvSpPr>
          <p:nvPr/>
        </p:nvSpPr>
        <p:spPr>
          <a:xfrm rot="16200000">
            <a:off x="2736575" y="3647801"/>
            <a:ext cx="4300321" cy="427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 of the hidden variable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E7BF7-08AF-ED41-8C39-FA0E6187EC63}"/>
              </a:ext>
            </a:extLst>
          </p:cNvPr>
          <p:cNvSpPr txBox="1">
            <a:spLocks/>
          </p:cNvSpPr>
          <p:nvPr/>
        </p:nvSpPr>
        <p:spPr>
          <a:xfrm>
            <a:off x="11168280" y="6451676"/>
            <a:ext cx="957464" cy="427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2750F6-2856-C944-BF91-8D0D09BB988A}"/>
              </a:ext>
            </a:extLst>
          </p:cNvPr>
          <p:cNvSpPr txBox="1">
            <a:spLocks/>
          </p:cNvSpPr>
          <p:nvPr/>
        </p:nvSpPr>
        <p:spPr>
          <a:xfrm>
            <a:off x="5915448" y="6312528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DAE753-F419-4642-BE3C-FB5BC7EAD278}"/>
              </a:ext>
            </a:extLst>
          </p:cNvPr>
          <p:cNvSpPr txBox="1">
            <a:spLocks/>
          </p:cNvSpPr>
          <p:nvPr/>
        </p:nvSpPr>
        <p:spPr>
          <a:xfrm>
            <a:off x="5133570" y="2250732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5CED60-08B5-E348-843D-C468ADCCE5FF}"/>
              </a:ext>
            </a:extLst>
          </p:cNvPr>
          <p:cNvSpPr txBox="1">
            <a:spLocks/>
          </p:cNvSpPr>
          <p:nvPr/>
        </p:nvSpPr>
        <p:spPr>
          <a:xfrm>
            <a:off x="5126943" y="4748767"/>
            <a:ext cx="478730" cy="665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4D6A5-BC22-1444-A183-5FC51E3D15A5}"/>
              </a:ext>
            </a:extLst>
          </p:cNvPr>
          <p:cNvCxnSpPr>
            <a:cxnSpLocks/>
          </p:cNvCxnSpPr>
          <p:nvPr/>
        </p:nvCxnSpPr>
        <p:spPr>
          <a:xfrm flipH="1">
            <a:off x="4943062" y="2517912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98426-57C1-5F44-AA53-0DE7EA9FBC51}"/>
              </a:ext>
            </a:extLst>
          </p:cNvPr>
          <p:cNvCxnSpPr>
            <a:cxnSpLocks/>
          </p:cNvCxnSpPr>
          <p:nvPr/>
        </p:nvCxnSpPr>
        <p:spPr>
          <a:xfrm flipH="1">
            <a:off x="4936436" y="5055704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34CBD-6900-1A47-BEBE-BFF5863B171D}"/>
              </a:ext>
            </a:extLst>
          </p:cNvPr>
          <p:cNvCxnSpPr>
            <a:cxnSpLocks/>
          </p:cNvCxnSpPr>
          <p:nvPr/>
        </p:nvCxnSpPr>
        <p:spPr>
          <a:xfrm>
            <a:off x="6115883" y="6182139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64BC41-51B0-3D49-ADEB-A766EDB38B9D}"/>
              </a:ext>
            </a:extLst>
          </p:cNvPr>
          <p:cNvSpPr/>
          <p:nvPr/>
        </p:nvSpPr>
        <p:spPr>
          <a:xfrm>
            <a:off x="5565996" y="202758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F58A8-5809-8E4B-95F9-07EF07AC192C}"/>
              </a:ext>
            </a:extLst>
          </p:cNvPr>
          <p:cNvSpPr/>
          <p:nvPr/>
        </p:nvSpPr>
        <p:spPr>
          <a:xfrm>
            <a:off x="5559370" y="4485863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911784-EC0A-E54E-9FEA-4207C588D8A0}"/>
              </a:ext>
            </a:extLst>
          </p:cNvPr>
          <p:cNvSpPr/>
          <p:nvPr/>
        </p:nvSpPr>
        <p:spPr>
          <a:xfrm>
            <a:off x="7977899" y="2034211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0.035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C96809-3CEC-074E-8624-A9D8B935A4F4}"/>
              </a:ext>
            </a:extLst>
          </p:cNvPr>
          <p:cNvSpPr/>
          <p:nvPr/>
        </p:nvSpPr>
        <p:spPr>
          <a:xfrm>
            <a:off x="7991152" y="449249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0.28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E32E53-69E5-3449-9F46-DBE4308F6DDA}"/>
              </a:ext>
            </a:extLst>
          </p:cNvPr>
          <p:cNvSpPr/>
          <p:nvPr/>
        </p:nvSpPr>
        <p:spPr>
          <a:xfrm>
            <a:off x="10270528" y="450574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0.0392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8FA0D3-8FEE-4145-80F6-48BB507F6286}"/>
              </a:ext>
            </a:extLst>
          </p:cNvPr>
          <p:cNvSpPr/>
          <p:nvPr/>
        </p:nvSpPr>
        <p:spPr>
          <a:xfrm>
            <a:off x="10303660" y="2034210"/>
            <a:ext cx="131292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0.0756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E3A038-A70D-DD42-9548-D9535D304B1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6785089" y="2581378"/>
            <a:ext cx="1192810" cy="6629"/>
          </a:xfrm>
          <a:prstGeom prst="straightConnector1">
            <a:avLst/>
          </a:prstGeom>
          <a:ln w="889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4CBA10-8A6D-5C49-BCA0-4D5F020C0B55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6606557" y="2972970"/>
            <a:ext cx="1563127" cy="16817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413CB1-79D1-A443-A9D6-5EB2E6B5304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778463" y="5039659"/>
            <a:ext cx="1212689" cy="6627"/>
          </a:xfrm>
          <a:prstGeom prst="straightConnector1">
            <a:avLst/>
          </a:prstGeom>
          <a:ln w="889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AA71D8-EA3A-CC4C-A4F9-2F80FE40C992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6599931" y="2979599"/>
            <a:ext cx="1556500" cy="16684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B47E15-5D8C-E641-98B7-CE3B1309BD0C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9196992" y="2588006"/>
            <a:ext cx="110666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67162C-715A-FC41-99DD-3859BF067DA8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9018460" y="2979599"/>
            <a:ext cx="1430600" cy="16883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6C056A-50B4-1E44-AFE9-27A3B5ECDAC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9210245" y="5046286"/>
            <a:ext cx="1060283" cy="13252"/>
          </a:xfrm>
          <a:prstGeom prst="straightConnector1">
            <a:avLst/>
          </a:prstGeom>
          <a:ln w="889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71A6FE-B8F7-D648-89CF-3D2B0138499D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9031713" y="2979598"/>
            <a:ext cx="1464220" cy="1675095"/>
          </a:xfrm>
          <a:prstGeom prst="straightConnector1">
            <a:avLst/>
          </a:prstGeom>
          <a:ln w="889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0513AF-DC7A-8F4D-BEB7-FA9A9029AE5A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1489621" y="5059538"/>
            <a:ext cx="4373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B53747-3C14-0E44-B2BE-AE5FF787FD0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1616583" y="2588006"/>
            <a:ext cx="31037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3B642C-89E7-C94F-B6A0-E6EE4CF598CD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11424310" y="2979598"/>
            <a:ext cx="350246" cy="4295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0A171-8134-6442-8D50-A1E1F2AD6AFD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1311089" y="4250116"/>
            <a:ext cx="463467" cy="4178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23F8AE-B225-9448-9D3A-15874A5B35FF}"/>
              </a:ext>
            </a:extLst>
          </p:cNvPr>
          <p:cNvSpPr txBox="1">
            <a:spLocks/>
          </p:cNvSpPr>
          <p:nvPr/>
        </p:nvSpPr>
        <p:spPr>
          <a:xfrm>
            <a:off x="11552583" y="3377170"/>
            <a:ext cx="463467" cy="50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…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C369DF4-CDAC-0149-A806-58AECA3E36CF}"/>
              </a:ext>
            </a:extLst>
          </p:cNvPr>
          <p:cNvSpPr txBox="1">
            <a:spLocks/>
          </p:cNvSpPr>
          <p:nvPr/>
        </p:nvSpPr>
        <p:spPr>
          <a:xfrm>
            <a:off x="7891669" y="6345660"/>
            <a:ext cx="1292087" cy="51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U1=F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433F49B-D68E-7A4D-BDC7-82E94A059F61}"/>
              </a:ext>
            </a:extLst>
          </p:cNvPr>
          <p:cNvSpPr txBox="1">
            <a:spLocks/>
          </p:cNvSpPr>
          <p:nvPr/>
        </p:nvSpPr>
        <p:spPr>
          <a:xfrm>
            <a:off x="9886133" y="6339031"/>
            <a:ext cx="1265579" cy="5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U2=T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48604-22E3-BF47-85A6-C14D12BBB0F1}"/>
              </a:ext>
            </a:extLst>
          </p:cNvPr>
          <p:cNvCxnSpPr>
            <a:cxnSpLocks/>
          </p:cNvCxnSpPr>
          <p:nvPr/>
        </p:nvCxnSpPr>
        <p:spPr>
          <a:xfrm>
            <a:off x="8594046" y="6195392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0DD9AE-E25D-624B-BC5F-A3E4CA7D7505}"/>
              </a:ext>
            </a:extLst>
          </p:cNvPr>
          <p:cNvCxnSpPr>
            <a:cxnSpLocks/>
          </p:cNvCxnSpPr>
          <p:nvPr/>
        </p:nvCxnSpPr>
        <p:spPr>
          <a:xfrm>
            <a:off x="10873418" y="6228524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9B3D3E4-9144-A048-96E4-A3899AD9FE52}"/>
              </a:ext>
            </a:extLst>
          </p:cNvPr>
          <p:cNvSpPr txBox="1">
            <a:spLocks/>
          </p:cNvSpPr>
          <p:nvPr/>
        </p:nvSpPr>
        <p:spPr>
          <a:xfrm rot="18819545">
            <a:off x="6348916" y="3895955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0.03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D44B7EB-4683-1B41-B17F-6E7C8A91DD93}"/>
              </a:ext>
            </a:extLst>
          </p:cNvPr>
          <p:cNvSpPr txBox="1">
            <a:spLocks/>
          </p:cNvSpPr>
          <p:nvPr/>
        </p:nvSpPr>
        <p:spPr>
          <a:xfrm rot="2762823">
            <a:off x="6714469" y="306746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0.24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D30372B-B73C-F94F-9BD7-EC7247ACA6F9}"/>
              </a:ext>
            </a:extLst>
          </p:cNvPr>
          <p:cNvSpPr txBox="1">
            <a:spLocks/>
          </p:cNvSpPr>
          <p:nvPr/>
        </p:nvSpPr>
        <p:spPr>
          <a:xfrm>
            <a:off x="6952115" y="2185556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0.07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3FC6AAA-DEB4-2645-ADAF-5F241423D9C5}"/>
              </a:ext>
            </a:extLst>
          </p:cNvPr>
          <p:cNvSpPr txBox="1">
            <a:spLocks/>
          </p:cNvSpPr>
          <p:nvPr/>
        </p:nvSpPr>
        <p:spPr>
          <a:xfrm>
            <a:off x="6965369" y="5021524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0.56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811F454-FDED-CB47-B60A-76C21E8A562A}"/>
              </a:ext>
            </a:extLst>
          </p:cNvPr>
          <p:cNvSpPr txBox="1">
            <a:spLocks/>
          </p:cNvSpPr>
          <p:nvPr/>
        </p:nvSpPr>
        <p:spPr>
          <a:xfrm>
            <a:off x="9324257" y="5114289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0.14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A27B45E-4499-5F4C-97D0-67A8314236B7}"/>
              </a:ext>
            </a:extLst>
          </p:cNvPr>
          <p:cNvSpPr txBox="1">
            <a:spLocks/>
          </p:cNvSpPr>
          <p:nvPr/>
        </p:nvSpPr>
        <p:spPr>
          <a:xfrm>
            <a:off x="9317630" y="2205438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0.63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5ADD5C8-BF42-AF45-826D-D228ECC598A2}"/>
              </a:ext>
            </a:extLst>
          </p:cNvPr>
          <p:cNvSpPr txBox="1">
            <a:spLocks/>
          </p:cNvSpPr>
          <p:nvPr/>
        </p:nvSpPr>
        <p:spPr>
          <a:xfrm rot="18819545">
            <a:off x="8787316" y="3929087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0.27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1374337-92CA-8A42-8F78-5F56C76C0B6D}"/>
              </a:ext>
            </a:extLst>
          </p:cNvPr>
          <p:cNvSpPr txBox="1">
            <a:spLocks/>
          </p:cNvSpPr>
          <p:nvPr/>
        </p:nvSpPr>
        <p:spPr>
          <a:xfrm rot="2762823">
            <a:off x="9172750" y="312047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78917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325-F854-2B4D-81E8-5050DA13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Algorithm: 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971D7-315D-E047-A488-18A3D2860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684" y="1507569"/>
                <a:ext cx="11549270" cy="485347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/>
                  <a:t>Choose the node with the largest final value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lim>
                      </m:limLow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100000"/>
                  </a:lnSpc>
                </a:pPr>
                <a:r>
                  <a:rPr lang="en-US" sz="3200" dirty="0"/>
                  <a:t>Trace its </a:t>
                </a:r>
                <a:r>
                  <a:rPr lang="en-US" sz="3200" dirty="0" err="1"/>
                  <a:t>backpointers</a:t>
                </a:r>
                <a:r>
                  <a:rPr lang="en-US" sz="3200" dirty="0"/>
                  <a:t> to find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…,</m:t>
                      </m:r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971D7-315D-E047-A488-18A3D2860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684" y="1507569"/>
                <a:ext cx="11549270" cy="4853471"/>
              </a:xfrm>
              <a:blipFill>
                <a:blip r:embed="rId2"/>
                <a:stretch>
                  <a:fillRect l="-1209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372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D3-3FCD-5C48-9353-AB18566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Algorithm: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303E-90BF-1D4E-8B5F-519C1AD01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63885" y="255239"/>
            <a:ext cx="2564307" cy="1325563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3600" dirty="0"/>
              <a:t>Best path probability = 0.0756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DCDD2-BBE3-214A-8923-97AF7B71EBB2}"/>
              </a:ext>
            </a:extLst>
          </p:cNvPr>
          <p:cNvCxnSpPr>
            <a:cxnSpLocks/>
          </p:cNvCxnSpPr>
          <p:nvPr/>
        </p:nvCxnSpPr>
        <p:spPr>
          <a:xfrm>
            <a:off x="4731030" y="1507573"/>
            <a:ext cx="0" cy="51516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ACBC9-F259-A340-881A-4E4FE537C654}"/>
              </a:ext>
            </a:extLst>
          </p:cNvPr>
          <p:cNvCxnSpPr>
            <a:cxnSpLocks/>
          </p:cNvCxnSpPr>
          <p:nvPr/>
        </p:nvCxnSpPr>
        <p:spPr>
          <a:xfrm flipH="1">
            <a:off x="4552126" y="6341165"/>
            <a:ext cx="7056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58701B-47C9-4449-9300-D4648062A013}"/>
              </a:ext>
            </a:extLst>
          </p:cNvPr>
          <p:cNvSpPr txBox="1">
            <a:spLocks/>
          </p:cNvSpPr>
          <p:nvPr/>
        </p:nvSpPr>
        <p:spPr>
          <a:xfrm rot="16200000">
            <a:off x="2418527" y="3647801"/>
            <a:ext cx="4300321" cy="427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 of the hidden variable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E7BF7-08AF-ED41-8C39-FA0E6187EC63}"/>
              </a:ext>
            </a:extLst>
          </p:cNvPr>
          <p:cNvSpPr txBox="1">
            <a:spLocks/>
          </p:cNvSpPr>
          <p:nvPr/>
        </p:nvSpPr>
        <p:spPr>
          <a:xfrm>
            <a:off x="10850232" y="6451676"/>
            <a:ext cx="957464" cy="427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2750F6-2856-C944-BF91-8D0D09BB988A}"/>
              </a:ext>
            </a:extLst>
          </p:cNvPr>
          <p:cNvSpPr txBox="1">
            <a:spLocks/>
          </p:cNvSpPr>
          <p:nvPr/>
        </p:nvSpPr>
        <p:spPr>
          <a:xfrm>
            <a:off x="5597400" y="6312528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DAE753-F419-4642-BE3C-FB5BC7EAD278}"/>
              </a:ext>
            </a:extLst>
          </p:cNvPr>
          <p:cNvSpPr txBox="1">
            <a:spLocks/>
          </p:cNvSpPr>
          <p:nvPr/>
        </p:nvSpPr>
        <p:spPr>
          <a:xfrm>
            <a:off x="4815522" y="2250732"/>
            <a:ext cx="478730" cy="4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5CED60-08B5-E348-843D-C468ADCCE5FF}"/>
              </a:ext>
            </a:extLst>
          </p:cNvPr>
          <p:cNvSpPr txBox="1">
            <a:spLocks/>
          </p:cNvSpPr>
          <p:nvPr/>
        </p:nvSpPr>
        <p:spPr>
          <a:xfrm>
            <a:off x="4808895" y="4748767"/>
            <a:ext cx="478730" cy="665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4D6A5-BC22-1444-A183-5FC51E3D15A5}"/>
              </a:ext>
            </a:extLst>
          </p:cNvPr>
          <p:cNvCxnSpPr>
            <a:cxnSpLocks/>
          </p:cNvCxnSpPr>
          <p:nvPr/>
        </p:nvCxnSpPr>
        <p:spPr>
          <a:xfrm flipH="1">
            <a:off x="4625014" y="2517912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98426-57C1-5F44-AA53-0DE7EA9FBC51}"/>
              </a:ext>
            </a:extLst>
          </p:cNvPr>
          <p:cNvCxnSpPr>
            <a:cxnSpLocks/>
          </p:cNvCxnSpPr>
          <p:nvPr/>
        </p:nvCxnSpPr>
        <p:spPr>
          <a:xfrm flipH="1">
            <a:off x="4618388" y="5055704"/>
            <a:ext cx="27167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34CBD-6900-1A47-BEBE-BFF5863B171D}"/>
              </a:ext>
            </a:extLst>
          </p:cNvPr>
          <p:cNvCxnSpPr>
            <a:cxnSpLocks/>
          </p:cNvCxnSpPr>
          <p:nvPr/>
        </p:nvCxnSpPr>
        <p:spPr>
          <a:xfrm>
            <a:off x="5797835" y="6182139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64BC41-51B0-3D49-ADEB-A766EDB38B9D}"/>
              </a:ext>
            </a:extLst>
          </p:cNvPr>
          <p:cNvSpPr/>
          <p:nvPr/>
        </p:nvSpPr>
        <p:spPr>
          <a:xfrm>
            <a:off x="5247948" y="202758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F58A8-5809-8E4B-95F9-07EF07AC192C}"/>
              </a:ext>
            </a:extLst>
          </p:cNvPr>
          <p:cNvSpPr/>
          <p:nvPr/>
        </p:nvSpPr>
        <p:spPr>
          <a:xfrm>
            <a:off x="5241322" y="4485863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911784-EC0A-E54E-9FEA-4207C588D8A0}"/>
              </a:ext>
            </a:extLst>
          </p:cNvPr>
          <p:cNvSpPr/>
          <p:nvPr/>
        </p:nvSpPr>
        <p:spPr>
          <a:xfrm>
            <a:off x="7659851" y="2034211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0.035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C96809-3CEC-074E-8624-A9D8B935A4F4}"/>
              </a:ext>
            </a:extLst>
          </p:cNvPr>
          <p:cNvSpPr/>
          <p:nvPr/>
        </p:nvSpPr>
        <p:spPr>
          <a:xfrm>
            <a:off x="7673104" y="4492490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0.28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E32E53-69E5-3449-9F46-DBE4308F6DDA}"/>
              </a:ext>
            </a:extLst>
          </p:cNvPr>
          <p:cNvSpPr/>
          <p:nvPr/>
        </p:nvSpPr>
        <p:spPr>
          <a:xfrm>
            <a:off x="9952480" y="4505742"/>
            <a:ext cx="1219093" cy="110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0.0392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8FA0D3-8FEE-4145-80F6-48BB507F6286}"/>
              </a:ext>
            </a:extLst>
          </p:cNvPr>
          <p:cNvSpPr/>
          <p:nvPr/>
        </p:nvSpPr>
        <p:spPr>
          <a:xfrm>
            <a:off x="9985612" y="1855305"/>
            <a:ext cx="1822084" cy="1488074"/>
          </a:xfrm>
          <a:prstGeom prst="ellipse">
            <a:avLst/>
          </a:prstGeom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0.0756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E3A038-A70D-DD42-9548-D9535D304B1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6467041" y="2581378"/>
            <a:ext cx="1192810" cy="6629"/>
          </a:xfrm>
          <a:prstGeom prst="straightConnector1">
            <a:avLst/>
          </a:prstGeom>
          <a:ln w="889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4CBA10-8A6D-5C49-BCA0-4D5F020C0B55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6288509" y="2972970"/>
            <a:ext cx="1563127" cy="16817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413CB1-79D1-A443-A9D6-5EB2E6B5304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460415" y="5039659"/>
            <a:ext cx="1212689" cy="6627"/>
          </a:xfrm>
          <a:prstGeom prst="straightConnector1">
            <a:avLst/>
          </a:prstGeom>
          <a:ln w="889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AA71D8-EA3A-CC4C-A4F9-2F80FE40C992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6281883" y="2979599"/>
            <a:ext cx="1556500" cy="16684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B47E15-5D8C-E641-98B7-CE3B1309BD0C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>
            <a:off x="8878944" y="2588007"/>
            <a:ext cx="1106668" cy="113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67162C-715A-FC41-99DD-3859BF067DA8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8700412" y="2979599"/>
            <a:ext cx="1430600" cy="16883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6C056A-50B4-1E44-AFE9-27A3B5ECDAC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892197" y="5046286"/>
            <a:ext cx="1060283" cy="13252"/>
          </a:xfrm>
          <a:prstGeom prst="straightConnector1">
            <a:avLst/>
          </a:prstGeom>
          <a:ln w="889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71A6FE-B8F7-D648-89CF-3D2B0138499D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8713665" y="3125456"/>
            <a:ext cx="1538785" cy="1529237"/>
          </a:xfrm>
          <a:prstGeom prst="straightConnector1">
            <a:avLst/>
          </a:prstGeom>
          <a:ln w="889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0513AF-DC7A-8F4D-BEB7-FA9A9029AE5A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1171573" y="5059538"/>
            <a:ext cx="4373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B53747-3C14-0E44-B2BE-AE5FF787FD0C}"/>
              </a:ext>
            </a:extLst>
          </p:cNvPr>
          <p:cNvCxnSpPr>
            <a:cxnSpLocks/>
            <a:stCxn id="31" idx="6"/>
          </p:cNvCxnSpPr>
          <p:nvPr/>
        </p:nvCxnSpPr>
        <p:spPr>
          <a:xfrm flipH="1" flipV="1">
            <a:off x="11608910" y="2409102"/>
            <a:ext cx="198786" cy="1902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3B642C-89E7-C94F-B6A0-E6EE4CF598CD}"/>
              </a:ext>
            </a:extLst>
          </p:cNvPr>
          <p:cNvCxnSpPr>
            <a:cxnSpLocks/>
            <a:stCxn id="31" idx="5"/>
          </p:cNvCxnSpPr>
          <p:nvPr/>
        </p:nvCxnSpPr>
        <p:spPr>
          <a:xfrm flipH="1">
            <a:off x="11456508" y="3125456"/>
            <a:ext cx="84350" cy="1047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0A171-8134-6442-8D50-A1E1F2AD6AFD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0993041" y="4250116"/>
            <a:ext cx="463467" cy="4178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23F8AE-B225-9448-9D3A-15874A5B35FF}"/>
              </a:ext>
            </a:extLst>
          </p:cNvPr>
          <p:cNvSpPr txBox="1">
            <a:spLocks/>
          </p:cNvSpPr>
          <p:nvPr/>
        </p:nvSpPr>
        <p:spPr>
          <a:xfrm>
            <a:off x="11234535" y="3377170"/>
            <a:ext cx="463467" cy="50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…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C369DF4-CDAC-0149-A806-58AECA3E36CF}"/>
              </a:ext>
            </a:extLst>
          </p:cNvPr>
          <p:cNvSpPr txBox="1">
            <a:spLocks/>
          </p:cNvSpPr>
          <p:nvPr/>
        </p:nvSpPr>
        <p:spPr>
          <a:xfrm>
            <a:off x="7573621" y="6345660"/>
            <a:ext cx="1292087" cy="51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U1=F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433F49B-D68E-7A4D-BDC7-82E94A059F61}"/>
              </a:ext>
            </a:extLst>
          </p:cNvPr>
          <p:cNvSpPr txBox="1">
            <a:spLocks/>
          </p:cNvSpPr>
          <p:nvPr/>
        </p:nvSpPr>
        <p:spPr>
          <a:xfrm>
            <a:off x="9568085" y="6339031"/>
            <a:ext cx="1265579" cy="51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U2=T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48604-22E3-BF47-85A6-C14D12BBB0F1}"/>
              </a:ext>
            </a:extLst>
          </p:cNvPr>
          <p:cNvCxnSpPr>
            <a:cxnSpLocks/>
          </p:cNvCxnSpPr>
          <p:nvPr/>
        </p:nvCxnSpPr>
        <p:spPr>
          <a:xfrm>
            <a:off x="8275998" y="6195392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0DD9AE-E25D-624B-BC5F-A3E4CA7D7505}"/>
              </a:ext>
            </a:extLst>
          </p:cNvPr>
          <p:cNvCxnSpPr>
            <a:cxnSpLocks/>
          </p:cNvCxnSpPr>
          <p:nvPr/>
        </p:nvCxnSpPr>
        <p:spPr>
          <a:xfrm>
            <a:off x="10555370" y="6228524"/>
            <a:ext cx="0" cy="2782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9B3D3E4-9144-A048-96E4-A3899AD9FE52}"/>
              </a:ext>
            </a:extLst>
          </p:cNvPr>
          <p:cNvSpPr txBox="1">
            <a:spLocks/>
          </p:cNvSpPr>
          <p:nvPr/>
        </p:nvSpPr>
        <p:spPr>
          <a:xfrm rot="18819545">
            <a:off x="6030868" y="3895955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0.03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D44B7EB-4683-1B41-B17F-6E7C8A91DD93}"/>
              </a:ext>
            </a:extLst>
          </p:cNvPr>
          <p:cNvSpPr txBox="1">
            <a:spLocks/>
          </p:cNvSpPr>
          <p:nvPr/>
        </p:nvSpPr>
        <p:spPr>
          <a:xfrm rot="2762823">
            <a:off x="6396421" y="306746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0.24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D30372B-B73C-F94F-9BD7-EC7247ACA6F9}"/>
              </a:ext>
            </a:extLst>
          </p:cNvPr>
          <p:cNvSpPr txBox="1">
            <a:spLocks/>
          </p:cNvSpPr>
          <p:nvPr/>
        </p:nvSpPr>
        <p:spPr>
          <a:xfrm>
            <a:off x="6634067" y="2185556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0.07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3FC6AAA-DEB4-2645-ADAF-5F241423D9C5}"/>
              </a:ext>
            </a:extLst>
          </p:cNvPr>
          <p:cNvSpPr txBox="1">
            <a:spLocks/>
          </p:cNvSpPr>
          <p:nvPr/>
        </p:nvSpPr>
        <p:spPr>
          <a:xfrm>
            <a:off x="6647321" y="5021524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0.56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811F454-FDED-CB47-B60A-76C21E8A562A}"/>
              </a:ext>
            </a:extLst>
          </p:cNvPr>
          <p:cNvSpPr txBox="1">
            <a:spLocks/>
          </p:cNvSpPr>
          <p:nvPr/>
        </p:nvSpPr>
        <p:spPr>
          <a:xfrm>
            <a:off x="9006209" y="5114289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0.14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A27B45E-4499-5F4C-97D0-67A8314236B7}"/>
              </a:ext>
            </a:extLst>
          </p:cNvPr>
          <p:cNvSpPr txBox="1">
            <a:spLocks/>
          </p:cNvSpPr>
          <p:nvPr/>
        </p:nvSpPr>
        <p:spPr>
          <a:xfrm>
            <a:off x="8999582" y="2205438"/>
            <a:ext cx="851939" cy="50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0.63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5ADD5C8-BF42-AF45-826D-D228ECC598A2}"/>
              </a:ext>
            </a:extLst>
          </p:cNvPr>
          <p:cNvSpPr txBox="1">
            <a:spLocks/>
          </p:cNvSpPr>
          <p:nvPr/>
        </p:nvSpPr>
        <p:spPr>
          <a:xfrm rot="18819545">
            <a:off x="8469268" y="3929087"/>
            <a:ext cx="905711" cy="37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0.27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1374337-92CA-8A42-8F78-5F56C76C0B6D}"/>
              </a:ext>
            </a:extLst>
          </p:cNvPr>
          <p:cNvSpPr txBox="1">
            <a:spLocks/>
          </p:cNvSpPr>
          <p:nvPr/>
        </p:nvSpPr>
        <p:spPr>
          <a:xfrm rot="2762823">
            <a:off x="8854702" y="3120475"/>
            <a:ext cx="851939" cy="4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0.06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06D980EF-DEDF-5647-B4CF-8D3BA343CA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655" y="4781903"/>
                <a:ext cx="4422554" cy="552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/>
                  <a:t>Best path: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06D980EF-DEDF-5647-B4CF-8D3BA343C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5" y="4781903"/>
                <a:ext cx="4422554" cy="552098"/>
              </a:xfrm>
              <a:prstGeom prst="rect">
                <a:avLst/>
              </a:prstGeom>
              <a:blipFill>
                <a:blip r:embed="rId2"/>
                <a:stretch>
                  <a:fillRect l="-4023" t="-27273" b="-4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F9858C-03F1-BE4A-8F3E-544EB0B1D9A3}"/>
                  </a:ext>
                </a:extLst>
              </p14:cNvPr>
              <p14:cNvContentPartPr/>
              <p14:nvPr/>
            </p14:nvContentPartPr>
            <p14:xfrm>
              <a:off x="4732392" y="1500511"/>
              <a:ext cx="7290360" cy="4544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F9858C-03F1-BE4A-8F3E-544EB0B1D9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4752" y="1482871"/>
                <a:ext cx="7326000" cy="45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02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68362"/>
          </a:xfrm>
        </p:spPr>
        <p:txBody>
          <a:bodyPr/>
          <a:lstStyle/>
          <a:p>
            <a:r>
              <a:rPr lang="en-US" dirty="0"/>
              <a:t>HMM inference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1"/>
            <a:ext cx="8686800" cy="4983163"/>
          </a:xfrm>
        </p:spPr>
        <p:txBody>
          <a:bodyPr/>
          <a:lstStyle/>
          <a:p>
            <a:r>
              <a:rPr lang="en-US" sz="2400" b="1" dirty="0"/>
              <a:t>Filtering: </a:t>
            </a:r>
            <a:r>
              <a:rPr lang="en-US" sz="2400" dirty="0"/>
              <a:t>what is the distribution over the current state X</a:t>
            </a:r>
            <a:r>
              <a:rPr lang="en-US" sz="2400" baseline="-25000" dirty="0"/>
              <a:t>t</a:t>
            </a:r>
            <a:r>
              <a:rPr lang="en-US" sz="2400" dirty="0"/>
              <a:t> given all the evidence so far, </a:t>
            </a:r>
            <a:r>
              <a:rPr lang="en-US" sz="2400" b="1" dirty="0"/>
              <a:t>E</a:t>
            </a:r>
            <a:r>
              <a:rPr lang="en-US" sz="2400" baseline="-25000" dirty="0"/>
              <a:t>1:t</a:t>
            </a:r>
          </a:p>
          <a:p>
            <a:r>
              <a:rPr lang="en-US" sz="2400" b="1" dirty="0"/>
              <a:t>Smoothing:</a:t>
            </a:r>
            <a:r>
              <a:rPr lang="en-US" sz="2400" dirty="0"/>
              <a:t> what is the distribution of some state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(k&lt;t) given the entire observation sequence </a:t>
            </a:r>
            <a:r>
              <a:rPr lang="en-US" sz="2400" b="1" dirty="0"/>
              <a:t>E</a:t>
            </a:r>
            <a:r>
              <a:rPr lang="en-US" sz="2400" baseline="-25000" dirty="0"/>
              <a:t>1:t</a:t>
            </a:r>
            <a:r>
              <a:rPr lang="en-US" sz="2400" dirty="0"/>
              <a:t>?</a:t>
            </a:r>
          </a:p>
          <a:p>
            <a:r>
              <a:rPr lang="en-US" sz="2400" b="1" dirty="0"/>
              <a:t>Evaluation:</a:t>
            </a:r>
            <a:r>
              <a:rPr lang="en-US" sz="2400" dirty="0"/>
              <a:t> compute the probability of a given observation sequence </a:t>
            </a:r>
            <a:r>
              <a:rPr lang="en-US" sz="2400" b="1" dirty="0"/>
              <a:t>E</a:t>
            </a:r>
            <a:r>
              <a:rPr lang="en-US" sz="2400" baseline="-25000" dirty="0"/>
              <a:t>1:t</a:t>
            </a:r>
            <a:endParaRPr lang="en-US" sz="2400" dirty="0"/>
          </a:p>
          <a:p>
            <a:r>
              <a:rPr lang="en-US" sz="2400" b="1" dirty="0"/>
              <a:t>Decoding: </a:t>
            </a:r>
            <a:r>
              <a:rPr lang="en-US" sz="2400" dirty="0"/>
              <a:t>what is the most likely state sequence </a:t>
            </a:r>
            <a:r>
              <a:rPr lang="en-US" sz="2400" b="1" dirty="0"/>
              <a:t>X</a:t>
            </a:r>
            <a:r>
              <a:rPr lang="en-US" sz="2400" baseline="-25000" dirty="0"/>
              <a:t>0:t</a:t>
            </a:r>
            <a:r>
              <a:rPr lang="en-US" sz="2400" dirty="0"/>
              <a:t> given the observation sequence </a:t>
            </a:r>
            <a:r>
              <a:rPr lang="en-US" sz="2400" b="1" dirty="0"/>
              <a:t>E</a:t>
            </a:r>
            <a:r>
              <a:rPr lang="en-US" sz="2400" baseline="-25000" dirty="0"/>
              <a:t>1:t</a:t>
            </a:r>
            <a:r>
              <a:rPr lang="en-US" sz="2400" dirty="0"/>
              <a:t>?  (example: what’s the weather every day?)</a:t>
            </a:r>
          </a:p>
        </p:txBody>
      </p:sp>
      <p:sp>
        <p:nvSpPr>
          <p:cNvPr id="23" name="Oval 22"/>
          <p:cNvSpPr/>
          <p:nvPr/>
        </p:nvSpPr>
        <p:spPr>
          <a:xfrm>
            <a:off x="1752600" y="4887686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3048000" y="5802086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048000" y="4887686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8153400" y="5791200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8153400" y="4876800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-1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9448800" y="5791200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cxnSp>
        <p:nvCxnSpPr>
          <p:cNvPr id="30" name="Straight Arrow Connector 29"/>
          <p:cNvCxnSpPr>
            <a:stCxn id="23" idx="6"/>
            <a:endCxn id="25" idx="2"/>
          </p:cNvCxnSpPr>
          <p:nvPr/>
        </p:nvCxnSpPr>
        <p:spPr>
          <a:xfrm>
            <a:off x="2667000" y="5148943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067800" y="5105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24" idx="0"/>
          </p:cNvCxnSpPr>
          <p:nvPr/>
        </p:nvCxnSpPr>
        <p:spPr>
          <a:xfrm rot="5400000">
            <a:off x="3309257" y="5606143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8415451" y="5605349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9710851" y="5605349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62400" y="514807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72400" y="514807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48381" y="472440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8" name="Oval 37"/>
          <p:cNvSpPr/>
          <p:nvPr/>
        </p:nvSpPr>
        <p:spPr>
          <a:xfrm>
            <a:off x="5791200" y="5791200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00FF"/>
                </a:solidFill>
              </a:rPr>
              <a:t>E</a:t>
            </a:r>
            <a:r>
              <a:rPr lang="en-US" sz="2400" i="1" baseline="-25000" dirty="0" err="1">
                <a:solidFill>
                  <a:srgbClr val="0000FF"/>
                </a:solidFill>
              </a:rPr>
              <a:t>k</a:t>
            </a:r>
            <a:endParaRPr lang="en-US" sz="2400" i="1" dirty="0"/>
          </a:p>
        </p:txBody>
      </p:sp>
      <p:sp>
        <p:nvSpPr>
          <p:cNvPr id="39" name="Oval 38"/>
          <p:cNvSpPr/>
          <p:nvPr/>
        </p:nvSpPr>
        <p:spPr>
          <a:xfrm>
            <a:off x="5791200" y="4876800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00FF"/>
                </a:solidFill>
              </a:rPr>
              <a:t>X</a:t>
            </a:r>
            <a:r>
              <a:rPr lang="en-US" sz="2400" i="1" baseline="-25000" dirty="0" err="1">
                <a:solidFill>
                  <a:srgbClr val="0000FF"/>
                </a:solidFill>
              </a:rPr>
              <a:t>k</a:t>
            </a:r>
            <a:endParaRPr lang="en-US" sz="2400" i="1" dirty="0"/>
          </a:p>
        </p:txBody>
      </p:sp>
      <p:cxnSp>
        <p:nvCxnSpPr>
          <p:cNvPr id="40" name="Straight Arrow Connector 39"/>
          <p:cNvCxnSpPr>
            <a:stCxn id="39" idx="4"/>
            <a:endCxn id="38" idx="0"/>
          </p:cNvCxnSpPr>
          <p:nvPr/>
        </p:nvCxnSpPr>
        <p:spPr>
          <a:xfrm rot="5400000">
            <a:off x="6052457" y="5595257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05600" y="51371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81381" y="472440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385816" y="5138928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448800" y="4876800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i="1" baseline="-25000" dirty="0">
                <a:solidFill>
                  <a:srgbClr val="0000FF"/>
                </a:solidFill>
              </a:rPr>
              <a:t>t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B8EEE-3D91-F048-855F-2C1E7A89A2CD}"/>
              </a:ext>
            </a:extLst>
          </p:cNvPr>
          <p:cNvSpPr txBox="1"/>
          <p:nvPr/>
        </p:nvSpPr>
        <p:spPr>
          <a:xfrm>
            <a:off x="1033670" y="105354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E9B5C-D4CD-F649-A3A2-848643757C5B}"/>
                  </a:ext>
                </a:extLst>
              </p:cNvPr>
              <p:cNvSpPr txBox="1"/>
              <p:nvPr/>
            </p:nvSpPr>
            <p:spPr>
              <a:xfrm>
                <a:off x="5107519" y="1431235"/>
                <a:ext cx="6779682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FF0000"/>
                    </a:solidFill>
                  </a:rPr>
                  <a:t>--- use the Forward Algorithm, complexity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endParaRPr lang="en-US" sz="2400" b="1" u="sn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E9B5C-D4CD-F649-A3A2-848643757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19" y="1431235"/>
                <a:ext cx="6779682" cy="507383"/>
              </a:xfrm>
              <a:prstGeom prst="rect">
                <a:avLst/>
              </a:prstGeom>
              <a:blipFill>
                <a:blip r:embed="rId3"/>
                <a:stretch>
                  <a:fillRect l="-1308" t="-2439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6C6F4D0-754F-184F-B8AB-8ADF61345384}"/>
              </a:ext>
            </a:extLst>
          </p:cNvPr>
          <p:cNvSpPr txBox="1"/>
          <p:nvPr/>
        </p:nvSpPr>
        <p:spPr>
          <a:xfrm>
            <a:off x="1027043" y="277633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9DA8F-5A4A-B841-9F58-6E6ADD80D949}"/>
              </a:ext>
            </a:extLst>
          </p:cNvPr>
          <p:cNvSpPr txBox="1"/>
          <p:nvPr/>
        </p:nvSpPr>
        <p:spPr>
          <a:xfrm>
            <a:off x="3828684" y="2975114"/>
            <a:ext cx="67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--- Forward Algorithm computes this!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BD64AF-D594-E647-9C7C-7BFA527CE93F}"/>
              </a:ext>
            </a:extLst>
          </p:cNvPr>
          <p:cNvSpPr txBox="1"/>
          <p:nvPr/>
        </p:nvSpPr>
        <p:spPr>
          <a:xfrm>
            <a:off x="6770669" y="2279374"/>
            <a:ext cx="67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--- Forward-Backward Algorithm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47F12C-833D-7D4E-8645-9D095B741174}"/>
              </a:ext>
            </a:extLst>
          </p:cNvPr>
          <p:cNvSpPr txBox="1"/>
          <p:nvPr/>
        </p:nvSpPr>
        <p:spPr>
          <a:xfrm>
            <a:off x="1020418" y="195469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D01F5D-D089-CF41-9BB9-7046A7459744}"/>
              </a:ext>
            </a:extLst>
          </p:cNvPr>
          <p:cNvSpPr txBox="1"/>
          <p:nvPr/>
        </p:nvSpPr>
        <p:spPr>
          <a:xfrm>
            <a:off x="1027045" y="345219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D843AAC-F558-6E42-AF24-A134D2FF0105}"/>
                  </a:ext>
                </a:extLst>
              </p:cNvPr>
              <p:cNvSpPr txBox="1"/>
              <p:nvPr/>
            </p:nvSpPr>
            <p:spPr>
              <a:xfrm>
                <a:off x="2894404" y="4108175"/>
                <a:ext cx="6779682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FF0000"/>
                    </a:solidFill>
                  </a:rPr>
                  <a:t>--- use the Viterbi Algorithm, complexity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sz="2400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endParaRPr lang="en-US" sz="2400" b="1" u="sn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D843AAC-F558-6E42-AF24-A134D2FF0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04" y="4108175"/>
                <a:ext cx="6779682" cy="507383"/>
              </a:xfrm>
              <a:prstGeom prst="rect">
                <a:avLst/>
              </a:prstGeom>
              <a:blipFill>
                <a:blip r:embed="rId4"/>
                <a:stretch>
                  <a:fillRect l="-1498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8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C6E9-1259-9A46-9CB3-952032F7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 of “Inference by Enumeration”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941C1-449E-5748-B6B7-BD7FA180A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Russell &amp; </a:t>
                </a:r>
                <a:r>
                  <a:rPr lang="en-US" dirty="0" err="1"/>
                  <a:t>Norvig</a:t>
                </a:r>
                <a:r>
                  <a:rPr lang="en-US" dirty="0"/>
                  <a:t> call this “inference by enumeration” because you have to enumerate every possible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complexity comes from this enumeration: if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possible combinations, then the complexity can’t be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941C1-449E-5748-B6B7-BD7FA180A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2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32ED-2AA6-3644-845E-37DAF02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simplification for HMMs: only enumerate the values of the hidden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AD534-D2F4-774A-A662-89D0FD6FC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Notice: we don’t really need to calculate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if we have already observed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True!</a:t>
                </a:r>
              </a:p>
              <a:p>
                <a:r>
                  <a:rPr lang="en-US" dirty="0"/>
                  <a:t>First computational simplification for HMMs: </a:t>
                </a:r>
              </a:p>
              <a:p>
                <a:pPr lvl="1"/>
                <a:r>
                  <a:rPr lang="en-US" dirty="0"/>
                  <a:t>Only enumerate the possible values of the hidden variables.  </a:t>
                </a:r>
              </a:p>
              <a:p>
                <a:pPr lvl="1"/>
                <a:r>
                  <a:rPr lang="en-US" dirty="0"/>
                  <a:t>Set the observed variables to their observed values.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AD534-D2F4-774A-A662-89D0FD6FC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96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44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574" y="2536108"/>
            <a:ext cx="79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093" y="3424420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932" y="1941423"/>
            <a:ext cx="227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Transition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9D4E26-183F-1C40-BC5B-24EB945A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Inference by Enumerating only the Hidden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868" y="1368424"/>
                <a:ext cx="6079916" cy="116662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Multiply: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868" y="1368424"/>
                <a:ext cx="6079916" cy="1166621"/>
              </a:xfrm>
              <a:blipFill>
                <a:blip r:embed="rId3"/>
                <a:stretch>
                  <a:fillRect l="-1667" t="-869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41F5AFA-50AE-104C-882D-65441A926C55}"/>
              </a:ext>
            </a:extLst>
          </p:cNvPr>
          <p:cNvSpPr/>
          <p:nvPr/>
        </p:nvSpPr>
        <p:spPr>
          <a:xfrm>
            <a:off x="81868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A3295-44AE-DD4E-82B3-70EC9D7B0910}"/>
              </a:ext>
            </a:extLst>
          </p:cNvPr>
          <p:cNvSpPr/>
          <p:nvPr/>
        </p:nvSpPr>
        <p:spPr>
          <a:xfrm>
            <a:off x="9482251" y="3438029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26D4C4-6917-C446-8CEE-1F264401B3D2}"/>
              </a:ext>
            </a:extLst>
          </p:cNvPr>
          <p:cNvSpPr/>
          <p:nvPr/>
        </p:nvSpPr>
        <p:spPr>
          <a:xfrm>
            <a:off x="94822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55DA6-4C89-954A-8FF9-C3886111C678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9101251" y="27848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37705-9928-E94D-B010-74C43AE89150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rot="5400000">
            <a:off x="9743508" y="324208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01995-9A22-D045-BFC3-CEAAF5A6C94B}"/>
              </a:ext>
            </a:extLst>
          </p:cNvPr>
          <p:cNvCxnSpPr/>
          <p:nvPr/>
        </p:nvCxnSpPr>
        <p:spPr>
          <a:xfrm>
            <a:off x="10396651" y="278401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0148CE-2E73-4449-8912-D664BA62E761}"/>
              </a:ext>
            </a:extLst>
          </p:cNvPr>
          <p:cNvSpPr/>
          <p:nvPr/>
        </p:nvSpPr>
        <p:spPr>
          <a:xfrm>
            <a:off x="10798097" y="3449445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547A0C-D18B-4B40-BF11-1C57B2D1EF0D}"/>
              </a:ext>
            </a:extLst>
          </p:cNvPr>
          <p:cNvSpPr/>
          <p:nvPr/>
        </p:nvSpPr>
        <p:spPr>
          <a:xfrm>
            <a:off x="10798097" y="2535045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67BF7-6828-1340-9DDA-06AF9CEE79DB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 rot="5400000">
            <a:off x="11059354" y="325350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D7774-CF35-7B4C-B380-922A5229AD3D}"/>
              </a:ext>
            </a:extLst>
          </p:cNvPr>
          <p:cNvCxnSpPr/>
          <p:nvPr/>
        </p:nvCxnSpPr>
        <p:spPr>
          <a:xfrm>
            <a:off x="11712497" y="2795431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AB1ACC-9249-184D-A14D-7F13886354E9}"/>
              </a:ext>
            </a:extLst>
          </p:cNvPr>
          <p:cNvGraphicFramePr>
            <a:graphicFrameLocks noGrp="1"/>
          </p:cNvGraphicFramePr>
          <p:nvPr/>
        </p:nvGraphicFramePr>
        <p:xfrm>
          <a:off x="9296400" y="4964150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842036F-639E-6C40-AD9F-5764176CAE78}"/>
              </a:ext>
            </a:extLst>
          </p:cNvPr>
          <p:cNvSpPr txBox="1"/>
          <p:nvPr/>
        </p:nvSpPr>
        <p:spPr>
          <a:xfrm>
            <a:off x="9301971" y="466120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Observation probabilities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9D8B84-1C47-A944-A653-4FBD5F7E9035}"/>
              </a:ext>
            </a:extLst>
          </p:cNvPr>
          <p:cNvGraphicFramePr>
            <a:graphicFrameLocks noGrp="1"/>
          </p:cNvGraphicFramePr>
          <p:nvPr/>
        </p:nvGraphicFramePr>
        <p:xfrm>
          <a:off x="6276275" y="4952998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87A52D8-C482-3D4B-80C6-919B047F2D27}"/>
              </a:ext>
            </a:extLst>
          </p:cNvPr>
          <p:cNvSpPr txBox="1"/>
          <p:nvPr/>
        </p:nvSpPr>
        <p:spPr>
          <a:xfrm>
            <a:off x="6194495" y="4654220"/>
            <a:ext cx="28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Transition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FB70B6-B1A7-ED42-8665-74EE3900AC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09889"/>
                  </p:ext>
                </p:extLst>
              </p:nvPr>
            </p:nvGraphicFramePr>
            <p:xfrm>
              <a:off x="98504" y="2581920"/>
              <a:ext cx="385646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0296">
                      <a:extLst>
                        <a:ext uri="{9D8B030D-6E8A-4147-A177-3AD203B41FA5}">
                          <a16:colId xmlns:a16="http://schemas.microsoft.com/office/drawing/2014/main" val="3689473118"/>
                        </a:ext>
                      </a:extLst>
                    </a:gridCol>
                    <a:gridCol w="1092820">
                      <a:extLst>
                        <a:ext uri="{9D8B030D-6E8A-4147-A177-3AD203B41FA5}">
                          <a16:colId xmlns:a16="http://schemas.microsoft.com/office/drawing/2014/main" val="2047565844"/>
                        </a:ext>
                      </a:extLst>
                    </a:gridCol>
                    <a:gridCol w="1033346">
                      <a:extLst>
                        <a:ext uri="{9D8B030D-6E8A-4147-A177-3AD203B41FA5}">
                          <a16:colId xmlns:a16="http://schemas.microsoft.com/office/drawing/2014/main" val="36097175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884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0.0392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0.0756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610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66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0.0168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0.0324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980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41706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FB70B6-B1A7-ED42-8665-74EE3900AC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09889"/>
                  </p:ext>
                </p:extLst>
              </p:nvPr>
            </p:nvGraphicFramePr>
            <p:xfrm>
              <a:off x="98504" y="2581920"/>
              <a:ext cx="385646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0296">
                      <a:extLst>
                        <a:ext uri="{9D8B030D-6E8A-4147-A177-3AD203B41FA5}">
                          <a16:colId xmlns:a16="http://schemas.microsoft.com/office/drawing/2014/main" val="3689473118"/>
                        </a:ext>
                      </a:extLst>
                    </a:gridCol>
                    <a:gridCol w="1092820">
                      <a:extLst>
                        <a:ext uri="{9D8B030D-6E8A-4147-A177-3AD203B41FA5}">
                          <a16:colId xmlns:a16="http://schemas.microsoft.com/office/drawing/2014/main" val="2047565844"/>
                        </a:ext>
                      </a:extLst>
                    </a:gridCol>
                    <a:gridCol w="1033346">
                      <a:extLst>
                        <a:ext uri="{9D8B030D-6E8A-4147-A177-3AD203B41FA5}">
                          <a16:colId xmlns:a16="http://schemas.microsoft.com/office/drawing/2014/main" val="360971756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9302" t="-2778" r="-96512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1951" t="-2778" r="-1220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8844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2778" r="-123358" b="-3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0.0392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0.0756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610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97297" r="-123358" b="-2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661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05556" r="-1233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0.0168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0.0324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9808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5556" r="-1233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41706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AD9124E-072A-BF44-8DCF-D7C13E62F9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51" y="5111189"/>
                <a:ext cx="6079916" cy="15688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ambria Math" panose="02040503050406030204" pitchFamily="18" charset="0"/>
                  </a:rPr>
                  <a:t>We only compute joint probabilities that include the observed events,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 numbers don’t add up to one; they add up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AD9124E-072A-BF44-8DCF-D7C13E62F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" y="5111189"/>
                <a:ext cx="6079916" cy="1568810"/>
              </a:xfrm>
              <a:prstGeom prst="rect">
                <a:avLst/>
              </a:prstGeom>
              <a:blipFill>
                <a:blip r:embed="rId5"/>
                <a:stretch>
                  <a:fillRect l="-1250" t="-6400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3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574" y="2536108"/>
            <a:ext cx="79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093" y="3424420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932" y="1941423"/>
            <a:ext cx="227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Transition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868" y="1368424"/>
                <a:ext cx="6237618" cy="15688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Add: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868" y="1368424"/>
                <a:ext cx="6237618" cy="1568810"/>
              </a:xfrm>
              <a:blipFill>
                <a:blip r:embed="rId3"/>
                <a:stretch>
                  <a:fillRect l="-3049" t="-60163" b="-14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41F5AFA-50AE-104C-882D-65441A926C55}"/>
              </a:ext>
            </a:extLst>
          </p:cNvPr>
          <p:cNvSpPr/>
          <p:nvPr/>
        </p:nvSpPr>
        <p:spPr>
          <a:xfrm>
            <a:off x="81868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A3295-44AE-DD4E-82B3-70EC9D7B0910}"/>
              </a:ext>
            </a:extLst>
          </p:cNvPr>
          <p:cNvSpPr/>
          <p:nvPr/>
        </p:nvSpPr>
        <p:spPr>
          <a:xfrm>
            <a:off x="9482251" y="3438029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26D4C4-6917-C446-8CEE-1F264401B3D2}"/>
              </a:ext>
            </a:extLst>
          </p:cNvPr>
          <p:cNvSpPr/>
          <p:nvPr/>
        </p:nvSpPr>
        <p:spPr>
          <a:xfrm>
            <a:off x="94822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55DA6-4C89-954A-8FF9-C3886111C678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9101251" y="27848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37705-9928-E94D-B010-74C43AE89150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rot="5400000">
            <a:off x="9743508" y="324208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01995-9A22-D045-BFC3-CEAAF5A6C94B}"/>
              </a:ext>
            </a:extLst>
          </p:cNvPr>
          <p:cNvCxnSpPr/>
          <p:nvPr/>
        </p:nvCxnSpPr>
        <p:spPr>
          <a:xfrm>
            <a:off x="10396651" y="278401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0148CE-2E73-4449-8912-D664BA62E761}"/>
              </a:ext>
            </a:extLst>
          </p:cNvPr>
          <p:cNvSpPr/>
          <p:nvPr/>
        </p:nvSpPr>
        <p:spPr>
          <a:xfrm>
            <a:off x="10798097" y="3449445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547A0C-D18B-4B40-BF11-1C57B2D1EF0D}"/>
              </a:ext>
            </a:extLst>
          </p:cNvPr>
          <p:cNvSpPr/>
          <p:nvPr/>
        </p:nvSpPr>
        <p:spPr>
          <a:xfrm>
            <a:off x="10798097" y="2535045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67BF7-6828-1340-9DDA-06AF9CEE79DB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 rot="5400000">
            <a:off x="11059354" y="325350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D7774-CF35-7B4C-B380-922A5229AD3D}"/>
              </a:ext>
            </a:extLst>
          </p:cNvPr>
          <p:cNvCxnSpPr/>
          <p:nvPr/>
        </p:nvCxnSpPr>
        <p:spPr>
          <a:xfrm>
            <a:off x="11712497" y="2795431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AB1ACC-9249-184D-A14D-7F13886354E9}"/>
              </a:ext>
            </a:extLst>
          </p:cNvPr>
          <p:cNvGraphicFramePr>
            <a:graphicFrameLocks noGrp="1"/>
          </p:cNvGraphicFramePr>
          <p:nvPr/>
        </p:nvGraphicFramePr>
        <p:xfrm>
          <a:off x="9296400" y="4964150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842036F-639E-6C40-AD9F-5764176CAE78}"/>
              </a:ext>
            </a:extLst>
          </p:cNvPr>
          <p:cNvSpPr txBox="1"/>
          <p:nvPr/>
        </p:nvSpPr>
        <p:spPr>
          <a:xfrm>
            <a:off x="9301971" y="466120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Observation probabilities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9D8B84-1C47-A944-A653-4FBD5F7E9035}"/>
              </a:ext>
            </a:extLst>
          </p:cNvPr>
          <p:cNvGraphicFramePr>
            <a:graphicFrameLocks noGrp="1"/>
          </p:cNvGraphicFramePr>
          <p:nvPr/>
        </p:nvGraphicFramePr>
        <p:xfrm>
          <a:off x="6276275" y="4952998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87A52D8-C482-3D4B-80C6-919B047F2D27}"/>
              </a:ext>
            </a:extLst>
          </p:cNvPr>
          <p:cNvSpPr txBox="1"/>
          <p:nvPr/>
        </p:nvSpPr>
        <p:spPr>
          <a:xfrm>
            <a:off x="6194495" y="4654220"/>
            <a:ext cx="28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Transition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FB70B6-B1A7-ED42-8665-74EE3900AC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297869"/>
                  </p:ext>
                </p:extLst>
              </p:nvPr>
            </p:nvGraphicFramePr>
            <p:xfrm>
              <a:off x="297287" y="3178268"/>
              <a:ext cx="282311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0296">
                      <a:extLst>
                        <a:ext uri="{9D8B030D-6E8A-4147-A177-3AD203B41FA5}">
                          <a16:colId xmlns:a16="http://schemas.microsoft.com/office/drawing/2014/main" val="3689473118"/>
                        </a:ext>
                      </a:extLst>
                    </a:gridCol>
                    <a:gridCol w="1092820">
                      <a:extLst>
                        <a:ext uri="{9D8B030D-6E8A-4147-A177-3AD203B41FA5}">
                          <a16:colId xmlns:a16="http://schemas.microsoft.com/office/drawing/2014/main" val="2047565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884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610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0.1395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9808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FB70B6-B1A7-ED42-8665-74EE3900AC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297869"/>
                  </p:ext>
                </p:extLst>
              </p:nvPr>
            </p:nvGraphicFramePr>
            <p:xfrm>
              <a:off x="297287" y="3178268"/>
              <a:ext cx="282311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0296">
                      <a:extLst>
                        <a:ext uri="{9D8B030D-6E8A-4147-A177-3AD203B41FA5}">
                          <a16:colId xmlns:a16="http://schemas.microsoft.com/office/drawing/2014/main" val="3689473118"/>
                        </a:ext>
                      </a:extLst>
                    </a:gridCol>
                    <a:gridCol w="1092820">
                      <a:extLst>
                        <a:ext uri="{9D8B030D-6E8A-4147-A177-3AD203B41FA5}">
                          <a16:colId xmlns:a16="http://schemas.microsoft.com/office/drawing/2014/main" val="204756584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0465" t="-2778" r="-2326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8844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100000" r="-64234" b="-1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610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205556" r="-6423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0.1395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9808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C643E4F8-0133-9C45-8BAB-5A2AE68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Inference by Enumerating only the Hidden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A9E70139-CE88-6C4C-86C2-4E005A6913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51" y="5111189"/>
                <a:ext cx="6079916" cy="15688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ambria Math" panose="02040503050406030204" pitchFamily="18" charset="0"/>
                  </a:rPr>
                  <a:t>We only compute joint probabilities that include the observed events,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 numbers don’t add up to one; they add up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A9E70139-CE88-6C4C-86C2-4E005A691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" y="5111189"/>
                <a:ext cx="6079916" cy="1568810"/>
              </a:xfrm>
              <a:prstGeom prst="rect">
                <a:avLst/>
              </a:prstGeom>
              <a:blipFill>
                <a:blip r:embed="rId5"/>
                <a:stretch>
                  <a:fillRect l="-1250" t="-6400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8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574" y="2536108"/>
            <a:ext cx="79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093" y="3424420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932" y="1941423"/>
            <a:ext cx="227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Transition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9D4E26-183F-1C40-BC5B-24EB945A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Inference by Enumerating only the Hidden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868" y="1368424"/>
                <a:ext cx="6079916" cy="1629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Divide: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0FDDC3-7D21-EE40-8F1A-3168B983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868" y="1368424"/>
                <a:ext cx="6079916" cy="1629349"/>
              </a:xfrm>
              <a:blipFill>
                <a:blip r:embed="rId3"/>
                <a:stretch>
                  <a:fillRect l="-1875" t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41F5AFA-50AE-104C-882D-65441A926C55}"/>
              </a:ext>
            </a:extLst>
          </p:cNvPr>
          <p:cNvSpPr/>
          <p:nvPr/>
        </p:nvSpPr>
        <p:spPr>
          <a:xfrm>
            <a:off x="81868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0</a:t>
            </a:r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A3295-44AE-DD4E-82B3-70EC9D7B0910}"/>
              </a:ext>
            </a:extLst>
          </p:cNvPr>
          <p:cNvSpPr/>
          <p:nvPr/>
        </p:nvSpPr>
        <p:spPr>
          <a:xfrm>
            <a:off x="9482251" y="3438029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26D4C4-6917-C446-8CEE-1F264401B3D2}"/>
              </a:ext>
            </a:extLst>
          </p:cNvPr>
          <p:cNvSpPr/>
          <p:nvPr/>
        </p:nvSpPr>
        <p:spPr>
          <a:xfrm>
            <a:off x="9482251" y="2523629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55DA6-4C89-954A-8FF9-C3886111C678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9101251" y="278488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37705-9928-E94D-B010-74C43AE89150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rot="5400000">
            <a:off x="9743508" y="3242086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01995-9A22-D045-BFC3-CEAAF5A6C94B}"/>
              </a:ext>
            </a:extLst>
          </p:cNvPr>
          <p:cNvCxnSpPr/>
          <p:nvPr/>
        </p:nvCxnSpPr>
        <p:spPr>
          <a:xfrm>
            <a:off x="10396651" y="278401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0148CE-2E73-4449-8912-D664BA62E761}"/>
              </a:ext>
            </a:extLst>
          </p:cNvPr>
          <p:cNvSpPr/>
          <p:nvPr/>
        </p:nvSpPr>
        <p:spPr>
          <a:xfrm>
            <a:off x="10798097" y="3449445"/>
            <a:ext cx="914400" cy="522514"/>
          </a:xfrm>
          <a:prstGeom prst="ellipse">
            <a:avLst/>
          </a:prstGeom>
          <a:noFill/>
          <a:ln w="508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U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547A0C-D18B-4B40-BF11-1C57B2D1EF0D}"/>
              </a:ext>
            </a:extLst>
          </p:cNvPr>
          <p:cNvSpPr/>
          <p:nvPr/>
        </p:nvSpPr>
        <p:spPr>
          <a:xfrm>
            <a:off x="10798097" y="2535045"/>
            <a:ext cx="914400" cy="52251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endParaRPr lang="en-US" sz="2400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67BF7-6828-1340-9DDA-06AF9CEE79DB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 rot="5400000">
            <a:off x="11059354" y="3253502"/>
            <a:ext cx="3918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D7774-CF35-7B4C-B380-922A5229AD3D}"/>
              </a:ext>
            </a:extLst>
          </p:cNvPr>
          <p:cNvCxnSpPr/>
          <p:nvPr/>
        </p:nvCxnSpPr>
        <p:spPr>
          <a:xfrm>
            <a:off x="11712497" y="2795431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AB1ACC-9249-184D-A14D-7F13886354E9}"/>
              </a:ext>
            </a:extLst>
          </p:cNvPr>
          <p:cNvGraphicFramePr>
            <a:graphicFrameLocks noGrp="1"/>
          </p:cNvGraphicFramePr>
          <p:nvPr/>
        </p:nvGraphicFramePr>
        <p:xfrm>
          <a:off x="9296400" y="4964150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</a:t>
                      </a:r>
                      <a:r>
                        <a:rPr lang="en-US" sz="1600" baseline="-25000" dirty="0" err="1"/>
                        <a:t>t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842036F-639E-6C40-AD9F-5764176CAE78}"/>
              </a:ext>
            </a:extLst>
          </p:cNvPr>
          <p:cNvSpPr txBox="1"/>
          <p:nvPr/>
        </p:nvSpPr>
        <p:spPr>
          <a:xfrm>
            <a:off x="9301971" y="466120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Observation probabilities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9D8B84-1C47-A944-A653-4FBD5F7E9035}"/>
              </a:ext>
            </a:extLst>
          </p:cNvPr>
          <p:cNvGraphicFramePr>
            <a:graphicFrameLocks noGrp="1"/>
          </p:cNvGraphicFramePr>
          <p:nvPr/>
        </p:nvGraphicFramePr>
        <p:xfrm>
          <a:off x="6276275" y="4952998"/>
          <a:ext cx="2667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t-1</a:t>
                      </a:r>
                      <a:r>
                        <a:rPr lang="en-US" sz="1600" baseline="0" dirty="0"/>
                        <a:t> = 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87A52D8-C482-3D4B-80C6-919B047F2D27}"/>
              </a:ext>
            </a:extLst>
          </p:cNvPr>
          <p:cNvSpPr txBox="1"/>
          <p:nvPr/>
        </p:nvSpPr>
        <p:spPr>
          <a:xfrm>
            <a:off x="6194495" y="4654220"/>
            <a:ext cx="28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Transition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FB70B6-B1A7-ED42-8665-74EE3900AC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748788"/>
                  </p:ext>
                </p:extLst>
              </p:nvPr>
            </p:nvGraphicFramePr>
            <p:xfrm>
              <a:off x="297286" y="3198147"/>
              <a:ext cx="282311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0296">
                      <a:extLst>
                        <a:ext uri="{9D8B030D-6E8A-4147-A177-3AD203B41FA5}">
                          <a16:colId xmlns:a16="http://schemas.microsoft.com/office/drawing/2014/main" val="3689473118"/>
                        </a:ext>
                      </a:extLst>
                    </a:gridCol>
                    <a:gridCol w="1092820">
                      <a:extLst>
                        <a:ext uri="{9D8B030D-6E8A-4147-A177-3AD203B41FA5}">
                          <a16:colId xmlns:a16="http://schemas.microsoft.com/office/drawing/2014/main" val="2047565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884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610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9808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FB70B6-B1A7-ED42-8665-74EE3900AC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748788"/>
                  </p:ext>
                </p:extLst>
              </p:nvPr>
            </p:nvGraphicFramePr>
            <p:xfrm>
              <a:off x="297286" y="3198147"/>
              <a:ext cx="282311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0296">
                      <a:extLst>
                        <a:ext uri="{9D8B030D-6E8A-4147-A177-3AD203B41FA5}">
                          <a16:colId xmlns:a16="http://schemas.microsoft.com/office/drawing/2014/main" val="3689473118"/>
                        </a:ext>
                      </a:extLst>
                    </a:gridCol>
                    <a:gridCol w="1092820">
                      <a:extLst>
                        <a:ext uri="{9D8B030D-6E8A-4147-A177-3AD203B41FA5}">
                          <a16:colId xmlns:a16="http://schemas.microsoft.com/office/drawing/2014/main" val="204756584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0465" r="-2326" b="-2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8844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97297" r="-64234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610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202778" r="-64234" b="-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9808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C41B4D8-8FD4-B34A-805C-7019A2981C31}"/>
              </a:ext>
            </a:extLst>
          </p:cNvPr>
          <p:cNvSpPr txBox="1">
            <a:spLocks/>
          </p:cNvSpPr>
          <p:nvPr/>
        </p:nvSpPr>
        <p:spPr>
          <a:xfrm>
            <a:off x="132351" y="5111189"/>
            <a:ext cx="6079916" cy="156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 Math" panose="02040503050406030204" pitchFamily="18" charset="0"/>
              </a:rPr>
              <a:t>Normalize, so that the column sums to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5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32ED-2AA6-3644-845E-37DAF02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simplification for HMMs: only enumerate the values of the hidden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AD534-D2F4-774A-A662-89D0FD6FC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Only enumerate the possible values of the hidden variables.  Set the observed variables to their observed values.</a:t>
                </a:r>
              </a:p>
              <a:p>
                <a:r>
                  <a:rPr lang="en-US" b="1" u="sng" dirty="0"/>
                  <a:t>Filtering with binary hidden variables</a:t>
                </a:r>
                <a:r>
                  <a:rPr lang="en-US" dirty="0"/>
                  <a:t>: enumerate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complexity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b="1" u="sng" dirty="0"/>
                  <a:t>Filtering with N-</a:t>
                </a:r>
                <a:r>
                  <a:rPr lang="en-US" b="1" u="sng" dirty="0" err="1"/>
                  <a:t>ary</a:t>
                </a:r>
                <a:r>
                  <a:rPr lang="en-US" b="1" u="sng" dirty="0"/>
                  <a:t> hidden variables:</a:t>
                </a:r>
                <a:r>
                  <a:rPr lang="en-US" dirty="0"/>
                  <a:t> If each of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has N possible values, instead of only 2 possible values, then the inference complexity would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AD534-D2F4-774A-A662-89D0FD6FC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96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32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2529</Words>
  <Application>Microsoft Macintosh PowerPoint</Application>
  <PresentationFormat>Widescreen</PresentationFormat>
  <Paragraphs>729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CS440/ECE448 Lecture 19: The Forward Algorithm and the Viterbi Algorithm</vt:lpstr>
      <vt:lpstr>Outline</vt:lpstr>
      <vt:lpstr>Inference by Enumeration</vt:lpstr>
      <vt:lpstr>Computational Complexity of “Inference by Enumeration”</vt:lpstr>
      <vt:lpstr>First simplification for HMMs: only enumerate the values of the hidden variables</vt:lpstr>
      <vt:lpstr>Inference by Enumerating only the Hidden Variables</vt:lpstr>
      <vt:lpstr>Inference by Enumerating only the Hidden Variables</vt:lpstr>
      <vt:lpstr>Inference by Enumerating only the Hidden Variables</vt:lpstr>
      <vt:lpstr>First simplification for HMMs: only enumerate the values of the hidden variables</vt:lpstr>
      <vt:lpstr>Outline</vt:lpstr>
      <vt:lpstr>Inference complexity in an HMM</vt:lpstr>
      <vt:lpstr>The Forward Algorithm</vt:lpstr>
      <vt:lpstr>The Forward Algorithm</vt:lpstr>
      <vt:lpstr>The Forward Algorithm</vt:lpstr>
      <vt:lpstr>The Forward Algorithm</vt:lpstr>
      <vt:lpstr>The Forward Algorithm</vt:lpstr>
      <vt:lpstr>The Forward Algorithm</vt:lpstr>
      <vt:lpstr>Example: Filtering in UmbrellaWorld</vt:lpstr>
      <vt:lpstr>Example: Filtering in UmbrellaWorld</vt:lpstr>
      <vt:lpstr>Forward Algorithm: The Trellis</vt:lpstr>
      <vt:lpstr>Forward Algorithm: The Trellis</vt:lpstr>
      <vt:lpstr>Forward Algorithm: The Trellis</vt:lpstr>
      <vt:lpstr>Example: Filtering in UmbrellaWorld</vt:lpstr>
      <vt:lpstr>Forward Algorithm: The Trellis</vt:lpstr>
      <vt:lpstr>HMM inference tasks</vt:lpstr>
      <vt:lpstr>Outline</vt:lpstr>
      <vt:lpstr>Forward Algorithm vs. Viterbi Algorithm</vt:lpstr>
      <vt:lpstr>Viterbi Algorithm: Key concepts</vt:lpstr>
      <vt:lpstr>Viterbi Algorithm: The Trellis</vt:lpstr>
      <vt:lpstr>Viterbi Algorithm: The Trellis</vt:lpstr>
      <vt:lpstr>Viterbi Algorithm: The Trellis</vt:lpstr>
      <vt:lpstr>Viterbi Algorithm: Termination</vt:lpstr>
      <vt:lpstr>Viterbi Algorithm: Termination</vt:lpstr>
      <vt:lpstr>HMM inference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24: Hidden Markov Models</dc:title>
  <dc:creator>Hasegawa-Johnson, Mark Allan</dc:creator>
  <cp:lastModifiedBy>Hasegawa-Johnson, Mark Allan</cp:lastModifiedBy>
  <cp:revision>57</cp:revision>
  <dcterms:created xsi:type="dcterms:W3CDTF">2017-11-16T01:33:32Z</dcterms:created>
  <dcterms:modified xsi:type="dcterms:W3CDTF">2020-03-08T22:33:43Z</dcterms:modified>
</cp:coreProperties>
</file>