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0.xml" ContentType="application/vnd.openxmlformats-officedocument.drawingml.chart+xml"/>
  <Override PartName="/ppt/notesSlides/notesSlide38.xml" ContentType="application/vnd.openxmlformats-officedocument.presentationml.notesSlide+xml"/>
  <Override PartName="/ppt/charts/chart11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2.xml" ContentType="application/vnd.openxmlformats-officedocument.drawingml.chart+xml"/>
  <Override PartName="/ppt/notesSlides/notesSlide41.xml" ContentType="application/vnd.openxmlformats-officedocument.presentationml.notesSlide+xml"/>
  <Override PartName="/ppt/charts/chart13.xml" ContentType="application/vnd.openxmlformats-officedocument.drawingml.chart+xml"/>
  <Override PartName="/ppt/notesSlides/notesSlide42.xml" ContentType="application/vnd.openxmlformats-officedocument.presentationml.notesSlide+xml"/>
  <Override PartName="/ppt/charts/chart14.xml" ContentType="application/vnd.openxmlformats-officedocument.drawingml.chart+xml"/>
  <Override PartName="/ppt/notesSlides/notesSlide43.xml" ContentType="application/vnd.openxmlformats-officedocument.presentationml.notesSlide+xml"/>
  <Override PartName="/ppt/charts/chart15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40" r:id="rId2"/>
    <p:sldId id="364" r:id="rId3"/>
    <p:sldId id="359" r:id="rId4"/>
    <p:sldId id="360" r:id="rId5"/>
    <p:sldId id="362" r:id="rId6"/>
    <p:sldId id="357" r:id="rId7"/>
    <p:sldId id="363" r:id="rId8"/>
    <p:sldId id="366" r:id="rId9"/>
    <p:sldId id="369" r:id="rId10"/>
    <p:sldId id="367" r:id="rId11"/>
    <p:sldId id="368" r:id="rId12"/>
    <p:sldId id="370" r:id="rId13"/>
    <p:sldId id="371" r:id="rId14"/>
    <p:sldId id="372" r:id="rId15"/>
    <p:sldId id="373" r:id="rId16"/>
    <p:sldId id="375" r:id="rId17"/>
    <p:sldId id="393" r:id="rId18"/>
    <p:sldId id="339" r:id="rId19"/>
    <p:sldId id="365" r:id="rId20"/>
    <p:sldId id="414" r:id="rId21"/>
    <p:sldId id="415" r:id="rId22"/>
    <p:sldId id="416" r:id="rId23"/>
    <p:sldId id="417" r:id="rId24"/>
    <p:sldId id="419" r:id="rId25"/>
    <p:sldId id="420" r:id="rId26"/>
    <p:sldId id="418" r:id="rId27"/>
    <p:sldId id="421" r:id="rId28"/>
    <p:sldId id="422" r:id="rId29"/>
    <p:sldId id="424" r:id="rId30"/>
    <p:sldId id="423" r:id="rId31"/>
    <p:sldId id="436" r:id="rId32"/>
    <p:sldId id="396" r:id="rId33"/>
    <p:sldId id="397" r:id="rId34"/>
    <p:sldId id="402" r:id="rId35"/>
    <p:sldId id="400" r:id="rId36"/>
    <p:sldId id="401" r:id="rId37"/>
    <p:sldId id="398" r:id="rId38"/>
    <p:sldId id="399" r:id="rId39"/>
    <p:sldId id="403" r:id="rId40"/>
    <p:sldId id="437" r:id="rId41"/>
    <p:sldId id="404" r:id="rId42"/>
    <p:sldId id="405" r:id="rId43"/>
    <p:sldId id="438" r:id="rId44"/>
    <p:sldId id="406" r:id="rId45"/>
    <p:sldId id="439" r:id="rId46"/>
    <p:sldId id="440" r:id="rId47"/>
    <p:sldId id="407" r:id="rId48"/>
    <p:sldId id="410" r:id="rId49"/>
    <p:sldId id="411" r:id="rId50"/>
    <p:sldId id="412" r:id="rId51"/>
    <p:sldId id="413" r:id="rId52"/>
    <p:sldId id="385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C0C0C0"/>
    <a:srgbClr val="000000"/>
    <a:srgbClr val="0033CC"/>
    <a:srgbClr val="006600"/>
    <a:srgbClr val="993300"/>
    <a:srgbClr val="FFCC00"/>
    <a:srgbClr val="FFFF99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4" autoAdjust="0"/>
    <p:restoredTop sz="66493" autoAdjust="0"/>
  </p:normalViewPr>
  <p:slideViewPr>
    <p:cSldViewPr>
      <p:cViewPr varScale="1">
        <p:scale>
          <a:sx n="124" d="100"/>
          <a:sy n="124" d="100"/>
        </p:scale>
        <p:origin x="-1560" y="-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Bonica%20et%20al.%20share%20of%20contributions%20from%20top%20.0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Bonica%20et%20al.%20share%20of%20contributions%20from%20top%20.0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outside%20spending%20Demos%20BDD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outside%20spending%20Demos%20BDD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outside%20spending%20Demos%20BD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figs%20from%20Perspectiv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gilens\Documents\~PROJCTS\Page%20&amp;%20Gilens\Page%20and%20Gilens%20talks\Bonica%20et%20al.%20share%20of%20contributions%20from%20top%20.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49226174314419"/>
          <c:y val="0.22092508563548199"/>
          <c:w val="0.71392780643798837"/>
          <c:h val="0.54769985319631653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'figs for Perspectives'!$J$3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'figs for Perspectives'!$C$4:$C$13</c:f>
              <c:numCache>
                <c:formatCode>_(* #,##0.00_);_(* \(#,##0.00\);_(* "-"??_);_(@_)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xVal>
          <c:yVal>
            <c:numRef>
              <c:f>'figs for Perspectives'!$J$4:$J$13</c:f>
              <c:numCache>
                <c:formatCode>0.000</c:formatCode>
                <c:ptCount val="10"/>
                <c:pt idx="0">
                  <c:v>0.3026332411192254</c:v>
                </c:pt>
                <c:pt idx="1">
                  <c:v>0.30640926460167961</c:v>
                </c:pt>
                <c:pt idx="2">
                  <c:v>0.30839424826809658</c:v>
                </c:pt>
                <c:pt idx="3">
                  <c:v>0.30989104315031224</c:v>
                </c:pt>
                <c:pt idx="4">
                  <c:v>0.31119681254152343</c:v>
                </c:pt>
                <c:pt idx="5">
                  <c:v>0.31244943860558183</c:v>
                </c:pt>
                <c:pt idx="6">
                  <c:v>0.31375520799679302</c:v>
                </c:pt>
                <c:pt idx="7">
                  <c:v>0.31525200287900856</c:v>
                </c:pt>
                <c:pt idx="8">
                  <c:v>0.31723698654542554</c:v>
                </c:pt>
                <c:pt idx="9">
                  <c:v>0.32101301002787985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59072"/>
        <c:axId val="84859648"/>
      </c:scatterChart>
      <c:valAx>
        <c:axId val="84859072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one"/>
        <c:spPr>
          <a:ln w="38100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84859648"/>
        <c:crosses val="autoZero"/>
        <c:crossBetween val="midCat"/>
        <c:majorUnit val="0.2"/>
      </c:valAx>
      <c:valAx>
        <c:axId val="84859648"/>
        <c:scaling>
          <c:orientation val="minMax"/>
          <c:max val="0.8"/>
          <c:min val="0"/>
        </c:scaling>
        <c:delete val="0"/>
        <c:axPos val="l"/>
        <c:numFmt formatCode=".0" sourceLinked="0"/>
        <c:majorTickMark val="out"/>
        <c:minorTickMark val="none"/>
        <c:tickLblPos val="none"/>
        <c:spPr>
          <a:ln w="38100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84859072"/>
        <c:crosses val="autoZero"/>
        <c:crossBetween val="midCat"/>
        <c:majorUnit val="0.2"/>
        <c:minorUnit val="0.1"/>
      </c:valAx>
    </c:plotArea>
    <c:plotVisOnly val="1"/>
    <c:dispBlanksAs val="gap"/>
    <c:showDLblsOverMax val="0"/>
  </c:chart>
  <c:txPr>
    <a:bodyPr/>
    <a:lstStyle/>
    <a:p>
      <a:pPr>
        <a:defRPr sz="2800" b="1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Sheet1!$B$26:$B$27</c:f>
              <c:strCache>
                <c:ptCount val="2"/>
                <c:pt idx="0">
                  <c:v>Democrats</c:v>
                </c:pt>
                <c:pt idx="1">
                  <c:v>Republicans</c:v>
                </c:pt>
              </c:strCache>
            </c:strRef>
          </c:cat>
          <c:val>
            <c:numRef>
              <c:f>Sheet1!$C$26:$C$27</c:f>
              <c:numCache>
                <c:formatCode>0%</c:formatCode>
                <c:ptCount val="2"/>
                <c:pt idx="0">
                  <c:v>0.38</c:v>
                </c:pt>
                <c:pt idx="1">
                  <c:v>0.62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8523648"/>
        <c:axId val="138348800"/>
      </c:barChart>
      <c:catAx>
        <c:axId val="138523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38100">
            <a:solidFill>
              <a:schemeClr val="tx1"/>
            </a:solidFill>
          </a:ln>
        </c:spPr>
        <c:crossAx val="138348800"/>
        <c:crosses val="autoZero"/>
        <c:auto val="1"/>
        <c:lblAlgn val="ctr"/>
        <c:lblOffset val="100"/>
        <c:noMultiLvlLbl val="0"/>
      </c:catAx>
      <c:valAx>
        <c:axId val="13834880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138523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800" b="1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Sheet1!$K$28</c:f>
              <c:strCache>
                <c:ptCount val="1"/>
                <c:pt idx="0">
                  <c:v>"Small" donors</c:v>
                </c:pt>
              </c:strCache>
            </c:strRef>
          </c:tx>
          <c:spPr>
            <a:ln w="57150"/>
          </c:spPr>
          <c:marker>
            <c:symbol val="none"/>
          </c:marker>
          <c:dPt>
            <c:idx val="1"/>
            <c:bubble3D val="0"/>
            <c:spPr>
              <a:ln w="76200"/>
            </c:spPr>
          </c:dPt>
          <c:cat>
            <c:numRef>
              <c:f>Sheet1!$L$20:$M$20</c:f>
              <c:numCache>
                <c:formatCode>General</c:formatCode>
                <c:ptCount val="2"/>
                <c:pt idx="0">
                  <c:v>1980</c:v>
                </c:pt>
                <c:pt idx="1">
                  <c:v>2012</c:v>
                </c:pt>
              </c:numCache>
            </c:numRef>
          </c:cat>
          <c:val>
            <c:numRef>
              <c:f>Sheet1!$L$28:$M$28</c:f>
              <c:numCache>
                <c:formatCode>0%</c:formatCode>
                <c:ptCount val="2"/>
                <c:pt idx="0">
                  <c:v>0.66</c:v>
                </c:pt>
                <c:pt idx="1">
                  <c:v>0.28999999999999998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Sheet1!$K$29</c:f>
              <c:strCache>
                <c:ptCount val="1"/>
                <c:pt idx="0">
                  <c:v>Large donors</c:v>
                </c:pt>
              </c:strCache>
            </c:strRef>
          </c:tx>
          <c:spPr>
            <a:ln w="76200">
              <a:solidFill>
                <a:srgbClr val="006600"/>
              </a:solidFill>
            </a:ln>
          </c:spPr>
          <c:marker>
            <c:symbol val="none"/>
          </c:marker>
          <c:cat>
            <c:numRef>
              <c:f>Sheet1!$L$20:$M$20</c:f>
              <c:numCache>
                <c:formatCode>General</c:formatCode>
                <c:ptCount val="2"/>
                <c:pt idx="0">
                  <c:v>1980</c:v>
                </c:pt>
                <c:pt idx="1">
                  <c:v>2012</c:v>
                </c:pt>
              </c:numCache>
            </c:numRef>
          </c:cat>
          <c:val>
            <c:numRef>
              <c:f>Sheet1!$L$29:$M$29</c:f>
              <c:numCache>
                <c:formatCode>0%</c:formatCode>
                <c:ptCount val="2"/>
                <c:pt idx="0">
                  <c:v>0.19500000000000001</c:v>
                </c:pt>
                <c:pt idx="1">
                  <c:v>0.52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593792"/>
        <c:axId val="138351104"/>
      </c:lineChart>
      <c:catAx>
        <c:axId val="138593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crossAx val="138351104"/>
        <c:crosses val="autoZero"/>
        <c:auto val="1"/>
        <c:lblAlgn val="ctr"/>
        <c:lblOffset val="100"/>
        <c:noMultiLvlLbl val="0"/>
      </c:catAx>
      <c:valAx>
        <c:axId val="13835110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85937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3200" b="1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35273915228682"/>
          <c:y val="4.0226520597968732E-2"/>
          <c:w val="0.82239194169877705"/>
          <c:h val="0.8690066187378751"/>
        </c:manualLayout>
      </c:layout>
      <c:scatterChart>
        <c:scatterStyle val="lineMarker"/>
        <c:varyColors val="0"/>
        <c:ser>
          <c:idx val="0"/>
          <c:order val="0"/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Sheet1!$B$11:$B$16</c:f>
              <c:numCache>
                <c:formatCode>General</c:formatCode>
                <c:ptCount val="6"/>
                <c:pt idx="0">
                  <c:v>1992</c:v>
                </c:pt>
                <c:pt idx="1">
                  <c:v>1996</c:v>
                </c:pt>
                <c:pt idx="2">
                  <c:v>2000</c:v>
                </c:pt>
                <c:pt idx="3">
                  <c:v>2004</c:v>
                </c:pt>
                <c:pt idx="4">
                  <c:v>2008</c:v>
                </c:pt>
                <c:pt idx="5">
                  <c:v>2012</c:v>
                </c:pt>
              </c:numCache>
            </c:numRef>
          </c:xVal>
          <c:yVal>
            <c:numRef>
              <c:f>Sheet1!$D$11:$D$16</c:f>
              <c:numCache>
                <c:formatCode>_("$"* #,##0_);_("$"* \(#,##0\);_("$"* "-"??_);_(@_)</c:formatCode>
                <c:ptCount val="6"/>
                <c:pt idx="0">
                  <c:v>10900000</c:v>
                </c:pt>
                <c:pt idx="1">
                  <c:v>10200000</c:v>
                </c:pt>
                <c:pt idx="2">
                  <c:v>33800000</c:v>
                </c:pt>
                <c:pt idx="3">
                  <c:v>63900000</c:v>
                </c:pt>
                <c:pt idx="4">
                  <c:v>143600000</c:v>
                </c:pt>
                <c:pt idx="5">
                  <c:v>1000000000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353984"/>
        <c:axId val="138371072"/>
      </c:scatterChart>
      <c:valAx>
        <c:axId val="138353984"/>
        <c:scaling>
          <c:orientation val="minMax"/>
          <c:max val="2012"/>
          <c:min val="1992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crossAx val="138371072"/>
        <c:crosses val="autoZero"/>
        <c:crossBetween val="midCat"/>
        <c:majorUnit val="4"/>
      </c:valAx>
      <c:valAx>
        <c:axId val="138371072"/>
        <c:scaling>
          <c:orientation val="minMax"/>
          <c:max val="1000000000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crossAx val="138353984"/>
        <c:crosses val="autoZero"/>
        <c:crossBetween val="midCat"/>
        <c:majorUnit val="200000000"/>
      </c:valAx>
    </c:plotArea>
    <c:plotVisOnly val="1"/>
    <c:dispBlanksAs val="gap"/>
    <c:showDLblsOverMax val="0"/>
  </c:chart>
  <c:txPr>
    <a:bodyPr/>
    <a:lstStyle/>
    <a:p>
      <a:pPr>
        <a:defRPr sz="2400" b="1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cat>
            <c:strRef>
              <c:f>Sheet1!$B$4:$B$7</c:f>
              <c:strCache>
                <c:ptCount val="4"/>
                <c:pt idx="0">
                  <c:v>Super PACs</c:v>
                </c:pt>
                <c:pt idx="1">
                  <c:v>Pacs</c:v>
                </c:pt>
                <c:pt idx="2">
                  <c:v>501c</c:v>
                </c:pt>
                <c:pt idx="3">
                  <c:v>Unions</c:v>
                </c:pt>
              </c:strCache>
            </c:strRef>
          </c:cat>
          <c:val>
            <c:numRef>
              <c:f>Sheet1!$C$4:$C$7</c:f>
              <c:numCache>
                <c:formatCode>0%</c:formatCode>
                <c:ptCount val="4"/>
                <c:pt idx="0">
                  <c:v>0.61</c:v>
                </c:pt>
                <c:pt idx="1">
                  <c:v>0.09</c:v>
                </c:pt>
                <c:pt idx="2">
                  <c:v>0.28999999999999998</c:v>
                </c:pt>
                <c:pt idx="3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cat>
            <c:strRef>
              <c:f>Sheet1!$B$4:$B$7</c:f>
              <c:strCache>
                <c:ptCount val="4"/>
                <c:pt idx="0">
                  <c:v>Super PACs</c:v>
                </c:pt>
                <c:pt idx="1">
                  <c:v>Pacs</c:v>
                </c:pt>
                <c:pt idx="2">
                  <c:v>501c</c:v>
                </c:pt>
                <c:pt idx="3">
                  <c:v>Unions</c:v>
                </c:pt>
              </c:strCache>
            </c:strRef>
          </c:cat>
          <c:val>
            <c:numRef>
              <c:f>Sheet1!$C$4:$C$7</c:f>
              <c:numCache>
                <c:formatCode>0%</c:formatCode>
                <c:ptCount val="4"/>
                <c:pt idx="0">
                  <c:v>0.61</c:v>
                </c:pt>
                <c:pt idx="1">
                  <c:v>0.09</c:v>
                </c:pt>
                <c:pt idx="2">
                  <c:v>0.28999999999999998</c:v>
                </c:pt>
                <c:pt idx="3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cat>
            <c:strRef>
              <c:f>Sheet1!$B$4:$B$7</c:f>
              <c:strCache>
                <c:ptCount val="4"/>
                <c:pt idx="0">
                  <c:v>Super PACs</c:v>
                </c:pt>
                <c:pt idx="1">
                  <c:v>Pacs</c:v>
                </c:pt>
                <c:pt idx="2">
                  <c:v>501c</c:v>
                </c:pt>
                <c:pt idx="3">
                  <c:v>Unions</c:v>
                </c:pt>
              </c:strCache>
            </c:strRef>
          </c:cat>
          <c:val>
            <c:numRef>
              <c:f>Sheet1!$C$4:$C$7</c:f>
              <c:numCache>
                <c:formatCode>0%</c:formatCode>
                <c:ptCount val="4"/>
                <c:pt idx="0">
                  <c:v>0.61</c:v>
                </c:pt>
                <c:pt idx="1">
                  <c:v>0.09</c:v>
                </c:pt>
                <c:pt idx="2">
                  <c:v>0.28999999999999998</c:v>
                </c:pt>
                <c:pt idx="3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49226174314419"/>
          <c:y val="0.22092508563548199"/>
          <c:w val="0.71392780643798837"/>
          <c:h val="0.54769985319631653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'figs for Perspectives'!$J$3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'figs for Perspectives'!$C$4:$C$13</c:f>
              <c:numCache>
                <c:formatCode>_(* #,##0.00_);_(* \(#,##0.00\);_(* "-"??_);_(@_)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xVal>
          <c:yVal>
            <c:numRef>
              <c:f>'figs for Perspectives'!$J$4:$J$13</c:f>
              <c:numCache>
                <c:formatCode>0.000</c:formatCode>
                <c:ptCount val="10"/>
                <c:pt idx="0">
                  <c:v>0.3026332411192254</c:v>
                </c:pt>
                <c:pt idx="1">
                  <c:v>0.30640926460167961</c:v>
                </c:pt>
                <c:pt idx="2">
                  <c:v>0.30839424826809658</c:v>
                </c:pt>
                <c:pt idx="3">
                  <c:v>0.30989104315031224</c:v>
                </c:pt>
                <c:pt idx="4">
                  <c:v>0.31119681254152343</c:v>
                </c:pt>
                <c:pt idx="5">
                  <c:v>0.31244943860558183</c:v>
                </c:pt>
                <c:pt idx="6">
                  <c:v>0.31375520799679302</c:v>
                </c:pt>
                <c:pt idx="7">
                  <c:v>0.31525200287900856</c:v>
                </c:pt>
                <c:pt idx="8">
                  <c:v>0.31723698654542554</c:v>
                </c:pt>
                <c:pt idx="9">
                  <c:v>0.32101301002787985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79584"/>
        <c:axId val="136980160"/>
      </c:scatterChart>
      <c:valAx>
        <c:axId val="136979584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one"/>
        <c:spPr>
          <a:ln w="38100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6980160"/>
        <c:crosses val="autoZero"/>
        <c:crossBetween val="midCat"/>
        <c:majorUnit val="0.2"/>
      </c:valAx>
      <c:valAx>
        <c:axId val="136980160"/>
        <c:scaling>
          <c:orientation val="minMax"/>
          <c:max val="0.8"/>
          <c:min val="0"/>
        </c:scaling>
        <c:delete val="0"/>
        <c:axPos val="l"/>
        <c:numFmt formatCode=".0" sourceLinked="0"/>
        <c:majorTickMark val="out"/>
        <c:minorTickMark val="none"/>
        <c:tickLblPos val="none"/>
        <c:spPr>
          <a:ln w="38100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6979584"/>
        <c:crosses val="autoZero"/>
        <c:crossBetween val="midCat"/>
        <c:majorUnit val="0.2"/>
        <c:minorUnit val="0.1"/>
      </c:valAx>
    </c:plotArea>
    <c:plotVisOnly val="1"/>
    <c:dispBlanksAs val="gap"/>
    <c:showDLblsOverMax val="0"/>
  </c:chart>
  <c:txPr>
    <a:bodyPr/>
    <a:lstStyle/>
    <a:p>
      <a:pPr>
        <a:defRPr sz="28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49226174314419"/>
          <c:y val="0.22092508563548199"/>
          <c:w val="0.71392780643798837"/>
          <c:h val="0.54769985319631653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'figs for Perspectives'!$J$3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'figs for Perspectives'!$C$4:$C$13</c:f>
              <c:numCache>
                <c:formatCode>_(* #,##0.00_);_(* \(#,##0.00\);_(* "-"??_);_(@_)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xVal>
          <c:yVal>
            <c:numRef>
              <c:f>'figs for Perspectives'!$J$4:$J$13</c:f>
              <c:numCache>
                <c:formatCode>0.000</c:formatCode>
                <c:ptCount val="10"/>
                <c:pt idx="0">
                  <c:v>0.3026332411192254</c:v>
                </c:pt>
                <c:pt idx="1">
                  <c:v>0.30640926460167961</c:v>
                </c:pt>
                <c:pt idx="2">
                  <c:v>0.30839424826809658</c:v>
                </c:pt>
                <c:pt idx="3">
                  <c:v>0.30989104315031224</c:v>
                </c:pt>
                <c:pt idx="4">
                  <c:v>0.31119681254152343</c:v>
                </c:pt>
                <c:pt idx="5">
                  <c:v>0.31244943860558183</c:v>
                </c:pt>
                <c:pt idx="6">
                  <c:v>0.31375520799679302</c:v>
                </c:pt>
                <c:pt idx="7">
                  <c:v>0.31525200287900856</c:v>
                </c:pt>
                <c:pt idx="8">
                  <c:v>0.31723698654542554</c:v>
                </c:pt>
                <c:pt idx="9">
                  <c:v>0.32101301002787985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82464"/>
        <c:axId val="136983040"/>
      </c:scatterChart>
      <c:valAx>
        <c:axId val="136982464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one"/>
        <c:spPr>
          <a:ln w="38100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6983040"/>
        <c:crosses val="autoZero"/>
        <c:crossBetween val="midCat"/>
        <c:majorUnit val="0.2"/>
      </c:valAx>
      <c:valAx>
        <c:axId val="136983040"/>
        <c:scaling>
          <c:orientation val="minMax"/>
          <c:max val="0.8"/>
          <c:min val="0"/>
        </c:scaling>
        <c:delete val="0"/>
        <c:axPos val="l"/>
        <c:numFmt formatCode=".0" sourceLinked="0"/>
        <c:majorTickMark val="out"/>
        <c:minorTickMark val="none"/>
        <c:tickLblPos val="none"/>
        <c:spPr>
          <a:ln w="38100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6982464"/>
        <c:crosses val="autoZero"/>
        <c:crossBetween val="midCat"/>
        <c:majorUnit val="0.2"/>
        <c:minorUnit val="0.1"/>
      </c:valAx>
    </c:plotArea>
    <c:plotVisOnly val="1"/>
    <c:dispBlanksAs val="gap"/>
    <c:showDLblsOverMax val="0"/>
  </c:chart>
  <c:txPr>
    <a:bodyPr/>
    <a:lstStyle/>
    <a:p>
      <a:pPr>
        <a:defRPr sz="2800" b="1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49226174314419"/>
          <c:y val="0.22092508563548199"/>
          <c:w val="0.71392780643798837"/>
          <c:h val="0.54769985319631653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'figs for Perspectives'!$J$3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'figs for Perspectives'!$C$4:$C$13</c:f>
              <c:numCache>
                <c:formatCode>_(* #,##0.00_);_(* \(#,##0.00\);_(* "-"??_);_(@_)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xVal>
          <c:yVal>
            <c:numRef>
              <c:f>'figs for Perspectives'!$J$4:$J$13</c:f>
              <c:numCache>
                <c:formatCode>0.000</c:formatCode>
                <c:ptCount val="10"/>
                <c:pt idx="0">
                  <c:v>0.3026332411192254</c:v>
                </c:pt>
                <c:pt idx="1">
                  <c:v>0.30640926460167961</c:v>
                </c:pt>
                <c:pt idx="2">
                  <c:v>0.30839424826809658</c:v>
                </c:pt>
                <c:pt idx="3">
                  <c:v>0.30989104315031224</c:v>
                </c:pt>
                <c:pt idx="4">
                  <c:v>0.31119681254152343</c:v>
                </c:pt>
                <c:pt idx="5">
                  <c:v>0.31244943860558183</c:v>
                </c:pt>
                <c:pt idx="6">
                  <c:v>0.31375520799679302</c:v>
                </c:pt>
                <c:pt idx="7">
                  <c:v>0.31525200287900856</c:v>
                </c:pt>
                <c:pt idx="8">
                  <c:v>0.31723698654542554</c:v>
                </c:pt>
                <c:pt idx="9">
                  <c:v>0.32101301002787985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85344"/>
        <c:axId val="136985920"/>
      </c:scatterChart>
      <c:valAx>
        <c:axId val="136985344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one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6985920"/>
        <c:crosses val="autoZero"/>
        <c:crossBetween val="midCat"/>
        <c:majorUnit val="0.2"/>
      </c:valAx>
      <c:valAx>
        <c:axId val="136985920"/>
        <c:scaling>
          <c:orientation val="minMax"/>
          <c:max val="0.8"/>
          <c:min val="0"/>
        </c:scaling>
        <c:delete val="0"/>
        <c:axPos val="l"/>
        <c:numFmt formatCode=".0" sourceLinked="0"/>
        <c:majorTickMark val="out"/>
        <c:minorTickMark val="none"/>
        <c:tickLblPos val="none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6985344"/>
        <c:crosses val="autoZero"/>
        <c:crossBetween val="midCat"/>
        <c:majorUnit val="0.2"/>
        <c:minorUnit val="0.1"/>
      </c:valAx>
    </c:plotArea>
    <c:plotVisOnly val="1"/>
    <c:dispBlanksAs val="gap"/>
    <c:showDLblsOverMax val="0"/>
  </c:chart>
  <c:txPr>
    <a:bodyPr/>
    <a:lstStyle/>
    <a:p>
      <a:pPr>
        <a:defRPr sz="2800" b="1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49226174314419"/>
          <c:y val="0.22092508563548199"/>
          <c:w val="0.71392780643798837"/>
          <c:h val="0.54769985319631653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'figs for Perspectives'!$J$3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'figs for Perspectives'!$C$4:$C$13</c:f>
              <c:numCache>
                <c:formatCode>_(* #,##0.00_);_(* \(#,##0.00\);_(* "-"??_);_(@_)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xVal>
          <c:yVal>
            <c:numRef>
              <c:f>'figs for Perspectives'!$J$4:$J$13</c:f>
              <c:numCache>
                <c:formatCode>0.000</c:formatCode>
                <c:ptCount val="10"/>
                <c:pt idx="0">
                  <c:v>0.3026332411192254</c:v>
                </c:pt>
                <c:pt idx="1">
                  <c:v>0.30640926460167961</c:v>
                </c:pt>
                <c:pt idx="2">
                  <c:v>0.30839424826809658</c:v>
                </c:pt>
                <c:pt idx="3">
                  <c:v>0.30989104315031224</c:v>
                </c:pt>
                <c:pt idx="4">
                  <c:v>0.31119681254152343</c:v>
                </c:pt>
                <c:pt idx="5">
                  <c:v>0.31244943860558183</c:v>
                </c:pt>
                <c:pt idx="6">
                  <c:v>0.31375520799679302</c:v>
                </c:pt>
                <c:pt idx="7">
                  <c:v>0.31525200287900856</c:v>
                </c:pt>
                <c:pt idx="8">
                  <c:v>0.31723698654542554</c:v>
                </c:pt>
                <c:pt idx="9">
                  <c:v>0.32101301002787985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05312"/>
        <c:axId val="137005888"/>
      </c:scatterChart>
      <c:valAx>
        <c:axId val="137005312"/>
        <c:scaling>
          <c:orientation val="minMax"/>
          <c:max val="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Percent Support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7005888"/>
        <c:crosses val="autoZero"/>
        <c:crossBetween val="midCat"/>
        <c:majorUnit val="0.2"/>
      </c:valAx>
      <c:valAx>
        <c:axId val="137005888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 smtClean="0"/>
                  <a:t>Probability that  </a:t>
                </a:r>
              </a:p>
              <a:p>
                <a:pPr>
                  <a:defRPr sz="2400"/>
                </a:pPr>
                <a:r>
                  <a:rPr lang="en-US" sz="2400" dirty="0" smtClean="0"/>
                  <a:t>policy is adopted</a:t>
                </a:r>
              </a:p>
              <a:p>
                <a:pPr>
                  <a:defRPr sz="2400"/>
                </a:pPr>
                <a:endParaRPr lang="en-US" sz="2400" dirty="0"/>
              </a:p>
            </c:rich>
          </c:tx>
          <c:layout>
            <c:manualLayout>
              <c:xMode val="edge"/>
              <c:yMode val="edge"/>
              <c:x val="0"/>
              <c:y val="0.28843231460474222"/>
            </c:manualLayout>
          </c:layout>
          <c:overlay val="0"/>
        </c:title>
        <c:numFmt formatCode=".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37005312"/>
        <c:crosses val="autoZero"/>
        <c:crossBetween val="midCat"/>
        <c:majorUnit val="0.2"/>
        <c:minorUnit val="0.1"/>
      </c:valAx>
    </c:plotArea>
    <c:plotVisOnly val="1"/>
    <c:dispBlanksAs val="gap"/>
    <c:showDLblsOverMax val="0"/>
  </c:chart>
  <c:txPr>
    <a:bodyPr/>
    <a:lstStyle/>
    <a:p>
      <a:pPr>
        <a:defRPr sz="2800" b="1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57405733567476"/>
          <c:y val="9.9745188101487317E-2"/>
          <c:w val="0.80010497337190778"/>
          <c:h val="0.64628827646544196"/>
        </c:manualLayout>
      </c:layout>
      <c:scatterChart>
        <c:scatterStyle val="lineMarker"/>
        <c:varyColors val="0"/>
        <c:ser>
          <c:idx val="0"/>
          <c:order val="0"/>
          <c:tx>
            <c:strRef>
              <c:f>elites!$J$3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elites!$C$4:$C$13</c:f>
              <c:numCache>
                <c:formatCode>_(* #,##0.00_);_(* \(#,##0.00\);_(* "-"??_);_(@_)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xVal>
          <c:yVal>
            <c:numRef>
              <c:f>elites!$J$4:$J$13</c:f>
              <c:numCache>
                <c:formatCode>0.000</c:formatCode>
                <c:ptCount val="10"/>
                <c:pt idx="0">
                  <c:v>2.1203174383098752E-2</c:v>
                </c:pt>
                <c:pt idx="1">
                  <c:v>0.14061574867810314</c:v>
                </c:pt>
                <c:pt idx="2">
                  <c:v>0.20338866591280411</c:v>
                </c:pt>
                <c:pt idx="3">
                  <c:v>0.25072315175683446</c:v>
                </c:pt>
                <c:pt idx="4">
                  <c:v>0.29201666732014547</c:v>
                </c:pt>
                <c:pt idx="5">
                  <c:v>0.33162958382695978</c:v>
                </c:pt>
                <c:pt idx="6">
                  <c:v>0.3729230993902708</c:v>
                </c:pt>
                <c:pt idx="7">
                  <c:v>0.42025758523430112</c:v>
                </c:pt>
                <c:pt idx="8">
                  <c:v>0.48303050246900214</c:v>
                </c:pt>
                <c:pt idx="9">
                  <c:v>0.60244307676400632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32192"/>
        <c:axId val="137032768"/>
      </c:scatterChart>
      <c:valAx>
        <c:axId val="137032192"/>
        <c:scaling>
          <c:orientation val="minMax"/>
          <c:max val="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Percent Support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37032768"/>
        <c:crosses val="autoZero"/>
        <c:crossBetween val="midCat"/>
        <c:majorUnit val="0.2"/>
      </c:valAx>
      <c:valAx>
        <c:axId val="137032768"/>
        <c:scaling>
          <c:orientation val="minMax"/>
          <c:max val="0.70000000000000007"/>
          <c:min val="0"/>
        </c:scaling>
        <c:delete val="0"/>
        <c:axPos val="l"/>
        <c:numFmt formatCode=".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137032192"/>
        <c:crosses val="autoZero"/>
        <c:crossBetween val="midCat"/>
        <c:majorUnit val="0.1"/>
        <c:minorUnit val="0.1"/>
      </c:valAx>
    </c:plotArea>
    <c:plotVisOnly val="1"/>
    <c:dispBlanksAs val="gap"/>
    <c:showDLblsOverMax val="0"/>
  </c:chart>
  <c:spPr>
    <a:ln w="38100"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53990626499771"/>
          <c:y val="9.3867279686870433E-2"/>
          <c:w val="0.8271970432829755"/>
          <c:h val="0.65549919415184477"/>
        </c:manualLayout>
      </c:layout>
      <c:scatterChart>
        <c:scatterStyle val="lineMarker"/>
        <c:varyColors val="0"/>
        <c:ser>
          <c:idx val="0"/>
          <c:order val="0"/>
          <c:tx>
            <c:strRef>
              <c:f>elites!$J$16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elites!$D$73:$D$107</c:f>
              <c:numCache>
                <c:formatCode>0.0</c:formatCode>
                <c:ptCount val="35"/>
                <c:pt idx="0">
                  <c:v>-21.722222222222221</c:v>
                </c:pt>
                <c:pt idx="1">
                  <c:v>-20.444444444444443</c:v>
                </c:pt>
                <c:pt idx="2">
                  <c:v>-19.166666666666668</c:v>
                </c:pt>
                <c:pt idx="3">
                  <c:v>-17.888888888888889</c:v>
                </c:pt>
                <c:pt idx="4">
                  <c:v>-16.611111111111111</c:v>
                </c:pt>
                <c:pt idx="5">
                  <c:v>-15.333333333333334</c:v>
                </c:pt>
                <c:pt idx="6">
                  <c:v>-14.055555555555557</c:v>
                </c:pt>
                <c:pt idx="7">
                  <c:v>-12.777777777777779</c:v>
                </c:pt>
                <c:pt idx="8">
                  <c:v>-11.5</c:v>
                </c:pt>
                <c:pt idx="9">
                  <c:v>-10.222222222222223</c:v>
                </c:pt>
                <c:pt idx="10">
                  <c:v>-8.9444444444444464</c:v>
                </c:pt>
                <c:pt idx="11">
                  <c:v>-7.6666666666666679</c:v>
                </c:pt>
                <c:pt idx="12">
                  <c:v>-6.3888888888888893</c:v>
                </c:pt>
                <c:pt idx="13">
                  <c:v>-5.1111111111111143</c:v>
                </c:pt>
                <c:pt idx="14">
                  <c:v>-3.8333333333333357</c:v>
                </c:pt>
                <c:pt idx="15">
                  <c:v>-2.5555555555555571</c:v>
                </c:pt>
                <c:pt idx="16">
                  <c:v>-1.2777777777777786</c:v>
                </c:pt>
                <c:pt idx="17">
                  <c:v>0</c:v>
                </c:pt>
                <c:pt idx="18">
                  <c:v>1.277777777777775</c:v>
                </c:pt>
                <c:pt idx="19">
                  <c:v>2.5555555555555536</c:v>
                </c:pt>
                <c:pt idx="20">
                  <c:v>3.8333333333333321</c:v>
                </c:pt>
                <c:pt idx="21">
                  <c:v>5.1111111111111072</c:v>
                </c:pt>
                <c:pt idx="22">
                  <c:v>6.3888888888888857</c:v>
                </c:pt>
                <c:pt idx="23">
                  <c:v>7.6666666666666643</c:v>
                </c:pt>
                <c:pt idx="24">
                  <c:v>8.9444444444444429</c:v>
                </c:pt>
                <c:pt idx="25">
                  <c:v>10.222222222222221</c:v>
                </c:pt>
                <c:pt idx="26">
                  <c:v>11.5</c:v>
                </c:pt>
                <c:pt idx="27">
                  <c:v>12.777777777777771</c:v>
                </c:pt>
                <c:pt idx="28">
                  <c:v>14.05555555555555</c:v>
                </c:pt>
                <c:pt idx="29">
                  <c:v>15.333333333333329</c:v>
                </c:pt>
                <c:pt idx="30">
                  <c:v>16.611111111111107</c:v>
                </c:pt>
                <c:pt idx="31">
                  <c:v>17.888888888888886</c:v>
                </c:pt>
                <c:pt idx="32">
                  <c:v>19.166666666666664</c:v>
                </c:pt>
                <c:pt idx="33">
                  <c:v>20.444444444444443</c:v>
                </c:pt>
                <c:pt idx="34">
                  <c:v>21.722222222222221</c:v>
                </c:pt>
              </c:numCache>
            </c:numRef>
          </c:xVal>
          <c:yVal>
            <c:numRef>
              <c:f>elites!$K$73:$K$107</c:f>
              <c:numCache>
                <c:formatCode>0.000</c:formatCode>
                <c:ptCount val="35"/>
                <c:pt idx="0">
                  <c:v>3.8604288353676817E-2</c:v>
                </c:pt>
                <c:pt idx="1">
                  <c:v>4.3667228778055643E-2</c:v>
                </c:pt>
                <c:pt idx="2">
                  <c:v>4.9041300768488165E-2</c:v>
                </c:pt>
                <c:pt idx="3">
                  <c:v>5.4767262451933994E-2</c:v>
                </c:pt>
                <c:pt idx="4">
                  <c:v>6.0894445761485137E-2</c:v>
                </c:pt>
                <c:pt idx="5">
                  <c:v>6.7483343753219127E-2</c:v>
                </c:pt>
                <c:pt idx="6">
                  <c:v>7.4609254110549694E-2</c:v>
                </c:pt>
                <c:pt idx="7">
                  <c:v>8.2367542584650344E-2</c:v>
                </c:pt>
                <c:pt idx="8">
                  <c:v>9.088147575678257E-2</c:v>
                </c:pt>
                <c:pt idx="9">
                  <c:v>0.10031429260237537</c:v>
                </c:pt>
                <c:pt idx="10">
                  <c:v>0.11088860533170355</c:v>
                </c:pt>
                <c:pt idx="11">
                  <c:v>0.12291921703980885</c:v>
                </c:pt>
                <c:pt idx="12">
                  <c:v>0.1368723046325476</c:v>
                </c:pt>
                <c:pt idx="13">
                  <c:v>0.15348134049011705</c:v>
                </c:pt>
                <c:pt idx="14">
                  <c:v>0.17400087626869398</c:v>
                </c:pt>
                <c:pt idx="15">
                  <c:v>0.20085832114345342</c:v>
                </c:pt>
                <c:pt idx="16">
                  <c:v>0.23981252587290317</c:v>
                </c:pt>
                <c:pt idx="17">
                  <c:v>0.31182312557355257</c:v>
                </c:pt>
                <c:pt idx="18">
                  <c:v>0.38383372527420184</c:v>
                </c:pt>
                <c:pt idx="19">
                  <c:v>0.42278793000365161</c:v>
                </c:pt>
                <c:pt idx="20">
                  <c:v>0.44964537487841122</c:v>
                </c:pt>
                <c:pt idx="21">
                  <c:v>0.47016491065698801</c:v>
                </c:pt>
                <c:pt idx="22">
                  <c:v>0.48677394651455769</c:v>
                </c:pt>
                <c:pt idx="23">
                  <c:v>0.50072703410729624</c:v>
                </c:pt>
                <c:pt idx="24">
                  <c:v>0.51275764581540162</c:v>
                </c:pt>
                <c:pt idx="25">
                  <c:v>0.5233319585447298</c:v>
                </c:pt>
                <c:pt idx="26">
                  <c:v>0.53276477539032263</c:v>
                </c:pt>
                <c:pt idx="27">
                  <c:v>0.54127870856245475</c:v>
                </c:pt>
                <c:pt idx="28">
                  <c:v>0.5490369970365554</c:v>
                </c:pt>
                <c:pt idx="29">
                  <c:v>0.55616290739388596</c:v>
                </c:pt>
                <c:pt idx="30">
                  <c:v>0.56275180538561997</c:v>
                </c:pt>
                <c:pt idx="31">
                  <c:v>0.56887898869517117</c:v>
                </c:pt>
                <c:pt idx="32">
                  <c:v>0.57460495037861703</c:v>
                </c:pt>
                <c:pt idx="33">
                  <c:v>0.57997902236904952</c:v>
                </c:pt>
                <c:pt idx="34">
                  <c:v>0.58504196279342835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34496"/>
        <c:axId val="137035072"/>
      </c:scatterChart>
      <c:valAx>
        <c:axId val="137034496"/>
        <c:scaling>
          <c:orientation val="minMax"/>
          <c:max val="24"/>
          <c:min val="-24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Degree of Support </a:t>
                </a:r>
                <a:r>
                  <a:rPr lang="en-US" sz="1400" dirty="0"/>
                  <a:t>or Opposition</a:t>
                </a:r>
              </a:p>
            </c:rich>
          </c:tx>
          <c:layout>
            <c:manualLayout>
              <c:xMode val="edge"/>
              <c:yMode val="edge"/>
              <c:x val="0.19983673300679936"/>
              <c:y val="0.86265973061647383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137035072"/>
        <c:crosses val="autoZero"/>
        <c:crossBetween val="midCat"/>
        <c:majorUnit val="8"/>
      </c:valAx>
      <c:valAx>
        <c:axId val="137035072"/>
        <c:scaling>
          <c:orientation val="minMax"/>
        </c:scaling>
        <c:delete val="0"/>
        <c:axPos val="l"/>
        <c:numFmt formatCode=".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137034496"/>
        <c:crossesAt val="-25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49226174314419"/>
          <c:y val="0.15070501603966169"/>
          <c:w val="0.71392780643798837"/>
          <c:h val="0.61791994750656165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'figs for Perspectives'!$J$3</c:f>
              <c:strCache>
                <c:ptCount val="1"/>
                <c:pt idx="0">
                  <c:v>out2b hat</c:v>
                </c:pt>
              </c:strCache>
            </c:strRef>
          </c:tx>
          <c:spPr>
            <a:ln w="762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'figs for Perspectives'!$C$4:$C$13</c:f>
              <c:numCache>
                <c:formatCode>_(* #,##0.00_);_(* \(#,##0.00\);_(* "-"??_);_(@_)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xVal>
          <c:yVal>
            <c:numRef>
              <c:f>'figs for Perspectives'!$J$4:$J$13</c:f>
              <c:numCache>
                <c:formatCode>0.000</c:formatCode>
                <c:ptCount val="10"/>
                <c:pt idx="0">
                  <c:v>0.3026332411192254</c:v>
                </c:pt>
                <c:pt idx="1">
                  <c:v>0.30640926460167961</c:v>
                </c:pt>
                <c:pt idx="2">
                  <c:v>0.30839424826809658</c:v>
                </c:pt>
                <c:pt idx="3">
                  <c:v>0.30989104315031224</c:v>
                </c:pt>
                <c:pt idx="4">
                  <c:v>0.31119681254152343</c:v>
                </c:pt>
                <c:pt idx="5">
                  <c:v>0.31244943860558183</c:v>
                </c:pt>
                <c:pt idx="6">
                  <c:v>0.31375520799679302</c:v>
                </c:pt>
                <c:pt idx="7">
                  <c:v>0.31525200287900856</c:v>
                </c:pt>
                <c:pt idx="8">
                  <c:v>0.31723698654542554</c:v>
                </c:pt>
                <c:pt idx="9">
                  <c:v>0.32101301002787985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659520"/>
        <c:axId val="137660096"/>
      </c:scatterChart>
      <c:valAx>
        <c:axId val="13765952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37660096"/>
        <c:crosses val="autoZero"/>
        <c:crossBetween val="midCat"/>
        <c:majorUnit val="0.2"/>
      </c:valAx>
      <c:valAx>
        <c:axId val="137660096"/>
        <c:scaling>
          <c:orientation val="minMax"/>
          <c:max val="0.70000000000000007"/>
          <c:min val="0"/>
        </c:scaling>
        <c:delete val="0"/>
        <c:axPos val="l"/>
        <c:numFmt formatCode=".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37659520"/>
        <c:crosses val="autoZero"/>
        <c:crossBetween val="midCat"/>
        <c:majorUnit val="0.1"/>
        <c:minorUnit val="0.1"/>
      </c:valAx>
    </c:plotArea>
    <c:plotVisOnly val="1"/>
    <c:dispBlanksAs val="gap"/>
    <c:showDLblsOverMax val="0"/>
  </c:chart>
  <c:txPr>
    <a:bodyPr/>
    <a:lstStyle/>
    <a:p>
      <a:pPr>
        <a:defRPr sz="2800" b="1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6062992125983"/>
          <c:y val="5.5914625255176438E-2"/>
          <c:w val="0.85362204724409452"/>
          <c:h val="0.7921551472732575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Share of all contributions</c:v>
                </c:pt>
              </c:strCache>
            </c:strRef>
          </c:tx>
          <c:spPr>
            <a:ln w="571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Sheet1!$B$3:$B$19</c:f>
              <c:numCache>
                <c:formatCode>General</c:formatCode>
                <c:ptCount val="17"/>
                <c:pt idx="0">
                  <c:v>1980</c:v>
                </c:pt>
                <c:pt idx="1">
                  <c:v>1982</c:v>
                </c:pt>
                <c:pt idx="2">
                  <c:v>1984</c:v>
                </c:pt>
                <c:pt idx="3">
                  <c:v>1986</c:v>
                </c:pt>
                <c:pt idx="4">
                  <c:v>1988</c:v>
                </c:pt>
                <c:pt idx="5">
                  <c:v>1990</c:v>
                </c:pt>
                <c:pt idx="6">
                  <c:v>1992</c:v>
                </c:pt>
                <c:pt idx="7">
                  <c:v>1994</c:v>
                </c:pt>
                <c:pt idx="8">
                  <c:v>1996</c:v>
                </c:pt>
                <c:pt idx="9">
                  <c:v>1998</c:v>
                </c:pt>
                <c:pt idx="10">
                  <c:v>2000</c:v>
                </c:pt>
                <c:pt idx="11">
                  <c:v>2002</c:v>
                </c:pt>
                <c:pt idx="12">
                  <c:v>2004</c:v>
                </c:pt>
                <c:pt idx="13">
                  <c:v>2006</c:v>
                </c:pt>
                <c:pt idx="14">
                  <c:v>2008</c:v>
                </c:pt>
                <c:pt idx="15">
                  <c:v>2010</c:v>
                </c:pt>
                <c:pt idx="16">
                  <c:v>2012</c:v>
                </c:pt>
              </c:numCache>
            </c:numRef>
          </c:cat>
          <c:val>
            <c:numRef>
              <c:f>Sheet1!$C$3:$C$19</c:f>
              <c:numCache>
                <c:formatCode>0%</c:formatCode>
                <c:ptCount val="17"/>
                <c:pt idx="0">
                  <c:v>0.15</c:v>
                </c:pt>
                <c:pt idx="1">
                  <c:v>0.08</c:v>
                </c:pt>
                <c:pt idx="2">
                  <c:v>0.11</c:v>
                </c:pt>
                <c:pt idx="3">
                  <c:v>0.17</c:v>
                </c:pt>
                <c:pt idx="4">
                  <c:v>0.12</c:v>
                </c:pt>
                <c:pt idx="5">
                  <c:v>0.13</c:v>
                </c:pt>
                <c:pt idx="6">
                  <c:v>0.16</c:v>
                </c:pt>
                <c:pt idx="7">
                  <c:v>0.16</c:v>
                </c:pt>
                <c:pt idx="8">
                  <c:v>0.19</c:v>
                </c:pt>
                <c:pt idx="9">
                  <c:v>0.19</c:v>
                </c:pt>
                <c:pt idx="10">
                  <c:v>0.22</c:v>
                </c:pt>
                <c:pt idx="11">
                  <c:v>0.25</c:v>
                </c:pt>
                <c:pt idx="12">
                  <c:v>0.3</c:v>
                </c:pt>
                <c:pt idx="13">
                  <c:v>0.28000000000000003</c:v>
                </c:pt>
                <c:pt idx="14">
                  <c:v>0.28000000000000003</c:v>
                </c:pt>
                <c:pt idx="15">
                  <c:v>0.28999999999999998</c:v>
                </c:pt>
                <c:pt idx="16">
                  <c:v>0.42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8048"/>
        <c:axId val="137672320"/>
      </c:lineChart>
      <c:catAx>
        <c:axId val="138178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 rot="-2700000"/>
          <a:lstStyle/>
          <a:p>
            <a:pPr>
              <a:defRPr/>
            </a:pPr>
            <a:endParaRPr lang="en-US"/>
          </a:p>
        </c:txPr>
        <c:crossAx val="137672320"/>
        <c:crosses val="autoZero"/>
        <c:auto val="1"/>
        <c:lblAlgn val="ctr"/>
        <c:lblOffset val="100"/>
        <c:noMultiLvlLbl val="0"/>
      </c:catAx>
      <c:valAx>
        <c:axId val="137672320"/>
        <c:scaling>
          <c:orientation val="minMax"/>
          <c:max val="0.5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crossAx val="138178048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2000" b="1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0.11494</cdr:x>
      <cdr:y>0.01695</cdr:y>
    </cdr:from>
    <cdr:to>
      <cdr:x>0.99299</cdr:x>
      <cdr:y>0.13559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0" y="76200"/>
          <a:ext cx="5820937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 rtl="0"/>
          <a:r>
            <a:rPr lang="en-US" sz="2800" b="1" dirty="0">
              <a:solidFill>
                <a:srgbClr val="C00000"/>
              </a:solidFill>
            </a:rPr>
            <a:t>A</a:t>
          </a:r>
          <a:r>
            <a:rPr lang="en-US" sz="2800" b="1" dirty="0" smtClean="0">
              <a:solidFill>
                <a:srgbClr val="C00000"/>
              </a:solidFill>
            </a:rPr>
            <a:t>verage Citizens’ Policy Influence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0.11494</cdr:x>
      <cdr:y>0.01695</cdr:y>
    </cdr:from>
    <cdr:to>
      <cdr:x>0.99299</cdr:x>
      <cdr:y>0.13559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0" y="76200"/>
          <a:ext cx="5820937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 rtl="0"/>
          <a:r>
            <a:rPr lang="en-US" sz="2800" b="1" dirty="0">
              <a:solidFill>
                <a:srgbClr val="C00000"/>
              </a:solidFill>
            </a:rPr>
            <a:t>A</a:t>
          </a:r>
          <a:r>
            <a:rPr lang="en-US" sz="2800" b="1" dirty="0" smtClean="0">
              <a:solidFill>
                <a:srgbClr val="C00000"/>
              </a:solidFill>
            </a:rPr>
            <a:t>verage Citizens’ Policy Influence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/>
            </a:lvl1pPr>
          </a:lstStyle>
          <a:p>
            <a:fld id="{F8185561-2424-430B-A3CD-A386F0CEB438}" type="datetimeFigureOut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r">
              <a:defRPr sz="1200"/>
            </a:lvl1pPr>
          </a:lstStyle>
          <a:p>
            <a:fld id="{4D47231E-97D3-4F66-B8A0-A4A6CC4624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/>
            </a:lvl1pPr>
          </a:lstStyle>
          <a:p>
            <a:fld id="{0FB17CAA-E3BC-4470-94A9-3CFE6898EF84}" type="datetimeFigureOut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30" tIns="44865" rIns="89730" bIns="448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89730" tIns="44865" rIns="89730" bIns="448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r">
              <a:defRPr sz="1200"/>
            </a:lvl1pPr>
          </a:lstStyle>
          <a:p>
            <a:fld id="{7F33326F-8A3B-4E40-AD9A-4BDC51CBC1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4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Revised 9-19-2014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0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7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2000</a:t>
            </a:r>
          </a:p>
          <a:p>
            <a:endParaRPr lang="en-US" dirty="0" smtClean="0"/>
          </a:p>
          <a:p>
            <a:r>
              <a:rPr lang="en-US" dirty="0" smtClean="0"/>
              <a:t>1980s, 1990s, 2000s</a:t>
            </a:r>
          </a:p>
          <a:p>
            <a:endParaRPr lang="en-US" dirty="0" smtClean="0"/>
          </a:p>
          <a:p>
            <a:r>
              <a:rPr lang="en-US" dirty="0" smtClean="0"/>
              <a:t>all areas</a:t>
            </a:r>
            <a:r>
              <a:rPr lang="en-US" baseline="0" dirty="0" smtClean="0"/>
              <a:t> of fed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9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2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</a:p>
          <a:p>
            <a:r>
              <a:rPr lang="en-US" dirty="0" smtClean="0"/>
              <a:t>High</a:t>
            </a:r>
          </a:p>
          <a:p>
            <a:endParaRPr lang="en-US" dirty="0" smtClean="0"/>
          </a:p>
          <a:p>
            <a:r>
              <a:rPr lang="en-US" dirty="0" smtClean="0"/>
              <a:t>“net IG alignment”  =  # groups (list most powerful)…</a:t>
            </a:r>
          </a:p>
          <a:p>
            <a:endParaRPr lang="en-US" dirty="0" smtClean="0"/>
          </a:p>
          <a:p>
            <a:r>
              <a:rPr lang="en-US" dirty="0" smtClean="0"/>
              <a:t>A significant</a:t>
            </a:r>
            <a:r>
              <a:rPr lang="en-US" baseline="0" dirty="0" smtClean="0"/>
              <a:t> endeavor (2000 Q’s, many decades)</a:t>
            </a:r>
          </a:p>
          <a:p>
            <a:r>
              <a:rPr lang="en-US" baseline="0" dirty="0" smtClean="0"/>
              <a:t>   result: more comprehensive dataset</a:t>
            </a:r>
          </a:p>
          <a:p>
            <a:r>
              <a:rPr lang="en-US" baseline="0" dirty="0" smtClean="0"/>
              <a:t>    </a:t>
            </a:r>
            <a:r>
              <a:rPr lang="en-US" baseline="0" dirty="0" smtClean="0"/>
              <a:t>   …allowed…to measure </a:t>
            </a:r>
            <a:r>
              <a:rPr lang="en-US" baseline="0" dirty="0" smtClean="0"/>
              <a:t>influences on government policymaking…new ways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13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model:</a:t>
            </a:r>
            <a:r>
              <a:rPr lang="en-US" baseline="0" dirty="0" smtClean="0"/>
              <a:t> predict policy outcomes…INDEPENDENT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4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methods/results :  book;  this month’s issue…</a:t>
            </a:r>
          </a:p>
          <a:p>
            <a:endParaRPr lang="en-US" dirty="0" smtClean="0"/>
          </a:p>
          <a:p>
            <a:r>
              <a:rPr lang="en-US" dirty="0" smtClean="0"/>
              <a:t>(list of references and sources for</a:t>
            </a:r>
            <a:r>
              <a:rPr lang="en-US" baseline="0" dirty="0" smtClean="0"/>
              <a:t> more </a:t>
            </a:r>
            <a:r>
              <a:rPr lang="en-US" dirty="0" smtClean="0"/>
              <a:t>information related to my talk</a:t>
            </a:r>
          </a:p>
          <a:p>
            <a:r>
              <a:rPr lang="en-US" dirty="0" smtClean="0"/>
              <a:t>   on symposium’s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39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SLIDE…</a:t>
            </a:r>
          </a:p>
          <a:p>
            <a:endParaRPr lang="en-US" dirty="0" smtClean="0"/>
          </a:p>
          <a:p>
            <a:r>
              <a:rPr lang="en-US" dirty="0" smtClean="0"/>
              <a:t>core finding: unsettling line … deeply disturbing</a:t>
            </a:r>
          </a:p>
          <a:p>
            <a:endParaRPr lang="en-US" dirty="0" smtClean="0"/>
          </a:p>
          <a:p>
            <a:r>
              <a:rPr lang="en-US" dirty="0" smtClean="0"/>
              <a:t>implication:</a:t>
            </a:r>
            <a:r>
              <a:rPr lang="en-US" baseline="0" dirty="0" smtClean="0"/>
              <a:t> our society is a democracy in name only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what most Americans think America should be</a:t>
            </a:r>
          </a:p>
          <a:p>
            <a:r>
              <a:rPr lang="en-US" baseline="0" dirty="0" smtClean="0"/>
              <a:t>   maybe not even what most Americans think America 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graphs depict </a:t>
            </a:r>
            <a:r>
              <a:rPr lang="en-US" baseline="0" dirty="0" smtClean="0"/>
              <a:t>a society where powerful call shots</a:t>
            </a:r>
          </a:p>
          <a:p>
            <a:r>
              <a:rPr lang="en-US" baseline="0" dirty="0" smtClean="0"/>
              <a:t>   average citizens reduced to bystanders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1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So? </a:t>
            </a:r>
          </a:p>
          <a:p>
            <a:endParaRPr lang="en-US" dirty="0" smtClean="0"/>
          </a:p>
          <a:p>
            <a:r>
              <a:rPr lang="en-US" dirty="0" smtClean="0"/>
              <a:t>seems rather undemocratic</a:t>
            </a:r>
          </a:p>
          <a:p>
            <a:r>
              <a:rPr lang="en-US" dirty="0" smtClean="0"/>
              <a:t>but what DIFFERENCE does it make?</a:t>
            </a:r>
          </a:p>
          <a:p>
            <a:endParaRPr lang="en-US" dirty="0" smtClean="0"/>
          </a:p>
          <a:p>
            <a:r>
              <a:rPr lang="en-US" dirty="0" smtClean="0"/>
              <a:t>Think about prominent</a:t>
            </a:r>
            <a:r>
              <a:rPr lang="en-US" baseline="0" dirty="0" smtClean="0"/>
              <a:t> policies…past decades</a:t>
            </a:r>
          </a:p>
          <a:p>
            <a:r>
              <a:rPr lang="en-US" baseline="0" dirty="0" smtClean="0"/>
              <a:t>    some idiosyncratic: wars Iraq, Afghanistan (less </a:t>
            </a:r>
            <a:r>
              <a:rPr lang="en-US" baseline="0" dirty="0" err="1" smtClean="0"/>
              <a:t>ideo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 some represented long-term trends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13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NAFTA: North Am…</a:t>
            </a:r>
          </a:p>
          <a:p>
            <a:endParaRPr lang="en-US" dirty="0" smtClean="0"/>
          </a:p>
          <a:p>
            <a:r>
              <a:rPr lang="en-US" dirty="0" smtClean="0"/>
              <a:t>signed under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Pres</a:t>
            </a:r>
            <a:r>
              <a:rPr lang="en-US" dirty="0" smtClean="0"/>
              <a:t> Bush, ratified Clinton</a:t>
            </a:r>
          </a:p>
          <a:p>
            <a:endParaRPr lang="en-US" dirty="0" smtClean="0"/>
          </a:p>
          <a:p>
            <a:r>
              <a:rPr lang="en-US" dirty="0" smtClean="0"/>
              <a:t>decades long shift</a:t>
            </a:r>
            <a:r>
              <a:rPr lang="en-US" baseline="0" dirty="0" smtClean="0"/>
              <a:t> toward free trade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9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Bush tax: cuts early 2000s</a:t>
            </a:r>
          </a:p>
          <a:p>
            <a:endParaRPr lang="en-US" dirty="0" smtClean="0"/>
          </a:p>
          <a:p>
            <a:r>
              <a:rPr lang="en-US" dirty="0" smtClean="0"/>
              <a:t>   long-term decline</a:t>
            </a:r>
            <a:r>
              <a:rPr lang="en-US" baseline="0" dirty="0" smtClean="0"/>
              <a:t> in top tax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50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Repeal of Glass-Steagall </a:t>
            </a:r>
            <a:r>
              <a:rPr lang="en-US" baseline="0" dirty="0" smtClean="0"/>
              <a:t>  banking regulations</a:t>
            </a:r>
          </a:p>
          <a:p>
            <a:r>
              <a:rPr lang="en-US" baseline="0" dirty="0" smtClean="0"/>
              <a:t>   under Clinton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much broader deregulation of finance industry</a:t>
            </a:r>
          </a:p>
          <a:p>
            <a:r>
              <a:rPr lang="en-US" baseline="0" dirty="0" smtClean="0"/>
              <a:t>  decline of corporate reg. in general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of these trends have in common is</a:t>
            </a:r>
          </a:p>
          <a:p>
            <a:r>
              <a:rPr lang="en-US" baseline="0" dirty="0" smtClean="0"/>
              <a:t>   - embraced by BOTH pol parties</a:t>
            </a:r>
          </a:p>
          <a:p>
            <a:r>
              <a:rPr lang="en-US" baseline="0" dirty="0" smtClean="0"/>
              <a:t>   - much more popular among high income </a:t>
            </a:r>
            <a:r>
              <a:rPr lang="en-US" baseline="0" dirty="0" err="1" smtClean="0"/>
              <a:t>Am’s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r>
              <a:rPr lang="en-US" baseline="0" dirty="0" smtClean="0"/>
              <a:t>       and CORP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grps</a:t>
            </a:r>
            <a:endParaRPr lang="en-US" baseline="0" dirty="0" smtClean="0"/>
          </a:p>
          <a:p>
            <a:r>
              <a:rPr lang="en-US" baseline="0" dirty="0" smtClean="0"/>
              <a:t>        than middle-class or poor</a:t>
            </a:r>
          </a:p>
          <a:p>
            <a:r>
              <a:rPr lang="en-US" baseline="0" dirty="0" smtClean="0"/>
              <a:t>------</a:t>
            </a:r>
          </a:p>
          <a:p>
            <a:r>
              <a:rPr lang="en-US" baseline="0" dirty="0" smtClean="0"/>
              <a:t>looking across the 2,000…3 broad areas…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55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dirty="0" smtClean="0"/>
              <a:t>Across the 2,000 or so policies in my dataset</a:t>
            </a:r>
          </a:p>
          <a:p>
            <a:pPr marL="0" indent="0">
              <a:buFontTx/>
              <a:buNone/>
            </a:pPr>
            <a:r>
              <a:rPr lang="en-US" sz="1200" b="0" dirty="0" smtClean="0"/>
              <a:t>   pref’s…well-off differ on:</a:t>
            </a:r>
          </a:p>
          <a:p>
            <a:pPr marL="0" indent="0">
              <a:buFontTx/>
              <a:buNone/>
            </a:pPr>
            <a:endParaRPr lang="en-US" sz="1200" b="0" dirty="0" smtClean="0"/>
          </a:p>
          <a:p>
            <a:pPr marL="0" indent="0">
              <a:buFontTx/>
              <a:buNone/>
            </a:pPr>
            <a:r>
              <a:rPr lang="en-US" sz="1200" b="0" dirty="0" smtClean="0"/>
              <a:t>Redistributive policies: </a:t>
            </a:r>
          </a:p>
          <a:p>
            <a:pPr marL="0" indent="0">
              <a:buFontTx/>
              <a:buNone/>
            </a:pPr>
            <a:r>
              <a:rPr lang="en-US" sz="1200" b="0" dirty="0" smtClean="0"/>
              <a:t>   lower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taxes on rich</a:t>
            </a:r>
            <a:r>
              <a:rPr lang="en-US" sz="1200" b="0" baseline="0" dirty="0" smtClean="0"/>
              <a:t> , less generous unemployment</a:t>
            </a:r>
            <a:r>
              <a:rPr lang="en-US" sz="1200" b="0" dirty="0" smtClean="0"/>
              <a:t> </a:t>
            </a:r>
          </a:p>
          <a:p>
            <a:pPr marL="0" indent="0">
              <a:buFontTx/>
              <a:buNone/>
            </a:pPr>
            <a:endParaRPr lang="en-US" sz="1200" b="0" dirty="0" smtClean="0"/>
          </a:p>
          <a:p>
            <a:pPr marL="0" indent="0">
              <a:buFontTx/>
              <a:buNone/>
            </a:pPr>
            <a:r>
              <a:rPr lang="en-US" sz="1200" b="0" dirty="0" smtClean="0"/>
              <a:t>Free market:</a:t>
            </a:r>
          </a:p>
          <a:p>
            <a:pPr marL="0" indent="0">
              <a:buFontTx/>
              <a:buNone/>
            </a:pPr>
            <a:r>
              <a:rPr lang="en-US" sz="1200" b="0" dirty="0" smtClean="0"/>
              <a:t>   financial, corporate deregulation ,  school vouchers , Medicare HMOs</a:t>
            </a:r>
          </a:p>
          <a:p>
            <a:pPr marL="0" indent="0">
              <a:buFontTx/>
              <a:buNone/>
            </a:pPr>
            <a:endParaRPr lang="en-US" sz="1200" b="0" dirty="0" smtClean="0"/>
          </a:p>
          <a:p>
            <a:pPr marL="0" lvl="3" indent="0">
              <a:buFontTx/>
              <a:buNone/>
            </a:pPr>
            <a:r>
              <a:rPr lang="en-US" sz="1200" b="0" dirty="0" smtClean="0"/>
              <a:t>Moral/religious: </a:t>
            </a:r>
          </a:p>
          <a:p>
            <a:pPr marL="0" lvl="3" indent="0">
              <a:buFontTx/>
              <a:buNone/>
            </a:pPr>
            <a:r>
              <a:rPr lang="en-US" sz="1200" b="0" dirty="0" smtClean="0"/>
              <a:t>   abortion , school prayer , gay rights  (well-off more liberal</a:t>
            </a:r>
          </a:p>
          <a:p>
            <a:pPr marL="0" lvl="3" indent="0">
              <a:buFontTx/>
              <a:buNone/>
            </a:pPr>
            <a:endParaRPr lang="en-US" sz="1200" b="0" dirty="0" smtClean="0"/>
          </a:p>
          <a:p>
            <a:pPr marL="0" lvl="3" indent="0">
              <a:buFontTx/>
              <a:buNone/>
            </a:pPr>
            <a:r>
              <a:rPr lang="en-US" sz="1200" b="0" dirty="0" smtClean="0"/>
              <a:t>DIFF people will have DIFF opinions</a:t>
            </a:r>
          </a:p>
          <a:p>
            <a:pPr marL="0" lvl="3" indent="0">
              <a:buFontTx/>
              <a:buNone/>
            </a:pPr>
            <a:r>
              <a:rPr lang="en-US" sz="1200" b="0" dirty="0" smtClean="0"/>
              <a:t>   which policies</a:t>
            </a:r>
            <a:r>
              <a:rPr lang="en-US" sz="1200" b="0" baseline="0" dirty="0" smtClean="0"/>
              <a:t> are most impt.</a:t>
            </a:r>
          </a:p>
          <a:p>
            <a:pPr marL="0" lvl="3" indent="0">
              <a:buFontTx/>
              <a:buNone/>
            </a:pPr>
            <a:endParaRPr lang="en-US" sz="1200" b="0" baseline="0" dirty="0" smtClean="0"/>
          </a:p>
          <a:p>
            <a:pPr marL="0" lvl="3" indent="0">
              <a:buFontTx/>
              <a:buNone/>
            </a:pPr>
            <a:r>
              <a:rPr lang="en-US" sz="1200" b="0" baseline="0" dirty="0" smtClean="0"/>
              <a:t>REDISTRIBUTIVE econ policies</a:t>
            </a:r>
          </a:p>
          <a:p>
            <a:pPr marL="0" lvl="3" indent="0">
              <a:buFontTx/>
              <a:buNone/>
            </a:pPr>
            <a:r>
              <a:rPr lang="en-US" sz="1200" b="0" baseline="0" dirty="0" smtClean="0"/>
              <a:t>   that might ameliorate or exacerbate econ </a:t>
            </a:r>
            <a:r>
              <a:rPr lang="en-US" sz="1200" b="0" baseline="0" dirty="0" err="1" smtClean="0"/>
              <a:t>ineq</a:t>
            </a:r>
            <a:r>
              <a:rPr lang="en-US" sz="1200" b="0" baseline="0" dirty="0" smtClean="0"/>
              <a:t>.</a:t>
            </a:r>
          </a:p>
          <a:p>
            <a:pPr marL="0" lvl="3" indent="0">
              <a:buFontTx/>
              <a:buNone/>
            </a:pPr>
            <a:r>
              <a:rPr lang="en-US" sz="1200" b="0" baseline="0" dirty="0" smtClean="0"/>
              <a:t>   certainly among them</a:t>
            </a:r>
            <a:endParaRPr lang="en-US" sz="1200" b="0" dirty="0" smtClean="0"/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07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more specific examples from diff study: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Deficit</a:t>
            </a:r>
            <a:r>
              <a:rPr lang="en-US" baseline="0" dirty="0" smtClean="0"/>
              <a:t> seen as MIP by substantial portion…</a:t>
            </a:r>
          </a:p>
          <a:p>
            <a:r>
              <a:rPr lang="en-US" baseline="0" dirty="0" smtClean="0"/>
              <a:t>for Public as a whole…unemployment (affects lots of ordinary </a:t>
            </a:r>
            <a:r>
              <a:rPr lang="en-US" baseline="0" dirty="0" err="1" smtClean="0"/>
              <a:t>Am’s</a:t>
            </a:r>
            <a:r>
              <a:rPr lang="en-US" baseline="0" dirty="0" smtClean="0"/>
              <a:t> , but few wealthy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Gov’t must see that…</a:t>
            </a:r>
          </a:p>
          <a:p>
            <a:r>
              <a:rPr lang="en-US" baseline="0" dirty="0" smtClean="0"/>
              <a:t>…high enough so that no family with a full-time worker falls below… (2x</a:t>
            </a:r>
          </a:p>
          <a:p>
            <a:r>
              <a:rPr lang="en-US" baseline="0" dirty="0" smtClean="0"/>
              <a:t>…ought to see to it that… (3x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priorities of the public ARE CLEARLY not THE PRIORITIES OUT GOV’T HAS PURSUED</a:t>
            </a:r>
          </a:p>
          <a:p>
            <a:r>
              <a:rPr lang="en-US" baseline="0" dirty="0" smtClean="0"/>
              <a:t>   - not just since the Great Recession of 2008…</a:t>
            </a:r>
          </a:p>
          <a:p>
            <a:r>
              <a:rPr lang="en-US" baseline="0" dirty="0" smtClean="0"/>
              <a:t>   - but over the past decades as middle-class wages have stagnated</a:t>
            </a:r>
          </a:p>
          <a:p>
            <a:r>
              <a:rPr lang="en-US" baseline="0" dirty="0" smtClean="0"/>
              <a:t>      and econ </a:t>
            </a:r>
            <a:r>
              <a:rPr lang="en-US" baseline="0" dirty="0" err="1" smtClean="0"/>
              <a:t>ineq</a:t>
            </a:r>
            <a:r>
              <a:rPr lang="en-US" baseline="0" dirty="0" smtClean="0"/>
              <a:t>. has increased</a:t>
            </a:r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Why…PERSIST?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57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all, elections every 2 years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candidates compete for votes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don’t voters replace those who aren’t responsive to their needs?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-----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occasionally does happen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not all candidates same…more responsive…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all (viable) candidates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nat’l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office are same in this regard: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12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all depend on people with money </a:t>
            </a:r>
          </a:p>
          <a:p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…can’t run a viable campaign for federal office w/o access to vast sums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35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costs </a:t>
            </a:r>
          </a:p>
          <a:p>
            <a:endParaRPr lang="en-US" dirty="0" smtClean="0"/>
          </a:p>
          <a:p>
            <a:r>
              <a:rPr lang="en-US" dirty="0" smtClean="0"/>
              <a:t>$1 million win House seat</a:t>
            </a:r>
          </a:p>
          <a:p>
            <a:r>
              <a:rPr lang="en-US" dirty="0" smtClean="0"/>
              <a:t>   (</a:t>
            </a:r>
            <a:r>
              <a:rPr lang="en-US" dirty="0" smtClean="0">
                <a:sym typeface="Wingdings" panose="05000000000000000000" pitchFamily="2" charset="2"/>
              </a:rPr>
              <a:t> $1 million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every two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76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$10 million</a:t>
            </a:r>
            <a:r>
              <a:rPr lang="en-US" baseline="0" dirty="0" smtClean="0"/>
              <a:t> win seat…Senate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6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3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2012, Obama / Romney teams</a:t>
            </a:r>
            <a:r>
              <a:rPr lang="en-US" baseline="0" dirty="0" smtClean="0"/>
              <a:t> spent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 $1 billion each presidential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53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where…come from?</a:t>
            </a:r>
          </a:p>
          <a:p>
            <a:endParaRPr lang="en-US" dirty="0" smtClean="0"/>
          </a:p>
          <a:p>
            <a:r>
              <a:rPr lang="en-US" dirty="0" smtClean="0"/>
              <a:t>increasingly, very </a:t>
            </a:r>
            <a:r>
              <a:rPr lang="en-US" dirty="0" err="1" smtClean="0"/>
              <a:t>very</a:t>
            </a:r>
            <a:r>
              <a:rPr lang="en-US" dirty="0" smtClean="0"/>
              <a:t> wealthy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53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Share…federal elections</a:t>
            </a:r>
          </a:p>
          <a:p>
            <a:endParaRPr lang="en-US" dirty="0" smtClean="0"/>
          </a:p>
          <a:p>
            <a:r>
              <a:rPr lang="en-US" dirty="0" smtClean="0"/>
              <a:t>% of all individual contributions to </a:t>
            </a:r>
          </a:p>
          <a:p>
            <a:endParaRPr lang="en-US" dirty="0" smtClean="0"/>
          </a:p>
          <a:p>
            <a:r>
              <a:rPr lang="en-US" dirty="0" smtClean="0"/>
              <a:t>candidates</a:t>
            </a:r>
          </a:p>
          <a:p>
            <a:r>
              <a:rPr lang="en-US" dirty="0" smtClean="0"/>
              <a:t>parties</a:t>
            </a:r>
          </a:p>
          <a:p>
            <a:r>
              <a:rPr lang="en-US" dirty="0" smtClean="0"/>
              <a:t>PACs</a:t>
            </a:r>
          </a:p>
          <a:p>
            <a:r>
              <a:rPr lang="en-US" dirty="0" smtClean="0"/>
              <a:t>“independent expenditure” groups</a:t>
            </a:r>
            <a:r>
              <a:rPr lang="en-US" baseline="0" dirty="0" smtClean="0"/>
              <a:t> (527s)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over 40% of all campaign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29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7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…worry   </a:t>
            </a:r>
            <a:r>
              <a:rPr lang="en-US" baseline="0" dirty="0" smtClean="0"/>
              <a:t> 1 of 2 </a:t>
            </a:r>
            <a:r>
              <a:rPr lang="en-US" baseline="0" dirty="0" err="1" smtClean="0"/>
              <a:t>Am’s</a:t>
            </a:r>
            <a:r>
              <a:rPr lang="en-US" baseline="0" dirty="0" smtClean="0"/>
              <a:t> vote in </a:t>
            </a:r>
            <a:r>
              <a:rPr lang="en-US" baseline="0" dirty="0" err="1" smtClean="0"/>
              <a:t>Pres</a:t>
            </a:r>
            <a:r>
              <a:rPr lang="en-US" baseline="0" dirty="0" smtClean="0"/>
              <a:t> Elect</a:t>
            </a:r>
          </a:p>
          <a:p>
            <a:r>
              <a:rPr lang="en-US" baseline="0" dirty="0" smtClean="0"/>
              <a:t>               1 of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629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2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r>
              <a:rPr lang="en-US" baseline="0" dirty="0" smtClean="0"/>
              <a:t> election cycle: almost 2/3 went to </a:t>
            </a:r>
            <a:r>
              <a:rPr lang="en-US" baseline="0" dirty="0" err="1" smtClean="0"/>
              <a:t>REP’s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1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 growth of “big donor” money to</a:t>
            </a:r>
            <a:r>
              <a:rPr lang="en-US" baseline="0" dirty="0" smtClean="0"/>
              <a:t> Democrats is terribly impt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1980, small donors…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have TWO parties increasingly dependent on richest Americans for their campaign funds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04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troubling </a:t>
            </a:r>
            <a:r>
              <a:rPr lang="en-US" dirty="0" smtClean="0">
                <a:effectLst/>
              </a:rPr>
              <a:t>development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campaign</a:t>
            </a:r>
            <a:r>
              <a:rPr lang="en-US" baseline="0" dirty="0" smtClean="0">
                <a:effectLst/>
              </a:rPr>
              <a:t> finance</a:t>
            </a:r>
            <a:r>
              <a:rPr lang="en-US" dirty="0" smtClean="0"/>
              <a:t>: growth of OUTSIDE SPENDING</a:t>
            </a:r>
          </a:p>
          <a:p>
            <a:endParaRPr lang="en-US" dirty="0" smtClean="0"/>
          </a:p>
          <a:p>
            <a:r>
              <a:rPr lang="en-US" dirty="0" smtClean="0"/>
              <a:t>ie, not spent directly by</a:t>
            </a:r>
            <a:r>
              <a:rPr lang="en-US" baseline="0" dirty="0" smtClean="0"/>
              <a:t> campaigns or parties</a:t>
            </a:r>
          </a:p>
          <a:p>
            <a:r>
              <a:rPr lang="en-US" baseline="0" dirty="0" smtClean="0"/>
              <a:t>   …other groups to influence elections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9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65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slowly growing</a:t>
            </a:r>
          </a:p>
          <a:p>
            <a:endParaRPr lang="en-US" dirty="0" smtClean="0"/>
          </a:p>
          <a:p>
            <a:r>
              <a:rPr lang="en-US" dirty="0" smtClean="0"/>
              <a:t>but shot up in 2012 elections</a:t>
            </a:r>
          </a:p>
          <a:p>
            <a:r>
              <a:rPr lang="en-US" dirty="0" smtClean="0"/>
              <a:t>   to about  $1billion</a:t>
            </a:r>
          </a:p>
          <a:p>
            <a:endParaRPr lang="en-US" dirty="0" smtClean="0"/>
          </a:p>
          <a:p>
            <a:r>
              <a:rPr lang="en-US" dirty="0" smtClean="0"/>
              <a:t>Q:  what happened b/t 2008 &amp; 2012 ?</a:t>
            </a:r>
          </a:p>
          <a:p>
            <a:r>
              <a:rPr lang="en-US" dirty="0" smtClean="0"/>
              <a:t>A:  Citizens United and Super PACs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94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 PACs - accept </a:t>
            </a:r>
            <a:r>
              <a:rPr lang="en-US" dirty="0" err="1" smtClean="0"/>
              <a:t>contrib’s</a:t>
            </a:r>
            <a:r>
              <a:rPr lang="en-US" dirty="0" smtClean="0"/>
              <a:t> any size; must disclose</a:t>
            </a:r>
            <a:r>
              <a:rPr lang="en-US" baseline="0" dirty="0" smtClean="0"/>
              <a:t> donors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“regular” PACs - subject to disclosure laws and donation limits $5,000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501c(4) and c(6) org’s - which can accept unlimited </a:t>
            </a:r>
            <a:r>
              <a:rPr lang="en-US" baseline="0" dirty="0" err="1" smtClean="0"/>
              <a:t>contrib’s</a:t>
            </a:r>
            <a:endParaRPr lang="en-US" baseline="0" dirty="0" smtClean="0"/>
          </a:p>
          <a:p>
            <a:r>
              <a:rPr lang="en-US" baseline="0" dirty="0" smtClean="0"/>
              <a:t>      don’t need to disclose…donors</a:t>
            </a:r>
          </a:p>
          <a:p>
            <a:r>
              <a:rPr lang="en-US" baseline="0" dirty="0" smtClean="0"/>
              <a:t>      …. “dark money”  tripled in size  b/t 2008 and 2012</a:t>
            </a:r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tiny sliver…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5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67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Where Super PACs…?</a:t>
            </a:r>
          </a:p>
          <a:p>
            <a:endParaRPr lang="en-US" dirty="0" smtClean="0"/>
          </a:p>
          <a:p>
            <a:r>
              <a:rPr lang="en-US" dirty="0" smtClean="0"/>
              <a:t>   from Super Rich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6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2012</a:t>
            </a:r>
          </a:p>
          <a:p>
            <a:endParaRPr lang="en-US" b="1" dirty="0" smtClean="0"/>
          </a:p>
          <a:p>
            <a:r>
              <a:rPr lang="en-US" b="1" dirty="0" smtClean="0"/>
              <a:t>93% came from 3,318 people </a:t>
            </a:r>
          </a:p>
          <a:p>
            <a:r>
              <a:rPr lang="en-US" b="1" dirty="0" smtClean="0"/>
              <a:t>   (who each gave AT LEAST $10,000)</a:t>
            </a:r>
          </a:p>
          <a:p>
            <a:r>
              <a:rPr lang="en-US" b="1" dirty="0" smtClean="0"/>
              <a:t>   that’s</a:t>
            </a:r>
            <a:r>
              <a:rPr lang="en-US" b="1" baseline="0" dirty="0" smtClean="0"/>
              <a:t> </a:t>
            </a:r>
            <a:r>
              <a:rPr lang="en-US" b="1" dirty="0" smtClean="0"/>
              <a:t>1/10</a:t>
            </a:r>
            <a:r>
              <a:rPr lang="en-US" b="1" baseline="30000" dirty="0" smtClean="0"/>
              <a:t>th</a:t>
            </a:r>
            <a:r>
              <a:rPr lang="en-US" b="1" dirty="0" smtClean="0"/>
              <a:t> of 1/10</a:t>
            </a:r>
            <a:r>
              <a:rPr lang="en-US" b="1" baseline="30000" dirty="0" smtClean="0"/>
              <a:t>th</a:t>
            </a:r>
            <a:r>
              <a:rPr lang="en-US" b="1" dirty="0" smtClean="0"/>
              <a:t> of 1/10</a:t>
            </a:r>
            <a:r>
              <a:rPr lang="en-US" b="1" baseline="30000" dirty="0" smtClean="0"/>
              <a:t>th</a:t>
            </a:r>
            <a:r>
              <a:rPr lang="en-US" b="1" dirty="0" smtClean="0"/>
              <a:t> of the 1%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83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2012</a:t>
            </a:r>
          </a:p>
          <a:p>
            <a:endParaRPr lang="en-US" b="0" dirty="0" smtClean="0"/>
          </a:p>
          <a:p>
            <a:r>
              <a:rPr lang="en-US" b="0" dirty="0" smtClean="0"/>
              <a:t>59% (MAJORITY) of Super PAC money came from 159 donors</a:t>
            </a:r>
          </a:p>
          <a:p>
            <a:r>
              <a:rPr lang="en-US" b="0" dirty="0" smtClean="0"/>
              <a:t>   (who gave at least $1,000,000 each)</a:t>
            </a:r>
          </a:p>
          <a:p>
            <a:endParaRPr lang="en-US" b="0" dirty="0" smtClean="0"/>
          </a:p>
          <a:p>
            <a:r>
              <a:rPr lang="en-US" b="0" dirty="0" smtClean="0"/>
              <a:t>----- over time:</a:t>
            </a:r>
          </a:p>
          <a:p>
            <a:endParaRPr lang="en-US" b="0" dirty="0" smtClean="0"/>
          </a:p>
          <a:p>
            <a:r>
              <a:rPr lang="en-US" dirty="0" smtClean="0"/>
              <a:t>- Source</a:t>
            </a:r>
            <a:r>
              <a:rPr lang="en-US" baseline="0" dirty="0" smtClean="0"/>
              <a:t>s of campaign $ become more concentrated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Cost of campaigns has increased dramatically</a:t>
            </a:r>
          </a:p>
          <a:p>
            <a:r>
              <a:rPr lang="en-US" baseline="0" dirty="0" smtClean="0"/>
              <a:t>   as candidates come to rely on paid media (ad’s)</a:t>
            </a:r>
          </a:p>
          <a:p>
            <a:r>
              <a:rPr lang="en-US" baseline="0" dirty="0" smtClean="0"/>
              <a:t>   and sophisticated targeting operations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less on “people power” supplied by unions, religious org’s,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Lobbying efforts (overwhelmingly by business org’s)</a:t>
            </a:r>
          </a:p>
          <a:p>
            <a:r>
              <a:rPr lang="en-US" baseline="0" dirty="0" smtClean="0"/>
              <a:t>    have expanded (over $3 billion PER YEAR)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832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</a:p>
          <a:p>
            <a:endParaRPr lang="en-US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to work simultaneously…many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3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CFR must be at top…list</a:t>
            </a:r>
          </a:p>
          <a:p>
            <a:endParaRPr lang="en-US" dirty="0" smtClean="0"/>
          </a:p>
          <a:p>
            <a:r>
              <a:rPr lang="en-US" dirty="0" smtClean="0"/>
              <a:t>SLIDE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  &gt; clean elections:  John Sarbanes:</a:t>
            </a:r>
            <a:r>
              <a:rPr lang="en-US" baseline="0" dirty="0" smtClean="0"/>
              <a:t> “Gov’t by the People Act”</a:t>
            </a:r>
            <a:endParaRPr lang="en-US" dirty="0" smtClean="0"/>
          </a:p>
          <a:p>
            <a:r>
              <a:rPr lang="en-US" dirty="0" smtClean="0"/>
              <a:t>  &gt; voting:   fight voter ID laws that put unnecessary obstacles…</a:t>
            </a:r>
          </a:p>
          <a:p>
            <a:endParaRPr lang="en-US" dirty="0" smtClean="0"/>
          </a:p>
          <a:p>
            <a:r>
              <a:rPr lang="en-US" dirty="0" smtClean="0"/>
              <a:t>----</a:t>
            </a:r>
          </a:p>
          <a:p>
            <a:endParaRPr lang="en-US" dirty="0" smtClean="0"/>
          </a:p>
          <a:p>
            <a:r>
              <a:rPr lang="en-US" dirty="0" smtClean="0"/>
              <a:t>Sig</a:t>
            </a:r>
            <a:r>
              <a:rPr lang="en-US" baseline="0" dirty="0" smtClean="0"/>
              <a:t> pol reforms…not be easy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been done before; can be done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518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early decades of 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cen</a:t>
            </a:r>
            <a:endParaRPr lang="en-US" dirty="0" smtClean="0"/>
          </a:p>
          <a:p>
            <a:r>
              <a:rPr lang="en-US" dirty="0" smtClean="0"/>
              <a:t>     1</a:t>
            </a:r>
            <a:r>
              <a:rPr lang="en-US" baseline="30000" dirty="0" smtClean="0"/>
              <a:t>st</a:t>
            </a:r>
            <a:r>
              <a:rPr lang="en-US" dirty="0" smtClean="0"/>
              <a:t> Gilded Age, Progressive </a:t>
            </a:r>
            <a:r>
              <a:rPr lang="en-US" dirty="0" err="1" smtClean="0"/>
              <a:t>mvmt</a:t>
            </a:r>
            <a:r>
              <a:rPr lang="en-US" dirty="0" smtClean="0"/>
              <a:t>. achieved sig reforms</a:t>
            </a:r>
          </a:p>
          <a:p>
            <a:r>
              <a:rPr lang="en-US" dirty="0" smtClean="0"/>
              <a:t>(  </a:t>
            </a:r>
            <a:r>
              <a:rPr lang="en-US" dirty="0" err="1" smtClean="0"/>
              <a:t>Prog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Mvmt</a:t>
            </a:r>
            <a:r>
              <a:rPr lang="en-US" baseline="0" dirty="0" smtClean="0"/>
              <a:t>…</a:t>
            </a:r>
            <a:r>
              <a:rPr lang="en-US" dirty="0" smtClean="0"/>
              <a:t>not w/o it’s problems )</a:t>
            </a:r>
          </a:p>
          <a:p>
            <a:endParaRPr lang="en-US" dirty="0" smtClean="0"/>
          </a:p>
          <a:p>
            <a:r>
              <a:rPr lang="en-US" dirty="0" smtClean="0"/>
              <a:t>attacked:  pol corruption, econ inequality,   </a:t>
            </a:r>
          </a:p>
          <a:p>
            <a:r>
              <a:rPr lang="en-US" dirty="0" smtClean="0"/>
              <a:t>  public concern raised by muckraking journalism</a:t>
            </a:r>
          </a:p>
          <a:p>
            <a:r>
              <a:rPr lang="en-US" dirty="0" smtClean="0"/>
              <a:t>    reinforced by sympathetic business/pol</a:t>
            </a:r>
            <a:r>
              <a:rPr lang="en-US" baseline="0" dirty="0" smtClean="0"/>
              <a:t> elites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- direct election of Senators</a:t>
            </a:r>
          </a:p>
          <a:p>
            <a:r>
              <a:rPr lang="en-US" dirty="0" smtClean="0"/>
              <a:t> - fed income tax (on</a:t>
            </a:r>
            <a:r>
              <a:rPr lang="en-US" baseline="0" dirty="0" smtClean="0"/>
              <a:t> highest earners</a:t>
            </a:r>
            <a:endParaRPr lang="en-US" dirty="0" smtClean="0"/>
          </a:p>
          <a:p>
            <a:r>
              <a:rPr lang="en-US" dirty="0" smtClean="0"/>
              <a:t> - women’s suffrage</a:t>
            </a:r>
          </a:p>
          <a:p>
            <a:r>
              <a:rPr lang="en-US" dirty="0" smtClean="0"/>
              <a:t> - primary elections (reduce power of pol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74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Our…</a:t>
            </a:r>
          </a:p>
          <a:p>
            <a:r>
              <a:rPr lang="en-US" dirty="0" smtClean="0"/>
              <a:t>Our..</a:t>
            </a:r>
          </a:p>
          <a:p>
            <a:r>
              <a:rPr lang="en-US" dirty="0" smtClean="0"/>
              <a:t>Our…</a:t>
            </a:r>
          </a:p>
          <a:p>
            <a:r>
              <a:rPr lang="en-US" dirty="0" smtClean="0"/>
              <a:t>And we face…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935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 respond to these</a:t>
            </a:r>
            <a:r>
              <a:rPr lang="en-US" baseline="0" dirty="0" smtClean="0"/>
              <a:t> challenges will depend on who government policymakers listen to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enough people care enough, we can reform our political system</a:t>
            </a:r>
          </a:p>
          <a:p>
            <a:r>
              <a:rPr lang="en-US" baseline="0" dirty="0" smtClean="0"/>
              <a:t>  and break the vicious cycle in which political and economic power are increasingly concentrated </a:t>
            </a:r>
          </a:p>
          <a:p>
            <a:r>
              <a:rPr lang="en-US" baseline="0" dirty="0" smtClean="0"/>
              <a:t>  in the hands of fewer and fewer people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not, we will have a gov’t that serves only the interests of the powerful few</a:t>
            </a:r>
          </a:p>
          <a:p>
            <a:r>
              <a:rPr lang="en-US" baseline="0" dirty="0" smtClean="0"/>
              <a:t>  and a democracy in name only  [SOLD SLIDE]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317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317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8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…amount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influence..avg</a:t>
            </a:r>
            <a:r>
              <a:rPr lang="en-US" baseline="0" dirty="0" smtClean="0"/>
              <a:t> citizens…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HEIGHT…SLOPE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4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SLIDE…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…whether strong opposed…strongly favored</a:t>
            </a:r>
          </a:p>
          <a:p>
            <a:r>
              <a:rPr lang="en-US" dirty="0" smtClean="0"/>
              <a:t>   matters not whit</a:t>
            </a:r>
          </a:p>
          <a:p>
            <a:endParaRPr lang="en-US" dirty="0" smtClean="0"/>
          </a:p>
          <a:p>
            <a:r>
              <a:rPr lang="en-US" dirty="0" smtClean="0"/>
              <a:t>when take other actors</a:t>
            </a:r>
            <a:r>
              <a:rPr lang="en-US" baseline="0" dirty="0" smtClean="0"/>
              <a:t> into account</a:t>
            </a:r>
          </a:p>
          <a:p>
            <a:r>
              <a:rPr lang="en-US" baseline="0" dirty="0" smtClean="0"/>
              <a:t>    average… no independent influence…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line come from?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6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4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326F-8A3B-4E40-AD9A-4BDC51CBC1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F363-CC4E-4989-81C9-F591AEBB6E46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4718-E5E5-444D-A81D-4DD0711BB100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C2AD-CDD0-4FA0-BF16-D3C89309B4C4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93E6-24B7-4228-8978-5573D5212789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4C3-B34C-4615-9F07-942DCE22D6FA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6482-715C-43D5-8DD0-82DD18281B59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D5B-6CB8-4831-A9A1-893B92AE2782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59E1-06B0-48F8-A142-8DE897EE7283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AB1-C399-44AC-B9B7-EF4C6A1469C6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F6B1-62D7-475B-95D8-EBEE89732284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BA96-D139-48FE-A06C-CEBDE93E8E0E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7759-57AD-49E1-9ECE-B87F25DAB736}" type="datetime1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4C1E-7460-42B4-B61F-000E7E629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2200" y="2338927"/>
            <a:ext cx="586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solidFill>
                <a:srgbClr val="99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itchFamily="18" charset="0"/>
              <a:ea typeface="Adobe Gothic Std B" pitchFamily="34" charset="-128"/>
              <a:cs typeface="Aharoni" panose="02010803020104030203" pitchFamily="2" charset="-79"/>
            </a:endParaRPr>
          </a:p>
          <a:p>
            <a:pPr algn="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  <a:ea typeface="Adobe Gothic Std B" pitchFamily="34" charset="-128"/>
                <a:cs typeface="Aharoni" panose="02010803020104030203" pitchFamily="2" charset="-79"/>
              </a:rPr>
              <a:t>Martin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  <a:ea typeface="Adobe Gothic Std B" pitchFamily="34" charset="-128"/>
                <a:cs typeface="Aharoni" panose="02010803020104030203" pitchFamily="2" charset="-79"/>
              </a:rPr>
              <a:t>Gilens</a:t>
            </a:r>
          </a:p>
          <a:p>
            <a:pPr algn="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  <a:ea typeface="Adobe Gothic Std B" pitchFamily="34" charset="-128"/>
                <a:cs typeface="Aharoni" panose="02010803020104030203" pitchFamily="2" charset="-79"/>
              </a:rPr>
              <a:t>Princeton University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itchFamily="18" charset="0"/>
              <a:ea typeface="Adobe Gothic Std B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6675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  <a:ea typeface="Adobe Gothic Std B" pitchFamily="34" charset="-128"/>
                <a:cs typeface="Aharoni" panose="02010803020104030203" pitchFamily="2" charset="-79"/>
              </a:rPr>
              <a:t>Economic Inequality &amp;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  <a:ea typeface="Adobe Gothic Std B" pitchFamily="34" charset="-128"/>
                <a:cs typeface="Aharoni" panose="02010803020104030203" pitchFamily="2" charset="-79"/>
              </a:rPr>
              <a:t>Political Power in America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78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123950"/>
            <a:ext cx="505984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2,000 survey </a:t>
            </a:r>
            <a:r>
              <a:rPr lang="en-US" sz="4000" b="1" dirty="0" smtClean="0"/>
              <a:t>questions</a:t>
            </a:r>
          </a:p>
          <a:p>
            <a:endParaRPr lang="en-US" sz="4000" b="1" dirty="0"/>
          </a:p>
          <a:p>
            <a:r>
              <a:rPr lang="en-US" sz="4000" b="1" dirty="0" smtClean="0"/>
              <a:t>	…</a:t>
            </a:r>
            <a:r>
              <a:rPr lang="en-US" sz="4000" b="1" dirty="0"/>
              <a:t>1980s, </a:t>
            </a:r>
            <a:r>
              <a:rPr lang="en-US" sz="4000" b="1" dirty="0" smtClean="0"/>
              <a:t>1990s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06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123950"/>
            <a:ext cx="57022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2,000 survey </a:t>
            </a:r>
            <a:r>
              <a:rPr lang="en-US" sz="4000" b="1" dirty="0" smtClean="0"/>
              <a:t>questions</a:t>
            </a:r>
          </a:p>
          <a:p>
            <a:endParaRPr lang="en-US" sz="4000" b="1" dirty="0"/>
          </a:p>
          <a:p>
            <a:r>
              <a:rPr lang="en-US" sz="4000" b="1" dirty="0" smtClean="0"/>
              <a:t>	…</a:t>
            </a:r>
            <a:r>
              <a:rPr lang="en-US" sz="4000" b="1" dirty="0"/>
              <a:t>1980s, 1990s, </a:t>
            </a:r>
            <a:r>
              <a:rPr lang="en-US" sz="4000" b="1" dirty="0" smtClean="0"/>
              <a:t>2000s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98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666750"/>
            <a:ext cx="762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Should we raise the federal minimum wage to </a:t>
            </a:r>
            <a:endParaRPr lang="en-US" sz="2800" b="1" dirty="0" smtClean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$</a:t>
            </a:r>
            <a:r>
              <a:rPr lang="en-US" sz="2800" b="1" dirty="0"/>
              <a:t>6.75 hour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464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666750"/>
            <a:ext cx="76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Should we raise the federal minimum wage to </a:t>
            </a:r>
            <a:endParaRPr lang="en-US" sz="2800" b="1" dirty="0" smtClean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$</a:t>
            </a:r>
            <a:r>
              <a:rPr lang="en-US" sz="2800" b="1" dirty="0"/>
              <a:t>6.75 hour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Should America send troops to fight in Bosnia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21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666750"/>
            <a:ext cx="7620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Should we raise the federal minimum wage to </a:t>
            </a:r>
            <a:endParaRPr lang="en-US" sz="2800" b="1" dirty="0" smtClean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$</a:t>
            </a:r>
            <a:r>
              <a:rPr lang="en-US" sz="2800" b="1" dirty="0"/>
              <a:t>6.75 hour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Should America send troops to fight in Bosnia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Do you support or oppose the proposed NAFTA </a:t>
            </a:r>
            <a:endParaRPr lang="en-US" sz="2800" b="1" dirty="0" smtClean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free </a:t>
            </a:r>
            <a:r>
              <a:rPr lang="en-US" sz="2800" b="1" dirty="0"/>
              <a:t>trade agreement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55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666750"/>
            <a:ext cx="7620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Should we raise the federal minimum wage to </a:t>
            </a:r>
            <a:endParaRPr lang="en-US" sz="2800" b="1" dirty="0" smtClean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$</a:t>
            </a:r>
            <a:r>
              <a:rPr lang="en-US" sz="2800" b="1" dirty="0"/>
              <a:t>6.75 hour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Should America send troops to fight in Bosnia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Do you support or oppose the proposed NAFTA </a:t>
            </a:r>
            <a:endParaRPr lang="en-US" sz="2800" b="1" dirty="0" smtClean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free </a:t>
            </a:r>
            <a:r>
              <a:rPr lang="en-US" sz="2800" b="1" dirty="0"/>
              <a:t>trade agreement</a:t>
            </a:r>
            <a:r>
              <a:rPr lang="en-US" sz="2800" b="1" dirty="0" smtClean="0"/>
              <a:t>?</a:t>
            </a:r>
          </a:p>
          <a:p>
            <a:pPr>
              <a:tabLst>
                <a:tab pos="227013" algn="l"/>
                <a:tab pos="460375" algn="l"/>
              </a:tabLst>
            </a:pPr>
            <a:endParaRPr lang="en-US" sz="1400" b="1" dirty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 smtClean="0"/>
              <a:t>- </a:t>
            </a:r>
            <a:r>
              <a:rPr lang="en-US" sz="2800" b="1" dirty="0"/>
              <a:t>Would you favor or oppose letting homosexuals </a:t>
            </a:r>
            <a:endParaRPr lang="en-US" sz="2800" b="1" dirty="0" smtClean="0"/>
          </a:p>
          <a:p>
            <a:pPr>
              <a:tabLst>
                <a:tab pos="227013" algn="l"/>
                <a:tab pos="4603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	serve </a:t>
            </a:r>
            <a:r>
              <a:rPr lang="en-US" sz="2800" b="1" dirty="0"/>
              <a:t>in the military?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48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6104" y="51435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For each question in the dataset:</a:t>
            </a:r>
          </a:p>
          <a:p>
            <a:endParaRPr lang="en-US" sz="2800" b="1" dirty="0"/>
          </a:p>
          <a:p>
            <a:r>
              <a:rPr lang="en-US" sz="2800" b="1" dirty="0" smtClean="0"/>
              <a:t>- </a:t>
            </a:r>
            <a:r>
              <a:rPr lang="en-US" sz="2800" b="1" dirty="0"/>
              <a:t>Percent Favor: </a:t>
            </a:r>
            <a:r>
              <a:rPr lang="en-US" sz="2800" b="1" dirty="0" smtClean="0"/>
              <a:t> Median income</a:t>
            </a:r>
          </a:p>
          <a:p>
            <a:endParaRPr lang="en-US" sz="1000" b="1" dirty="0"/>
          </a:p>
          <a:p>
            <a:r>
              <a:rPr lang="en-US" sz="2800" b="1" dirty="0"/>
              <a:t>- Percent Favor: </a:t>
            </a:r>
            <a:r>
              <a:rPr lang="en-US" sz="2800" b="1" dirty="0" smtClean="0"/>
              <a:t> High income</a:t>
            </a:r>
          </a:p>
          <a:p>
            <a:endParaRPr lang="en-US" sz="1000" b="1" dirty="0" smtClean="0"/>
          </a:p>
          <a:p>
            <a:r>
              <a:rPr lang="en-US" sz="2800" b="1" dirty="0" smtClean="0"/>
              <a:t>- Net Interest Group Alignment </a:t>
            </a:r>
          </a:p>
          <a:p>
            <a:r>
              <a:rPr lang="en-US" sz="2800" b="1" dirty="0"/>
              <a:t>	</a:t>
            </a:r>
            <a:endParaRPr lang="en-US" sz="2800" b="1" dirty="0" smtClean="0"/>
          </a:p>
          <a:p>
            <a:r>
              <a:rPr lang="en-US" sz="2800" b="1" dirty="0" smtClean="0"/>
              <a:t>- Was policy adopted?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0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97155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Policy outcome = </a:t>
            </a:r>
            <a:r>
              <a:rPr lang="el-GR" sz="2800" b="1" dirty="0" smtClean="0"/>
              <a:t>α</a:t>
            </a:r>
            <a:r>
              <a:rPr lang="en-US" sz="2800" b="1" dirty="0" smtClean="0"/>
              <a:t> </a:t>
            </a:r>
          </a:p>
          <a:p>
            <a:endParaRPr lang="en-US" sz="1400" b="1" dirty="0" smtClean="0"/>
          </a:p>
          <a:p>
            <a:pPr>
              <a:tabLst>
                <a:tab pos="14890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+ </a:t>
            </a:r>
            <a:r>
              <a:rPr lang="el-GR" sz="2800" b="1" dirty="0" smtClean="0"/>
              <a:t>β</a:t>
            </a:r>
            <a:r>
              <a:rPr lang="en-US" sz="2800" b="1" dirty="0" smtClean="0"/>
              <a:t>1 * average citizens’ preferences</a:t>
            </a:r>
          </a:p>
          <a:p>
            <a:pPr>
              <a:tabLst>
                <a:tab pos="14890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+ </a:t>
            </a:r>
            <a:r>
              <a:rPr lang="el-GR" sz="2800" b="1" dirty="0" smtClean="0"/>
              <a:t>β</a:t>
            </a:r>
            <a:r>
              <a:rPr lang="en-US" sz="2800" b="1" dirty="0" smtClean="0"/>
              <a:t>2 * Economic Elites’ preferences</a:t>
            </a:r>
          </a:p>
          <a:p>
            <a:pPr>
              <a:tabLst>
                <a:tab pos="14890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+ </a:t>
            </a:r>
            <a:r>
              <a:rPr lang="el-GR" sz="2800" b="1" dirty="0" smtClean="0"/>
              <a:t>β</a:t>
            </a:r>
            <a:r>
              <a:rPr lang="en-US" sz="2800" b="1" dirty="0" smtClean="0"/>
              <a:t>3 * Interest group alignments</a:t>
            </a:r>
          </a:p>
          <a:p>
            <a:pPr>
              <a:tabLst>
                <a:tab pos="1489075" algn="l"/>
              </a:tabLst>
            </a:pPr>
            <a:endParaRPr lang="en-US" sz="1400" b="1" dirty="0" smtClean="0"/>
          </a:p>
          <a:p>
            <a:pPr>
              <a:tabLst>
                <a:tab pos="14890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+ 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9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9879">
            <a:off x="4902590" y="695490"/>
            <a:ext cx="3120772" cy="3855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2226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4040">
            <a:off x="1338101" y="487878"/>
            <a:ext cx="2978149" cy="421004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80309"/>
              </p:ext>
            </p:extLst>
          </p:nvPr>
        </p:nvGraphicFramePr>
        <p:xfrm>
          <a:off x="457200" y="2301775"/>
          <a:ext cx="34827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59402"/>
              </p:ext>
            </p:extLst>
          </p:nvPr>
        </p:nvGraphicFramePr>
        <p:xfrm>
          <a:off x="5029200" y="2308860"/>
          <a:ext cx="3483864" cy="277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1600" y="241935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Interest </a:t>
            </a:r>
            <a:r>
              <a:rPr lang="en-US" sz="2400" b="1" dirty="0" smtClean="0">
                <a:solidFill>
                  <a:srgbClr val="C00000"/>
                </a:solidFill>
              </a:rPr>
              <a:t>Groups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41935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Economic Elites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28004"/>
              </p:ext>
            </p:extLst>
          </p:nvPr>
        </p:nvGraphicFramePr>
        <p:xfrm>
          <a:off x="1955695" y="-171450"/>
          <a:ext cx="40450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0" y="22121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</a:rPr>
              <a:t>verage Citizens</a:t>
            </a:r>
          </a:p>
        </p:txBody>
      </p:sp>
    </p:spTree>
    <p:extLst>
      <p:ext uri="{BB962C8B-B14F-4D97-AF65-F5344CB8AC3E}">
        <p14:creationId xmlns:p14="http://schemas.microsoft.com/office/powerpoint/2010/main" val="35645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1065268"/>
            <a:ext cx="510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/>
              <a:t>So?</a:t>
            </a:r>
            <a:endParaRPr lang="en-US" sz="15000" b="1" dirty="0"/>
          </a:p>
        </p:txBody>
      </p:sp>
    </p:spTree>
    <p:extLst>
      <p:ext uri="{BB962C8B-B14F-4D97-AF65-F5344CB8AC3E}">
        <p14:creationId xmlns:p14="http://schemas.microsoft.com/office/powerpoint/2010/main" val="20240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89535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NAFTA</a:t>
            </a:r>
          </a:p>
        </p:txBody>
      </p:sp>
    </p:spTree>
    <p:extLst>
      <p:ext uri="{BB962C8B-B14F-4D97-AF65-F5344CB8AC3E}">
        <p14:creationId xmlns:p14="http://schemas.microsoft.com/office/powerpoint/2010/main" val="39003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89535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NAFTA</a:t>
            </a:r>
          </a:p>
          <a:p>
            <a:r>
              <a:rPr lang="en-US" sz="4000" b="1" dirty="0" smtClean="0"/>
              <a:t>Bush tax cuts</a:t>
            </a:r>
          </a:p>
        </p:txBody>
      </p:sp>
    </p:spTree>
    <p:extLst>
      <p:ext uri="{BB962C8B-B14F-4D97-AF65-F5344CB8AC3E}">
        <p14:creationId xmlns:p14="http://schemas.microsoft.com/office/powerpoint/2010/main" val="32172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89535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NAFTA</a:t>
            </a:r>
          </a:p>
          <a:p>
            <a:r>
              <a:rPr lang="en-US" sz="4000" b="1" dirty="0" smtClean="0"/>
              <a:t>Bush tax cuts</a:t>
            </a:r>
          </a:p>
          <a:p>
            <a:r>
              <a:rPr lang="en-US" sz="4000" b="1" dirty="0" smtClean="0"/>
              <a:t>Repeal of Glass-Steagall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891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6675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The preferences of the well-off differ on:</a:t>
            </a:r>
          </a:p>
          <a:p>
            <a:endParaRPr lang="en-US" sz="2800" b="1" dirty="0"/>
          </a:p>
          <a:p>
            <a:pPr marL="1252538" indent="-285750">
              <a:buFontTx/>
              <a:buChar char="-"/>
            </a:pPr>
            <a:r>
              <a:rPr lang="en-US" sz="2800" b="1" dirty="0" smtClean="0"/>
              <a:t>Redistributive policies </a:t>
            </a:r>
          </a:p>
          <a:p>
            <a:pPr marL="1252538" indent="-285750">
              <a:buFontTx/>
              <a:buChar char="-"/>
            </a:pPr>
            <a:endParaRPr lang="en-US" sz="1000" b="1" dirty="0"/>
          </a:p>
          <a:p>
            <a:pPr marL="1252538" indent="-285750">
              <a:buFontTx/>
              <a:buChar char="-"/>
            </a:pPr>
            <a:r>
              <a:rPr lang="en-US" sz="2800" b="1" dirty="0" smtClean="0"/>
              <a:t>Gov’t regulation vs. “free market”</a:t>
            </a:r>
          </a:p>
          <a:p>
            <a:pPr marL="1252538" indent="-285750">
              <a:buFontTx/>
              <a:buChar char="-"/>
            </a:pPr>
            <a:endParaRPr lang="en-US" sz="1000" b="1" dirty="0" smtClean="0"/>
          </a:p>
          <a:p>
            <a:pPr marL="1252538" lvl="3" indent="-285750">
              <a:buFontTx/>
              <a:buChar char="-"/>
            </a:pPr>
            <a:r>
              <a:rPr lang="en-US" sz="2800" b="1" dirty="0" smtClean="0"/>
              <a:t>Moral/religious</a:t>
            </a:r>
          </a:p>
        </p:txBody>
      </p:sp>
    </p:spTree>
    <p:extLst>
      <p:ext uri="{BB962C8B-B14F-4D97-AF65-F5344CB8AC3E}">
        <p14:creationId xmlns:p14="http://schemas.microsoft.com/office/powerpoint/2010/main" val="3042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48092"/>
            <a:ext cx="81534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032375" algn="l"/>
                <a:tab pos="5313363" algn="l"/>
              </a:tabLst>
            </a:pPr>
            <a:r>
              <a:rPr lang="en-US" b="1" dirty="0"/>
              <a:t>	</a:t>
            </a:r>
            <a:r>
              <a:rPr lang="en-US" b="1" dirty="0" smtClean="0"/>
              <a:t>                         </a:t>
            </a:r>
            <a:r>
              <a:rPr lang="en-US" b="1" u="sng" dirty="0" smtClean="0"/>
              <a:t>wealthy</a:t>
            </a:r>
            <a:r>
              <a:rPr lang="en-US" b="1" dirty="0" smtClean="0"/>
              <a:t>   </a:t>
            </a:r>
            <a:r>
              <a:rPr lang="en-US" b="1" u="sng" dirty="0" smtClean="0"/>
              <a:t>public</a:t>
            </a:r>
            <a:endParaRPr lang="en-US" b="1" u="sng" dirty="0"/>
          </a:p>
          <a:p>
            <a:pPr>
              <a:lnSpc>
                <a:spcPct val="150000"/>
              </a:lnSpc>
              <a:tabLst>
                <a:tab pos="6627813" algn="l"/>
                <a:tab pos="7315200" algn="l"/>
              </a:tabLst>
            </a:pPr>
            <a:r>
              <a:rPr lang="en-US" b="1" dirty="0" smtClean="0"/>
              <a:t>Deficit is most impt problem</a:t>
            </a:r>
            <a:r>
              <a:rPr lang="en-US" b="1" dirty="0"/>
              <a:t>	32%	13%</a:t>
            </a:r>
          </a:p>
          <a:p>
            <a:pPr>
              <a:lnSpc>
                <a:spcPct val="150000"/>
              </a:lnSpc>
              <a:tabLst>
                <a:tab pos="6627813" algn="l"/>
                <a:tab pos="7315200" algn="l"/>
              </a:tabLst>
            </a:pPr>
            <a:r>
              <a:rPr lang="en-US" b="1" dirty="0" smtClean="0"/>
              <a:t>Unemployment</a:t>
            </a:r>
            <a:r>
              <a:rPr lang="en-US" b="1" dirty="0"/>
              <a:t> is most impt problem	11%	26%</a:t>
            </a:r>
          </a:p>
          <a:p>
            <a:pPr>
              <a:tabLst>
                <a:tab pos="6627813" algn="l"/>
                <a:tab pos="7315200" algn="l"/>
              </a:tabLst>
            </a:pPr>
            <a:r>
              <a:rPr lang="en-US" b="1" dirty="0"/>
              <a:t> </a:t>
            </a:r>
          </a:p>
          <a:p>
            <a:pPr>
              <a:lnSpc>
                <a:spcPct val="150000"/>
              </a:lnSpc>
              <a:tabLst>
                <a:tab pos="6627813" algn="l"/>
                <a:tab pos="7315200" algn="l"/>
              </a:tabLst>
            </a:pPr>
            <a:r>
              <a:rPr lang="en-US" b="1" dirty="0" smtClean="0"/>
              <a:t>Gov’t must see that no </a:t>
            </a:r>
            <a:r>
              <a:rPr lang="en-US" b="1" dirty="0"/>
              <a:t>one </a:t>
            </a:r>
            <a:r>
              <a:rPr lang="en-US" b="1" dirty="0" smtClean="0"/>
              <a:t>is without </a:t>
            </a:r>
            <a:r>
              <a:rPr lang="en-US" b="1" dirty="0"/>
              <a:t>food, </a:t>
            </a:r>
            <a:r>
              <a:rPr lang="en-US" b="1" dirty="0" smtClean="0"/>
              <a:t>clothing or shelter</a:t>
            </a:r>
            <a:r>
              <a:rPr lang="en-US" b="1" dirty="0"/>
              <a:t>	43	</a:t>
            </a:r>
            <a:r>
              <a:rPr lang="en-US" b="1" dirty="0" smtClean="0"/>
              <a:t>68</a:t>
            </a:r>
            <a:endParaRPr lang="en-US" b="1" dirty="0"/>
          </a:p>
          <a:p>
            <a:pPr>
              <a:lnSpc>
                <a:spcPct val="150000"/>
              </a:lnSpc>
              <a:tabLst>
                <a:tab pos="6627813" algn="l"/>
                <a:tab pos="7315200" algn="l"/>
              </a:tabLst>
            </a:pPr>
            <a:r>
              <a:rPr lang="en-US" b="1" dirty="0" smtClean="0"/>
              <a:t>Minimum </a:t>
            </a:r>
            <a:r>
              <a:rPr lang="en-US" b="1" dirty="0"/>
              <a:t>wage </a:t>
            </a:r>
            <a:r>
              <a:rPr lang="en-US" b="1" dirty="0" smtClean="0"/>
              <a:t>should be high enough … poverty line</a:t>
            </a:r>
            <a:r>
              <a:rPr lang="en-US" b="1" dirty="0"/>
              <a:t>	40	</a:t>
            </a:r>
            <a:r>
              <a:rPr lang="en-US" b="1" dirty="0" smtClean="0"/>
              <a:t>78</a:t>
            </a:r>
          </a:p>
          <a:p>
            <a:pPr>
              <a:lnSpc>
                <a:spcPct val="150000"/>
              </a:lnSpc>
              <a:tabLst>
                <a:tab pos="6627813" algn="l"/>
                <a:tab pos="7315200" algn="l"/>
              </a:tabLst>
            </a:pPr>
            <a:r>
              <a:rPr lang="en-US" b="1" dirty="0" smtClean="0"/>
              <a:t>Gov’t…see to it that everyone who wants </a:t>
            </a:r>
            <a:r>
              <a:rPr lang="en-US" b="1" dirty="0"/>
              <a:t>to work can find </a:t>
            </a:r>
            <a:r>
              <a:rPr lang="en-US" b="1" dirty="0" smtClean="0"/>
              <a:t>a job</a:t>
            </a:r>
            <a:r>
              <a:rPr lang="en-US" b="1" dirty="0"/>
              <a:t>	19	</a:t>
            </a:r>
            <a:r>
              <a:rPr lang="en-US" b="1" dirty="0" smtClean="0"/>
              <a:t>68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18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122" name="Picture 2" descr="http://dailyhaymaker.com/wp-content/uploads/2011/07/vote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95350"/>
            <a:ext cx="3457353" cy="3163112"/>
          </a:xfrm>
          <a:prstGeom prst="rect">
            <a:avLst/>
          </a:prstGeom>
          <a:noFill/>
          <a:effectLst>
            <a:glow rad="127000">
              <a:schemeClr val="accent1">
                <a:lumMod val="40000"/>
                <a:lumOff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http://www.marriagemattersjackson.com/Resources/Pictures/Bag%20of%20Mon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58" y="895350"/>
            <a:ext cx="190799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marriagemattersjackson.com/Resources/Pictures/Bag%20of%20Mon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76350"/>
            <a:ext cx="190799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marriagemattersjackson.com/Resources/Pictures/Bag%20of%20Mon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55" y="590550"/>
            <a:ext cx="2514600" cy="38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99" y="819150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$1,000,000</a:t>
            </a:r>
          </a:p>
          <a:p>
            <a:pPr algn="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37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99" y="819150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$1,000,000</a:t>
            </a:r>
          </a:p>
          <a:p>
            <a:pPr algn="r"/>
            <a:endParaRPr lang="en-US" sz="2000" b="1" dirty="0"/>
          </a:p>
          <a:p>
            <a:pPr algn="r"/>
            <a:r>
              <a:rPr lang="en-US" sz="4400" b="1" dirty="0" smtClean="0"/>
              <a:t>$10,000,000</a:t>
            </a:r>
          </a:p>
          <a:p>
            <a:pPr algn="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41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584697"/>
              </p:ext>
            </p:extLst>
          </p:nvPr>
        </p:nvGraphicFramePr>
        <p:xfrm>
          <a:off x="990600" y="361950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76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99" y="819150"/>
            <a:ext cx="4724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$1,000,000</a:t>
            </a:r>
          </a:p>
          <a:p>
            <a:pPr algn="r"/>
            <a:endParaRPr lang="en-US" sz="2000" b="1" dirty="0"/>
          </a:p>
          <a:p>
            <a:pPr algn="r"/>
            <a:r>
              <a:rPr lang="en-US" sz="4400" b="1" dirty="0" smtClean="0"/>
              <a:t>$10,000,000</a:t>
            </a:r>
          </a:p>
          <a:p>
            <a:pPr algn="r"/>
            <a:endParaRPr lang="en-US" sz="2000" b="1" dirty="0"/>
          </a:p>
          <a:p>
            <a:pPr algn="r"/>
            <a:r>
              <a:rPr lang="en-US" sz="4400" b="1" dirty="0" smtClean="0"/>
              <a:t>$1,000,000,000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732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20955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srgbClr val="C0C0C0"/>
                </a:solidFill>
                <a:latin typeface="Arial Rounded MT Bold" panose="020F0704030504030204" pitchFamily="34" charset="0"/>
                <a:ea typeface="Adobe Gothic Std B" pitchFamily="34" charset="-128"/>
              </a:rPr>
              <a:t>?  ?  ?  ?</a:t>
            </a:r>
          </a:p>
          <a:p>
            <a:r>
              <a:rPr lang="en-US" sz="15000" b="1" dirty="0" smtClean="0">
                <a:solidFill>
                  <a:srgbClr val="C0C0C0"/>
                </a:solidFill>
                <a:latin typeface="Arial Rounded MT Bold" panose="020F0704030504030204" pitchFamily="34" charset="0"/>
                <a:ea typeface="Adobe Gothic Std B" pitchFamily="34" charset="-128"/>
              </a:rPr>
              <a:t>?  ?  ?  ?</a:t>
            </a:r>
            <a:endParaRPr lang="en-US" sz="15000" b="1" dirty="0">
              <a:solidFill>
                <a:srgbClr val="C0C0C0"/>
              </a:solidFill>
              <a:latin typeface="Arial Rounded MT Bold" panose="020F0704030504030204" pitchFamily="34" charset="0"/>
              <a:ea typeface="Adobe Gothic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9699" y="819150"/>
            <a:ext cx="4724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$1,000,000</a:t>
            </a:r>
          </a:p>
          <a:p>
            <a:pPr algn="r"/>
            <a:endParaRPr lang="en-US" sz="2000" b="1" dirty="0"/>
          </a:p>
          <a:p>
            <a:pPr algn="r"/>
            <a:r>
              <a:rPr lang="en-US" sz="4400" b="1" dirty="0" smtClean="0"/>
              <a:t>$10,000,000</a:t>
            </a:r>
          </a:p>
          <a:p>
            <a:pPr algn="r"/>
            <a:endParaRPr lang="en-US" sz="2000" b="1" dirty="0"/>
          </a:p>
          <a:p>
            <a:pPr algn="r"/>
            <a:r>
              <a:rPr lang="en-US" sz="4400" b="1" dirty="0" smtClean="0"/>
              <a:t>$1,000,000,000</a:t>
            </a:r>
            <a:endParaRPr lang="en-US" sz="4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112209"/>
              </p:ext>
            </p:extLst>
          </p:nvPr>
        </p:nvGraphicFramePr>
        <p:xfrm>
          <a:off x="1219200" y="819150"/>
          <a:ext cx="6248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39844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Share of all contributions from top 0.01 percent of </a:t>
            </a:r>
            <a:r>
              <a:rPr lang="en-US" sz="2800" b="1" dirty="0" smtClean="0"/>
              <a:t>Americans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34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9844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Share of all contributions from top 0.01 percent of </a:t>
            </a:r>
            <a:r>
              <a:rPr lang="en-US" sz="2800" b="1" dirty="0" smtClean="0"/>
              <a:t>Americans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21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9844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Share of all contributions from </a:t>
            </a:r>
            <a:r>
              <a:rPr lang="en-US" sz="2800" b="1" dirty="0">
                <a:solidFill>
                  <a:srgbClr val="FF0000"/>
                </a:solidFill>
              </a:rPr>
              <a:t>top 0.01 percent</a:t>
            </a:r>
            <a:r>
              <a:rPr lang="en-US" sz="2800" b="1" dirty="0"/>
              <a:t> of </a:t>
            </a:r>
            <a:r>
              <a:rPr lang="en-US" sz="2800" b="1" dirty="0" smtClean="0"/>
              <a:t>Americans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68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9844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Share of all contributions from </a:t>
            </a:r>
            <a:r>
              <a:rPr lang="en-US" sz="2800" b="1" dirty="0">
                <a:solidFill>
                  <a:srgbClr val="FF0000"/>
                </a:solidFill>
              </a:rPr>
              <a:t>top 0.01 percent</a:t>
            </a:r>
            <a:r>
              <a:rPr lang="en-US" sz="2800" b="1" dirty="0"/>
              <a:t> of </a:t>
            </a:r>
            <a:r>
              <a:rPr lang="en-US" sz="2800" b="1" dirty="0" smtClean="0"/>
              <a:t>Americans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11455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 out of every 10,000 adults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9844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Share of all contributions from </a:t>
            </a:r>
            <a:r>
              <a:rPr lang="en-US" sz="2800" b="1" dirty="0">
                <a:solidFill>
                  <a:srgbClr val="FF0000"/>
                </a:solidFill>
              </a:rPr>
              <a:t>top 0.01 percent</a:t>
            </a:r>
            <a:r>
              <a:rPr lang="en-US" sz="2800" b="1" dirty="0"/>
              <a:t> of </a:t>
            </a:r>
            <a:r>
              <a:rPr lang="en-US" sz="2800" b="1" dirty="0" smtClean="0"/>
              <a:t>Americans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11455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 out of every 10,000 adults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1/10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3200" b="1" dirty="0" smtClean="0">
                <a:solidFill>
                  <a:srgbClr val="FF0000"/>
                </a:solidFill>
              </a:rPr>
              <a:t> of 1/10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3200" b="1" dirty="0" smtClean="0">
                <a:solidFill>
                  <a:srgbClr val="FF0000"/>
                </a:solidFill>
              </a:rPr>
              <a:t> of the 1%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96644"/>
              </p:ext>
            </p:extLst>
          </p:nvPr>
        </p:nvGraphicFramePr>
        <p:xfrm>
          <a:off x="1066800" y="1276350"/>
          <a:ext cx="6248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2857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2012 Contributions from the Top 0.01 Percent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52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41921"/>
              </p:ext>
            </p:extLst>
          </p:nvPr>
        </p:nvGraphicFramePr>
        <p:xfrm>
          <a:off x="876300" y="794325"/>
          <a:ext cx="4572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05400" y="1428750"/>
            <a:ext cx="3575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6600"/>
                </a:solidFill>
                <a:sym typeface="Wingdings"/>
              </a:rPr>
              <a:t>  </a:t>
            </a:r>
            <a:r>
              <a:rPr lang="en-US" sz="2400" b="1" dirty="0" smtClean="0">
                <a:solidFill>
                  <a:srgbClr val="006600"/>
                </a:solidFill>
              </a:rPr>
              <a:t>Large donors (&gt;$1,500)</a:t>
            </a:r>
          </a:p>
          <a:p>
            <a:endParaRPr lang="en-US" sz="2400" b="1" dirty="0"/>
          </a:p>
          <a:p>
            <a:endParaRPr lang="en-US" sz="1600" b="1" dirty="0" smtClean="0"/>
          </a:p>
          <a:p>
            <a:r>
              <a:rPr lang="en-US" sz="2400" b="1" dirty="0" smtClean="0">
                <a:solidFill>
                  <a:srgbClr val="C00000"/>
                </a:solidFill>
                <a:sym typeface="Wingdings"/>
              </a:rPr>
              <a:t> </a:t>
            </a:r>
            <a:r>
              <a:rPr lang="en-US" sz="2400" b="1" dirty="0" smtClean="0">
                <a:solidFill>
                  <a:srgbClr val="C00000"/>
                </a:solidFill>
              </a:rPr>
              <a:t>Smaller donors</a:t>
            </a:r>
          </a:p>
          <a:p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2600" y="209550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Democratic Fundraising Sources</a:t>
            </a:r>
          </a:p>
          <a:p>
            <a:pPr algn="ctr"/>
            <a:r>
              <a:rPr lang="en-US" sz="2400" b="1" dirty="0" smtClean="0"/>
              <a:t>(adjusted for inflation)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1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3815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Outside</a:t>
            </a:r>
          </a:p>
          <a:p>
            <a:pPr algn="ctr"/>
            <a:r>
              <a:rPr lang="en-US" sz="48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Spending</a:t>
            </a:r>
            <a:endParaRPr lang="en-US" sz="4800" b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3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030325"/>
              </p:ext>
            </p:extLst>
          </p:nvPr>
        </p:nvGraphicFramePr>
        <p:xfrm>
          <a:off x="990600" y="285750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590551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Ezra </a:t>
            </a:r>
            <a:r>
              <a:rPr lang="en-US" sz="3200" b="1" dirty="0" smtClean="0"/>
              <a:t>Kline: </a:t>
            </a:r>
          </a:p>
          <a:p>
            <a:pPr>
              <a:lnSpc>
                <a:spcPct val="150000"/>
              </a:lnSpc>
            </a:pPr>
            <a:r>
              <a:rPr lang="en-US" sz="3200" b="1" i="1" dirty="0" smtClean="0"/>
              <a:t>  </a:t>
            </a:r>
            <a:r>
              <a:rPr lang="en-US" sz="3200" b="1" i="1" dirty="0" smtClean="0">
                <a:latin typeface="Sylfaen" panose="010A0502050306030303" pitchFamily="18" charset="0"/>
              </a:rPr>
              <a:t>The </a:t>
            </a:r>
            <a:r>
              <a:rPr lang="en-US" sz="3200" b="1" i="1" dirty="0">
                <a:latin typeface="Sylfaen" panose="010A0502050306030303" pitchFamily="18" charset="0"/>
              </a:rPr>
              <a:t>most unsettling </a:t>
            </a:r>
            <a:r>
              <a:rPr lang="en-US" sz="3200" b="1" i="1" dirty="0" smtClean="0">
                <a:latin typeface="Sylfaen" panose="010A0502050306030303" pitchFamily="18" charset="0"/>
              </a:rPr>
              <a:t>line </a:t>
            </a:r>
            <a:r>
              <a:rPr lang="en-US" sz="3200" b="1" i="1" dirty="0">
                <a:latin typeface="Sylfaen" panose="010A0502050306030303" pitchFamily="18" charset="0"/>
              </a:rPr>
              <a:t>in American </a:t>
            </a:r>
            <a:r>
              <a:rPr lang="en-US" sz="3200" b="1" i="1" dirty="0" smtClean="0">
                <a:latin typeface="Sylfaen" panose="010A0502050306030303" pitchFamily="18" charset="0"/>
              </a:rPr>
              <a:t>politics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82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041086"/>
              </p:ext>
            </p:extLst>
          </p:nvPr>
        </p:nvGraphicFramePr>
        <p:xfrm>
          <a:off x="304800" y="514350"/>
          <a:ext cx="8229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43815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Outside</a:t>
            </a:r>
          </a:p>
          <a:p>
            <a:pPr algn="ctr"/>
            <a:r>
              <a:rPr lang="en-US" sz="48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Spending</a:t>
            </a:r>
            <a:endParaRPr lang="en-US" sz="4800" b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58115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 PACs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56765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PACs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5529" y="227713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501c</a:t>
            </a:r>
            <a:endParaRPr lang="en-US" sz="2800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11432"/>
              </p:ext>
            </p:extLst>
          </p:nvPr>
        </p:nvGraphicFramePr>
        <p:xfrm>
          <a:off x="1992535" y="1352550"/>
          <a:ext cx="4865465" cy="35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209550"/>
            <a:ext cx="726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Sources of Outside Spending, 2012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6172200" y="2190750"/>
            <a:ext cx="1066800" cy="436840"/>
          </a:xfrm>
          <a:prstGeom prst="bentConnector3">
            <a:avLst>
              <a:gd name="adj1" fmla="val -1004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09800" y="3867150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52600" y="257175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58115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 PACs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567652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PACs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5529" y="227713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501c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31266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Unions</a:t>
            </a:r>
            <a:endParaRPr lang="en-US" sz="2800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689348"/>
              </p:ext>
            </p:extLst>
          </p:nvPr>
        </p:nvGraphicFramePr>
        <p:xfrm>
          <a:off x="1992535" y="1352550"/>
          <a:ext cx="4865465" cy="35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209550"/>
            <a:ext cx="726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Sources of Outside Spending, 2012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6172200" y="2190750"/>
            <a:ext cx="1066800" cy="436840"/>
          </a:xfrm>
          <a:prstGeom prst="bentConnector3">
            <a:avLst>
              <a:gd name="adj1" fmla="val -1004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09800" y="3867150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52600" y="257175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3060700" y="35631"/>
            <a:ext cx="12700" cy="2628900"/>
          </a:xfrm>
          <a:prstGeom prst="curvedConnector4">
            <a:avLst>
              <a:gd name="adj1" fmla="val 4269417"/>
              <a:gd name="adj2" fmla="val 99689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5800" y="20955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srgbClr val="C0C0C0"/>
                </a:solidFill>
                <a:latin typeface="Arial Rounded MT Bold" panose="020F0704030504030204" pitchFamily="34" charset="0"/>
                <a:ea typeface="Adobe Gothic Std B" pitchFamily="34" charset="-128"/>
              </a:rPr>
              <a:t>?  ?  ?  ?</a:t>
            </a:r>
          </a:p>
          <a:p>
            <a:r>
              <a:rPr lang="en-US" sz="15000" b="1" dirty="0" smtClean="0">
                <a:solidFill>
                  <a:srgbClr val="C0C0C0"/>
                </a:solidFill>
                <a:latin typeface="Arial Rounded MT Bold" panose="020F0704030504030204" pitchFamily="34" charset="0"/>
                <a:ea typeface="Adobe Gothic Std B" pitchFamily="34" charset="-128"/>
              </a:rPr>
              <a:t>?  ?  ?  ?</a:t>
            </a:r>
            <a:endParaRPr lang="en-US" sz="15000" b="1" dirty="0">
              <a:solidFill>
                <a:srgbClr val="C0C0C0"/>
              </a:solidFill>
              <a:latin typeface="Arial Rounded MT Bold" panose="020F0704030504030204" pitchFamily="34" charset="0"/>
              <a:ea typeface="Adobe Gothic Std B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58115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 PACs</a:t>
            </a:r>
            <a:endParaRPr lang="en-US" sz="2800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204672"/>
              </p:ext>
            </p:extLst>
          </p:nvPr>
        </p:nvGraphicFramePr>
        <p:xfrm>
          <a:off x="1992535" y="1352550"/>
          <a:ext cx="4865465" cy="35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209550"/>
            <a:ext cx="726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Sources of Outside Spending, 2012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6172200" y="2190750"/>
            <a:ext cx="1066800" cy="436840"/>
          </a:xfrm>
          <a:prstGeom prst="bentConnector3">
            <a:avLst>
              <a:gd name="adj1" fmla="val -1004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1435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 2012…</a:t>
            </a:r>
          </a:p>
          <a:p>
            <a:endParaRPr lang="en-US" sz="2000" b="1" dirty="0"/>
          </a:p>
          <a:p>
            <a:r>
              <a:rPr lang="en-US" sz="3200" b="1" dirty="0"/>
              <a:t>93% came from 3,318 people</a:t>
            </a:r>
          </a:p>
          <a:p>
            <a:r>
              <a:rPr lang="en-US" sz="3200" b="1" dirty="0"/>
              <a:t>             or 1/10</a:t>
            </a:r>
            <a:r>
              <a:rPr lang="en-US" sz="3200" b="1" baseline="30000" dirty="0"/>
              <a:t>th</a:t>
            </a:r>
            <a:r>
              <a:rPr lang="en-US" sz="3200" b="1" dirty="0"/>
              <a:t> of 1/10</a:t>
            </a:r>
            <a:r>
              <a:rPr lang="en-US" sz="3200" b="1" baseline="30000" dirty="0"/>
              <a:t>th</a:t>
            </a:r>
            <a:r>
              <a:rPr lang="en-US" sz="3200" b="1" dirty="0"/>
              <a:t> of 1/10</a:t>
            </a:r>
            <a:r>
              <a:rPr lang="en-US" sz="3200" b="1" baseline="30000" dirty="0"/>
              <a:t>th</a:t>
            </a:r>
            <a:r>
              <a:rPr lang="en-US" sz="3200" b="1" dirty="0"/>
              <a:t> of the 1</a:t>
            </a:r>
            <a:r>
              <a:rPr lang="en-US" sz="3200" b="1" dirty="0" smtClean="0"/>
              <a:t>%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2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14350"/>
            <a:ext cx="822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 2012…</a:t>
            </a:r>
          </a:p>
          <a:p>
            <a:endParaRPr lang="en-US" sz="2000" b="1" dirty="0"/>
          </a:p>
          <a:p>
            <a:r>
              <a:rPr lang="en-US" sz="3200" b="1" dirty="0"/>
              <a:t>93% came from 3,318 people</a:t>
            </a:r>
          </a:p>
          <a:p>
            <a:r>
              <a:rPr lang="en-US" sz="3200" b="1" dirty="0"/>
              <a:t>             or 1/10</a:t>
            </a:r>
            <a:r>
              <a:rPr lang="en-US" sz="3200" b="1" baseline="30000" dirty="0"/>
              <a:t>th</a:t>
            </a:r>
            <a:r>
              <a:rPr lang="en-US" sz="3200" b="1" dirty="0"/>
              <a:t> of 1/10</a:t>
            </a:r>
            <a:r>
              <a:rPr lang="en-US" sz="3200" b="1" baseline="30000" dirty="0"/>
              <a:t>th</a:t>
            </a:r>
            <a:r>
              <a:rPr lang="en-US" sz="3200" b="1" dirty="0"/>
              <a:t> of 1/10</a:t>
            </a:r>
            <a:r>
              <a:rPr lang="en-US" sz="3200" b="1" baseline="30000" dirty="0"/>
              <a:t>th</a:t>
            </a:r>
            <a:r>
              <a:rPr lang="en-US" sz="3200" b="1" dirty="0"/>
              <a:t> of the 1</a:t>
            </a:r>
            <a:r>
              <a:rPr lang="en-US" sz="3200" b="1" dirty="0" smtClean="0"/>
              <a:t>%</a:t>
            </a:r>
          </a:p>
          <a:p>
            <a:endParaRPr lang="en-US" sz="3200" b="1" dirty="0"/>
          </a:p>
          <a:p>
            <a:r>
              <a:rPr lang="en-US" sz="3200" b="1" dirty="0" smtClean="0"/>
              <a:t>59% of Super PAC money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                              came from 159 people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67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47750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What can be done?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881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61950"/>
            <a:ext cx="815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sz="2000" b="1" dirty="0"/>
              <a:t>Camp finance reform</a:t>
            </a:r>
            <a:r>
              <a:rPr lang="en-US" sz="2000" b="1" dirty="0" smtClean="0"/>
              <a:t>:	reduce court-imposed obstacles</a:t>
            </a:r>
          </a:p>
          <a:p>
            <a:pPr algn="just">
              <a:tabLst>
                <a:tab pos="2689225" algn="l"/>
              </a:tabLst>
            </a:pPr>
            <a:r>
              <a:rPr lang="en-US" sz="2000" b="1" dirty="0"/>
              <a:t>	</a:t>
            </a:r>
            <a:r>
              <a:rPr lang="en-US" sz="2000" b="1" dirty="0" smtClean="0"/>
              <a:t>adopt public financing w/ voluntary limits</a:t>
            </a:r>
          </a:p>
          <a:p>
            <a:pPr algn="just">
              <a:tabLst>
                <a:tab pos="2689225" algn="l"/>
              </a:tabLst>
            </a:pPr>
            <a:r>
              <a:rPr lang="en-US" sz="2000" b="1" dirty="0"/>
              <a:t>	</a:t>
            </a:r>
            <a:r>
              <a:rPr lang="en-US" sz="2000" b="1" dirty="0" smtClean="0"/>
              <a:t>require full disclosure</a:t>
            </a:r>
          </a:p>
          <a:p>
            <a:pPr algn="just">
              <a:tabLst>
                <a:tab pos="2689225" algn="l"/>
              </a:tabLst>
            </a:pPr>
            <a:r>
              <a:rPr lang="en-US" sz="2000" b="1" dirty="0"/>
              <a:t>	</a:t>
            </a:r>
            <a:r>
              <a:rPr lang="en-US" sz="2000" b="1" dirty="0" smtClean="0"/>
              <a:t>elect politicians who support reforms</a:t>
            </a:r>
          </a:p>
          <a:p>
            <a:pPr algn="just">
              <a:tabLst>
                <a:tab pos="2689225" algn="l"/>
              </a:tabLst>
            </a:pPr>
            <a:endParaRPr lang="en-US" sz="2000" b="1" dirty="0" smtClean="0"/>
          </a:p>
          <a:p>
            <a:pPr>
              <a:tabLst>
                <a:tab pos="2689225" algn="l"/>
              </a:tabLst>
            </a:pPr>
            <a:r>
              <a:rPr lang="en-US" sz="2000" b="1" dirty="0" smtClean="0"/>
              <a:t>Lobbying reform:	close loopholes in disclosure, contribution laws</a:t>
            </a:r>
          </a:p>
          <a:p>
            <a:pPr>
              <a:tabLst>
                <a:tab pos="2689225" algn="l"/>
              </a:tabLst>
            </a:pPr>
            <a:r>
              <a:rPr lang="en-US" sz="2000" b="1" dirty="0"/>
              <a:t>	</a:t>
            </a:r>
            <a:r>
              <a:rPr lang="en-US" sz="2000" b="1" dirty="0" smtClean="0"/>
              <a:t>stop revolving door</a:t>
            </a:r>
          </a:p>
          <a:p>
            <a:pPr>
              <a:tabLst>
                <a:tab pos="2689225" algn="l"/>
              </a:tabLst>
            </a:pPr>
            <a:r>
              <a:rPr lang="en-US" sz="2000" b="1" dirty="0"/>
              <a:t>	</a:t>
            </a:r>
            <a:r>
              <a:rPr lang="en-US" sz="2000" b="1" dirty="0" smtClean="0"/>
              <a:t>bolster analytical capacity of gov’t </a:t>
            </a:r>
          </a:p>
          <a:p>
            <a:pPr>
              <a:tabLst>
                <a:tab pos="2689225" algn="l"/>
              </a:tabLst>
            </a:pPr>
            <a:endParaRPr lang="en-US" sz="2000" b="1" dirty="0"/>
          </a:p>
          <a:p>
            <a:pPr>
              <a:tabLst>
                <a:tab pos="2689225" algn="l"/>
              </a:tabLst>
            </a:pPr>
            <a:r>
              <a:rPr lang="en-US" sz="2000" b="1" dirty="0" smtClean="0"/>
              <a:t>Electoral reform:	make voting easier (not harder)</a:t>
            </a:r>
          </a:p>
          <a:p>
            <a:pPr>
              <a:tabLst>
                <a:tab pos="2689225" algn="l"/>
              </a:tabLst>
            </a:pPr>
            <a:r>
              <a:rPr lang="en-US" sz="2000" b="1" dirty="0"/>
              <a:t>	</a:t>
            </a:r>
            <a:r>
              <a:rPr lang="en-US" sz="2000" b="1" dirty="0" smtClean="0"/>
              <a:t>other countries: holiday, automatic registration</a:t>
            </a:r>
          </a:p>
          <a:p>
            <a:pPr>
              <a:tabLst>
                <a:tab pos="2689225" algn="l"/>
              </a:tabLst>
            </a:pPr>
            <a:endParaRPr lang="en-US" sz="2000" b="1" dirty="0"/>
          </a:p>
          <a:p>
            <a:pPr>
              <a:tabLst>
                <a:tab pos="2689225" algn="l"/>
              </a:tabLst>
            </a:pPr>
            <a:r>
              <a:rPr lang="en-US" sz="2000" b="1" dirty="0" smtClean="0"/>
              <a:t>Strengthen civil society:	unions</a:t>
            </a:r>
            <a:r>
              <a:rPr lang="en-US" sz="2000" b="1" dirty="0"/>
              <a:t>, citizens groups, </a:t>
            </a:r>
            <a:r>
              <a:rPr lang="en-US" sz="2000" b="1" dirty="0" smtClean="0"/>
              <a:t>people </a:t>
            </a:r>
            <a:r>
              <a:rPr lang="en-US" sz="2000" b="1" dirty="0"/>
              <a:t>like you</a:t>
            </a:r>
            <a:r>
              <a:rPr lang="en-US" sz="20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7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194" name="Picture 2" descr="http://239days.com/wordpress/wp-content/uploads/2012/08/day119_insid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2"/>
          <a:stretch/>
        </p:blipFill>
        <p:spPr bwMode="auto">
          <a:xfrm>
            <a:off x="1600200" y="361950"/>
            <a:ext cx="5667375" cy="3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9055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 stakes are high</a:t>
            </a:r>
          </a:p>
          <a:p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- Economic and educational systems under stress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- Infrastructure is decaying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- Planet is warming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- New global financial and military powers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36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747372"/>
              </p:ext>
            </p:extLst>
          </p:nvPr>
        </p:nvGraphicFramePr>
        <p:xfrm>
          <a:off x="990600" y="361950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7866064"/>
      </p:ext>
    </p:extLst>
  </p:cSld>
  <p:clrMapOvr>
    <a:masterClrMapping/>
  </p:clrMapOvr>
  <p:transition spd="slow" advClick="0" advTm="500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098" name="Picture 2" descr="http://static.giantbomb.com/uploads/original/0/30/1077641-capitol_building_pi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5" y="285750"/>
            <a:ext cx="858901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MHEhUUExQWFRUXFxwZGRcXGBgXIBwcFxgYHRoeGCAYHCggHBolHBgVIzEiJSorLy8uHCAzODMsNygtLisBCgoKDg0OGxAQGywmICYsLCwvMDQ0NzQyNDQsLC8sLC8sLDQsNDQ0LCwsLCwsLCw3NDQvLCw0LCwsNywsLCwsLP/AABEIALoBDwMBEQACEQEDEQH/xAAcAAEAAgMBAQEAAAAAAAAAAAAABgcEBQgDAgH/xABAEAABAgQCCAMFBwMDBAMAAAABAAIDBAURITEGBxJBUWFxgRMikTJCUnKCFUNTYqGxwRQjkoOisjPC0fAWY/H/xAAbAQEAAwADAQAAAAAAAAAAAAAABAUGAgMHAf/EADgRAAIBAgMFBgYCAgEEAwAAAAABAgMEESExBQYSQVEiYXGBkdETMqGxwfAU4TNC8SNSYnIkQ9L/2gAMAwEAAhEDEQA/ALxQBAEAQBAEAQBAEAQBAEAQBAEAQBAEAQBAEAQBAEAQGNP1CFTW7cWI2G3i4genE8guMpxisZM7qFvVry4KUW33EAr2tOHCu2Vh7Z/EiXa3s32j3soVS+SygjUWW61SXauZYLotfXT7kAqelM5UyTEjxLfC07DfRtgoM69SWrNRb7LtKCwhTXi836s18Geiy5uyI9p4tc4H9CutSktGS50KU1hKKfiiW6O6x5mmkNjHx4e/a9sDiHbz81+oUqleTj82aKK/3ctq6bpdiXdp5r2+pb9KqUKrQmxYTtpjt/A7wRuI4K1hNTWMTBXNtUtqjp1Vg0Za5HQEAQBAEAQBAEAQBAEAQBAEAQBAEAQBAEAQBAEAQBAEBqq1pFLUMXjRWtO5oxcejRj3yXXUrQp/MybabOubt4UoNrry9Suq9rTiR7tlYfhj432c7s32Qeu0oFS+bygsDWWW61OHauJcT6LJeur+hA52ei1J+1Fe+I873EuPQcByChSlKTxbxNPRoUqEOGnFRXcSSg6vpurWLm+BD+KJgezc/W3Vd9O0qT1yRUXu8Fpb5RfHLotPN6fcsWiavZOlgFzPHfvdExHZvs+tzzU+naU4a5mTvN4byu8IvgXRa+uv2NxNaNyk23ZfLQSLWwY1pA5FoBHZdzo03rFFfT2ld03xRqy9X9irNP8AQj7AHjQSXQCbEHEsJyx3tOV+g3qtubb4fajobXYm2/5n/Rq5T+/9nlqwr5pU0ITj/ajHZIJwD/ccOps09eS42lXgnwvRnZvDs9XFs6sV2oZ+XNfn/ku1XB5yEAQBAEAQBAEAQBAEAQBAEAQBAEAQBAEAQBAEAQEbr+m8pRLhz/EiD3IdnHucm9zfko9S5pw55lvZbEu7rNR4Y9Xl6c2VxX9ZE1UrthWgM/Li49XHL6QFAqXk5ZLI1tlu3a0O1U7b79PT3xIlBgxKi+zQ+JEccgC5xP7lRUnJ5ZsvZTp0YYyajFeSJxQNV8ebs6ZcILfhFnPPp5W/r0UynZSecsjN3u9FCn2aC4n10Xu/3MsWhaKytCt4UMbf4jvM71OXQWCn06EKeiMnebVurv8AySy6LJenvibtdxXBAEBi1SRbU4MSE/2XtLTyvvHMHFcZxUouLO63ryoVY1Y6p4nOU7KvpsV8N2D4bi024tOY/cFUEouMsHyPWqNWFekpxzUlj6l/aIVj7dlIcX3rbL/nbg71z6EK8oVPiQUjy/aln/EupUuWq8Hp7G5XaV4QBAEAQBAEAQBAEAQBAEAQBAEAQBAEAQHzFiCCC5xDQMSSbAdSV8bw1PsYuTwisWQuv6ypWnXbBvMP/KbMHVxz+kHqolS8hHKOZobLdq5r9qr2F36+nvgVxXtNZut3Domww/dw7tHfe7ubclAqXNSeryNdZbFtLXOMcZdXm/LkjV0qjx6u7ZgQnRDyGA+Zxwb3K64U5TeEUTbm8oW0eKtJL95LVlhUHVXazpuJ/pw/5cf2A7qdTsec2ZS93q/1to+b/C/fAsGlUiBSG7MCG2GN9hifmJxJ6lToU4wWEUZa5u69zLirSbf7ouRnLmRggPGbmmSbS+I9rGjNziGj1K+OSisWdlOlOrLhgm30RBa9rQgSl2yzDGd8Ru1g6e879OqhVL2KyjmaWy3XrVO1XfCumr9l9fA2ur3Sd2kkF/ibPisd5g3AbLsWkD1H081221d1YvHUg7c2ZGxqx+HjwtZeK19/MlaklIVJrgov9PFZMtHliDYf87Rge7f+Kq76nhJTXM3W617x0pW8tY5rwevo/ueeqGtf0sd0s4+WKLt5PaP5bf8AxC+WVTCXA+Zz3osviUVcR1jk/B+z+7LfVqYIIAgCAIAgCAIAgCAIAgCAIAgCAIAgMafqEKmt24sRsNvFxA9OJ5BcZTjFYyZ3UberXlwUotvuIDXtakOFdsrDMQ/iRLtb2b7R77KhVL5LKCNRZbrVJdq5lh3LN+un3K6rOkEzWzeNFc4bm5NHRow75qBUqzn8zNXabPt7VYUoJd/P1MihaJzddsYUMhh+8f5W+pz7ArlToTqaI6rza1raZVJZ9Fm/688Cx6Dqwl5OzphxjO+HFrB2GLu5tyU+nZQjnLMyV7vPcVcY0FwLrq/ZfuZOJaXZKtDGNaxoya0AAdAFMSSWCM3UqTqS4ptt9Weq+nAIAgCAj+nVF+3JOIwC72jbh/M2+A6i47rouKfxKbXMtNjXv8S7jN/K8n4P21KAVIepEn1c1Y0qeh4+SKfCcPnPlPZ2zjwupFrU4Ki78im29aK4s5dY9peWv0xL4V0eZGp0ppArkrEgnNwu08HNxb+uHQldVan8SDiTtnXbtLmNXknn4PU59l4z6dFa5t2vhvBHJzTv7hUabi8eaPU5whWpuLzjJfRnRdGqLavAhxmZPaD0O8dQbjsr6nNTipI8mu7aVtWlSlqnh7PzWZmrmRwgCAIAgCAIAgCAIAgCAIAgCA1da0hlqGLxorWnc3Nx6NGPfJddStCn8zJtps65u3hSg338vUrqva04ke7ZVnhj432c7sPZHfaUCpfN5QWBrLLdanHtXMuJ9FkvXV/QgU7Oxak/aivdEed7iXHoOA5BQpSlJ4t4mnpUaVCHDTioruJJQdX03VrOc3wIZ96JcHs3P1sOa76dpUnrkiovd4LS3yi+OXRaeb0+5Y1B1fydIs5zfGiD3oliB8rch3ueasKdpTh3syV7vBd3OSfDHovy9fsiVgWUkoz9QBAaKvaWylCuIkQF4+7Z5ndwMG/UQumpcQp6ssrLZN1d5045dXkv78sSvK1rSmJkkS7GwW/EfO7rj5R0seqgVL6b+XI1dputbwWNduT6aL3+pHnaZz7jf+pieoA9LWXR/Jq/9xarY1ilh8JEi0e1nx5ZwbNARWb3ABrxzws13TDqu+leyTwnmVV9uxQnFyt3wy6ar3Ra9PnodShtiwnB7HC4I/8AcCMiDkrOMlJYow9ehUoVHTqLBopbWTo8aLMl7R/ajEubyd7zfU3HI8lUXVHgnitGeh7A2irq3UJfNHJ+HJ+/eRJjzDIIwINweYUYvWk1gzpChz4qkvCjD32Bx5EjEdjcK/pz44qR5HeUHb150nybXt9DOXMjFJ606L9mTfiNFmRwX/WLbf6kO+pVF5T4Z4rmei7uXvx7X4ctYZeXL28jfana1cRJVxy/uQ+mAeB3sbc3LusamsH4lZvVZYONzH/1f4f49CzlYmNCAIAgCAIAgCAIAgCAIAgI3XtN5SiXDn+JEHuQ7ON/zG9m9zfko9S5pw55lvZbEu7rNR4Y9Xl6c2VxX9ZE1UrthWl2H4Dd/wDlu+kBQKl5OWSyNbZbt2tDCVTtvv09PfEiUKFEqL7ND4kRxyALnE/uVFScnlmy9lOnRhjJqMV5Im9B1YR5uzplwgt+EWc8+nlb6noplOyk85ZGcvd56FPs0FxProvd/uZY1C0VlaFjChDb/Ed5nepy6CwU+nQhT0Rkrzat1d/5JZdFkvT3N2u4rggCA12kFU+xpeJG2DE2BfZaQN9r3OQF8c111Z8EXLAl2Nr/ACq8aPFw48ynK/p/N1e7Q7wYZ92HcHu7M9rDkqqpd1J9yN/ZbAtLbNril1f4WhFCbqMXZsaVQZmsf9CC94+ICzf8jYX7rnClOfyoiXN/bW3+aaXdz9NT7q+js1RQDHguYDk7Bwvwu0kA8l9nRnD5kfLXaNtdNqjNN9OfozVrrJpNdWWkppMcQHn+zGIHyvODTyBwB7HcpdpW4JcL0Znd4dmq5ofGgu3Feq5ry1X9lp6VUNukEs+CbB3tMd8LxkemYPIlWVakqkOExWzb6VncRqrTRrqufuu857mYDpV7mPBa5pLXA7iDYj1VG008GeqU5xqRU4vFPNFvan6j/Uyr4JOMJ+HyxLkf7ttWljPGHD0MHvTbcFyqq0kvqsvtgT1TTMEZ1hUX7ak3gC8SH/cZ1aDcd23FuNlHuqfHTfVZlxsO9/i3cW/ll2X56Pyf0KVoNTdR5iFGbmx1yOIycO7SR3VRTm4SUkeiXttG5oToy5r/AI9GdGS0ds0xr2G7XNDmniCLg+ivk01ijyapCVOThJZp4PyPRfTgEAQBAEAQBAEAQHzEiCEC5xAAzJNgOpKN4H2MXJ4RWLIXXtZUrTrtg3jv/LgwdXHP6QVDqXkI5RzNDZbtXVbtVewu/X098CuK9prN1u4dE2IZ+7h+Udzm7ubclAqXNSeryNdZbFtLXOMcZdXm/LkjV0qjx6u7ZgQnRDvsMB1JwHcrrhTlN4RRNubyhbR4q0kv3ktWWFQdVeTpuJ/pw/2c4j9h3U6nY85syl7vVrG2j5v8L39CwaVSIFIbswIbYY32GJ+YnEnqVOhTjBYRRlrm7r3MuKtJt/ui0RnLmRggCAIAgPOYgtmWuY4Xa4FpB3gixHovjSawZyhOUJKUdVmjnTSCluosxEgu9x1geLTi09wQqGrBwk4s9ZsrqN1QjWjzX15r1NeuBLOh9Eqo2sSkKK0AXbZzQLAObg4ADIXxHIhXtGanBNHlG07WVtdTpy64p9U9P3qbGelGT8N0OI0OY8WcDwP881zlFSWDIlGtOjUVSDwazRz1pJSHUKZiQXXOyfKeLTi0+mfO6o6tN05uJ6rYXcbu3jWXPXufP96GsyXWTDoXQ6q/bUnBin2i3Zd8zDsk97X7q8oVOOmpHlW1bT+LdzpLTHFeDzXpoR3TTQH7dmGxob2wgRaKXXPs5OAGZtgbkZBdFxa/ElxJ4dS22Tt/+JQdKcXLD5fPVP8AGTNbKVWm6CBwgPfMx3Czi12GG4keQC/DaIXXGdG3+XNkura7R2u06yUILTFZ+/2RYNGqLatAhxmZPaDbOx3g8wbjsp1OanFSRlrq3lb1pUpap4f356mauZHKB08ov2HORGAWhv8AOz5XXwHQ3HYKkuafw6jXI9Q2Ne/y7SMn8yyfivdZlhapK1/Wy7oDj5oJw5sde3objpsqdZVOKHC+Rld57L4Vwq8dJ6+K91+SeKaZkIAgCAIAgCAxp+oQqa3bixGw28XED04nkFxlOMVjJndQt6teXBSi2+4gFe1pw4V2ysPbP4kS7W9m+0e+yoVS+SygjUWW61SXauZYdyzfrp9yu6zpBM1s3jRXOG5uTR0aMO+agVKs5/MzV2mz7e1WFKCXfz9TIoWik3XbeFCIZ+I/yt9T7X03X2nQnU0R1Xm1rW0/ySz6LN+nLzwLHoOrCXk7OmHGM74RdrB6Yu7m3JWFOyhHOWZkr3eevV7NBcC66v2X7mTiWl2SjQyG1rGjJrQGgdAFMSSWCM3UqTqS4ptt9Weq+nAIDBq1YgUZu3HiNhjdfM2z2QMT2XCdSMFjJkm2s69zLhoxbf7q+RXle1qE3bKQ7f8A2RP4aP3J7KBUvuUEauy3VWUrmXkvy/68ze6stJX12E9kZ21GhuuSbC7X3IywwNxhyXfaVnUi1LVFZvDs2FpVjKksISXo176+pNFLM8EAQFZ64qLtthzTRi3+3E6G5YfW47hV99T0mvA2G6t7hKVtLn2l+V+fUqxVptiw9T9a/p4r5Zx8sTzM+doxHdo/2qdY1MJOD5mT3psuOlG4jrHJ+D09H9y3FaGFKx1z08WgRxncw3cx7TfSz/VV1/DSXkbLdO4eNSi9PmX2f4KuVcbQuDU28ulIo3CMbd2MurWxfYfiYHeuKV1B/wDj+WZmtWnPnJMvY5w8I7TmgmzmHA3ANjbA3OQB4rleQcqeK5Efdu4hSu+CaXayT6Plg+/TvyKTVQejFr6m6g98OLBc12w07bH2OyL2Dm3yByIHNysrGbwcTD71W8FUhWTWLya59zw+mPgWQrAyJBdbtLE1KCN70Fwx4teQ0j/IsPYqFewxhxdDS7sXTp3To8pr6rP7Yle6v6n9lTrHe6Wva7mNkkf7mtUG2nwVEzVbbtv5FnKPNNNevs2X4rs8wCAIAgCA1da0hlqGLxorWnc3Nx6NGPfJddStCn8zJtps+5u3hSg338vUrqva04ke7ZWH4Y+N9nO7N9kd9pQKl83lBYGsst1qcO1cy4u5ZL11+xAp6ei1N+1Fe6I873EnsOA5BQpSlJ4t4mno0KVCHDTioruJJQdX03VrFzfAZ8UTA9m5+thzXfTtKk9ckVF7vBaW+UXxy6L8vT7ljUHV/J0iznN8aIPeiWIHytyHe55qwp2lOHezJXu8F3c9lPhj0X5ev2RKwLKSUZ+oAgCAICM6wqL9tSbw0XiQ/wC4zq0G47tuOtlHuafHTfVZlxsO9/i3cW/ll2X56Pyf0KGVKenG90JrP2FNw4hNmHyP+V1rnsbO7Lut6nw6iZWbXsv5drKmtVmvFe+h0EDdXh5YEAQGHWKe2qwIkF/svaW9DuI5g2PZcJwU4uLJFrcSt60asdU8f689DnKdlXSMR8N4s5ji0jm02KoZRcXgz1qjVjVpxqQ0axXmfshNukIjIrDZzHBw6g3x5JGTi00fK1KNanKnPRrA6Ik6xCmJdkwXtZDcwOu4gAXGIJyuDcdlfRqRcFPkeUVbOrC4lQSbknhkVPrK0th15zIUG5hQyXF5w2nWtgDjsgXxOd/Wsu7hVOzHRG42BsmdnF1avzSyw6Lv72QhQzSF7atqUaVIs2hZ8QmIRw2rbP8AtDVc2tPgprHnmeZ7fu1cXsuHSPZXlr9cSTRoQjtLXC7XAgg7wRYj0UhrFYMp4ScJKUdVmQ6i6tpSnu2ol45vgH4NHDyjPDjccgotOzpxzeZf3e8l3WXDDsLu19fYmUKGIQDWgNAyAFgOgClpYaGflJyeMniz6Q+EQ1pzzZWQe0nzRXNY0dHBx7WafUKLeSSpNdS+3coSqX0ZLSKbfpgvqyp9EJE1Kbhwxv2v0Y4/wqyhHimkbjaldULWVR8sPujodXp5SEAQEbr2m0pRLh0TxIg9yH5j3OTe5uo9S5pw1eZb2WxLu6zjHCPV5enNlcV/WRNVK7YVpdh+E3f3du+kBQKl5OWSyNbZbt2tDCVTtvv09PfEiUKFEqD7ND4kRxvYAvcT2uSoqTk8s2XspU6MMZNRivJE3oOrCPN2dMOEFvwiznn08rfU9FMp2UnnLIzl7vPQp9mguJ9dF7v9zLGoWikrQrGFDG3+I7zO9Tl2sFPp0IU9EZK82rdXf+SWXRZL098TdruK4ID8e4MBJIAGJJwsBxQ+pNvBED0i1mwJAlku3x3D3r2YOhzd2sOahVb2Mco5mmsd2a1ZcVd8C6c/6+/cQaf1gz84f+r4Y+GG0N/U3d+qhSu6suZpaO79hSXycXi/1fQxIGmU/ANxMxD8xD/0cCFxVxVX+x3z2NYzWDpLyy+xNNF9Z/iuEOcaG3wEVuAHzt/kem9S6N7i8J+pndo7scMXO1eP/i/w/wAP1LLY8RACCCCLgjG4PBWJj2mngyg9PKL9hzkRjRaG7zw/ldfAdDcdAFSXNP4dRrken7Gvf5dpGT+ZZPxXusyPLoLYvXVvWvteTYHG8SF/bdzt7J7ttjxBVza1OOn3rI802/ZfxrttfLLtL8r1+mBKlJKQIAgKh1v0X+mjMmWjyxRsv+dow9W/8Squ+p4S41zN5uve/Eou3lrHNeD9n9yvlBNUej473ta0ucWtvstJJAubmwyFyvuLwwOCpxUnJJYvV9fE+YUMxiGtBcTgABck8gF8Sx0PspKKxk8EWVoTq6cXNjzgsBi2CczwMTgPy+tsQbC3s380/QyG194o4OjavPRy/wDz7+nUtNWRiggCAICN1/TaUolw6J4kQfdw/Mb/AJjk3ub8lHqXNOHPMt7LYl3dYOMcI9Xl6c2U9pVpJF0li+JE8rW4MYDcNH8k4XKqq1aVWWLN9s3ZtKxpcEM29X1/roie6pNHTLNdNxBYvGzDB+G9y7vYW5A8VNsqOC435GY3n2ipyVrB6Zy8eS8uf9FkKwMiQ3SXWHLUYlkMGPEGBDSA1pG5zuPIA87KJVu4QyWbNBs/d64uUpz7Ee/V+C98PMrWvabTdbuHRPDhn7uH5R3Obu5tyVfUuak9Xka+y2JaWucY4y6vP05I1VKo8eru2YEJ0Q77DAdScB3K64U5TeEUTrm8oW0eKtJL95LUsKg6q8nTcT/Th/8Ac4j9h3U6nY85syl7vV/rbR83+F7+hYNKpECkN2YENsMb7DE/MTie5U6FOMFhFGWubuvcy4q0m3+6LRGcuZGCAIAgKY1jaYOq0R0CC60BhsbfeOGZPFgOQ358LVN1cOb4Y6HoWwdjxt6arVV239F79fTrjB1DNISWnaCT8+3aEHZacRtkMJ7E39QpEbWrJY4FPX27Y0ZcLni+7P66GprFGj0V+xHhlhOV7EH5SMCuqdOUHhJE61vaF1HioyxX7qjAXAlFo6pdJS+8nFdfAuhE8vaZ6Yjo7krGyrf/AFvyMXvNsxL/AOXTXdL8P8Py7zb616L9oSvjNHngHa6sODvTB3QFdt7T4ocS5EDdq9+Dc/ClpPLzWnt6FLqpPQyXasK19lTgY42ZG8h+b3D64fUVKtKnBUw5Mod4bL+RaOa+aGa8Of0z8i8HHZFzgArg84SxyREa9rDlKVdrD47+EMjZ7vy9LqLUu6cNM2Xtlu9d3Gc1wR79fT3wIM/WVNR5iG82ZCa8Ew2DNu8EnEmxPAXtgof8ybknyNIt2rWFCUFnNrJvk+WC8fMs3SemN0jk3sbY7TQ+Gd20BdhvwOXQlWFaCq02l5GO2dcysruM5ZYPCXho/T7lCSdPizz/AA4cN73/AAtaSRjY34DmVSxhKTwSPT6txSpQ+JUkkupPaDqsiR7Omn+GPgZZzu59kdrqbTsW85vAzF7vTTh2baPE+ryXpq/oWLRdHpahi0GE1p3uzcerjj2yU+nRhT+VGTu9o3N28as2+7l6G0XYQggPmJEEIEuIAGJJNgOpKN4H2MXJ4JYshle1kytOu2FeO/8ALgwdXHP6QVDqXkI5RzNDZbt3VftVewu/X098CuK9ptOVq4dE8OGfch+Udzm7ubclAqXNSfPI1tlsS0tc1HGXV5+nJGppVIj1d2zAhuiHfYYD5icB3K64U5TeEUTrm7oW0eKtJJfui1ZZOi2rES7hEnHB5GIhN9n6zv6DDmQp9Gywzn6GR2jvO5p07VYf+T18ly8fsWQ0bIsMArAyLeObK81paVup4ErBdZ723iOBxa05NHAnG/LqoF5XcexE1W7myo1n/JqrFJ5Lq+vl9/ArWhUSNXonhwW7RzJOAaOLjuH68FX06UqjwibC8vaNpT+JVeC+r8C0KDqwl5OzphxjO+EeVn6Yu9QOSsqdlGOcszF3u89erjGguFddX7L9zJzLSzJRoZDa1jRk1oAA6AKYkksEZupUnUk5Tbb6s9V9OAQGBP1qXpxtFjQ2Hg57QfS91wlUhHVok0bK4rZ04SfgvyeclpDKT7tmHMQnOOTQ8XPQZlfI1oSeCaOdXZ11RjxTpyS64GzXYQzSaaVA0yRjxG4ODNkEbi8hgPYuuum4nw02yx2TbqveU6b0xxfln+DntUZ6qTnVLSGVCadEeA4QWgtB+JxwPYB3ex3KZZU1KeL5Ga3mu50bZU4ZcbwfgtV55eRcytjz41eklEh1+A6C8DHFrt7XDJw/9xFwuurTVSPCybYXtSzrKrDzXVc1+8znmal3Sj3Q3izmOLXDgWmxVE008Geq06kakFOOjWK8z0pk66mxYcVntMcHDscjyOS+wk4yUkcbihGvSlSlo00dHw3Mn4YPtMiMvjva8f8Agq/WEl4nkclOjUw0cX9UznnSSlGiTMWCcmu8p4tOLT6Ed7qiq0+CbierWF2rq3hWXNZ+PP6mua4tNxgRvXWS2k1gzbVrSaareEaK4t+AeVuHEDM8zddtStOp8zINpsy1tc6UFj11fqahdRPNnRtH5mtm0GE5w3uyaOrjh2zXZTpTn8qIV3tC3tVjVml3c/TUvTRKnRaTKw4MZ7XuYLXbewF8Bc52y9Fc0YShBRkea7TuaVxcyq0k0n16835myl5VkrfYY1u0S52yALk4km2ZPFdiiloRJ1Z1MONt4LBY9Oh7L6dYQGNPz8KnN24r2w28XED04nkuMpxisWzuo0KtaXBTi2+4gNe1pw4N2yrPEPxvu1vZvtHvZQql8llBGnst1qku1cywXRZv10+5XVa0gma2bx4rnDc3Jo6NGHfNQKlWdT5may02fb2qwowS7+fqZFC0Um67bwoR2PxH+Vvqc/puvtOhOpojqvNq2tp/kln0Wb9OXngWNQdWEvJ2dMOMZ3wjys/TzO9QOSsKdlGOcszJ3u89ep2aC4V11fsv3MnMtLMlGhkNrWNGTWgADsFMSSWCM1UqTqS4ptt9Weq+nAIDnPSicM/Nx4hxvEdboDZv+0BUNaXFNvvPWdnUVRtacFyivrm/qXLq6pDaXJQiANuK0RXHjti7R0DSB68VbWtNQprvzPP9vXcri8mnpF8K8tfVknUgpggNTpHpDA0dh7cZ2J9lgxc4jgOHM4BdVWtGmsZE6w2fWvanBSXi+S8fYqLSHWBN1i4a7wIfwwyb/U/M9rDkqurdznpkjd2O79rbZyXHLq9PJafciZO1iVGLxLAIfS29Vmkseoh0CKHvDBdsWxNvyvdx4E8xwVnZ1pS7MvUwm8ezaNFqvSaWOsfyl9zf6x4BmKdMAZgNd2bEa4/oCu+6WNJlXsGahtCm33r1TS+pQqpT08muqapiSnPDccIzC0fM3zN/QOHcKXZT4amHUzm81s6tpxrWLx8nk/wXUrc88CApHWvJiUnyR95Da89fM0/8LqnvY4VfE9G3arOpYpP/AFbX2f5IcopoDoTQlxfIS1/wmjsMB+gCvLf/ABR8Dyra6SvquH/cyI64qL4rIc00Ys8kT5XHyns64+ocFFvqeKU0Xu6t7wzlbS55rxWvqs/IqlVpuCRUHQubrdi2HsQz95Eu0W/Lvd2Fl307apU0WRU3u2rS1ylLGXRZvz5Iseg6tZWnWdGvHf8AmwZ/iM+5PRT6dnCOcszJXu8tzW7NLsLu19fYmkKGIIDWgNAwAAsB0AUtLDQz0pOTxk8WfS+nEIDV1rSGWogvHitadzc3Ho0Y98l11KsKfzMm2mz7m6eFGDffy9Suq9rTiRrtlYfhj44lnO7N9kHrtKBUvm8oLA1llutTj2rmXF3LJeuv2IFPT8WpP2or3xHHe4k57hwHIKFKUpPFvE09GhSoR4acVFdxI6Bq/m6vZzm+DD+KICD2bme9hzXfTtKk9ckVN7vBaW2UXxy6L8vT7lj0HV/J0mznN8aIPeiYi/JuQ73PNT6dpTh3syN7vBd3OKT4Y9F+Xr9iVgWUooz9QBAEAQHN1dlzKTMZhFtmK8ejjb9FQVFhNrvPXbOoqlvTmucV9i9NB55tQkZdwPswwx3zQxsn9r91c28lKmmeabYoSo3tSL5tteDzN6u4rT8c7ZFzkEPqWOSOdtKK06vTL4zjgTZg+FgJ2R/J5kqhrVHUm5M9X2dZRs7eNKOvPvfP96Gy0A0abpJHc2I4iHDbtOAzdjYAcBxP/m67LaiqssHoRNt7SlY0FKCxk3gui7/YtOY0DkI0MwxADcLB7Sdoc7km563Vk7Wk1hgYqG3r6NTjdTHuenp7EXpWr2Upji6cmWPsTZm0IbbXwLrm53YC3UqNC0hF4zZc3O8N1Xjw2tNrvwxfly8/sTumTsoAIcCJAsMAyG5n6BpU2EoaRaMzcUbrF1K0ZY9Wn92Zk3Ltm2PhuF2vaWkcnCx/dc5JNYMj0qkqc1OOqaa8jnCqyDqXGiQX+0xxaedsiORFj3VBOLhJxZ65bV43FKNWGjWP74HhAjOl3Ne02c0hwI3EG4PquKbTxR2ThGcXGSxTyZfmiGlEPSOECCBFA/uQ94PEDe07j2V3QrqpHvPMNqbLqWVVprGL0fv3m4np2HT2F8V7WMGZcbf/AKeS7ZSUVi2QKNCpWmoU4tvuKH04rw0hmnRWizGgMZfMtaSbnqS491S3FX4k8UembHsHZWypy+ZvF+L/AKSNLJyzpx7YbBdz3BrRxJNguqMXJ4IsatWNKDnN4JLFnSNMkxT4MOEMobGs/wAQB/Cv4R4YpHkdxWdarKo/9m36n5U5FtShRIT/AGXtLT3GY5jNJxUouLFvXlQqxqw1TxNLQNCJSiWLWeJEHvxLOPYZN7C/NdNO2pw5Yssb3bd3dZOXDHosvXmySKQVAQBARyvabSlEuHRNuIPu4fmPc5N7m6j1LmnDV5ltZbEu7rOMcI9Xl6c2VxX9ZM1Ubtg2gM/Li89XHLsB1UCpeTllHI11lu3a0O1V7b79PT3xIjChRKg+zQ+JEcdwLnE/uVFScnlmy9lKnRhjJqMV5Im9B1YR5yzphwgt+EWc8+mDfU9FMp2UnnLIzl7vPQp9mguJ9dF7v9zLFoOicrQreFDBf+I/zO9Tl9Ngp9OhCnojJXu1rq7/AMksuiyX9+eJvF3FcEAQBAEAQBAVDreov9LHZMtHlijZd87Rh6tt/iVV31PCXGuZvN1734lF28tY5rwfs/uj61P1r+njPlnHyxBts+doxA6t/wCASxqYScHzOO9Nlx0o3EdY5Pweno/uW4rQwp5zEPxWubxBHqF8axWByhLhkpdDmiZgOlnuY4Wc1xaRwLTY/qFn2mngz2GnOM4qcdGsV5nrT5+LTX7cJ7obsrtNsOB4jkvsZyi8Ys4V7elXhwVYprvMicrs1PX8SPFcDuL3W9L2X2VWctWzqpWFtS+SnFeSx9TXLgSwgLE1caaRIUVstMPL2POyxzjctcchc5tOXI23Kda3LT4JaGT29sWnKm7iisJLNpc1zfite/xN3rP0SdU2iZgNvFYLPaM3tGRHFw4bx0APdd27l246ldu7taNB/wAes8IvR9H7P6PxKgVWb0+obzDILSQRkQbEIngcZRUlg1kfczNPmjeI9zyN7nF37r65N6nGnShTWEIpeCwPmBBdMuDWNLnHANaCSegGJXxJt4I+znGEXKTwS5suDV7oR9jWjzABjEeVufhg5473kYYZY8Va21twdqWpgtubb/lf9Cj8nN9f6+5PFNMyEAQHzEiCECXEADEkmwHW6N4H2MXJ4JYshle1kytOu2FeYePhNmf5b/pBUSpeQjlHM0Nlu3dV8JVewu/X098CuK9ptN1u4dE8OGfu4d2j6jm7oTbkq+pc1J88jW2WxLS1zjHGXV5+nJfc1NLpEeru2YEJ0Q77DAfMTg3uV1wpym8IonXN3Qto8VaSX7yWrLCoOqvJ03E/04f8uP7Ad1Op2PObMre71f620fN/hfvgWFSqPAo7dmBDbDG+wxPzE4nuVOhTjBYRRlbm8r3MuKtJv95LRGcuZGCAIAgCAIAgCAIDTaX0f7dlIkL3rbTD+duLfXI8iV1V6fxIOJYbLvP4l1Gry0fg9ffxKBkpp9NitiN8r4bg4X4tOR/YhUcZOLxXI9Qq0oV6bhLNSWHqdG0uebU4MOKz2XtDhyvmDzBuOyv4SUoqSPJbmhKhVlSlqngZS5HSQbTfQAVxxjQHBkY+0HX2X234ey63LH9VDuLT4j4o6ml2Rt92kfg1k3Dlhqvdfb6FfxdAKhDNv6cnmHwyP+Sgu0qrkaiO39nyWPxPo/Y9pXVzUJg4wmsHF72/9pJ/RfVZ1XyOupvHYQWUm/BP84G3g6p5gjzR4QdwAc4epA/ZdqsJc2iDLeygn2acsPJe5C65R4tCjOgxQA4WNwbgg5Fp4KJUpypy4ZGhs7yld0lVpafXwZhQ3mGQQbEG4PAjJcE8CRKKksHodNQH+I1pO8A+oWhWh47NYSaItpLoDLVwl4vBinNzALE/mbkTzFio1W1hUz0ZdbP2/c2iUH2o9Hy8H/yQ6PqnmGnyR4RHF220+gB/dRXYT5NF/Dey3a7UJJ92D/KNhTtUzQbx5gkfDDbb/c6/7LnGwX+zItfeyTWFGn5t/he5OaLo9LUMWgQg0nN2bj1cce2Sm06UKfyozd3tC4u3jWk33cvQ2i7CEEBjT8/CpzduLEbDbxcQPS+Z5LjKcYrFs7aNCrWlwU4tvuIDXtacODdsrDMQ/G+7W9Q32j32VCqXyWUEaiy3WqSwlcywXRZv10+5Xda0hma2bxornDc3Jo6NGHfNQKlac/mZrLTZ1tarClBLv5+p70LRSartjChnY/Ed5W+pz7XX2nQnU0R13m1bW0/ySz6LN/vjgWNQdWEvJ2dMOMZ3wi7Wfpi71A5Kwp2UVnLMyN7vPXqdmguFddX7L9zJzLSzJRoZDa1jRk1oAA7BTEklgjN1Kk6kuKbbfVnqvpwCAIAgCAIAgCAIAgCAICj9Z9F+ypwvaLMjecfN749cfqCp7unwVMeTPSN3b3+RaKD+aGXly+mXkSbU7WvEZElXHFv9xnyk+YDobH6ipFjUycGU29Vlwzjcx55Px5fTLyLKVgZAICM6R6bytCu0u8SKPu2WNj+Y5N/fko9W5hTy1ZcWGw7q7wklwx6v8Ln9iMaPaz/6iO5s01sOE72C252D+feQeO62VjhGpXuMu3oXN9uxwUE7duUlrjz8PDp+uaTWlclKs2zMwiODXh5PQNJJUx16aWPEjPU9lXtSXCqUvNYL1eRS2mle/wDkU06KBssADGA57Lbm55klx72VRXq/EnxHoeybD+FbKk3i9X4voeeiNFdXpqHCA8t9qIeDAfNfrkOZC+UKbqTSOe072NpbSqPXReL09/A6GV6eUhAEAQBAautaQS1EF48VrTubm49GjHvkuupVhD5mTbTZ9xdPCjBvv5epXdf1pxI12yrPDH4j7Od2b7I73UCpfN5QRq7LdanHtXMse5aeuv2IDPT0Wpv2or3xHne4k57hwHIKFKUpPFvE1FGhSoQ4acVFdxI6Bq/m6vZzm+DD+KICD2bme9hzXfTtKk9ckVN7vBaW2UXxy6L8vT7ljUHV9KUmznN8eJ8USxAP5W5Dvc81Pp2lOGubMle7wXdxlF8Eei183r9iWAWUooj9QBAEAQBAEAQBAEAQBAEAQBARbWPRftiTeWi8SF/cbxwHmHdt8OICjXVPjp96zLrYN7/Gu0n8suy/PR+v0xKa0dqposzCjD3HYji04OHcEqppT4JqR6DfWqureVF81l48vqdFwIzZhrXtILXAOBG8EXBHZXyaaxR5NOEoScZLBrJnzNQBNMcx19lzS02JBsRY2IxB5o1isGfadR05qcdU8fQoHSzRmLo3FLXAmGT/AG4lsHDnwcN4/hUlajKlLB6HqGzNp0r6lxRyktV0/rozRrpLMICSaOaFTVesQzw4R+8fcC35Rm7DK2HMLvpW06ngVF/tq1tMU3xS6L89Pv3Fx6M6OQdHIexCF3Gxe8+04jjwAxsBl3JVtSoxpLBHn+0No1r2px1HktFyX7zZuF2kAIAgI5X9NpSiXDn+JEH3cOzj3N7N7m/JR6lzThq8y3stiXd1nGOEeryXlzZXFe1kzVRu2FaXZ+U3efqOX0gdVAqXk5ZRyNbZbt2tDtVe2+/T098SIw4cSoPsA+JEccgC9xP7lRUnJ9WXspU6MMW1GK8kibUHVhMTlnTDhBb8Is559MG+p6KZTspSzlkZy93noUuzQXE+ui93+5lj0LRSVoVjChjb/Ef5nepy7WU+nQhT0Rkrzat1d5VJZdFkv78zdruK4IAgCAIAgCAIAgCAIAgCAIAgCAIAgOftN6N9hzkSGBZh88P5XXsB0O03sqO4p/DqNHqeyLz+XaRqPVZPxXvr5lk6p619oSpguPngGw5sdct9DtDoArCyqcUOF8jIby2Xwbn4sdJ/da+uT9ScKYZs8ZuVZONLIjGvac2uAIPYr44qSwZ2U6s6UlODaa5ojEbVzT4hv4Tm8g91v1KjOzpPkXEd47+Kw4k/JGzpmicnSyDDgMDhk513nsX3I7LshQpw0REuNrXlwsKlR4dFkvRG6XcVwQHzEiCECXEADMk2A63RvA+xi5PBLFkMr2smVp12wrx3/lwb3cc/pBUSpeQjkszQ2W7d1XwlU7C79fT3wK4r2m03W7h0Tw4Z+7h+UW5nN3c25KvqXNSeryNbZbEtLXBxjjLq8/TkjVUqkR6u7ZgQnRDvsMB1JwHcrrhTlN4RROubyhbR4q0kv3ktWWDQdVeTpuJ/pw/5cR+w7qdTsec2ZW93q/1to+b/AAvf0LCpVHgUduzAhthjfYYn5icT3KnQpxgsIoytzeV7mXFWk3+8lojOXMjBAEAQBAEAQBAEAQBAEAQBAEAQBAEAQBAQTW1Rv62WEdo88E423sdYH0OyeQuoV7T4ocS5Gm3ZvfhXDoy0n91p65rxwK70FrX2HOQ3k2Y7yRPldbE9DY9lBt6nw6ifI1e2bL+XaSgvmWa8V7rIv9XZ5cEAQBAY0/Pwqc3bivbDbxcQPS+Z5LjKUYrFs7aNCrWlwU4tvuIDXtacODdsrDMQ/iPu1vZvtHvsqFUvksoI1FlutUl2rmWC6LN+ui+pXda0hma2bxornDc3Jo6NGHfNQKlWc/mZrLTZ9tarClBLv5+v6j2oWis1XbeFCOx+I7yt9Tn2uvtOhOpojrvNq2tp/kln0Wb9OXngWPQdWECUs6YcYzvhF2sHpi71HRWFOyis5ZmSvd569Ts0Fwrrq/ZfuZOZaWZKNDIbWsaMmtAaB2CmJJLBGaqVJ1JcU22+rPVfTgEAQBAEAQBAEAQBAEAQBAEAQBAEAQBAEAQBAecxAbMscxwu1wLXA7wRYj0XxpNYM5wnKElOLzTxXkc66Q0p1EmIkF1/K7A8Wn2T3FlQ1abhJxZ6xY3cbqhGtHms+580Wpq90zh1KEyBGcGx2DZBdh4gGRBPv2zG/Mb7WdrcqS4ZamJ25sapQqOtSWMHn4f10fLTxnSmGaNXWtIJaiC8eK1p3NzcejRj3yXXUqwh8zJlps+4unhRg338vUruva04ka7ZWH4Y+OJZzuzfZHe6gVL5vKCNZZbrU49q5lj3LT11+xAp+fi1N+1Fe6I473EnsOA5BQpTlJ4tmno0KVCHDTioruJFQdX83VrFzfBhn3omB7NzPew5rvp2lSfciqvd4LS2yi+KXRfl6fcsag6vpSk2c5vjxPiiWIHyty9bnmp9O0pw1zZkb3eC7uezF8Eei/L1+xLALKUUep+oAgCAIAgCAIAgCAIAgCAIAgCAIAgCAIAgCAIAgCAICL6caIs0mYC0hkdg8jzkR8L7e7ffu9QY1xbqqu8udj7XlYzwecHqvyu/7lLVakRqO8sjQ3MO64wPNpycOiqZ05QeEkeiW13RuYcdKSa/dVyPqHXZqE3ZbMxw3gIrwPQFFVmssWcZWNrJ8UqcW/8A1XsYsKFEn32aHxHu3AF7j6YlcUnJ5Zs7pSp0YYyajFeSJvQdWExOWdMOEFvwiznn0wb6noplOylLOWRnL3eehS7NBcb66L3f7mWNQdE5WhWMKGC8feP8zvU5fTZT6dCFPRGTvdrXV3lUll0WS/vzxN4u4rQgCAIAgCAIAgCAIAgCAIAgCAIAgCAIAgCAIAgCAIAgCAIAgPKZl2TLS17Wvacw4Bw9CvjSawZzp1JwlxQbT7iBztHl2xHAQIQF8vDZ/wCFClThjojTUry4dNN1Jer9yZ0iRhSTB4cNkO4F9hrW362ClwjGKyRn7qvVqzfxJN+LxM5cyMEAQBAEAQBAEAQBAEAQBAEAQBAEAQBAEAQBAEAQBAEA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MHEhUUExQWFRUXFxwZGRcXGBgXIBwcFxgYHRoeGCAYHCggHBolHBgVIzEiJSorLy8uHCAzODMsNygtLisBCgoKDg0OGxAQGywmICYsLCwvMDQ0NzQyNDQsLC8sLC8sLDQsNDQ0LCwsLCwsLCw3NDQvLCw0LCwsNywsLCwsLP/AABEIALoBDwMBEQACEQEDEQH/xAAcAAEAAgMBAQEAAAAAAAAAAAAABgcEBQgDAgH/xABAEAABAgQCCAMFBwMDBAMAAAABAAIDBAURITEGBxJBUWFxgRMikTJCUnKCFUNTYqGxwRQjkoOisjPC0fAWY/H/xAAbAQEAAwADAQAAAAAAAAAAAAAABAUGAgMHAf/EADgRAAIBAgMFBgYCAgEEAwAAAAABAgMEESExBQYSQVEiYXGBkdETMqGxwfAU4TNC8SNSYnIkQ9L/2gAMAwEAAhEDEQA/ALxQBAEAQBAEAQBAEAQBAEAQBAEAQBAEAQBAEAQBAEAQGNP1CFTW7cWI2G3i4genE8guMpxisZM7qFvVry4KUW33EAr2tOHCu2Vh7Z/EiXa3s32j3soVS+SygjUWW61SXauZYLotfXT7kAqelM5UyTEjxLfC07DfRtgoM69SWrNRb7LtKCwhTXi836s18Geiy5uyI9p4tc4H9CutSktGS50KU1hKKfiiW6O6x5mmkNjHx4e/a9sDiHbz81+oUqleTj82aKK/3ctq6bpdiXdp5r2+pb9KqUKrQmxYTtpjt/A7wRuI4K1hNTWMTBXNtUtqjp1Vg0Za5HQEAQBAEAQBAEAQBAEAQBAEAQBAEAQBAEAQBAEAQBAEBqq1pFLUMXjRWtO5oxcejRj3yXXUrQp/MybabOubt4UoNrry9Suq9rTiR7tlYfhj432c7s32Qeu0oFS+bygsDWWW61OHauJcT6LJeur+hA52ei1J+1Fe+I873EuPQcByChSlKTxbxNPRoUqEOGnFRXcSSg6vpurWLm+BD+KJgezc/W3Vd9O0qT1yRUXu8Fpb5RfHLotPN6fcsWiavZOlgFzPHfvdExHZvs+tzzU+naU4a5mTvN4byu8IvgXRa+uv2NxNaNyk23ZfLQSLWwY1pA5FoBHZdzo03rFFfT2ld03xRqy9X9irNP8AQj7AHjQSXQCbEHEsJyx3tOV+g3qtubb4fajobXYm2/5n/Rq5T+/9nlqwr5pU0ITj/ajHZIJwD/ccOps09eS42lXgnwvRnZvDs9XFs6sV2oZ+XNfn/ku1XB5yEAQBAEAQBAEAQBAEAQBAEAQBAEAQBAEAQBAEAQEbr+m8pRLhz/EiD3IdnHucm9zfko9S5pw55lvZbEu7rNR4Y9Xl6c2VxX9ZE1UrthWgM/Li49XHL6QFAqXk5ZLI1tlu3a0O1U7b79PT3xIlBgxKi+zQ+JEccgC5xP7lRUnJ5ZsvZTp0YYyajFeSJxQNV8ebs6ZcILfhFnPPp5W/r0UynZSecsjN3u9FCn2aC4n10Xu/3MsWhaKytCt4UMbf4jvM71OXQWCn06EKeiMnebVurv8AySy6LJenvibtdxXBAEBi1SRbU4MSE/2XtLTyvvHMHFcZxUouLO63ryoVY1Y6p4nOU7KvpsV8N2D4bi024tOY/cFUEouMsHyPWqNWFekpxzUlj6l/aIVj7dlIcX3rbL/nbg71z6EK8oVPiQUjy/aln/EupUuWq8Hp7G5XaV4QBAEAQBAEAQBAEAQBAEAQBAEAQBAEAQHzFiCCC5xDQMSSbAdSV8bw1PsYuTwisWQuv6ypWnXbBvMP/KbMHVxz+kHqolS8hHKOZobLdq5r9qr2F36+nvgVxXtNZut3Domww/dw7tHfe7ubclAqXNSeryNdZbFtLXOMcZdXm/LkjV0qjx6u7ZgQnRDyGA+Zxwb3K64U5TeEUTbm8oW0eKtJL95LVlhUHVXazpuJ/pw/5cf2A7qdTsec2ZS93q/1to+b/C/fAsGlUiBSG7MCG2GN9hifmJxJ6lToU4wWEUZa5u69zLirSbf7ouRnLmRggPGbmmSbS+I9rGjNziGj1K+OSisWdlOlOrLhgm30RBa9rQgSl2yzDGd8Ru1g6e879OqhVL2KyjmaWy3XrVO1XfCumr9l9fA2ur3Sd2kkF/ibPisd5g3AbLsWkD1H081221d1YvHUg7c2ZGxqx+HjwtZeK19/MlaklIVJrgov9PFZMtHliDYf87Rge7f+Kq76nhJTXM3W617x0pW8tY5rwevo/ueeqGtf0sd0s4+WKLt5PaP5bf8AxC+WVTCXA+Zz3osviUVcR1jk/B+z+7LfVqYIIAgCAIAgCAIAgCAIAgCAIAgCAIAgMafqEKmt24sRsNvFxA9OJ5BcZTjFYyZ3UberXlwUotvuIDXtakOFdsrDMQ/iRLtb2b7R77KhVL5LKCNRZbrVJdq5lh3LN+un3K6rOkEzWzeNFc4bm5NHRow75qBUqzn8zNXabPt7VYUoJd/P1MihaJzddsYUMhh+8f5W+pz7ArlToTqaI6rza1raZVJZ9Fm/688Cx6Dqwl5OzphxjO+HFrB2GLu5tyU+nZQjnLMyV7vPcVcY0FwLrq/ZfuZOJaXZKtDGNaxoya0AAdAFMSSWCM3UqTqS4ptt9Weq+nAIAgCAj+nVF+3JOIwC72jbh/M2+A6i47rouKfxKbXMtNjXv8S7jN/K8n4P21KAVIepEn1c1Y0qeh4+SKfCcPnPlPZ2zjwupFrU4Ki78im29aK4s5dY9peWv0xL4V0eZGp0ppArkrEgnNwu08HNxb+uHQldVan8SDiTtnXbtLmNXknn4PU59l4z6dFa5t2vhvBHJzTv7hUabi8eaPU5whWpuLzjJfRnRdGqLavAhxmZPaD0O8dQbjsr6nNTipI8mu7aVtWlSlqnh7PzWZmrmRwgCAIAgCAIAgCAIAgCAIAgCA1da0hlqGLxorWnc3Nx6NGPfJddStCn8zJtps65u3hSg338vUrqva04ke7ZVnhj432c7sPZHfaUCpfN5QWBrLLdanHtXMuJ9FkvXV/QgU7Oxak/aivdEed7iXHoOA5BQpSlJ4t4mnpUaVCHDTioruJJQdX03VrOc3wIZ96JcHs3P1sOa76dpUnrkiovd4LS3yi+OXRaeb0+5Y1B1fydIs5zfGiD3oliB8rch3ueasKdpTh3syV7vBd3OSfDHovy9fsiVgWUkoz9QBAaKvaWylCuIkQF4+7Z5ndwMG/UQumpcQp6ssrLZN1d5045dXkv78sSvK1rSmJkkS7GwW/EfO7rj5R0seqgVL6b+XI1dputbwWNduT6aL3+pHnaZz7jf+pieoA9LWXR/Jq/9xarY1ilh8JEi0e1nx5ZwbNARWb3ABrxzws13TDqu+leyTwnmVV9uxQnFyt3wy6ar3Ra9PnodShtiwnB7HC4I/8AcCMiDkrOMlJYow9ehUoVHTqLBopbWTo8aLMl7R/ajEubyd7zfU3HI8lUXVHgnitGeh7A2irq3UJfNHJ+HJ+/eRJjzDIIwINweYUYvWk1gzpChz4qkvCjD32Bx5EjEdjcK/pz44qR5HeUHb150nybXt9DOXMjFJ606L9mTfiNFmRwX/WLbf6kO+pVF5T4Z4rmei7uXvx7X4ctYZeXL28jfana1cRJVxy/uQ+mAeB3sbc3LusamsH4lZvVZYONzH/1f4f49CzlYmNCAIAgCAIAgCAIAgCAIAgI3XtN5SiXDn+JEHuQ7ON/zG9m9zfko9S5pw55lvZbEu7rNR4Y9Xl6c2VxX9ZE1UrthWl2H4Dd/wDlu+kBQKl5OWSyNbZbt2tDCVTtvv09PfEiUKFEqL7ND4kRxyALnE/uVFScnlmy9lOnRhjJqMV5Im9B1YR5uzplwgt+EWc8+nlb6noplOyk85ZGcvd56FPs0FxProvd/uZY1C0VlaFjChDb/Ed5nepy6CwU+nQhT0Rkrzat1d/5JZdFkvT3N2u4rggCA12kFU+xpeJG2DE2BfZaQN9r3OQF8c111Z8EXLAl2Nr/ACq8aPFw48ynK/p/N1e7Q7wYZ92HcHu7M9rDkqqpd1J9yN/ZbAtLbNril1f4WhFCbqMXZsaVQZmsf9CC94+ICzf8jYX7rnClOfyoiXN/bW3+aaXdz9NT7q+js1RQDHguYDk7Bwvwu0kA8l9nRnD5kfLXaNtdNqjNN9OfozVrrJpNdWWkppMcQHn+zGIHyvODTyBwB7HcpdpW4JcL0Znd4dmq5ofGgu3Feq5ry1X9lp6VUNukEs+CbB3tMd8LxkemYPIlWVakqkOExWzb6VncRqrTRrqufuu857mYDpV7mPBa5pLXA7iDYj1VG008GeqU5xqRU4vFPNFvan6j/Uyr4JOMJ+HyxLkf7ttWljPGHD0MHvTbcFyqq0kvqsvtgT1TTMEZ1hUX7ak3gC8SH/cZ1aDcd23FuNlHuqfHTfVZlxsO9/i3cW/ll2X56Pyf0KVoNTdR5iFGbmx1yOIycO7SR3VRTm4SUkeiXttG5oToy5r/AI9GdGS0ds0xr2G7XNDmniCLg+ivk01ijyapCVOThJZp4PyPRfTgEAQBAEAQBAEAQHzEiCEC5xAAzJNgOpKN4H2MXJ4RWLIXXtZUrTrtg3jv/LgwdXHP6QVDqXkI5RzNDZbtXVbtVewu/X098CuK9prN1u4dE2IZ+7h+Udzm7ubclAqXNSeryNdZbFtLXOMcZdXm/LkjV0qjx6u7ZgQnRDvsMB1JwHcrrhTlN4RRNubyhbR4q0kv3ktWWFQdVeTpuJ/pw/2c4j9h3U6nY85syl7vVrG2j5v8L39CwaVSIFIbswIbYY32GJ+YnEnqVOhTjBYRRlrm7r3MuKtJt/ui0RnLmRggCAIAgPOYgtmWuY4Xa4FpB3gixHovjSawZyhOUJKUdVmjnTSCluosxEgu9x1geLTi09wQqGrBwk4s9ZsrqN1QjWjzX15r1NeuBLOh9Eqo2sSkKK0AXbZzQLAObg4ADIXxHIhXtGanBNHlG07WVtdTpy64p9U9P3qbGelGT8N0OI0OY8WcDwP881zlFSWDIlGtOjUVSDwazRz1pJSHUKZiQXXOyfKeLTi0+mfO6o6tN05uJ6rYXcbu3jWXPXufP96GsyXWTDoXQ6q/bUnBin2i3Zd8zDsk97X7q8oVOOmpHlW1bT+LdzpLTHFeDzXpoR3TTQH7dmGxob2wgRaKXXPs5OAGZtgbkZBdFxa/ElxJ4dS22Tt/+JQdKcXLD5fPVP8AGTNbKVWm6CBwgPfMx3Czi12GG4keQC/DaIXXGdG3+XNkura7R2u06yUILTFZ+/2RYNGqLatAhxmZPaDbOx3g8wbjsp1OanFSRlrq3lb1pUpap4f356mauZHKB08ov2HORGAWhv8AOz5XXwHQ3HYKkuafw6jXI9Q2Ne/y7SMn8yyfivdZlhapK1/Wy7oDj5oJw5sde3objpsqdZVOKHC+Rld57L4Vwq8dJ6+K91+SeKaZkIAgCAIAgCAxp+oQqa3bixGw28XED04nkFxlOMVjJndQt6teXBSi2+4gFe1pw4V2ysPbP4kS7W9m+0e+yoVS+SygjUWW61SXauZYdyzfrp9yu6zpBM1s3jRXOG5uTR0aMO+agVKs5/MzV2mz7e1WFKCXfz9TIoWik3XbeFCIZ+I/yt9T7X03X2nQnU0R1Xm1rW0/ySz6LN+nLzwLHoOrCXk7OmHGM74RdrB6Yu7m3JWFOyhHOWZkr3eevV7NBcC66v2X7mTiWl2SjQyG1rGjJrQGgdAFMSSWCM3UqTqS4ptt9Weq+nAIDBq1YgUZu3HiNhjdfM2z2QMT2XCdSMFjJkm2s69zLhoxbf7q+RXle1qE3bKQ7f8A2RP4aP3J7KBUvuUEauy3VWUrmXkvy/68ze6stJX12E9kZ21GhuuSbC7X3IywwNxhyXfaVnUi1LVFZvDs2FpVjKksISXo176+pNFLM8EAQFZ64qLtthzTRi3+3E6G5YfW47hV99T0mvA2G6t7hKVtLn2l+V+fUqxVptiw9T9a/p4r5Zx8sTzM+doxHdo/2qdY1MJOD5mT3psuOlG4jrHJ+D09H9y3FaGFKx1z08WgRxncw3cx7TfSz/VV1/DSXkbLdO4eNSi9PmX2f4KuVcbQuDU28ulIo3CMbd2MurWxfYfiYHeuKV1B/wDj+WZmtWnPnJMvY5w8I7TmgmzmHA3ANjbA3OQB4rleQcqeK5Efdu4hSu+CaXayT6Plg+/TvyKTVQejFr6m6g98OLBc12w07bH2OyL2Dm3yByIHNysrGbwcTD71W8FUhWTWLya59zw+mPgWQrAyJBdbtLE1KCN70Fwx4teQ0j/IsPYqFewxhxdDS7sXTp3To8pr6rP7Yle6v6n9lTrHe6Wva7mNkkf7mtUG2nwVEzVbbtv5FnKPNNNevs2X4rs8wCAIAgCA1da0hlqGLxorWnc3Nx6NGPfJddStCn8zJtps+5u3hSg338vUrqva04ke7ZWH4Y+N9nO7N9kd9pQKl83lBYGsst1qcO1cy4u5ZL11+xAp6ei1N+1Fe6I873EnsOA5BQpSlJ4t4mno0KVCHDTioruJJQdX03VrFzfAZ8UTA9m5+thzXfTtKk9ckVF7vBaW+UXxy6L8vT7ljUHV/J0iznN8aIPeiWIHytyHe55qwp2lOHezJXu8F3c9lPhj0X5ev2RKwLKSUZ+oAgCAICM6wqL9tSbw0XiQ/wC4zq0G47tuOtlHuafHTfVZlxsO9/i3cW/ll2X56Pyf0KGVKenG90JrP2FNw4hNmHyP+V1rnsbO7Lut6nw6iZWbXsv5drKmtVmvFe+h0EDdXh5YEAQGHWKe2qwIkF/svaW9DuI5g2PZcJwU4uLJFrcSt60asdU8f689DnKdlXSMR8N4s5ji0jm02KoZRcXgz1qjVjVpxqQ0axXmfshNukIjIrDZzHBw6g3x5JGTi00fK1KNanKnPRrA6Ik6xCmJdkwXtZDcwOu4gAXGIJyuDcdlfRqRcFPkeUVbOrC4lQSbknhkVPrK0th15zIUG5hQyXF5w2nWtgDjsgXxOd/Wsu7hVOzHRG42BsmdnF1avzSyw6Lv72QhQzSF7atqUaVIs2hZ8QmIRw2rbP8AtDVc2tPgprHnmeZ7fu1cXsuHSPZXlr9cSTRoQjtLXC7XAgg7wRYj0UhrFYMp4ScJKUdVmQ6i6tpSnu2ol45vgH4NHDyjPDjccgotOzpxzeZf3e8l3WXDDsLu19fYmUKGIQDWgNAyAFgOgClpYaGflJyeMniz6Q+EQ1pzzZWQe0nzRXNY0dHBx7WafUKLeSSpNdS+3coSqX0ZLSKbfpgvqyp9EJE1Kbhwxv2v0Y4/wqyhHimkbjaldULWVR8sPujodXp5SEAQEbr2m0pRLh0TxIg9yH5j3OTe5uo9S5pw1eZb2WxLu6zjHCPV5enNlcV/WRNVK7YVpdh+E3f3du+kBQKl5OWSyNbZbt2tDCVTtvv09PfEiUKFEqD7ND4kRxvYAvcT2uSoqTk8s2XspU6MMZNRivJE3oOrCPN2dMOEFvwiznn08rfU9FMp2UnnLIzl7vPQp9mguJ9dF7v9zLGoWikrQrGFDG3+I7zO9Tl2sFPp0IU9EZK82rdXf+SWXRZL098TdruK4ID8e4MBJIAGJJwsBxQ+pNvBED0i1mwJAlku3x3D3r2YOhzd2sOahVb2Mco5mmsd2a1ZcVd8C6c/6+/cQaf1gz84f+r4Y+GG0N/U3d+qhSu6suZpaO79hSXycXi/1fQxIGmU/ANxMxD8xD/0cCFxVxVX+x3z2NYzWDpLyy+xNNF9Z/iuEOcaG3wEVuAHzt/kem9S6N7i8J+pndo7scMXO1eP/i/w/wAP1LLY8RACCCCLgjG4PBWJj2mngyg9PKL9hzkRjRaG7zw/ldfAdDcdAFSXNP4dRrken7Gvf5dpGT+ZZPxXusyPLoLYvXVvWvteTYHG8SF/bdzt7J7ttjxBVza1OOn3rI802/ZfxrttfLLtL8r1+mBKlJKQIAgKh1v0X+mjMmWjyxRsv+dow9W/8Squ+p4S41zN5uve/Eou3lrHNeD9n9yvlBNUej473ta0ucWtvstJJAubmwyFyvuLwwOCpxUnJJYvV9fE+YUMxiGtBcTgABck8gF8Sx0PspKKxk8EWVoTq6cXNjzgsBi2CczwMTgPy+tsQbC3s380/QyG194o4OjavPRy/wDz7+nUtNWRiggCAICN1/TaUolw6J4kQfdw/Mb/AJjk3ub8lHqXNOHPMt7LYl3dYOMcI9Xl6c2U9pVpJF0li+JE8rW4MYDcNH8k4XKqq1aVWWLN9s3ZtKxpcEM29X1/roie6pNHTLNdNxBYvGzDB+G9y7vYW5A8VNsqOC435GY3n2ipyVrB6Zy8eS8uf9FkKwMiQ3SXWHLUYlkMGPEGBDSA1pG5zuPIA87KJVu4QyWbNBs/d64uUpz7Ee/V+C98PMrWvabTdbuHRPDhn7uH5R3Obu5tyVfUuak9Xka+y2JaWucY4y6vP05I1VKo8eru2YEJ0Q77DAdScB3K64U5TeEUTrm8oW0eKtJL95LUsKg6q8nTcT/Th/8Ac4j9h3U6nY85syl7vV/rbR83+F7+hYNKpECkN2YENsMb7DE/MTie5U6FOMFhFGWubuvcy4q0m3+6LRGcuZGCAIAgKY1jaYOq0R0CC60BhsbfeOGZPFgOQ358LVN1cOb4Y6HoWwdjxt6arVV239F79fTrjB1DNISWnaCT8+3aEHZacRtkMJ7E39QpEbWrJY4FPX27Y0ZcLni+7P66GprFGj0V+xHhlhOV7EH5SMCuqdOUHhJE61vaF1HioyxX7qjAXAlFo6pdJS+8nFdfAuhE8vaZ6Yjo7krGyrf/AFvyMXvNsxL/AOXTXdL8P8Py7zb616L9oSvjNHngHa6sODvTB3QFdt7T4ocS5EDdq9+Dc/ClpPLzWnt6FLqpPQyXasK19lTgY42ZG8h+b3D64fUVKtKnBUw5Mod4bL+RaOa+aGa8Of0z8i8HHZFzgArg84SxyREa9rDlKVdrD47+EMjZ7vy9LqLUu6cNM2Xtlu9d3Gc1wR79fT3wIM/WVNR5iG82ZCa8Ew2DNu8EnEmxPAXtgof8ybknyNIt2rWFCUFnNrJvk+WC8fMs3SemN0jk3sbY7TQ+Gd20BdhvwOXQlWFaCq02l5GO2dcysruM5ZYPCXho/T7lCSdPizz/AA4cN73/AAtaSRjY34DmVSxhKTwSPT6txSpQ+JUkkupPaDqsiR7Omn+GPgZZzu59kdrqbTsW85vAzF7vTTh2baPE+ryXpq/oWLRdHpahi0GE1p3uzcerjj2yU+nRhT+VGTu9o3N28as2+7l6G0XYQggPmJEEIEuIAGJJNgOpKN4H2MXJ4JYshle1kytOu2FeO/8ALgwdXHP6QVDqXkI5RzNDZbt3VftVewu/X098CuK9ptOVq4dE8OGfch+Udzm7ubclAqXNSfPI1tlsS0tc1HGXV5+nJGppVIj1d2zAhuiHfYYD5icB3K64U5TeEUTrm7oW0eKtJJfui1ZZOi2rES7hEnHB5GIhN9n6zv6DDmQp9Gywzn6GR2jvO5p07VYf+T18ly8fsWQ0bIsMArAyLeObK81paVup4ErBdZ723iOBxa05NHAnG/LqoF5XcexE1W7myo1n/JqrFJ5Lq+vl9/ArWhUSNXonhwW7RzJOAaOLjuH68FX06UqjwibC8vaNpT+JVeC+r8C0KDqwl5OzphxjO+EeVn6Yu9QOSsqdlGOcszF3u89erjGguFddX7L9zJzLSzJRoZDa1jRk1oAA6AKYkksEZupUnUk5Tbb6s9V9OAQGBP1qXpxtFjQ2Hg57QfS91wlUhHVok0bK4rZ04SfgvyeclpDKT7tmHMQnOOTQ8XPQZlfI1oSeCaOdXZ11RjxTpyS64GzXYQzSaaVA0yRjxG4ODNkEbi8hgPYuuum4nw02yx2TbqveU6b0xxfln+DntUZ6qTnVLSGVCadEeA4QWgtB+JxwPYB3ex3KZZU1KeL5Ga3mu50bZU4ZcbwfgtV55eRcytjz41eklEh1+A6C8DHFrt7XDJw/9xFwuurTVSPCybYXtSzrKrDzXVc1+8znmal3Sj3Q3izmOLXDgWmxVE008Geq06kakFOOjWK8z0pk66mxYcVntMcHDscjyOS+wk4yUkcbihGvSlSlo00dHw3Mn4YPtMiMvjva8f8Agq/WEl4nkclOjUw0cX9UznnSSlGiTMWCcmu8p4tOLT6Ed7qiq0+CbierWF2rq3hWXNZ+PP6mua4tNxgRvXWS2k1gzbVrSaareEaK4t+AeVuHEDM8zddtStOp8zINpsy1tc6UFj11fqahdRPNnRtH5mtm0GE5w3uyaOrjh2zXZTpTn8qIV3tC3tVjVml3c/TUvTRKnRaTKw4MZ7XuYLXbewF8Bc52y9Fc0YShBRkea7TuaVxcyq0k0n16835myl5VkrfYY1u0S52yALk4km2ZPFdiiloRJ1Z1MONt4LBY9Oh7L6dYQGNPz8KnN24r2w28XED04nkuMpxisWzuo0KtaXBTi2+4gNe1pw4N2yrPEPxvu1vZvtHvZQql8llBGnst1qku1cywXRZv10+5XVa0gma2bx4rnDc3Jo6NGHfNQKlWdT5may02fb2qwowS7+fqZFC0Um67bwoR2PxH+Vvqc/puvtOhOpojqvNq2tp/kln0Wb9OXngWNQdWEvJ2dMOMZ3wjys/TzO9QOSsKdlGOcszJ3u89ep2aC4V11fsv3MnMtLMlGhkNrWNGTWgADsFMSSWCM1UqTqS4ptt9Weq+nAIDnPSicM/Nx4hxvEdboDZv+0BUNaXFNvvPWdnUVRtacFyivrm/qXLq6pDaXJQiANuK0RXHjti7R0DSB68VbWtNQprvzPP9vXcri8mnpF8K8tfVknUgpggNTpHpDA0dh7cZ2J9lgxc4jgOHM4BdVWtGmsZE6w2fWvanBSXi+S8fYqLSHWBN1i4a7wIfwwyb/U/M9rDkqurdznpkjd2O79rbZyXHLq9PJafciZO1iVGLxLAIfS29Vmkseoh0CKHvDBdsWxNvyvdx4E8xwVnZ1pS7MvUwm8ezaNFqvSaWOsfyl9zf6x4BmKdMAZgNd2bEa4/oCu+6WNJlXsGahtCm33r1TS+pQqpT08muqapiSnPDccIzC0fM3zN/QOHcKXZT4amHUzm81s6tpxrWLx8nk/wXUrc88CApHWvJiUnyR95Da89fM0/8LqnvY4VfE9G3arOpYpP/AFbX2f5IcopoDoTQlxfIS1/wmjsMB+gCvLf/ABR8Dyra6SvquH/cyI64qL4rIc00Ys8kT5XHyns64+ocFFvqeKU0Xu6t7wzlbS55rxWvqs/IqlVpuCRUHQubrdi2HsQz95Eu0W/Lvd2Fl307apU0WRU3u2rS1ylLGXRZvz5Iseg6tZWnWdGvHf8AmwZ/iM+5PRT6dnCOcszJXu8tzW7NLsLu19fYmkKGIIDWgNAwAAsB0AUtLDQz0pOTxk8WfS+nEIDV1rSGWogvHitadzc3Ho0Y98l11KsKfzMm2mz7m6eFGDffy9Suq9rTiRrtlYfhj44lnO7N9kHrtKBUvm8oLA1llutTj2rmXF3LJeuv2IFPT8WpP2or3xHHe4k57hwHIKFKUpPFvE09GhSoR4acVFdxI6Bq/m6vZzm+DD+KICD2bme9hzXfTtKk9ckVN7vBaW2UXxy6L8vT7lj0HV/J0mznN8aIPeiYi/JuQ73PNT6dpTh3syN7vBd3OKT4Y9F+Xr9iVgWUooz9QBAEAQHN1dlzKTMZhFtmK8ejjb9FQVFhNrvPXbOoqlvTmucV9i9NB55tQkZdwPswwx3zQxsn9r91c28lKmmeabYoSo3tSL5tteDzN6u4rT8c7ZFzkEPqWOSOdtKK06vTL4zjgTZg+FgJ2R/J5kqhrVHUm5M9X2dZRs7eNKOvPvfP96Gy0A0abpJHc2I4iHDbtOAzdjYAcBxP/m67LaiqssHoRNt7SlY0FKCxk3gui7/YtOY0DkI0MwxADcLB7Sdoc7km563Vk7Wk1hgYqG3r6NTjdTHuenp7EXpWr2Upji6cmWPsTZm0IbbXwLrm53YC3UqNC0hF4zZc3O8N1Xjw2tNrvwxfly8/sTumTsoAIcCJAsMAyG5n6BpU2EoaRaMzcUbrF1K0ZY9Wn92Zk3Ltm2PhuF2vaWkcnCx/dc5JNYMj0qkqc1OOqaa8jnCqyDqXGiQX+0xxaedsiORFj3VBOLhJxZ65bV43FKNWGjWP74HhAjOl3Ne02c0hwI3EG4PquKbTxR2ThGcXGSxTyZfmiGlEPSOECCBFA/uQ94PEDe07j2V3QrqpHvPMNqbLqWVVprGL0fv3m4np2HT2F8V7WMGZcbf/AKeS7ZSUVi2QKNCpWmoU4tvuKH04rw0hmnRWizGgMZfMtaSbnqS491S3FX4k8UembHsHZWypy+ZvF+L/AKSNLJyzpx7YbBdz3BrRxJNguqMXJ4IsatWNKDnN4JLFnSNMkxT4MOEMobGs/wAQB/Cv4R4YpHkdxWdarKo/9m36n5U5FtShRIT/AGXtLT3GY5jNJxUouLFvXlQqxqw1TxNLQNCJSiWLWeJEHvxLOPYZN7C/NdNO2pw5Yssb3bd3dZOXDHosvXmySKQVAQBARyvabSlEuHRNuIPu4fmPc5N7m6j1LmnDV5ltZbEu7rOMcI9Xl6c2VxX9ZM1Ubtg2gM/Li89XHLsB1UCpeTllHI11lu3a0O1V7b79PT3xIjChRKg+zQ+JEcdwLnE/uVFScnlmy9lKnRhjJqMV5Im9B1YR5yzphwgt+EWc8+mDfU9FMp2UnnLIzl7vPQp9mguJ9dF7v9zLFoOicrQreFDBf+I/zO9Tl9Ngp9OhCnojJXu1rq7/AMksuiyX9+eJvF3FcEAQBAEAQBAVDreov9LHZMtHlijZd87Rh6tt/iVV31PCXGuZvN1734lF28tY5rwfs/uj61P1r+njPlnHyxBts+doxA6t/wCASxqYScHzOO9Nlx0o3EdY5Pweno/uW4rQwp5zEPxWubxBHqF8axWByhLhkpdDmiZgOlnuY4Wc1xaRwLTY/qFn2mngz2GnOM4qcdGsV5nrT5+LTX7cJ7obsrtNsOB4jkvsZyi8Ys4V7elXhwVYprvMicrs1PX8SPFcDuL3W9L2X2VWctWzqpWFtS+SnFeSx9TXLgSwgLE1caaRIUVstMPL2POyxzjctcchc5tOXI23Kda3LT4JaGT29sWnKm7iisJLNpc1zfite/xN3rP0SdU2iZgNvFYLPaM3tGRHFw4bx0APdd27l246ldu7taNB/wAes8IvR9H7P6PxKgVWb0+obzDILSQRkQbEIngcZRUlg1kfczNPmjeI9zyN7nF37r65N6nGnShTWEIpeCwPmBBdMuDWNLnHANaCSegGJXxJt4I+znGEXKTwS5suDV7oR9jWjzABjEeVufhg5473kYYZY8Va21twdqWpgtubb/lf9Cj8nN9f6+5PFNMyEAQHzEiCECXEADEkmwHW6N4H2MXJ4JYshle1kytOu2FeYePhNmf5b/pBUSpeQjlHM0Nlu3dV8JVewu/X098CuK9ptN1u4dE8OGfu4d2j6jm7oTbkq+pc1J88jW2WxLS1zjHGXV5+nJfc1NLpEeru2YEJ0Q77DAfMTg3uV1wpym8IonXN3Qto8VaSX7yWrLCoOqvJ03E/04f8uP7Ad1Op2PObMre71f620fN/hfvgWFSqPAo7dmBDbDG+wxPzE4nuVOhTjBYRRlbm8r3MuKtJv95LRGcuZGCAIAgCAIAgCAIDTaX0f7dlIkL3rbTD+duLfXI8iV1V6fxIOJYbLvP4l1Gry0fg9ffxKBkpp9NitiN8r4bg4X4tOR/YhUcZOLxXI9Qq0oV6bhLNSWHqdG0uebU4MOKz2XtDhyvmDzBuOyv4SUoqSPJbmhKhVlSlqngZS5HSQbTfQAVxxjQHBkY+0HX2X234ey63LH9VDuLT4j4o6ml2Rt92kfg1k3Dlhqvdfb6FfxdAKhDNv6cnmHwyP+Sgu0qrkaiO39nyWPxPo/Y9pXVzUJg4wmsHF72/9pJ/RfVZ1XyOupvHYQWUm/BP84G3g6p5gjzR4QdwAc4epA/ZdqsJc2iDLeygn2acsPJe5C65R4tCjOgxQA4WNwbgg5Fp4KJUpypy4ZGhs7yld0lVpafXwZhQ3mGQQbEG4PAjJcE8CRKKksHodNQH+I1pO8A+oWhWh47NYSaItpLoDLVwl4vBinNzALE/mbkTzFio1W1hUz0ZdbP2/c2iUH2o9Hy8H/yQ6PqnmGnyR4RHF220+gB/dRXYT5NF/Dey3a7UJJ92D/KNhTtUzQbx5gkfDDbb/c6/7LnGwX+zItfeyTWFGn5t/he5OaLo9LUMWgQg0nN2bj1cce2Sm06UKfyozd3tC4u3jWk33cvQ2i7CEEBjT8/CpzduLEbDbxcQPS+Z5LjKcYrFs7aNCrWlwU4tvuIDXtacODdsrDMQ/G+7W9Q32j32VCqXyWUEaiy3WqSwlcywXRZv10+5Xda0hma2bxornDc3Jo6NGHfNQKlac/mZrLTZ1tarClBLv5+p70LRSartjChnY/Ed5W+pz7XX2nQnU0R13m1bW0/ySz6LN/vjgWNQdWEvJ2dMOMZ3wi7Wfpi71A5Kwp2UVnLMyN7vPXqdmguFddX7L9zJzLSzJRoZDa1jRk1oAA7BTEklgjN1Kk6kuKbbfVnqvpwCAIAgCAIAgCAIAgCAICj9Z9F+ypwvaLMjecfN749cfqCp7unwVMeTPSN3b3+RaKD+aGXly+mXkSbU7WvEZElXHFv9xnyk+YDobH6ipFjUycGU29Vlwzjcx55Px5fTLyLKVgZAICM6R6bytCu0u8SKPu2WNj+Y5N/fko9W5hTy1ZcWGw7q7wklwx6v8Ln9iMaPaz/6iO5s01sOE72C252D+feQeO62VjhGpXuMu3oXN9uxwUE7duUlrjz8PDp+uaTWlclKs2zMwiODXh5PQNJJUx16aWPEjPU9lXtSXCqUvNYL1eRS2mle/wDkU06KBssADGA57Lbm55klx72VRXq/EnxHoeybD+FbKk3i9X4voeeiNFdXpqHCA8t9qIeDAfNfrkOZC+UKbqTSOe072NpbSqPXReL09/A6GV6eUhAEAQBAautaQS1EF48VrTubm49GjHvkuupVhD5mTbTZ9xdPCjBvv5epXdf1pxI12yrPDH4j7Od2b7I73UCpfN5QRq7LdanHtXMse5aeuv2IDPT0Wpv2or3xHne4k57hwHIKFKUpPFvE1FGhSoQ4acVFdxI6Bq/m6vZzm+DD+KICD2bme9hzXfTtKk9ckVN7vBaW2UXxy6L8vT7ljUHV9KUmznN8eJ8USxAP5W5Dvc81Pp2lOGubMle7wXdxlF8Eei183r9iWAWUooj9QBAEAQBAEAQBAEAQBAEAQBARbWPRftiTeWi8SF/cbxwHmHdt8OICjXVPjp96zLrYN7/Gu0n8suy/PR+v0xKa0dqposzCjD3HYji04OHcEqppT4JqR6DfWqureVF81l48vqdFwIzZhrXtILXAOBG8EXBHZXyaaxR5NOEoScZLBrJnzNQBNMcx19lzS02JBsRY2IxB5o1isGfadR05qcdU8fQoHSzRmLo3FLXAmGT/AG4lsHDnwcN4/hUlajKlLB6HqGzNp0r6lxRyktV0/rozRrpLMICSaOaFTVesQzw4R+8fcC35Rm7DK2HMLvpW06ngVF/tq1tMU3xS6L89Pv3Fx6M6OQdHIexCF3Gxe8+04jjwAxsBl3JVtSoxpLBHn+0No1r2px1HktFyX7zZuF2kAIAgI5X9NpSiXDn+JEH3cOzj3N7N7m/JR6lzThq8y3stiXd1nGOEeryXlzZXFe1kzVRu2FaXZ+U3efqOX0gdVAqXk5ZRyNbZbt2tDtVe2+/T098SIw4cSoPsA+JEccgC9xP7lRUnJ9WXspU6MMW1GK8kibUHVhMTlnTDhBb8Is559MG+p6KZTspSzlkZy93noUuzQXE+ui93+5lj0LRSVoVjChjb/Ef5nepy7WU+nQhT0Rkrzat1d5VJZdFkv78zdruK4IAgCAIAgCAIAgCAIAgCAIAgCAIAgOftN6N9hzkSGBZh88P5XXsB0O03sqO4p/DqNHqeyLz+XaRqPVZPxXvr5lk6p619oSpguPngGw5sdct9DtDoArCyqcUOF8jIby2Xwbn4sdJ/da+uT9ScKYZs8ZuVZONLIjGvac2uAIPYr44qSwZ2U6s6UlODaa5ojEbVzT4hv4Tm8g91v1KjOzpPkXEd47+Kw4k/JGzpmicnSyDDgMDhk513nsX3I7LshQpw0REuNrXlwsKlR4dFkvRG6XcVwQHzEiCECXEADMk2A63RvA+xi5PBLFkMr2smVp12wrx3/lwb3cc/pBUSpeQjkszQ2W7d1XwlU7C79fT3wK4r2m03W7h0Tw4Z+7h+UW5nN3c25KvqXNSeryNbZbEtLXBxjjLq8/TkjVUqkR6u7ZgQnRDvsMB1JwHcrrhTlN4RROubyhbR4q0kv3ktWWDQdVeTpuJ/pw/5cR+w7qdTsec2ZW93q/1to+b/AAvf0LCpVHgUduzAhthjfYYn5icT3KnQpxgsIoytzeV7mXFWk3+8lojOXMjBAEAQBAEAQBAEAQBAEAQBAEAQBAEAQBAQTW1Rv62WEdo88E423sdYH0OyeQuoV7T4ocS5Gm3ZvfhXDoy0n91p65rxwK70FrX2HOQ3k2Y7yRPldbE9DY9lBt6nw6ifI1e2bL+XaSgvmWa8V7rIv9XZ5cEAQBAY0/Pwqc3bivbDbxcQPS+Z5LjKUYrFs7aNCrWlwU4tvuIDXtacODdsrDMQ/iPu1vZvtHvsqFUvksoI1FlutUl2rmWC6LN+ui+pXda0hma2bxornDc3Jo6NGHfNQKlWc/mZrLTZ9tarClBLv5+v6j2oWis1XbeFCOx+I7yt9Tn2uvtOhOpojrvNq2tp/kln0Wb9OXngWPQdWECUs6YcYzvhF2sHpi71HRWFOyis5ZmSvd569Ts0Fwrrq/ZfuZOZaWZKNDIbWsaMmtAaB2CmJJLBGaqVJ1JcU22+rPVfTgEAQBAEAQBAEAQBAEAQBAEAQBAEAQBAEAQBAecxAbMscxwu1wLXA7wRYj0XxpNYM5wnKElOLzTxXkc66Q0p1EmIkF1/K7A8Wn2T3FlQ1abhJxZ6xY3cbqhGtHms+580Wpq90zh1KEyBGcGx2DZBdh4gGRBPv2zG/Mb7WdrcqS4ZamJ25sapQqOtSWMHn4f10fLTxnSmGaNXWtIJaiC8eK1p3NzcejRj3yXXUqwh8zJlps+4unhRg338vUruva04ka7ZWH4Y+OJZzuzfZHe6gVL5vKCNZZbrU49q5lj3LT11+xAp+fi1N+1Fe6I473EnsOA5BQpTlJ4tmno0KVCHDTioruJFQdX83VrFzfBhn3omB7NzPew5rvp2lSfciqvd4LS2yi+KXRfl6fcsag6vpSk2c5vjxPiiWIHyty9bnmp9O0pw1zZkb3eC7uezF8Eei/L1+xLALKUUep+oAgCAIAgCAIAgCAIAgCAIAgCAIAgCAIAgCAIAgCAICL6caIs0mYC0hkdg8jzkR8L7e7ffu9QY1xbqqu8udj7XlYzwecHqvyu/7lLVakRqO8sjQ3MO64wPNpycOiqZ05QeEkeiW13RuYcdKSa/dVyPqHXZqE3ZbMxw3gIrwPQFFVmssWcZWNrJ8UqcW/8A1XsYsKFEn32aHxHu3AF7j6YlcUnJ5Zs7pSp0YYyajFeSJvQdWExOWdMOEFvwiznn0wb6noplOylLOWRnL3eehS7NBcb66L3f7mWNQdE5WhWMKGC8feP8zvU5fTZT6dCFPRGTvdrXV3lUll0WS/vzxN4u4rQgCAIAgCAIAgCAIAgCAIAgCAIAgCAIAgCAIAgCAIAgCAIAgPKZl2TLS17Wvacw4Bw9CvjSawZzp1JwlxQbT7iBztHl2xHAQIQF8vDZ/wCFClThjojTUry4dNN1Jer9yZ0iRhSTB4cNkO4F9hrW362ClwjGKyRn7qvVqzfxJN+LxM5cyMEAQBAEAQBAEAQBAEAQBAEAQBAEAQBAEAQBAEAQBAEA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098" name="Picture 2" descr="http://static.giantbomb.com/uploads/original/0/30/1077641-capitol_building_pi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5" y="285750"/>
            <a:ext cx="858901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MHEhUUExQWFRUXFxwZGRcXGBgXIBwcFxgYHRoeGCAYHCggHBolHBgVIzEiJSorLy8uHCAzODMsNygtLisBCgoKDg0OGxAQGywmICYsLCwvMDQ0NzQyNDQsLC8sLC8sLDQsNDQ0LCwsLCwsLCw3NDQvLCw0LCwsNywsLCwsLP/AABEIALoBDwMBEQACEQEDEQH/xAAcAAEAAgMBAQEAAAAAAAAAAAAABgcEBQgDAgH/xABAEAABAgQCCAMFBwMDBAMAAAABAAIDBAURITEGBxJBUWFxgRMikTJCUnKCFUNTYqGxwRQjkoOisjPC0fAWY/H/xAAbAQEAAwADAQAAAAAAAAAAAAAABAUGAgMHAf/EADgRAAIBAgMFBgYCAgEEAwAAAAABAgMEESExBQYSQVEiYXGBkdETMqGxwfAU4TNC8SNSYnIkQ9L/2gAMAwEAAhEDEQA/ALxQBAEAQBAEAQBAEAQBAEAQBAEAQBAEAQBAEAQBAEAQGNP1CFTW7cWI2G3i4genE8guMpxisZM7qFvVry4KUW33EAr2tOHCu2Vh7Z/EiXa3s32j3soVS+SygjUWW61SXauZYLotfXT7kAqelM5UyTEjxLfC07DfRtgoM69SWrNRb7LtKCwhTXi836s18Geiy5uyI9p4tc4H9CutSktGS50KU1hKKfiiW6O6x5mmkNjHx4e/a9sDiHbz81+oUqleTj82aKK/3ctq6bpdiXdp5r2+pb9KqUKrQmxYTtpjt/A7wRuI4K1hNTWMTBXNtUtqjp1Vg0Za5HQEAQBAEAQBAEAQBAEAQBAEAQBAEAQBAEAQBAEAQBAEBqq1pFLUMXjRWtO5oxcejRj3yXXUrQp/MybabOubt4UoNrry9Suq9rTiR7tlYfhj432c7s32Qeu0oFS+bygsDWWW61OHauJcT6LJeur+hA52ei1J+1Fe+I873EuPQcByChSlKTxbxNPRoUqEOGnFRXcSSg6vpurWLm+BD+KJgezc/W3Vd9O0qT1yRUXu8Fpb5RfHLotPN6fcsWiavZOlgFzPHfvdExHZvs+tzzU+naU4a5mTvN4byu8IvgXRa+uv2NxNaNyk23ZfLQSLWwY1pA5FoBHZdzo03rFFfT2ld03xRqy9X9irNP8AQj7AHjQSXQCbEHEsJyx3tOV+g3qtubb4fajobXYm2/5n/Rq5T+/9nlqwr5pU0ITj/ajHZIJwD/ccOps09eS42lXgnwvRnZvDs9XFs6sV2oZ+XNfn/ku1XB5yEAQBAEAQBAEAQBAEAQBAEAQBAEAQBAEAQBAEAQEbr+m8pRLhz/EiD3IdnHucm9zfko9S5pw55lvZbEu7rNR4Y9Xl6c2VxX9ZE1UrthWgM/Li49XHL6QFAqXk5ZLI1tlu3a0O1U7b79PT3xIlBgxKi+zQ+JEccgC5xP7lRUnJ5ZsvZTp0YYyajFeSJxQNV8ebs6ZcILfhFnPPp5W/r0UynZSecsjN3u9FCn2aC4n10Xu/3MsWhaKytCt4UMbf4jvM71OXQWCn06EKeiMnebVurv8AySy6LJenvibtdxXBAEBi1SRbU4MSE/2XtLTyvvHMHFcZxUouLO63ryoVY1Y6p4nOU7KvpsV8N2D4bi024tOY/cFUEouMsHyPWqNWFekpxzUlj6l/aIVj7dlIcX3rbL/nbg71z6EK8oVPiQUjy/aln/EupUuWq8Hp7G5XaV4QBAEAQBAEAQBAEAQBAEAQBAEAQBAEAQHzFiCCC5xDQMSSbAdSV8bw1PsYuTwisWQuv6ypWnXbBvMP/KbMHVxz+kHqolS8hHKOZobLdq5r9qr2F36+nvgVxXtNZut3Domww/dw7tHfe7ubclAqXNSeryNdZbFtLXOMcZdXm/LkjV0qjx6u7ZgQnRDyGA+Zxwb3K64U5TeEUTbm8oW0eKtJL95LVlhUHVXazpuJ/pw/5cf2A7qdTsec2ZS93q/1to+b/C/fAsGlUiBSG7MCG2GN9hifmJxJ6lToU4wWEUZa5u69zLirSbf7ouRnLmRggPGbmmSbS+I9rGjNziGj1K+OSisWdlOlOrLhgm30RBa9rQgSl2yzDGd8Ru1g6e879OqhVL2KyjmaWy3XrVO1XfCumr9l9fA2ur3Sd2kkF/ibPisd5g3AbLsWkD1H081221d1YvHUg7c2ZGxqx+HjwtZeK19/MlaklIVJrgov9PFZMtHliDYf87Rge7f+Kq76nhJTXM3W617x0pW8tY5rwevo/ueeqGtf0sd0s4+WKLt5PaP5bf8AxC+WVTCXA+Zz3osviUVcR1jk/B+z+7LfVqYIIAgCAIAgCAIAgCAIAgCAIAgCAIAgMafqEKmt24sRsNvFxA9OJ5BcZTjFYyZ3UberXlwUotvuIDXtakOFdsrDMQ/iRLtb2b7R77KhVL5LKCNRZbrVJdq5lh3LN+un3K6rOkEzWzeNFc4bm5NHRow75qBUqzn8zNXabPt7VYUoJd/P1MihaJzddsYUMhh+8f5W+pz7ArlToTqaI6rza1raZVJZ9Fm/688Cx6Dqwl5OzphxjO+HFrB2GLu5tyU+nZQjnLMyV7vPcVcY0FwLrq/ZfuZOJaXZKtDGNaxoya0AAdAFMSSWCM3UqTqS4ptt9Weq+nAIAgCAj+nVF+3JOIwC72jbh/M2+A6i47rouKfxKbXMtNjXv8S7jN/K8n4P21KAVIepEn1c1Y0qeh4+SKfCcPnPlPZ2zjwupFrU4Ki78im29aK4s5dY9peWv0xL4V0eZGp0ppArkrEgnNwu08HNxb+uHQldVan8SDiTtnXbtLmNXknn4PU59l4z6dFa5t2vhvBHJzTv7hUabi8eaPU5whWpuLzjJfRnRdGqLavAhxmZPaD0O8dQbjsr6nNTipI8mu7aVtWlSlqnh7PzWZmrmRwgCAIAgCAIAgCAIAgCAIAgCA1da0hlqGLxorWnc3Nx6NGPfJddStCn8zJtps65u3hSg338vUrqva04ke7ZVnhj432c7sPZHfaUCpfN5QWBrLLdanHtXMuJ9FkvXV/QgU7Oxak/aivdEed7iXHoOA5BQpSlJ4t4mnpUaVCHDTioruJJQdX03VrOc3wIZ96JcHs3P1sOa76dpUnrkiovd4LS3yi+OXRaeb0+5Y1B1fydIs5zfGiD3oliB8rch3ueasKdpTh3syV7vBd3OSfDHovy9fsiVgWUkoz9QBAaKvaWylCuIkQF4+7Z5ndwMG/UQumpcQp6ssrLZN1d5045dXkv78sSvK1rSmJkkS7GwW/EfO7rj5R0seqgVL6b+XI1dputbwWNduT6aL3+pHnaZz7jf+pieoA9LWXR/Jq/9xarY1ilh8JEi0e1nx5ZwbNARWb3ABrxzws13TDqu+leyTwnmVV9uxQnFyt3wy6ar3Ra9PnodShtiwnB7HC4I/8AcCMiDkrOMlJYow9ehUoVHTqLBopbWTo8aLMl7R/ajEubyd7zfU3HI8lUXVHgnitGeh7A2irq3UJfNHJ+HJ+/eRJjzDIIwINweYUYvWk1gzpChz4qkvCjD32Bx5EjEdjcK/pz44qR5HeUHb150nybXt9DOXMjFJ606L9mTfiNFmRwX/WLbf6kO+pVF5T4Z4rmei7uXvx7X4ctYZeXL28jfana1cRJVxy/uQ+mAeB3sbc3LusamsH4lZvVZYONzH/1f4f49CzlYmNCAIAgCAIAgCAIAgCAIAgI3XtN5SiXDn+JEHuQ7ON/zG9m9zfko9S5pw55lvZbEu7rNR4Y9Xl6c2VxX9ZE1UrthWl2H4Dd/wDlu+kBQKl5OWSyNbZbt2tDCVTtvv09PfEiUKFEqL7ND4kRxyALnE/uVFScnlmy9lOnRhjJqMV5Im9B1YR5uzplwgt+EWc8+nlb6noplOyk85ZGcvd56FPs0FxProvd/uZY1C0VlaFjChDb/Ed5nepy6CwU+nQhT0Rkrzat1d/5JZdFkvT3N2u4rggCA12kFU+xpeJG2DE2BfZaQN9r3OQF8c111Z8EXLAl2Nr/ACq8aPFw48ynK/p/N1e7Q7wYZ92HcHu7M9rDkqqpd1J9yN/ZbAtLbNril1f4WhFCbqMXZsaVQZmsf9CC94+ICzf8jYX7rnClOfyoiXN/bW3+aaXdz9NT7q+js1RQDHguYDk7Bwvwu0kA8l9nRnD5kfLXaNtdNqjNN9OfozVrrJpNdWWkppMcQHn+zGIHyvODTyBwB7HcpdpW4JcL0Znd4dmq5ofGgu3Feq5ry1X9lp6VUNukEs+CbB3tMd8LxkemYPIlWVakqkOExWzb6VncRqrTRrqufuu857mYDpV7mPBa5pLXA7iDYj1VG008GeqU5xqRU4vFPNFvan6j/Uyr4JOMJ+HyxLkf7ttWljPGHD0MHvTbcFyqq0kvqsvtgT1TTMEZ1hUX7ak3gC8SH/cZ1aDcd23FuNlHuqfHTfVZlxsO9/i3cW/ll2X56Pyf0KVoNTdR5iFGbmx1yOIycO7SR3VRTm4SUkeiXttG5oToy5r/AI9GdGS0ds0xr2G7XNDmniCLg+ivk01ijyapCVOThJZp4PyPRfTgEAQBAEAQBAEAQHzEiCEC5xAAzJNgOpKN4H2MXJ4RWLIXXtZUrTrtg3jv/LgwdXHP6QVDqXkI5RzNDZbtXVbtVewu/X098CuK9prN1u4dE2IZ+7h+Udzm7ubclAqXNSeryNdZbFtLXOMcZdXm/LkjV0qjx6u7ZgQnRDvsMB1JwHcrrhTlN4RRNubyhbR4q0kv3ktWWFQdVeTpuJ/pw/2c4j9h3U6nY85syl7vVrG2j5v8L39CwaVSIFIbswIbYY32GJ+YnEnqVOhTjBYRRlrm7r3MuKtJt/ui0RnLmRggCAIAgPOYgtmWuY4Xa4FpB3gixHovjSawZyhOUJKUdVmjnTSCluosxEgu9x1geLTi09wQqGrBwk4s9ZsrqN1QjWjzX15r1NeuBLOh9Eqo2sSkKK0AXbZzQLAObg4ADIXxHIhXtGanBNHlG07WVtdTpy64p9U9P3qbGelGT8N0OI0OY8WcDwP881zlFSWDIlGtOjUVSDwazRz1pJSHUKZiQXXOyfKeLTi0+mfO6o6tN05uJ6rYXcbu3jWXPXufP96GsyXWTDoXQ6q/bUnBin2i3Zd8zDsk97X7q8oVOOmpHlW1bT+LdzpLTHFeDzXpoR3TTQH7dmGxob2wgRaKXXPs5OAGZtgbkZBdFxa/ElxJ4dS22Tt/+JQdKcXLD5fPVP8AGTNbKVWm6CBwgPfMx3Czi12GG4keQC/DaIXXGdG3+XNkura7R2u06yUILTFZ+/2RYNGqLatAhxmZPaDbOx3g8wbjsp1OanFSRlrq3lb1pUpap4f356mauZHKB08ov2HORGAWhv8AOz5XXwHQ3HYKkuafw6jXI9Q2Ne/y7SMn8yyfivdZlhapK1/Wy7oDj5oJw5sde3objpsqdZVOKHC+Rld57L4Vwq8dJ6+K91+SeKaZkIAgCAIAgCAxp+oQqa3bixGw28XED04nkFxlOMVjJndQt6teXBSi2+4gFe1pw4V2ysPbP4kS7W9m+0e+yoVS+SygjUWW61SXauZYdyzfrp9yu6zpBM1s3jRXOG5uTR0aMO+agVKs5/MzV2mz7e1WFKCXfz9TIoWik3XbeFCIZ+I/yt9T7X03X2nQnU0R1Xm1rW0/ySz6LN+nLzwLHoOrCXk7OmHGM74RdrB6Yu7m3JWFOyhHOWZkr3eevV7NBcC66v2X7mTiWl2SjQyG1rGjJrQGgdAFMSSWCM3UqTqS4ptt9Weq+nAIDBq1YgUZu3HiNhjdfM2z2QMT2XCdSMFjJkm2s69zLhoxbf7q+RXle1qE3bKQ7f8A2RP4aP3J7KBUvuUEauy3VWUrmXkvy/68ze6stJX12E9kZ21GhuuSbC7X3IywwNxhyXfaVnUi1LVFZvDs2FpVjKksISXo176+pNFLM8EAQFZ64qLtthzTRi3+3E6G5YfW47hV99T0mvA2G6t7hKVtLn2l+V+fUqxVptiw9T9a/p4r5Zx8sTzM+doxHdo/2qdY1MJOD5mT3psuOlG4jrHJ+D09H9y3FaGFKx1z08WgRxncw3cx7TfSz/VV1/DSXkbLdO4eNSi9PmX2f4KuVcbQuDU28ulIo3CMbd2MurWxfYfiYHeuKV1B/wDj+WZmtWnPnJMvY5w8I7TmgmzmHA3ANjbA3OQB4rleQcqeK5Efdu4hSu+CaXayT6Plg+/TvyKTVQejFr6m6g98OLBc12w07bH2OyL2Dm3yByIHNysrGbwcTD71W8FUhWTWLya59zw+mPgWQrAyJBdbtLE1KCN70Fwx4teQ0j/IsPYqFewxhxdDS7sXTp3To8pr6rP7Yle6v6n9lTrHe6Wva7mNkkf7mtUG2nwVEzVbbtv5FnKPNNNevs2X4rs8wCAIAgCA1da0hlqGLxorWnc3Nx6NGPfJddStCn8zJtps+5u3hSg338vUrqva04ke7ZWH4Y+N9nO7N9kd9pQKl83lBYGsst1qcO1cy4u5ZL11+xAp6ei1N+1Fe6I873EnsOA5BQpSlJ4t4mno0KVCHDTioruJJQdX03VrFzfAZ8UTA9m5+thzXfTtKk9ckVF7vBaW+UXxy6L8vT7ljUHV/J0iznN8aIPeiWIHytyHe55qwp2lOHezJXu8F3c9lPhj0X5ev2RKwLKSUZ+oAgCAICM6wqL9tSbw0XiQ/wC4zq0G47tuOtlHuafHTfVZlxsO9/i3cW/ll2X56Pyf0KGVKenG90JrP2FNw4hNmHyP+V1rnsbO7Lut6nw6iZWbXsv5drKmtVmvFe+h0EDdXh5YEAQGHWKe2qwIkF/svaW9DuI5g2PZcJwU4uLJFrcSt60asdU8f689DnKdlXSMR8N4s5ji0jm02KoZRcXgz1qjVjVpxqQ0axXmfshNukIjIrDZzHBw6g3x5JGTi00fK1KNanKnPRrA6Ik6xCmJdkwXtZDcwOu4gAXGIJyuDcdlfRqRcFPkeUVbOrC4lQSbknhkVPrK0th15zIUG5hQyXF5w2nWtgDjsgXxOd/Wsu7hVOzHRG42BsmdnF1avzSyw6Lv72QhQzSF7atqUaVIs2hZ8QmIRw2rbP8AtDVc2tPgprHnmeZ7fu1cXsuHSPZXlr9cSTRoQjtLXC7XAgg7wRYj0UhrFYMp4ScJKUdVmQ6i6tpSnu2ol45vgH4NHDyjPDjccgotOzpxzeZf3e8l3WXDDsLu19fYmUKGIQDWgNAyAFgOgClpYaGflJyeMniz6Q+EQ1pzzZWQe0nzRXNY0dHBx7WafUKLeSSpNdS+3coSqX0ZLSKbfpgvqyp9EJE1Kbhwxv2v0Y4/wqyhHimkbjaldULWVR8sPujodXp5SEAQEbr2m0pRLh0TxIg9yH5j3OTe5uo9S5pw1eZb2WxLu6zjHCPV5enNlcV/WRNVK7YVpdh+E3f3du+kBQKl5OWSyNbZbt2tDCVTtvv09PfEiUKFEqD7ND4kRxvYAvcT2uSoqTk8s2XspU6MMZNRivJE3oOrCPN2dMOEFvwiznn08rfU9FMp2UnnLIzl7vPQp9mguJ9dF7v9zLGoWikrQrGFDG3+I7zO9Tl2sFPp0IU9EZK82rdXf+SWXRZL098TdruK4ID8e4MBJIAGJJwsBxQ+pNvBED0i1mwJAlku3x3D3r2YOhzd2sOahVb2Mco5mmsd2a1ZcVd8C6c/6+/cQaf1gz84f+r4Y+GG0N/U3d+qhSu6suZpaO79hSXycXi/1fQxIGmU/ANxMxD8xD/0cCFxVxVX+x3z2NYzWDpLyy+xNNF9Z/iuEOcaG3wEVuAHzt/kem9S6N7i8J+pndo7scMXO1eP/i/w/wAP1LLY8RACCCCLgjG4PBWJj2mngyg9PKL9hzkRjRaG7zw/ldfAdDcdAFSXNP4dRrken7Gvf5dpGT+ZZPxXusyPLoLYvXVvWvteTYHG8SF/bdzt7J7ttjxBVza1OOn3rI802/ZfxrttfLLtL8r1+mBKlJKQIAgKh1v0X+mjMmWjyxRsv+dow9W/8Squ+p4S41zN5uve/Eou3lrHNeD9n9yvlBNUej473ta0ucWtvstJJAubmwyFyvuLwwOCpxUnJJYvV9fE+YUMxiGtBcTgABck8gF8Sx0PspKKxk8EWVoTq6cXNjzgsBi2CczwMTgPy+tsQbC3s380/QyG194o4OjavPRy/wDz7+nUtNWRiggCAICN1/TaUolw6J4kQfdw/Mb/AJjk3ub8lHqXNOHPMt7LYl3dYOMcI9Xl6c2U9pVpJF0li+JE8rW4MYDcNH8k4XKqq1aVWWLN9s3ZtKxpcEM29X1/roie6pNHTLNdNxBYvGzDB+G9y7vYW5A8VNsqOC435GY3n2ipyVrB6Zy8eS8uf9FkKwMiQ3SXWHLUYlkMGPEGBDSA1pG5zuPIA87KJVu4QyWbNBs/d64uUpz7Ee/V+C98PMrWvabTdbuHRPDhn7uH5R3Obu5tyVfUuak9Xka+y2JaWucY4y6vP05I1VKo8eru2YEJ0Q77DAdScB3K64U5TeEUTrm8oW0eKtJL95LUsKg6q8nTcT/Th/8Ac4j9h3U6nY85syl7vV/rbR83+F7+hYNKpECkN2YENsMb7DE/MTie5U6FOMFhFGWubuvcy4q0m3+6LRGcuZGCAIAgKY1jaYOq0R0CC60BhsbfeOGZPFgOQ358LVN1cOb4Y6HoWwdjxt6arVV239F79fTrjB1DNISWnaCT8+3aEHZacRtkMJ7E39QpEbWrJY4FPX27Y0ZcLni+7P66GprFGj0V+xHhlhOV7EH5SMCuqdOUHhJE61vaF1HioyxX7qjAXAlFo6pdJS+8nFdfAuhE8vaZ6Yjo7krGyrf/AFvyMXvNsxL/AOXTXdL8P8Py7zb616L9oSvjNHngHa6sODvTB3QFdt7T4ocS5EDdq9+Dc/ClpPLzWnt6FLqpPQyXasK19lTgY42ZG8h+b3D64fUVKtKnBUw5Mod4bL+RaOa+aGa8Of0z8i8HHZFzgArg84SxyREa9rDlKVdrD47+EMjZ7vy9LqLUu6cNM2Xtlu9d3Gc1wR79fT3wIM/WVNR5iG82ZCa8Ew2DNu8EnEmxPAXtgof8ybknyNIt2rWFCUFnNrJvk+WC8fMs3SemN0jk3sbY7TQ+Gd20BdhvwOXQlWFaCq02l5GO2dcysruM5ZYPCXho/T7lCSdPizz/AA4cN73/AAtaSRjY34DmVSxhKTwSPT6txSpQ+JUkkupPaDqsiR7Omn+GPgZZzu59kdrqbTsW85vAzF7vTTh2baPE+ryXpq/oWLRdHpahi0GE1p3uzcerjj2yU+nRhT+VGTu9o3N28as2+7l6G0XYQggPmJEEIEuIAGJJNgOpKN4H2MXJ4JYshle1kytOu2FeO/8ALgwdXHP6QVDqXkI5RzNDZbt3VftVewu/X098CuK9ptOVq4dE8OGfch+Udzm7ubclAqXNSfPI1tlsS0tc1HGXV5+nJGppVIj1d2zAhuiHfYYD5icB3K64U5TeEUTrm7oW0eKtJJfui1ZZOi2rES7hEnHB5GIhN9n6zv6DDmQp9Gywzn6GR2jvO5p07VYf+T18ly8fsWQ0bIsMArAyLeObK81paVup4ErBdZ723iOBxa05NHAnG/LqoF5XcexE1W7myo1n/JqrFJ5Lq+vl9/ArWhUSNXonhwW7RzJOAaOLjuH68FX06UqjwibC8vaNpT+JVeC+r8C0KDqwl5OzphxjO+EeVn6Yu9QOSsqdlGOcszF3u89erjGguFddX7L9zJzLSzJRoZDa1jRk1oAA6AKYkksEZupUnUk5Tbb6s9V9OAQGBP1qXpxtFjQ2Hg57QfS91wlUhHVok0bK4rZ04SfgvyeclpDKT7tmHMQnOOTQ8XPQZlfI1oSeCaOdXZ11RjxTpyS64GzXYQzSaaVA0yRjxG4ODNkEbi8hgPYuuum4nw02yx2TbqveU6b0xxfln+DntUZ6qTnVLSGVCadEeA4QWgtB+JxwPYB3ex3KZZU1KeL5Ga3mu50bZU4ZcbwfgtV55eRcytjz41eklEh1+A6C8DHFrt7XDJw/9xFwuurTVSPCybYXtSzrKrDzXVc1+8znmal3Sj3Q3izmOLXDgWmxVE008Geq06kakFOOjWK8z0pk66mxYcVntMcHDscjyOS+wk4yUkcbihGvSlSlo00dHw3Mn4YPtMiMvjva8f8Agq/WEl4nkclOjUw0cX9UznnSSlGiTMWCcmu8p4tOLT6Ed7qiq0+CbierWF2rq3hWXNZ+PP6mua4tNxgRvXWS2k1gzbVrSaareEaK4t+AeVuHEDM8zddtStOp8zINpsy1tc6UFj11fqahdRPNnRtH5mtm0GE5w3uyaOrjh2zXZTpTn8qIV3tC3tVjVml3c/TUvTRKnRaTKw4MZ7XuYLXbewF8Bc52y9Fc0YShBRkea7TuaVxcyq0k0n16835myl5VkrfYY1u0S52yALk4km2ZPFdiiloRJ1Z1MONt4LBY9Oh7L6dYQGNPz8KnN24r2w28XED04nkuMpxisWzuo0KtaXBTi2+4gNe1pw4N2yrPEPxvu1vZvtHvZQql8llBGnst1qku1cywXRZv10+5XVa0gma2bx4rnDc3Jo6NGHfNQKlWdT5may02fb2qwowS7+fqZFC0Um67bwoR2PxH+Vvqc/puvtOhOpojqvNq2tp/kln0Wb9OXngWNQdWEvJ2dMOMZ3wjys/TzO9QOSsKdlGOcszJ3u89ep2aC4V11fsv3MnMtLMlGhkNrWNGTWgADsFMSSWCM1UqTqS4ptt9Weq+nAIDnPSicM/Nx4hxvEdboDZv+0BUNaXFNvvPWdnUVRtacFyivrm/qXLq6pDaXJQiANuK0RXHjti7R0DSB68VbWtNQprvzPP9vXcri8mnpF8K8tfVknUgpggNTpHpDA0dh7cZ2J9lgxc4jgOHM4BdVWtGmsZE6w2fWvanBSXi+S8fYqLSHWBN1i4a7wIfwwyb/U/M9rDkqurdznpkjd2O79rbZyXHLq9PJafciZO1iVGLxLAIfS29Vmkseoh0CKHvDBdsWxNvyvdx4E8xwVnZ1pS7MvUwm8ezaNFqvSaWOsfyl9zf6x4BmKdMAZgNd2bEa4/oCu+6WNJlXsGahtCm33r1TS+pQqpT08muqapiSnPDccIzC0fM3zN/QOHcKXZT4amHUzm81s6tpxrWLx8nk/wXUrc88CApHWvJiUnyR95Da89fM0/8LqnvY4VfE9G3arOpYpP/AFbX2f5IcopoDoTQlxfIS1/wmjsMB+gCvLf/ABR8Dyra6SvquH/cyI64qL4rIc00Ys8kT5XHyns64+ocFFvqeKU0Xu6t7wzlbS55rxWvqs/IqlVpuCRUHQubrdi2HsQz95Eu0W/Lvd2Fl307apU0WRU3u2rS1ylLGXRZvz5Iseg6tZWnWdGvHf8AmwZ/iM+5PRT6dnCOcszJXu8tzW7NLsLu19fYmkKGIIDWgNAwAAsB0AUtLDQz0pOTxk8WfS+nEIDV1rSGWogvHitadzc3Ho0Y98l11KsKfzMm2mz7m6eFGDffy9Suq9rTiRrtlYfhj44lnO7N9kHrtKBUvm8oLA1llutTj2rmXF3LJeuv2IFPT8WpP2or3xHHe4k57hwHIKFKUpPFvE09GhSoR4acVFdxI6Bq/m6vZzm+DD+KICD2bme9hzXfTtKk9ckVN7vBaW2UXxy6L8vT7lj0HV/J0mznN8aIPeiYi/JuQ73PNT6dpTh3syN7vBd3OKT4Y9F+Xr9iVgWUooz9QBAEAQHN1dlzKTMZhFtmK8ejjb9FQVFhNrvPXbOoqlvTmucV9i9NB55tQkZdwPswwx3zQxsn9r91c28lKmmeabYoSo3tSL5tteDzN6u4rT8c7ZFzkEPqWOSOdtKK06vTL4zjgTZg+FgJ2R/J5kqhrVHUm5M9X2dZRs7eNKOvPvfP96Gy0A0abpJHc2I4iHDbtOAzdjYAcBxP/m67LaiqssHoRNt7SlY0FKCxk3gui7/YtOY0DkI0MwxADcLB7Sdoc7km563Vk7Wk1hgYqG3r6NTjdTHuenp7EXpWr2Upji6cmWPsTZm0IbbXwLrm53YC3UqNC0hF4zZc3O8N1Xjw2tNrvwxfly8/sTumTsoAIcCJAsMAyG5n6BpU2EoaRaMzcUbrF1K0ZY9Wn92Zk3Ltm2PhuF2vaWkcnCx/dc5JNYMj0qkqc1OOqaa8jnCqyDqXGiQX+0xxaedsiORFj3VBOLhJxZ65bV43FKNWGjWP74HhAjOl3Ne02c0hwI3EG4PquKbTxR2ThGcXGSxTyZfmiGlEPSOECCBFA/uQ94PEDe07j2V3QrqpHvPMNqbLqWVVprGL0fv3m4np2HT2F8V7WMGZcbf/AKeS7ZSUVi2QKNCpWmoU4tvuKH04rw0hmnRWizGgMZfMtaSbnqS491S3FX4k8UembHsHZWypy+ZvF+L/AKSNLJyzpx7YbBdz3BrRxJNguqMXJ4IsatWNKDnN4JLFnSNMkxT4MOEMobGs/wAQB/Cv4R4YpHkdxWdarKo/9m36n5U5FtShRIT/AGXtLT3GY5jNJxUouLFvXlQqxqw1TxNLQNCJSiWLWeJEHvxLOPYZN7C/NdNO2pw5Yssb3bd3dZOXDHosvXmySKQVAQBARyvabSlEuHRNuIPu4fmPc5N7m6j1LmnDV5ltZbEu7rOMcI9Xl6c2VxX9ZM1Ubtg2gM/Li89XHLsB1UCpeTllHI11lu3a0O1V7b79PT3xIjChRKg+zQ+JEcdwLnE/uVFScnlmy9lKnRhjJqMV5Im9B1YR5yzphwgt+EWc8+mDfU9FMp2UnnLIzl7vPQp9mguJ9dF7v9zLFoOicrQreFDBf+I/zO9Tl9Ngp9OhCnojJXu1rq7/AMksuiyX9+eJvF3FcEAQBAEAQBAVDreov9LHZMtHlijZd87Rh6tt/iVV31PCXGuZvN1734lF28tY5rwfs/uj61P1r+njPlnHyxBts+doxA6t/wCASxqYScHzOO9Nlx0o3EdY5Pweno/uW4rQwp5zEPxWubxBHqF8axWByhLhkpdDmiZgOlnuY4Wc1xaRwLTY/qFn2mngz2GnOM4qcdGsV5nrT5+LTX7cJ7obsrtNsOB4jkvsZyi8Ys4V7elXhwVYprvMicrs1PX8SPFcDuL3W9L2X2VWctWzqpWFtS+SnFeSx9TXLgSwgLE1caaRIUVstMPL2POyxzjctcchc5tOXI23Kda3LT4JaGT29sWnKm7iisJLNpc1zfite/xN3rP0SdU2iZgNvFYLPaM3tGRHFw4bx0APdd27l246ldu7taNB/wAes8IvR9H7P6PxKgVWb0+obzDILSQRkQbEIngcZRUlg1kfczNPmjeI9zyN7nF37r65N6nGnShTWEIpeCwPmBBdMuDWNLnHANaCSegGJXxJt4I+znGEXKTwS5suDV7oR9jWjzABjEeVufhg5473kYYZY8Va21twdqWpgtubb/lf9Cj8nN9f6+5PFNMyEAQHzEiCECXEADEkmwHW6N4H2MXJ4JYshle1kytOu2FeYePhNmf5b/pBUSpeQjlHM0Nlu3dV8JVewu/X098CuK9ptN1u4dE8OGfu4d2j6jm7oTbkq+pc1J88jW2WxLS1zjHGXV5+nJfc1NLpEeru2YEJ0Q77DAfMTg3uV1wpym8IonXN3Qto8VaSX7yWrLCoOqvJ03E/04f8uP7Ad1Op2PObMre71f620fN/hfvgWFSqPAo7dmBDbDG+wxPzE4nuVOhTjBYRRlbm8r3MuKtJv95LRGcuZGCAIAgCAIAgCAIDTaX0f7dlIkL3rbTD+duLfXI8iV1V6fxIOJYbLvP4l1Gry0fg9ffxKBkpp9NitiN8r4bg4X4tOR/YhUcZOLxXI9Qq0oV6bhLNSWHqdG0uebU4MOKz2XtDhyvmDzBuOyv4SUoqSPJbmhKhVlSlqngZS5HSQbTfQAVxxjQHBkY+0HX2X234ey63LH9VDuLT4j4o6ml2Rt92kfg1k3Dlhqvdfb6FfxdAKhDNv6cnmHwyP+Sgu0qrkaiO39nyWPxPo/Y9pXVzUJg4wmsHF72/9pJ/RfVZ1XyOupvHYQWUm/BP84G3g6p5gjzR4QdwAc4epA/ZdqsJc2iDLeygn2acsPJe5C65R4tCjOgxQA4WNwbgg5Fp4KJUpypy4ZGhs7yld0lVpafXwZhQ3mGQQbEG4PAjJcE8CRKKksHodNQH+I1pO8A+oWhWh47NYSaItpLoDLVwl4vBinNzALE/mbkTzFio1W1hUz0ZdbP2/c2iUH2o9Hy8H/yQ6PqnmGnyR4RHF220+gB/dRXYT5NF/Dey3a7UJJ92D/KNhTtUzQbx5gkfDDbb/c6/7LnGwX+zItfeyTWFGn5t/he5OaLo9LUMWgQg0nN2bj1cce2Sm06UKfyozd3tC4u3jWk33cvQ2i7CEEBjT8/CpzduLEbDbxcQPS+Z5LjKcYrFs7aNCrWlwU4tvuIDXtacODdsrDMQ/G+7W9Q32j32VCqXyWUEaiy3WqSwlcywXRZv10+5Xda0hma2bxornDc3Jo6NGHfNQKlac/mZrLTZ1tarClBLv5+p70LRSartjChnY/Ed5W+pz7XX2nQnU0R13m1bW0/ySz6LN/vjgWNQdWEvJ2dMOMZ3wi7Wfpi71A5Kwp2UVnLMyN7vPXqdmguFddX7L9zJzLSzJRoZDa1jRk1oAA7BTEklgjN1Kk6kuKbbfVnqvpwCAIAgCAIAgCAIAgCAICj9Z9F+ypwvaLMjecfN749cfqCp7unwVMeTPSN3b3+RaKD+aGXly+mXkSbU7WvEZElXHFv9xnyk+YDobH6ipFjUycGU29Vlwzjcx55Px5fTLyLKVgZAICM6R6bytCu0u8SKPu2WNj+Y5N/fko9W5hTy1ZcWGw7q7wklwx6v8Ln9iMaPaz/6iO5s01sOE72C252D+feQeO62VjhGpXuMu3oXN9uxwUE7duUlrjz8PDp+uaTWlclKs2zMwiODXh5PQNJJUx16aWPEjPU9lXtSXCqUvNYL1eRS2mle/wDkU06KBssADGA57Lbm55klx72VRXq/EnxHoeybD+FbKk3i9X4voeeiNFdXpqHCA8t9qIeDAfNfrkOZC+UKbqTSOe072NpbSqPXReL09/A6GV6eUhAEAQBAautaQS1EF48VrTubm49GjHvkuupVhD5mTbTZ9xdPCjBvv5epXdf1pxI12yrPDH4j7Od2b7I73UCpfN5QRq7LdanHtXMse5aeuv2IDPT0Wpv2or3xHne4k57hwHIKFKUpPFvE1FGhSoQ4acVFdxI6Bq/m6vZzm+DD+KICD2bme9hzXfTtKk9ckVN7vBaW2UXxy6L8vT7ljUHV9KUmznN8eJ8USxAP5W5Dvc81Pp2lOGubMle7wXdxlF8Eei183r9iWAWUooj9QBAEAQBAEAQBAEAQBAEAQBARbWPRftiTeWi8SF/cbxwHmHdt8OICjXVPjp96zLrYN7/Gu0n8suy/PR+v0xKa0dqposzCjD3HYji04OHcEqppT4JqR6DfWqureVF81l48vqdFwIzZhrXtILXAOBG8EXBHZXyaaxR5NOEoScZLBrJnzNQBNMcx19lzS02JBsRY2IxB5o1isGfadR05qcdU8fQoHSzRmLo3FLXAmGT/AG4lsHDnwcN4/hUlajKlLB6HqGzNp0r6lxRyktV0/rozRrpLMICSaOaFTVesQzw4R+8fcC35Rm7DK2HMLvpW06ngVF/tq1tMU3xS6L89Pv3Fx6M6OQdHIexCF3Gxe8+04jjwAxsBl3JVtSoxpLBHn+0No1r2px1HktFyX7zZuF2kAIAgI5X9NpSiXDn+JEH3cOzj3N7N7m/JR6lzThq8y3stiXd1nGOEeryXlzZXFe1kzVRu2FaXZ+U3efqOX0gdVAqXk5ZRyNbZbt2tDtVe2+/T098SIw4cSoPsA+JEccgC9xP7lRUnJ9WXspU6MMW1GK8kibUHVhMTlnTDhBb8Is559MG+p6KZTspSzlkZy93noUuzQXE+ui93+5lj0LRSVoVjChjb/Ef5nepy7WU+nQhT0Rkrzat1d5VJZdFkv78zdruK4IAgCAIAgCAIAgCAIAgCAIAgCAIAgOftN6N9hzkSGBZh88P5XXsB0O03sqO4p/DqNHqeyLz+XaRqPVZPxXvr5lk6p619oSpguPngGw5sdct9DtDoArCyqcUOF8jIby2Xwbn4sdJ/da+uT9ScKYZs8ZuVZONLIjGvac2uAIPYr44qSwZ2U6s6UlODaa5ojEbVzT4hv4Tm8g91v1KjOzpPkXEd47+Kw4k/JGzpmicnSyDDgMDhk513nsX3I7LshQpw0REuNrXlwsKlR4dFkvRG6XcVwQHzEiCECXEADMk2A63RvA+xi5PBLFkMr2smVp12wrx3/lwb3cc/pBUSpeQjkszQ2W7d1XwlU7C79fT3wK4r2m03W7h0Tw4Z+7h+UW5nN3c25KvqXNSeryNbZbEtLXBxjjLq8/TkjVUqkR6u7ZgQnRDvsMB1JwHcrrhTlN4RROubyhbR4q0kv3ktWWDQdVeTpuJ/pw/5cR+w7qdTsec2ZW93q/1to+b/AAvf0LCpVHgUduzAhthjfYYn5icT3KnQpxgsIoytzeV7mXFWk3+8lojOXMjBAEAQBAEAQBAEAQBAEAQBAEAQBAEAQBAQTW1Rv62WEdo88E423sdYH0OyeQuoV7T4ocS5Gm3ZvfhXDoy0n91p65rxwK70FrX2HOQ3k2Y7yRPldbE9DY9lBt6nw6ifI1e2bL+XaSgvmWa8V7rIv9XZ5cEAQBAY0/Pwqc3bivbDbxcQPS+Z5LjKUYrFs7aNCrWlwU4tvuIDXtacODdsrDMQ/iPu1vZvtHvsqFUvksoI1FlutUl2rmWC6LN+ui+pXda0hma2bxornDc3Jo6NGHfNQKlWc/mZrLTZ9tarClBLv5+v6j2oWis1XbeFCOx+I7yt9Tn2uvtOhOpojrvNq2tp/kln0Wb9OXngWPQdWECUs6YcYzvhF2sHpi71HRWFOyis5ZmSvd569Ts0Fwrrq/ZfuZOZaWZKNDIbWsaMmtAaB2CmJJLBGaqVJ1JcU22+rPVfTgEAQBAEAQBAEAQBAEAQBAEAQBAEAQBAEAQBAecxAbMscxwu1wLXA7wRYj0XxpNYM5wnKElOLzTxXkc66Q0p1EmIkF1/K7A8Wn2T3FlQ1abhJxZ6xY3cbqhGtHms+580Wpq90zh1KEyBGcGx2DZBdh4gGRBPv2zG/Mb7WdrcqS4ZamJ25sapQqOtSWMHn4f10fLTxnSmGaNXWtIJaiC8eK1p3NzcejRj3yXXUqwh8zJlps+4unhRg338vUruva04ka7ZWH4Y+OJZzuzfZHe6gVL5vKCNZZbrU49q5lj3LT11+xAp+fi1N+1Fe6I473EnsOA5BQpTlJ4tmno0KVCHDTioruJFQdX83VrFzfBhn3omB7NzPew5rvp2lSfciqvd4LS2yi+KXRfl6fcsag6vpSk2c5vjxPiiWIHyty9bnmp9O0pw1zZkb3eC7uezF8Eei/L1+xLALKUUep+oAgCAIAgCAIAgCAIAgCAIAgCAIAgCAIAgCAIAgCAICL6caIs0mYC0hkdg8jzkR8L7e7ffu9QY1xbqqu8udj7XlYzwecHqvyu/7lLVakRqO8sjQ3MO64wPNpycOiqZ05QeEkeiW13RuYcdKSa/dVyPqHXZqE3ZbMxw3gIrwPQFFVmssWcZWNrJ8UqcW/8A1XsYsKFEn32aHxHu3AF7j6YlcUnJ5Zs7pSp0YYyajFeSJvQdWExOWdMOEFvwiznn0wb6noplOylLOWRnL3eehS7NBcb66L3f7mWNQdE5WhWMKGC8feP8zvU5fTZT6dCFPRGTvdrXV3lUll0WS/vzxN4u4rQgCAIAgCAIAgCAIAgCAIAgCAIAgCAIAgCAIAgCAIAgCAIAgPKZl2TLS17Wvacw4Bw9CvjSawZzp1JwlxQbT7iBztHl2xHAQIQF8vDZ/wCFClThjojTUry4dNN1Jer9yZ0iRhSTB4cNkO4F9hrW362ClwjGKyRn7qvVqzfxJN+LxM5cyMEAQBAEAQBAEAQBAEAQBAEAQBAEAQBAEAQBAEAQBAEA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MHEhUUExQWFRUXFxwZGRcXGBgXIBwcFxgYHRoeGCAYHCggHBolHBgVIzEiJSorLy8uHCAzODMsNygtLisBCgoKDg0OGxAQGywmICYsLCwvMDQ0NzQyNDQsLC8sLC8sLDQsNDQ0LCwsLCwsLCw3NDQvLCw0LCwsNywsLCwsLP/AABEIALoBDwMBEQACEQEDEQH/xAAcAAEAAgMBAQEAAAAAAAAAAAAABgcEBQgDAgH/xABAEAABAgQCCAMFBwMDBAMAAAABAAIDBAURITEGBxJBUWFxgRMikTJCUnKCFUNTYqGxwRQjkoOisjPC0fAWY/H/xAAbAQEAAwADAQAAAAAAAAAAAAAABAUGAgMHAf/EADgRAAIBAgMFBgYCAgEEAwAAAAABAgMEESExBQYSQVEiYXGBkdETMqGxwfAU4TNC8SNSYnIkQ9L/2gAMAwEAAhEDEQA/ALxQBAEAQBAEAQBAEAQBAEAQBAEAQBAEAQBAEAQBAEAQGNP1CFTW7cWI2G3i4genE8guMpxisZM7qFvVry4KUW33EAr2tOHCu2Vh7Z/EiXa3s32j3soVS+SygjUWW61SXauZYLotfXT7kAqelM5UyTEjxLfC07DfRtgoM69SWrNRb7LtKCwhTXi836s18Geiy5uyI9p4tc4H9CutSktGS50KU1hKKfiiW6O6x5mmkNjHx4e/a9sDiHbz81+oUqleTj82aKK/3ctq6bpdiXdp5r2+pb9KqUKrQmxYTtpjt/A7wRuI4K1hNTWMTBXNtUtqjp1Vg0Za5HQEAQBAEAQBAEAQBAEAQBAEAQBAEAQBAEAQBAEAQBAEBqq1pFLUMXjRWtO5oxcejRj3yXXUrQp/MybabOubt4UoNrry9Suq9rTiR7tlYfhj432c7s32Qeu0oFS+bygsDWWW61OHauJcT6LJeur+hA52ei1J+1Fe+I873EuPQcByChSlKTxbxNPRoUqEOGnFRXcSSg6vpurWLm+BD+KJgezc/W3Vd9O0qT1yRUXu8Fpb5RfHLotPN6fcsWiavZOlgFzPHfvdExHZvs+tzzU+naU4a5mTvN4byu8IvgXRa+uv2NxNaNyk23ZfLQSLWwY1pA5FoBHZdzo03rFFfT2ld03xRqy9X9irNP8AQj7AHjQSXQCbEHEsJyx3tOV+g3qtubb4fajobXYm2/5n/Rq5T+/9nlqwr5pU0ITj/ajHZIJwD/ccOps09eS42lXgnwvRnZvDs9XFs6sV2oZ+XNfn/ku1XB5yEAQBAEAQBAEAQBAEAQBAEAQBAEAQBAEAQBAEAQEbr+m8pRLhz/EiD3IdnHucm9zfko9S5pw55lvZbEu7rNR4Y9Xl6c2VxX9ZE1UrthWgM/Li49XHL6QFAqXk5ZLI1tlu3a0O1U7b79PT3xIlBgxKi+zQ+JEccgC5xP7lRUnJ5ZsvZTp0YYyajFeSJxQNV8ebs6ZcILfhFnPPp5W/r0UynZSecsjN3u9FCn2aC4n10Xu/3MsWhaKytCt4UMbf4jvM71OXQWCn06EKeiMnebVurv8AySy6LJenvibtdxXBAEBi1SRbU4MSE/2XtLTyvvHMHFcZxUouLO63ryoVY1Y6p4nOU7KvpsV8N2D4bi024tOY/cFUEouMsHyPWqNWFekpxzUlj6l/aIVj7dlIcX3rbL/nbg71z6EK8oVPiQUjy/aln/EupUuWq8Hp7G5XaV4QBAEAQBAEAQBAEAQBAEAQBAEAQBAEAQHzFiCCC5xDQMSSbAdSV8bw1PsYuTwisWQuv6ypWnXbBvMP/KbMHVxz+kHqolS8hHKOZobLdq5r9qr2F36+nvgVxXtNZut3Domww/dw7tHfe7ubclAqXNSeryNdZbFtLXOMcZdXm/LkjV0qjx6u7ZgQnRDyGA+Zxwb3K64U5TeEUTbm8oW0eKtJL95LVlhUHVXazpuJ/pw/5cf2A7qdTsec2ZS93q/1to+b/C/fAsGlUiBSG7MCG2GN9hifmJxJ6lToU4wWEUZa5u69zLirSbf7ouRnLmRggPGbmmSbS+I9rGjNziGj1K+OSisWdlOlOrLhgm30RBa9rQgSl2yzDGd8Ru1g6e879OqhVL2KyjmaWy3XrVO1XfCumr9l9fA2ur3Sd2kkF/ibPisd5g3AbLsWkD1H081221d1YvHUg7c2ZGxqx+HjwtZeK19/MlaklIVJrgov9PFZMtHliDYf87Rge7f+Kq76nhJTXM3W617x0pW8tY5rwevo/ueeqGtf0sd0s4+WKLt5PaP5bf8AxC+WVTCXA+Zz3osviUVcR1jk/B+z+7LfVqYIIAgCAIAgCAIAgCAIAgCAIAgCAIAgMafqEKmt24sRsNvFxA9OJ5BcZTjFYyZ3UberXlwUotvuIDXtakOFdsrDMQ/iRLtb2b7R77KhVL5LKCNRZbrVJdq5lh3LN+un3K6rOkEzWzeNFc4bm5NHRow75qBUqzn8zNXabPt7VYUoJd/P1MihaJzddsYUMhh+8f5W+pz7ArlToTqaI6rza1raZVJZ9Fm/688Cx6Dqwl5OzphxjO+HFrB2GLu5tyU+nZQjnLMyV7vPcVcY0FwLrq/ZfuZOJaXZKtDGNaxoya0AAdAFMSSWCM3UqTqS4ptt9Weq+nAIAgCAj+nVF+3JOIwC72jbh/M2+A6i47rouKfxKbXMtNjXv8S7jN/K8n4P21KAVIepEn1c1Y0qeh4+SKfCcPnPlPZ2zjwupFrU4Ki78im29aK4s5dY9peWv0xL4V0eZGp0ppArkrEgnNwu08HNxb+uHQldVan8SDiTtnXbtLmNXknn4PU59l4z6dFa5t2vhvBHJzTv7hUabi8eaPU5whWpuLzjJfRnRdGqLavAhxmZPaD0O8dQbjsr6nNTipI8mu7aVtWlSlqnh7PzWZmrmRwgCAIAgCAIAgCAIAgCAIAgCA1da0hlqGLxorWnc3Nx6NGPfJddStCn8zJtps65u3hSg338vUrqva04ke7ZVnhj432c7sPZHfaUCpfN5QWBrLLdanHtXMuJ9FkvXV/QgU7Oxak/aivdEed7iXHoOA5BQpSlJ4t4mnpUaVCHDTioruJJQdX03VrOc3wIZ96JcHs3P1sOa76dpUnrkiovd4LS3yi+OXRaeb0+5Y1B1fydIs5zfGiD3oliB8rch3ueasKdpTh3syV7vBd3OSfDHovy9fsiVgWUkoz9QBAaKvaWylCuIkQF4+7Z5ndwMG/UQumpcQp6ssrLZN1d5045dXkv78sSvK1rSmJkkS7GwW/EfO7rj5R0seqgVL6b+XI1dputbwWNduT6aL3+pHnaZz7jf+pieoA9LWXR/Jq/9xarY1ilh8JEi0e1nx5ZwbNARWb3ABrxzws13TDqu+leyTwnmVV9uxQnFyt3wy6ar3Ra9PnodShtiwnB7HC4I/8AcCMiDkrOMlJYow9ehUoVHTqLBopbWTo8aLMl7R/ajEubyd7zfU3HI8lUXVHgnitGeh7A2irq3UJfNHJ+HJ+/eRJjzDIIwINweYUYvWk1gzpChz4qkvCjD32Bx5EjEdjcK/pz44qR5HeUHb150nybXt9DOXMjFJ606L9mTfiNFmRwX/WLbf6kO+pVF5T4Z4rmei7uXvx7X4ctYZeXL28jfana1cRJVxy/uQ+mAeB3sbc3LusamsH4lZvVZYONzH/1f4f49CzlYmNCAIAgCAIAgCAIAgCAIAgI3XtN5SiXDn+JEHuQ7ON/zG9m9zfko9S5pw55lvZbEu7rNR4Y9Xl6c2VxX9ZE1UrthWl2H4Dd/wDlu+kBQKl5OWSyNbZbt2tDCVTtvv09PfEiUKFEqL7ND4kRxyALnE/uVFScnlmy9lOnRhjJqMV5Im9B1YR5uzplwgt+EWc8+nlb6noplOyk85ZGcvd56FPs0FxProvd/uZY1C0VlaFjChDb/Ed5nepy6CwU+nQhT0Rkrzat1d/5JZdFkvT3N2u4rggCA12kFU+xpeJG2DE2BfZaQN9r3OQF8c111Z8EXLAl2Nr/ACq8aPFw48ynK/p/N1e7Q7wYZ92HcHu7M9rDkqqpd1J9yN/ZbAtLbNril1f4WhFCbqMXZsaVQZmsf9CC94+ICzf8jYX7rnClOfyoiXN/bW3+aaXdz9NT7q+js1RQDHguYDk7Bwvwu0kA8l9nRnD5kfLXaNtdNqjNN9OfozVrrJpNdWWkppMcQHn+zGIHyvODTyBwB7HcpdpW4JcL0Znd4dmq5ofGgu3Feq5ry1X9lp6VUNukEs+CbB3tMd8LxkemYPIlWVakqkOExWzb6VncRqrTRrqufuu857mYDpV7mPBa5pLXA7iDYj1VG008GeqU5xqRU4vFPNFvan6j/Uyr4JOMJ+HyxLkf7ttWljPGHD0MHvTbcFyqq0kvqsvtgT1TTMEZ1hUX7ak3gC8SH/cZ1aDcd23FuNlHuqfHTfVZlxsO9/i3cW/ll2X56Pyf0KVoNTdR5iFGbmx1yOIycO7SR3VRTm4SUkeiXttG5oToy5r/AI9GdGS0ds0xr2G7XNDmniCLg+ivk01ijyapCVOThJZp4PyPRfTgEAQBAEAQBAEAQHzEiCEC5xAAzJNgOpKN4H2MXJ4RWLIXXtZUrTrtg3jv/LgwdXHP6QVDqXkI5RzNDZbtXVbtVewu/X098CuK9prN1u4dE2IZ+7h+Udzm7ubclAqXNSeryNdZbFtLXOMcZdXm/LkjV0qjx6u7ZgQnRDvsMB1JwHcrrhTlN4RRNubyhbR4q0kv3ktWWFQdVeTpuJ/pw/2c4j9h3U6nY85syl7vVrG2j5v8L39CwaVSIFIbswIbYY32GJ+YnEnqVOhTjBYRRlrm7r3MuKtJt/ui0RnLmRggCAIAgPOYgtmWuY4Xa4FpB3gixHovjSawZyhOUJKUdVmjnTSCluosxEgu9x1geLTi09wQqGrBwk4s9ZsrqN1QjWjzX15r1NeuBLOh9Eqo2sSkKK0AXbZzQLAObg4ADIXxHIhXtGanBNHlG07WVtdTpy64p9U9P3qbGelGT8N0OI0OY8WcDwP881zlFSWDIlGtOjUVSDwazRz1pJSHUKZiQXXOyfKeLTi0+mfO6o6tN05uJ6rYXcbu3jWXPXufP96GsyXWTDoXQ6q/bUnBin2i3Zd8zDsk97X7q8oVOOmpHlW1bT+LdzpLTHFeDzXpoR3TTQH7dmGxob2wgRaKXXPs5OAGZtgbkZBdFxa/ElxJ4dS22Tt/+JQdKcXLD5fPVP8AGTNbKVWm6CBwgPfMx3Czi12GG4keQC/DaIXXGdG3+XNkura7R2u06yUILTFZ+/2RYNGqLatAhxmZPaDbOx3g8wbjsp1OanFSRlrq3lb1pUpap4f356mauZHKB08ov2HORGAWhv8AOz5XXwHQ3HYKkuafw6jXI9Q2Ne/y7SMn8yyfivdZlhapK1/Wy7oDj5oJw5sde3objpsqdZVOKHC+Rld57L4Vwq8dJ6+K91+SeKaZkIAgCAIAgCAxp+oQqa3bixGw28XED04nkFxlOMVjJndQt6teXBSi2+4gFe1pw4V2ysPbP4kS7W9m+0e+yoVS+SygjUWW61SXauZYdyzfrp9yu6zpBM1s3jRXOG5uTR0aMO+agVKs5/MzV2mz7e1WFKCXfz9TIoWik3XbeFCIZ+I/yt9T7X03X2nQnU0R1Xm1rW0/ySz6LN+nLzwLHoOrCXk7OmHGM74RdrB6Yu7m3JWFOyhHOWZkr3eevV7NBcC66v2X7mTiWl2SjQyG1rGjJrQGgdAFMSSWCM3UqTqS4ptt9Weq+nAIDBq1YgUZu3HiNhjdfM2z2QMT2XCdSMFjJkm2s69zLhoxbf7q+RXle1qE3bKQ7f8A2RP4aP3J7KBUvuUEauy3VWUrmXkvy/68ze6stJX12E9kZ21GhuuSbC7X3IywwNxhyXfaVnUi1LVFZvDs2FpVjKksISXo176+pNFLM8EAQFZ64qLtthzTRi3+3E6G5YfW47hV99T0mvA2G6t7hKVtLn2l+V+fUqxVptiw9T9a/p4r5Zx8sTzM+doxHdo/2qdY1MJOD5mT3psuOlG4jrHJ+D09H9y3FaGFKx1z08WgRxncw3cx7TfSz/VV1/DSXkbLdO4eNSi9PmX2f4KuVcbQuDU28ulIo3CMbd2MurWxfYfiYHeuKV1B/wDj+WZmtWnPnJMvY5w8I7TmgmzmHA3ANjbA3OQB4rleQcqeK5Efdu4hSu+CaXayT6Plg+/TvyKTVQejFr6m6g98OLBc12w07bH2OyL2Dm3yByIHNysrGbwcTD71W8FUhWTWLya59zw+mPgWQrAyJBdbtLE1KCN70Fwx4teQ0j/IsPYqFewxhxdDS7sXTp3To8pr6rP7Yle6v6n9lTrHe6Wva7mNkkf7mtUG2nwVEzVbbtv5FnKPNNNevs2X4rs8wCAIAgCA1da0hlqGLxorWnc3Nx6NGPfJddStCn8zJtps+5u3hSg338vUrqva04ke7ZWH4Y+N9nO7N9kd9pQKl83lBYGsst1qcO1cy4u5ZL11+xAp6ei1N+1Fe6I873EnsOA5BQpSlJ4t4mno0KVCHDTioruJJQdX03VrFzfAZ8UTA9m5+thzXfTtKk9ckVF7vBaW+UXxy6L8vT7ljUHV/J0iznN8aIPeiWIHytyHe55qwp2lOHezJXu8F3c9lPhj0X5ev2RKwLKSUZ+oAgCAICM6wqL9tSbw0XiQ/wC4zq0G47tuOtlHuafHTfVZlxsO9/i3cW/ll2X56Pyf0KGVKenG90JrP2FNw4hNmHyP+V1rnsbO7Lut6nw6iZWbXsv5drKmtVmvFe+h0EDdXh5YEAQGHWKe2qwIkF/svaW9DuI5g2PZcJwU4uLJFrcSt60asdU8f689DnKdlXSMR8N4s5ji0jm02KoZRcXgz1qjVjVpxqQ0axXmfshNukIjIrDZzHBw6g3x5JGTi00fK1KNanKnPRrA6Ik6xCmJdkwXtZDcwOu4gAXGIJyuDcdlfRqRcFPkeUVbOrC4lQSbknhkVPrK0th15zIUG5hQyXF5w2nWtgDjsgXxOd/Wsu7hVOzHRG42BsmdnF1avzSyw6Lv72QhQzSF7atqUaVIs2hZ8QmIRw2rbP8AtDVc2tPgprHnmeZ7fu1cXsuHSPZXlr9cSTRoQjtLXC7XAgg7wRYj0UhrFYMp4ScJKUdVmQ6i6tpSnu2ol45vgH4NHDyjPDjccgotOzpxzeZf3e8l3WXDDsLu19fYmUKGIQDWgNAyAFgOgClpYaGflJyeMniz6Q+EQ1pzzZWQe0nzRXNY0dHBx7WafUKLeSSpNdS+3coSqX0ZLSKbfpgvqyp9EJE1Kbhwxv2v0Y4/wqyhHimkbjaldULWVR8sPujodXp5SEAQEbr2m0pRLh0TxIg9yH5j3OTe5uo9S5pw1eZb2WxLu6zjHCPV5enNlcV/WRNVK7YVpdh+E3f3du+kBQKl5OWSyNbZbt2tDCVTtvv09PfEiUKFEqD7ND4kRxvYAvcT2uSoqTk8s2XspU6MMZNRivJE3oOrCPN2dMOEFvwiznn08rfU9FMp2UnnLIzl7vPQp9mguJ9dF7v9zLGoWikrQrGFDG3+I7zO9Tl2sFPp0IU9EZK82rdXf+SWXRZL098TdruK4ID8e4MBJIAGJJwsBxQ+pNvBED0i1mwJAlku3x3D3r2YOhzd2sOahVb2Mco5mmsd2a1ZcVd8C6c/6+/cQaf1gz84f+r4Y+GG0N/U3d+qhSu6suZpaO79hSXycXi/1fQxIGmU/ANxMxD8xD/0cCFxVxVX+x3z2NYzWDpLyy+xNNF9Z/iuEOcaG3wEVuAHzt/kem9S6N7i8J+pndo7scMXO1eP/i/w/wAP1LLY8RACCCCLgjG4PBWJj2mngyg9PKL9hzkRjRaG7zw/ldfAdDcdAFSXNP4dRrken7Gvf5dpGT+ZZPxXusyPLoLYvXVvWvteTYHG8SF/bdzt7J7ttjxBVza1OOn3rI802/ZfxrttfLLtL8r1+mBKlJKQIAgKh1v0X+mjMmWjyxRsv+dow9W/8Squ+p4S41zN5uve/Eou3lrHNeD9n9yvlBNUej473ta0ucWtvstJJAubmwyFyvuLwwOCpxUnJJYvV9fE+YUMxiGtBcTgABck8gF8Sx0PspKKxk8EWVoTq6cXNjzgsBi2CczwMTgPy+tsQbC3s380/QyG194o4OjavPRy/wDz7+nUtNWRiggCAICN1/TaUolw6J4kQfdw/Mb/AJjk3ub8lHqXNOHPMt7LYl3dYOMcI9Xl6c2U9pVpJF0li+JE8rW4MYDcNH8k4XKqq1aVWWLN9s3ZtKxpcEM29X1/roie6pNHTLNdNxBYvGzDB+G9y7vYW5A8VNsqOC435GY3n2ipyVrB6Zy8eS8uf9FkKwMiQ3SXWHLUYlkMGPEGBDSA1pG5zuPIA87KJVu4QyWbNBs/d64uUpz7Ee/V+C98PMrWvabTdbuHRPDhn7uH5R3Obu5tyVfUuak9Xka+y2JaWucY4y6vP05I1VKo8eru2YEJ0Q77DAdScB3K64U5TeEUTrm8oW0eKtJL95LUsKg6q8nTcT/Th/8Ac4j9h3U6nY85syl7vV/rbR83+F7+hYNKpECkN2YENsMb7DE/MTie5U6FOMFhFGWubuvcy4q0m3+6LRGcuZGCAIAgKY1jaYOq0R0CC60BhsbfeOGZPFgOQ358LVN1cOb4Y6HoWwdjxt6arVV239F79fTrjB1DNISWnaCT8+3aEHZacRtkMJ7E39QpEbWrJY4FPX27Y0ZcLni+7P66GprFGj0V+xHhlhOV7EH5SMCuqdOUHhJE61vaF1HioyxX7qjAXAlFo6pdJS+8nFdfAuhE8vaZ6Yjo7krGyrf/AFvyMXvNsxL/AOXTXdL8P8Py7zb616L9oSvjNHngHa6sODvTB3QFdt7T4ocS5EDdq9+Dc/ClpPLzWnt6FLqpPQyXasK19lTgY42ZG8h+b3D64fUVKtKnBUw5Mod4bL+RaOa+aGa8Of0z8i8HHZFzgArg84SxyREa9rDlKVdrD47+EMjZ7vy9LqLUu6cNM2Xtlu9d3Gc1wR79fT3wIM/WVNR5iG82ZCa8Ew2DNu8EnEmxPAXtgof8ybknyNIt2rWFCUFnNrJvk+WC8fMs3SemN0jk3sbY7TQ+Gd20BdhvwOXQlWFaCq02l5GO2dcysruM5ZYPCXho/T7lCSdPizz/AA4cN73/AAtaSRjY34DmVSxhKTwSPT6txSpQ+JUkkupPaDqsiR7Omn+GPgZZzu59kdrqbTsW85vAzF7vTTh2baPE+ryXpq/oWLRdHpahi0GE1p3uzcerjj2yU+nRhT+VGTu9o3N28as2+7l6G0XYQggPmJEEIEuIAGJJNgOpKN4H2MXJ4JYshle1kytOu2FeO/8ALgwdXHP6QVDqXkI5RzNDZbt3VftVewu/X098CuK9ptOVq4dE8OGfch+Udzm7ubclAqXNSfPI1tlsS0tc1HGXV5+nJGppVIj1d2zAhuiHfYYD5icB3K64U5TeEUTrm7oW0eKtJJfui1ZZOi2rES7hEnHB5GIhN9n6zv6DDmQp9Gywzn6GR2jvO5p07VYf+T18ly8fsWQ0bIsMArAyLeObK81paVup4ErBdZ723iOBxa05NHAnG/LqoF5XcexE1W7myo1n/JqrFJ5Lq+vl9/ArWhUSNXonhwW7RzJOAaOLjuH68FX06UqjwibC8vaNpT+JVeC+r8C0KDqwl5OzphxjO+EeVn6Yu9QOSsqdlGOcszF3u89erjGguFddX7L9zJzLSzJRoZDa1jRk1oAA6AKYkksEZupUnUk5Tbb6s9V9OAQGBP1qXpxtFjQ2Hg57QfS91wlUhHVok0bK4rZ04SfgvyeclpDKT7tmHMQnOOTQ8XPQZlfI1oSeCaOdXZ11RjxTpyS64GzXYQzSaaVA0yRjxG4ODNkEbi8hgPYuuum4nw02yx2TbqveU6b0xxfln+DntUZ6qTnVLSGVCadEeA4QWgtB+JxwPYB3ex3KZZU1KeL5Ga3mu50bZU4ZcbwfgtV55eRcytjz41eklEh1+A6C8DHFrt7XDJw/9xFwuurTVSPCybYXtSzrKrDzXVc1+8znmal3Sj3Q3izmOLXDgWmxVE008Geq06kakFOOjWK8z0pk66mxYcVntMcHDscjyOS+wk4yUkcbihGvSlSlo00dHw3Mn4YPtMiMvjva8f8Agq/WEl4nkclOjUw0cX9UznnSSlGiTMWCcmu8p4tOLT6Ed7qiq0+CbierWF2rq3hWXNZ+PP6mua4tNxgRvXWS2k1gzbVrSaareEaK4t+AeVuHEDM8zddtStOp8zINpsy1tc6UFj11fqahdRPNnRtH5mtm0GE5w3uyaOrjh2zXZTpTn8qIV3tC3tVjVml3c/TUvTRKnRaTKw4MZ7XuYLXbewF8Bc52y9Fc0YShBRkea7TuaVxcyq0k0n16835myl5VkrfYY1u0S52yALk4km2ZPFdiiloRJ1Z1MONt4LBY9Oh7L6dYQGNPz8KnN24r2w28XED04nkuMpxisWzuo0KtaXBTi2+4gNe1pw4N2yrPEPxvu1vZvtHvZQql8llBGnst1qku1cywXRZv10+5XVa0gma2bx4rnDc3Jo6NGHfNQKlWdT5may02fb2qwowS7+fqZFC0Um67bwoR2PxH+Vvqc/puvtOhOpojqvNq2tp/kln0Wb9OXngWNQdWEvJ2dMOMZ3wjys/TzO9QOSsKdlGOcszJ3u89ep2aC4V11fsv3MnMtLMlGhkNrWNGTWgADsFMSSWCM1UqTqS4ptt9Weq+nAIDnPSicM/Nx4hxvEdboDZv+0BUNaXFNvvPWdnUVRtacFyivrm/qXLq6pDaXJQiANuK0RXHjti7R0DSB68VbWtNQprvzPP9vXcri8mnpF8K8tfVknUgpggNTpHpDA0dh7cZ2J9lgxc4jgOHM4BdVWtGmsZE6w2fWvanBSXi+S8fYqLSHWBN1i4a7wIfwwyb/U/M9rDkqurdznpkjd2O79rbZyXHLq9PJafciZO1iVGLxLAIfS29Vmkseoh0CKHvDBdsWxNvyvdx4E8xwVnZ1pS7MvUwm8ezaNFqvSaWOsfyl9zf6x4BmKdMAZgNd2bEa4/oCu+6WNJlXsGahtCm33r1TS+pQqpT08muqapiSnPDccIzC0fM3zN/QOHcKXZT4amHUzm81s6tpxrWLx8nk/wXUrc88CApHWvJiUnyR95Da89fM0/8LqnvY4VfE9G3arOpYpP/AFbX2f5IcopoDoTQlxfIS1/wmjsMB+gCvLf/ABR8Dyra6SvquH/cyI64qL4rIc00Ys8kT5XHyns64+ocFFvqeKU0Xu6t7wzlbS55rxWvqs/IqlVpuCRUHQubrdi2HsQz95Eu0W/Lvd2Fl307apU0WRU3u2rS1ylLGXRZvz5Iseg6tZWnWdGvHf8AmwZ/iM+5PRT6dnCOcszJXu8tzW7NLsLu19fYmkKGIIDWgNAwAAsB0AUtLDQz0pOTxk8WfS+nEIDV1rSGWogvHitadzc3Ho0Y98l11KsKfzMm2mz7m6eFGDffy9Suq9rTiRrtlYfhj44lnO7N9kHrtKBUvm8oLA1llutTj2rmXF3LJeuv2IFPT8WpP2or3xHHe4k57hwHIKFKUpPFvE09GhSoR4acVFdxI6Bq/m6vZzm+DD+KICD2bme9hzXfTtKk9ckVN7vBaW2UXxy6L8vT7lj0HV/J0mznN8aIPeiYi/JuQ73PNT6dpTh3syN7vBd3OKT4Y9F+Xr9iVgWUooz9QBAEAQHN1dlzKTMZhFtmK8ejjb9FQVFhNrvPXbOoqlvTmucV9i9NB55tQkZdwPswwx3zQxsn9r91c28lKmmeabYoSo3tSL5tteDzN6u4rT8c7ZFzkEPqWOSOdtKK06vTL4zjgTZg+FgJ2R/J5kqhrVHUm5M9X2dZRs7eNKOvPvfP96Gy0A0abpJHc2I4iHDbtOAzdjYAcBxP/m67LaiqssHoRNt7SlY0FKCxk3gui7/YtOY0DkI0MwxADcLB7Sdoc7km563Vk7Wk1hgYqG3r6NTjdTHuenp7EXpWr2Upji6cmWPsTZm0IbbXwLrm53YC3UqNC0hF4zZc3O8N1Xjw2tNrvwxfly8/sTumTsoAIcCJAsMAyG5n6BpU2EoaRaMzcUbrF1K0ZY9Wn92Zk3Ltm2PhuF2vaWkcnCx/dc5JNYMj0qkqc1OOqaa8jnCqyDqXGiQX+0xxaedsiORFj3VBOLhJxZ65bV43FKNWGjWP74HhAjOl3Ne02c0hwI3EG4PquKbTxR2ThGcXGSxTyZfmiGlEPSOECCBFA/uQ94PEDe07j2V3QrqpHvPMNqbLqWVVprGL0fv3m4np2HT2F8V7WMGZcbf/AKeS7ZSUVi2QKNCpWmoU4tvuKH04rw0hmnRWizGgMZfMtaSbnqS491S3FX4k8UembHsHZWypy+ZvF+L/AKSNLJyzpx7YbBdz3BrRxJNguqMXJ4IsatWNKDnN4JLFnSNMkxT4MOEMobGs/wAQB/Cv4R4YpHkdxWdarKo/9m36n5U5FtShRIT/AGXtLT3GY5jNJxUouLFvXlQqxqw1TxNLQNCJSiWLWeJEHvxLOPYZN7C/NdNO2pw5Yssb3bd3dZOXDHosvXmySKQVAQBARyvabSlEuHRNuIPu4fmPc5N7m6j1LmnDV5ltZbEu7rOMcI9Xl6c2VxX9ZM1Ubtg2gM/Li89XHLsB1UCpeTllHI11lu3a0O1V7b79PT3xIjChRKg+zQ+JEcdwLnE/uVFScnlmy9lKnRhjJqMV5Im9B1YR5yzphwgt+EWc8+mDfU9FMp2UnnLIzl7vPQp9mguJ9dF7v9zLFoOicrQreFDBf+I/zO9Tl9Ngp9OhCnojJXu1rq7/AMksuiyX9+eJvF3FcEAQBAEAQBAVDreov9LHZMtHlijZd87Rh6tt/iVV31PCXGuZvN1734lF28tY5rwfs/uj61P1r+njPlnHyxBts+doxA6t/wCASxqYScHzOO9Nlx0o3EdY5Pweno/uW4rQwp5zEPxWubxBHqF8axWByhLhkpdDmiZgOlnuY4Wc1xaRwLTY/qFn2mngz2GnOM4qcdGsV5nrT5+LTX7cJ7obsrtNsOB4jkvsZyi8Ys4V7elXhwVYprvMicrs1PX8SPFcDuL3W9L2X2VWctWzqpWFtS+SnFeSx9TXLgSwgLE1caaRIUVstMPL2POyxzjctcchc5tOXI23Kda3LT4JaGT29sWnKm7iisJLNpc1zfite/xN3rP0SdU2iZgNvFYLPaM3tGRHFw4bx0APdd27l246ldu7taNB/wAes8IvR9H7P6PxKgVWb0+obzDILSQRkQbEIngcZRUlg1kfczNPmjeI9zyN7nF37r65N6nGnShTWEIpeCwPmBBdMuDWNLnHANaCSegGJXxJt4I+znGEXKTwS5suDV7oR9jWjzABjEeVufhg5473kYYZY8Va21twdqWpgtubb/lf9Cj8nN9f6+5PFNMyEAQHzEiCECXEADEkmwHW6N4H2MXJ4JYshle1kytOu2FeYePhNmf5b/pBUSpeQjlHM0Nlu3dV8JVewu/X098CuK9ptN1u4dE8OGfu4d2j6jm7oTbkq+pc1J88jW2WxLS1zjHGXV5+nJfc1NLpEeru2YEJ0Q77DAfMTg3uV1wpym8IonXN3Qto8VaSX7yWrLCoOqvJ03E/04f8uP7Ad1Op2PObMre71f620fN/hfvgWFSqPAo7dmBDbDG+wxPzE4nuVOhTjBYRRlbm8r3MuKtJv95LRGcuZGCAIAgCAIAgCAIDTaX0f7dlIkL3rbTD+duLfXI8iV1V6fxIOJYbLvP4l1Gry0fg9ffxKBkpp9NitiN8r4bg4X4tOR/YhUcZOLxXI9Qq0oV6bhLNSWHqdG0uebU4MOKz2XtDhyvmDzBuOyv4SUoqSPJbmhKhVlSlqngZS5HSQbTfQAVxxjQHBkY+0HX2X234ey63LH9VDuLT4j4o6ml2Rt92kfg1k3Dlhqvdfb6FfxdAKhDNv6cnmHwyP+Sgu0qrkaiO39nyWPxPo/Y9pXVzUJg4wmsHF72/9pJ/RfVZ1XyOupvHYQWUm/BP84G3g6p5gjzR4QdwAc4epA/ZdqsJc2iDLeygn2acsPJe5C65R4tCjOgxQA4WNwbgg5Fp4KJUpypy4ZGhs7yld0lVpafXwZhQ3mGQQbEG4PAjJcE8CRKKksHodNQH+I1pO8A+oWhWh47NYSaItpLoDLVwl4vBinNzALE/mbkTzFio1W1hUz0ZdbP2/c2iUH2o9Hy8H/yQ6PqnmGnyR4RHF220+gB/dRXYT5NF/Dey3a7UJJ92D/KNhTtUzQbx5gkfDDbb/c6/7LnGwX+zItfeyTWFGn5t/he5OaLo9LUMWgQg0nN2bj1cce2Sm06UKfyozd3tC4u3jWk33cvQ2i7CEEBjT8/CpzduLEbDbxcQPS+Z5LjKcYrFs7aNCrWlwU4tvuIDXtacODdsrDMQ/G+7W9Q32j32VCqXyWUEaiy3WqSwlcywXRZv10+5Xda0hma2bxornDc3Jo6NGHfNQKlac/mZrLTZ1tarClBLv5+p70LRSartjChnY/Ed5W+pz7XX2nQnU0R13m1bW0/ySz6LN/vjgWNQdWEvJ2dMOMZ3wi7Wfpi71A5Kwp2UVnLMyN7vPXqdmguFddX7L9zJzLSzJRoZDa1jRk1oAA7BTEklgjN1Kk6kuKbbfVnqvpwCAIAgCAIAgCAIAgCAICj9Z9F+ypwvaLMjecfN749cfqCp7unwVMeTPSN3b3+RaKD+aGXly+mXkSbU7WvEZElXHFv9xnyk+YDobH6ipFjUycGU29Vlwzjcx55Px5fTLyLKVgZAICM6R6bytCu0u8SKPu2WNj+Y5N/fko9W5hTy1ZcWGw7q7wklwx6v8Ln9iMaPaz/6iO5s01sOE72C252D+feQeO62VjhGpXuMu3oXN9uxwUE7duUlrjz8PDp+uaTWlclKs2zMwiODXh5PQNJJUx16aWPEjPU9lXtSXCqUvNYL1eRS2mle/wDkU06KBssADGA57Lbm55klx72VRXq/EnxHoeybD+FbKk3i9X4voeeiNFdXpqHCA8t9qIeDAfNfrkOZC+UKbqTSOe072NpbSqPXReL09/A6GV6eUhAEAQBAautaQS1EF48VrTubm49GjHvkuupVhD5mTbTZ9xdPCjBvv5epXdf1pxI12yrPDH4j7Od2b7I73UCpfN5QRq7LdanHtXMse5aeuv2IDPT0Wpv2or3xHne4k57hwHIKFKUpPFvE1FGhSoQ4acVFdxI6Bq/m6vZzm+DD+KICD2bme9hzXfTtKk9ckVN7vBaW2UXxy6L8vT7ljUHV9KUmznN8eJ8USxAP5W5Dvc81Pp2lOGubMle7wXdxlF8Eei183r9iWAWUooj9QBAEAQBAEAQBAEAQBAEAQBARbWPRftiTeWi8SF/cbxwHmHdt8OICjXVPjp96zLrYN7/Gu0n8suy/PR+v0xKa0dqposzCjD3HYji04OHcEqppT4JqR6DfWqureVF81l48vqdFwIzZhrXtILXAOBG8EXBHZXyaaxR5NOEoScZLBrJnzNQBNMcx19lzS02JBsRY2IxB5o1isGfadR05qcdU8fQoHSzRmLo3FLXAmGT/AG4lsHDnwcN4/hUlajKlLB6HqGzNp0r6lxRyktV0/rozRrpLMICSaOaFTVesQzw4R+8fcC35Rm7DK2HMLvpW06ngVF/tq1tMU3xS6L89Pv3Fx6M6OQdHIexCF3Gxe8+04jjwAxsBl3JVtSoxpLBHn+0No1r2px1HktFyX7zZuF2kAIAgI5X9NpSiXDn+JEH3cOzj3N7N7m/JR6lzThq8y3stiXd1nGOEeryXlzZXFe1kzVRu2FaXZ+U3efqOX0gdVAqXk5ZRyNbZbt2tDtVe2+/T098SIw4cSoPsA+JEccgC9xP7lRUnJ9WXspU6MMW1GK8kibUHVhMTlnTDhBb8Is559MG+p6KZTspSzlkZy93noUuzQXE+ui93+5lj0LRSVoVjChjb/Ef5nepy7WU+nQhT0Rkrzat1d5VJZdFkv78zdruK4IAgCAIAgCAIAgCAIAgCAIAgCAIAgOftN6N9hzkSGBZh88P5XXsB0O03sqO4p/DqNHqeyLz+XaRqPVZPxXvr5lk6p619oSpguPngGw5sdct9DtDoArCyqcUOF8jIby2Xwbn4sdJ/da+uT9ScKYZs8ZuVZONLIjGvac2uAIPYr44qSwZ2U6s6UlODaa5ojEbVzT4hv4Tm8g91v1KjOzpPkXEd47+Kw4k/JGzpmicnSyDDgMDhk513nsX3I7LshQpw0REuNrXlwsKlR4dFkvRG6XcVwQHzEiCECXEADMk2A63RvA+xi5PBLFkMr2smVp12wrx3/lwb3cc/pBUSpeQjkszQ2W7d1XwlU7C79fT3wK4r2m03W7h0Tw4Z+7h+UW5nN3c25KvqXNSeryNbZbEtLXBxjjLq8/TkjVUqkR6u7ZgQnRDvsMB1JwHcrrhTlN4RROubyhbR4q0kv3ktWWDQdVeTpuJ/pw/5cR+w7qdTsec2ZW93q/1to+b/AAvf0LCpVHgUduzAhthjfYYn5icT3KnQpxgsIoytzeV7mXFWk3+8lojOXMjBAEAQBAEAQBAEAQBAEAQBAEAQBAEAQBAQTW1Rv62WEdo88E423sdYH0OyeQuoV7T4ocS5Gm3ZvfhXDoy0n91p65rxwK70FrX2HOQ3k2Y7yRPldbE9DY9lBt6nw6ifI1e2bL+XaSgvmWa8V7rIv9XZ5cEAQBAY0/Pwqc3bivbDbxcQPS+Z5LjKUYrFs7aNCrWlwU4tvuIDXtacODdsrDMQ/iPu1vZvtHvsqFUvksoI1FlutUl2rmWC6LN+ui+pXda0hma2bxornDc3Jo6NGHfNQKlWc/mZrLTZ9tarClBLv5+v6j2oWis1XbeFCOx+I7yt9Tn2uvtOhOpojrvNq2tp/kln0Wb9OXngWPQdWECUs6YcYzvhF2sHpi71HRWFOyis5ZmSvd569Ts0Fwrrq/ZfuZOZaWZKNDIbWsaMmtAaB2CmJJLBGaqVJ1JcU22+rPVfTgEAQBAEAQBAEAQBAEAQBAEAQBAEAQBAEAQBAecxAbMscxwu1wLXA7wRYj0XxpNYM5wnKElOLzTxXkc66Q0p1EmIkF1/K7A8Wn2T3FlQ1abhJxZ6xY3cbqhGtHms+580Wpq90zh1KEyBGcGx2DZBdh4gGRBPv2zG/Mb7WdrcqS4ZamJ25sapQqOtSWMHn4f10fLTxnSmGaNXWtIJaiC8eK1p3NzcejRj3yXXUqwh8zJlps+4unhRg338vUruva04ka7ZWH4Y+OJZzuzfZHe6gVL5vKCNZZbrU49q5lj3LT11+xAp+fi1N+1Fe6I473EnsOA5BQpTlJ4tmno0KVCHDTioruJFQdX83VrFzfBhn3omB7NzPew5rvp2lSfciqvd4LS2yi+KXRfl6fcsag6vpSk2c5vjxPiiWIHyty9bnmp9O0pw1zZkb3eC7uezF8Eei/L1+xLALKUUep+oAgCAIAgCAIAgCAIAgCAIAgCAIAgCAIAgCAIAgCAICL6caIs0mYC0hkdg8jzkR8L7e7ffu9QY1xbqqu8udj7XlYzwecHqvyu/7lLVakRqO8sjQ3MO64wPNpycOiqZ05QeEkeiW13RuYcdKSa/dVyPqHXZqE3ZbMxw3gIrwPQFFVmssWcZWNrJ8UqcW/8A1XsYsKFEn32aHxHu3AF7j6YlcUnJ5Zs7pSp0YYyajFeSJvQdWExOWdMOEFvwiznn0wb6noplOylLOWRnL3eehS7NBcb66L3f7mWNQdE5WhWMKGC8feP8zvU5fTZT6dCFPRGTvdrXV3lUll0WS/vzxN4u4rQgCAIAgCAIAgCAIAgCAIAgCAIAgCAIAgCAIAgCAIAgCAIAgPKZl2TLS17Wvacw4Bw9CvjSawZzp1JwlxQbT7iBztHl2xHAQIQF8vDZ/wCFClThjojTUry4dNN1Jer9yZ0iRhSTB4cNkO4F9hrW362ClwjGKyRn7qvVqzfxJN+LxM5cyMEAQBAEAQBAEAQBAEAQBAEAQBAEAQBAEAQBAEAQBAEA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676855">
            <a:off x="1361086" y="2317965"/>
            <a:ext cx="6324042" cy="1446550"/>
          </a:xfrm>
          <a:prstGeom prst="rect">
            <a:avLst/>
          </a:prstGeom>
          <a:noFill/>
          <a:ln w="101600" cap="rnd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SOLD</a:t>
            </a:r>
            <a:endParaRPr lang="en-US" sz="8800" dirty="0">
              <a:solidFill>
                <a:srgbClr val="FF0000"/>
              </a:solidFill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39840"/>
              </p:ext>
            </p:extLst>
          </p:nvPr>
        </p:nvGraphicFramePr>
        <p:xfrm>
          <a:off x="990600" y="361950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08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135052"/>
              </p:ext>
            </p:extLst>
          </p:nvPr>
        </p:nvGraphicFramePr>
        <p:xfrm>
          <a:off x="990600" y="361950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20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123950"/>
            <a:ext cx="505984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2,000 survey </a:t>
            </a:r>
            <a:r>
              <a:rPr lang="en-US" sz="4000" b="1" dirty="0" smtClean="0"/>
              <a:t>questions</a:t>
            </a:r>
          </a:p>
          <a:p>
            <a:endParaRPr lang="en-US" sz="4000" b="1" dirty="0"/>
          </a:p>
          <a:p>
            <a:r>
              <a:rPr lang="en-US" sz="4000" b="1" dirty="0" smtClean="0"/>
              <a:t>	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83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4C1E-7460-42B4-B61F-000E7E629DC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123950"/>
            <a:ext cx="505984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2,000 survey </a:t>
            </a:r>
            <a:r>
              <a:rPr lang="en-US" sz="4000" b="1" dirty="0" smtClean="0"/>
              <a:t>questions</a:t>
            </a:r>
          </a:p>
          <a:p>
            <a:endParaRPr lang="en-US" sz="4000" b="1" dirty="0"/>
          </a:p>
          <a:p>
            <a:r>
              <a:rPr lang="en-US" sz="4000" b="1" dirty="0" smtClean="0"/>
              <a:t>	…1980s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352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26642</TotalTime>
  <Words>1644</Words>
  <Application>Microsoft Office PowerPoint</Application>
  <PresentationFormat>On-screen Show (16:9)</PresentationFormat>
  <Paragraphs>518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mgilens</dc:creator>
  <cp:lastModifiedBy>mgilens</cp:lastModifiedBy>
  <cp:revision>521</cp:revision>
  <cp:lastPrinted>2014-09-18T16:06:29Z</cp:lastPrinted>
  <dcterms:created xsi:type="dcterms:W3CDTF">2008-05-08T18:18:09Z</dcterms:created>
  <dcterms:modified xsi:type="dcterms:W3CDTF">2014-09-19T18:20:08Z</dcterms:modified>
</cp:coreProperties>
</file>