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9" r:id="rId5"/>
    <p:sldId id="258" r:id="rId6"/>
    <p:sldId id="263" r:id="rId7"/>
    <p:sldId id="261" r:id="rId8"/>
    <p:sldId id="264" r:id="rId9"/>
    <p:sldId id="271" r:id="rId10"/>
    <p:sldId id="265" r:id="rId11"/>
    <p:sldId id="262" r:id="rId12"/>
    <p:sldId id="266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 1: Randomization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1D5C-2F06-5987-0F43-75D1E5E2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technical 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9429-4971-BB95-B628-07C0DD11D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will discuss in much more detail later on in the course</a:t>
            </a:r>
          </a:p>
        </p:txBody>
      </p:sp>
    </p:spTree>
    <p:extLst>
      <p:ext uri="{BB962C8B-B14F-4D97-AF65-F5344CB8AC3E}">
        <p14:creationId xmlns:p14="http://schemas.microsoft.com/office/powerpoint/2010/main" val="306092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722D-A96A-DAEF-BF92-D76B8DA0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Clustered Standard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6553E-E644-DC31-2779-FA5755228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Experiment occurs in 119 villages</a:t>
                </a:r>
              </a:p>
              <a:p>
                <a:r>
                  <a:rPr lang="en-US" dirty="0"/>
                  <a:t>119 iterations of same experiment</a:t>
                </a:r>
              </a:p>
              <a:p>
                <a:pPr lvl="1"/>
                <a:r>
                  <a:rPr lang="en-US" dirty="0"/>
                  <a:t>Think of minimum wage changes in Seattle example</a:t>
                </a:r>
              </a:p>
              <a:p>
                <a:r>
                  <a:rPr lang="en-US" dirty="0"/>
                  <a:t>Experiment affects everyone in the village (how? and is this a SUTVA violation?)</a:t>
                </a:r>
              </a:p>
              <a:p>
                <a:pPr lvl="1"/>
                <a:r>
                  <a:rPr lang="en-US" dirty="0"/>
                  <a:t>i.e. there are individual level </a:t>
                </a:r>
                <a:r>
                  <a:rPr lang="en-US" dirty="0" err="1"/>
                  <a:t>unobservables</a:t>
                </a:r>
                <a:r>
                  <a:rPr lang="en-US" dirty="0"/>
                  <a:t> correlated within a village</a:t>
                </a:r>
              </a:p>
              <a:p>
                <a:r>
                  <a:rPr lang="en-US" dirty="0"/>
                  <a:t>Ordinary/robust standard errors contain village-level unobservable variable variation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reject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too frequently</a:t>
                </a:r>
              </a:p>
              <a:p>
                <a:r>
                  <a:rPr lang="en-US" dirty="0"/>
                  <a:t>Need to correct standard errors to be </a:t>
                </a:r>
                <a:r>
                  <a:rPr lang="en-US" b="1" dirty="0"/>
                  <a:t>clustered</a:t>
                </a:r>
                <a:r>
                  <a:rPr lang="en-US" dirty="0"/>
                  <a:t> at the village-level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6553E-E644-DC31-2779-FA5755228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F3D4-CF66-AC8F-A3DB-4CA0A2A8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replicating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CCD44-80CA-3E57-0C24-6B3AC34B9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the best of Julian’s Stata to R code translation abilities</a:t>
            </a:r>
          </a:p>
        </p:txBody>
      </p:sp>
    </p:spTree>
    <p:extLst>
      <p:ext uri="{BB962C8B-B14F-4D97-AF65-F5344CB8AC3E}">
        <p14:creationId xmlns:p14="http://schemas.microsoft.com/office/powerpoint/2010/main" val="250761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9A9B-1B32-AFD9-ED87-857C549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tables and a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8DFA-C8EC-0F09-C193-98028A35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treatment status balance table (not in the paper)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OLS results from table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140430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A475-271B-2A65-6C02-4CEA84C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1FE0-A0F4-23ED-C68A-191FF54F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FA934-CFAA-6592-0BAE-19102EFA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72" y="0"/>
            <a:ext cx="6202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9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7D61-8155-9450-0E96-120FDED6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9BF5D7-C06F-3A04-18BF-B0225F4EBD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8" y="949424"/>
            <a:ext cx="5181600" cy="354606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2AF0CD-7B7C-7C89-F3D8-C75D47D543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942393"/>
            <a:ext cx="5181600" cy="355309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7E45D-4583-22E2-A6AF-84007CD97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32" y="4652007"/>
            <a:ext cx="851653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8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6663-DD84-316C-FD6B-5F43B1D2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A34D-BEE9-4C31-7345-78F01471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 for next class: Ch 5.1, 5.2, 5.3.7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Randomized experiment example:</a:t>
            </a:r>
          </a:p>
          <a:p>
            <a:r>
              <a:rPr lang="en-US" dirty="0"/>
              <a:t>Discuss and replicate part of part 1 of Thornton (2008)</a:t>
            </a:r>
          </a:p>
        </p:txBody>
      </p:sp>
    </p:spTree>
    <p:extLst>
      <p:ext uri="{BB962C8B-B14F-4D97-AF65-F5344CB8AC3E}">
        <p14:creationId xmlns:p14="http://schemas.microsoft.com/office/powerpoint/2010/main" val="80314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15ED-8237-912A-4D4B-2350412D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Thornton (2008)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BD4B0-03E5-83BF-AF3C-6E0F3A766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671" y="1143000"/>
            <a:ext cx="7652657" cy="4584700"/>
          </a:xfrm>
        </p:spPr>
      </p:pic>
    </p:spTree>
    <p:extLst>
      <p:ext uri="{BB962C8B-B14F-4D97-AF65-F5344CB8AC3E}">
        <p14:creationId xmlns:p14="http://schemas.microsoft.com/office/powerpoint/2010/main" val="398455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A9DA-538E-D6FA-653E-CE0C411E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– Testing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2921-F779-4856-86B7-11FA15A5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“First, many believe that knowledge of HIV status has positive effects on sexual behavior that prevent the spread of the disease. In particular, it is assumed that those diagnosed HIV-negative will protect themselves from infection and those diagnosed HIV-positive will take precautions to protect others.”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“Second, many believe that it is difficult to get people to learn their HIV status, due primarily to psychological or social barriers, thus justifying expenditures on </a:t>
            </a:r>
            <a:r>
              <a:rPr lang="en-US" dirty="0" err="1"/>
              <a:t>destigmatization</a:t>
            </a:r>
            <a:r>
              <a:rPr lang="en-US" dirty="0"/>
              <a:t> and advertising campaigns.”</a:t>
            </a:r>
          </a:p>
        </p:txBody>
      </p:sp>
    </p:spTree>
    <p:extLst>
      <p:ext uri="{BB962C8B-B14F-4D97-AF65-F5344CB8AC3E}">
        <p14:creationId xmlns:p14="http://schemas.microsoft.com/office/powerpoint/2010/main" val="9440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D4E9-A177-8A5C-C4C7-75B9AA19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Two-fold research question &amp; obs. data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37F7-8DD2-AD0D-B9E6-818D4EAE7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47199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Demand:</a:t>
                </a:r>
              </a:p>
              <a:p>
                <a:pPr marL="0" indent="0">
                  <a:buNone/>
                </a:pPr>
                <a:r>
                  <a:rPr lang="en-US" dirty="0"/>
                  <a:t>1. Do monetary incentives increase the probability an individual tests to learn their HIV status?</a:t>
                </a:r>
              </a:p>
              <a:p>
                <a:pPr lvl="1"/>
                <a:r>
                  <a:rPr lang="en-US" b="1" dirty="0"/>
                  <a:t>Reporting bias</a:t>
                </a:r>
                <a:r>
                  <a:rPr lang="en-US" dirty="0"/>
                  <a:t>: some with HIV will not report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downward bias on effect of incentive</a:t>
                </a:r>
              </a:p>
              <a:p>
                <a:pPr lvl="1"/>
                <a:r>
                  <a:rPr lang="en-US" dirty="0"/>
                  <a:t>Technique: Regression</a:t>
                </a:r>
              </a:p>
              <a:p>
                <a:pPr marL="0" indent="0">
                  <a:buNone/>
                </a:pPr>
                <a:r>
                  <a:rPr lang="en-US" dirty="0"/>
                  <a:t>Impact of:</a:t>
                </a:r>
              </a:p>
              <a:p>
                <a:pPr marL="0" indent="0">
                  <a:buNone/>
                </a:pPr>
                <a:r>
                  <a:rPr lang="en-US" dirty="0"/>
                  <a:t>2. Do individuals know their HIV status avoid risky behaviors?</a:t>
                </a:r>
              </a:p>
              <a:p>
                <a:pPr lvl="1"/>
                <a:r>
                  <a:rPr lang="en-US" b="1" dirty="0"/>
                  <a:t>Selection bias</a:t>
                </a:r>
                <a:r>
                  <a:rPr lang="en-US" dirty="0"/>
                  <a:t>: risk adverse individuals are more likely to 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downward bias on risky behaviors</a:t>
                </a:r>
              </a:p>
              <a:p>
                <a:pPr lvl="1"/>
                <a:r>
                  <a:rPr lang="en-US" dirty="0"/>
                  <a:t>Technique: Instrumental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37F7-8DD2-AD0D-B9E6-818D4EAE7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4719918"/>
              </a:xfrm>
              <a:blipFill>
                <a:blip r:embed="rId2"/>
                <a:stretch>
                  <a:fillRect l="-1217" t="-2196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7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4A2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D414A9-B3F7-B206-199F-B930F4951C04}"/>
              </a:ext>
            </a:extLst>
          </p:cNvPr>
          <p:cNvSpPr/>
          <p:nvPr/>
        </p:nvSpPr>
        <p:spPr>
          <a:xfrm>
            <a:off x="6314333" y="1042273"/>
            <a:ext cx="4739936" cy="3842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6C232-2E6E-3F00-5134-C67AD197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DAG – My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81D0E0-08DC-C465-2085-B54DE3D18F4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94964" y="1252172"/>
                <a:ext cx="4850168" cy="358615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– Risky behavior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Know HIV status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– Logistic difficulty of testing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Monetary incentive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– Social embarrassment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– Risk preferences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– Personal and geographic      </a:t>
                </a:r>
              </a:p>
              <a:p>
                <a:pPr marL="0" indent="0">
                  <a:buNone/>
                </a:pPr>
                <a:r>
                  <a:rPr lang="en-US" dirty="0"/>
                  <a:t>       characteristics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81D0E0-08DC-C465-2085-B54DE3D1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94964" y="1252172"/>
                <a:ext cx="4850168" cy="3586158"/>
              </a:xfrm>
              <a:blipFill>
                <a:blip r:embed="rId2"/>
                <a:stretch>
                  <a:fillRect t="-3396" b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D75223-5B4E-7CD8-70C8-FB512BDE0FFA}"/>
                  </a:ext>
                </a:extLst>
              </p:cNvPr>
              <p:cNvSpPr txBox="1"/>
              <p:nvPr/>
            </p:nvSpPr>
            <p:spPr>
              <a:xfrm>
                <a:off x="4836091" y="2159951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D75223-5B4E-7CD8-70C8-FB512BDE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91" y="2159951"/>
                <a:ext cx="3585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FF2C76-75DB-86EB-93A6-C283300AF21E}"/>
                  </a:ext>
                </a:extLst>
              </p:cNvPr>
              <p:cNvSpPr txBox="1"/>
              <p:nvPr/>
            </p:nvSpPr>
            <p:spPr>
              <a:xfrm>
                <a:off x="1526243" y="2159951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FF2C76-75DB-86EB-93A6-C283300A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243" y="2159951"/>
                <a:ext cx="358588" cy="523220"/>
              </a:xfrm>
              <a:prstGeom prst="rect">
                <a:avLst/>
              </a:prstGeom>
              <a:blipFill>
                <a:blip r:embed="rId4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9F7475-4643-1A7E-5381-0E45BDA76C0F}"/>
                  </a:ext>
                </a:extLst>
              </p:cNvPr>
              <p:cNvSpPr txBox="1"/>
              <p:nvPr/>
            </p:nvSpPr>
            <p:spPr>
              <a:xfrm>
                <a:off x="3181167" y="2159951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9F7475-4643-1A7E-5381-0E45BDA76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67" y="2159951"/>
                <a:ext cx="35858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3FC546-6A4C-98DA-17EE-B1380C0482AB}"/>
                  </a:ext>
                </a:extLst>
              </p:cNvPr>
              <p:cNvSpPr txBox="1"/>
              <p:nvPr/>
            </p:nvSpPr>
            <p:spPr>
              <a:xfrm>
                <a:off x="4102292" y="1176141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3FC546-6A4C-98DA-17EE-B1380C048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292" y="1176141"/>
                <a:ext cx="35858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F5A7FC-A517-0636-BFF3-1F7595CBDA6E}"/>
                  </a:ext>
                </a:extLst>
              </p:cNvPr>
              <p:cNvSpPr txBox="1"/>
              <p:nvPr/>
            </p:nvSpPr>
            <p:spPr>
              <a:xfrm>
                <a:off x="4096872" y="3167390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F5A7FC-A517-0636-BFF3-1F7595CBD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72" y="3167390"/>
                <a:ext cx="3585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25908-2DFE-C650-E634-378F83A39D2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34988" y="2421561"/>
            <a:ext cx="1146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58827E-C241-74B5-A618-87A419EB6C4E}"/>
              </a:ext>
            </a:extLst>
          </p:cNvPr>
          <p:cNvCxnSpPr>
            <a:cxnSpLocks/>
          </p:cNvCxnSpPr>
          <p:nvPr/>
        </p:nvCxnSpPr>
        <p:spPr>
          <a:xfrm>
            <a:off x="3689912" y="2421561"/>
            <a:ext cx="1146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B476-C16D-B044-72CC-A50CD66D6929}"/>
              </a:ext>
            </a:extLst>
          </p:cNvPr>
          <p:cNvCxnSpPr>
            <a:cxnSpLocks/>
          </p:cNvCxnSpPr>
          <p:nvPr/>
        </p:nvCxnSpPr>
        <p:spPr>
          <a:xfrm>
            <a:off x="4463771" y="1664593"/>
            <a:ext cx="372320" cy="5238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CB6A20-FBA6-A517-9A71-299CAC360E86}"/>
              </a:ext>
            </a:extLst>
          </p:cNvPr>
          <p:cNvCxnSpPr>
            <a:cxnSpLocks/>
          </p:cNvCxnSpPr>
          <p:nvPr/>
        </p:nvCxnSpPr>
        <p:spPr>
          <a:xfrm flipV="1">
            <a:off x="4470637" y="2654644"/>
            <a:ext cx="365454" cy="61747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633AB4-F51C-7C1C-EC5A-B9F3157E5B8C}"/>
              </a:ext>
            </a:extLst>
          </p:cNvPr>
          <p:cNvCxnSpPr>
            <a:cxnSpLocks/>
          </p:cNvCxnSpPr>
          <p:nvPr/>
        </p:nvCxnSpPr>
        <p:spPr>
          <a:xfrm flipH="1" flipV="1">
            <a:off x="3581145" y="2683171"/>
            <a:ext cx="537770" cy="5889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1F362-2D1E-338C-366F-0C84CF73A62B}"/>
              </a:ext>
            </a:extLst>
          </p:cNvPr>
          <p:cNvCxnSpPr>
            <a:cxnSpLocks/>
          </p:cNvCxnSpPr>
          <p:nvPr/>
        </p:nvCxnSpPr>
        <p:spPr>
          <a:xfrm flipH="1">
            <a:off x="3577712" y="1664593"/>
            <a:ext cx="510804" cy="49502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AB63F8-66D5-C40A-03FE-7CA9BEDEE9F4}"/>
                  </a:ext>
                </a:extLst>
              </p:cNvPr>
              <p:cNvSpPr txBox="1"/>
              <p:nvPr/>
            </p:nvSpPr>
            <p:spPr>
              <a:xfrm>
                <a:off x="2193390" y="1254472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AB63F8-66D5-C40A-03FE-7CA9BEDEE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90" y="1254472"/>
                <a:ext cx="3585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1229C4-904E-FD9C-0B60-80044792C122}"/>
              </a:ext>
            </a:extLst>
          </p:cNvPr>
          <p:cNvCxnSpPr>
            <a:cxnSpLocks/>
          </p:cNvCxnSpPr>
          <p:nvPr/>
        </p:nvCxnSpPr>
        <p:spPr>
          <a:xfrm>
            <a:off x="2551978" y="1664593"/>
            <a:ext cx="670472" cy="523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271987-ED02-8B20-DCDA-DA6D4A1974B1}"/>
                  </a:ext>
                </a:extLst>
              </p:cNvPr>
              <p:cNvSpPr txBox="1"/>
              <p:nvPr/>
            </p:nvSpPr>
            <p:spPr>
              <a:xfrm>
                <a:off x="2304142" y="3072548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271987-ED02-8B20-DCDA-DA6D4A19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42" y="3072548"/>
                <a:ext cx="35858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DF95B8-E326-D4A9-EA5D-DC5AE143D6FF}"/>
              </a:ext>
            </a:extLst>
          </p:cNvPr>
          <p:cNvCxnSpPr>
            <a:cxnSpLocks/>
          </p:cNvCxnSpPr>
          <p:nvPr/>
        </p:nvCxnSpPr>
        <p:spPr>
          <a:xfrm flipV="1">
            <a:off x="2669387" y="2624968"/>
            <a:ext cx="519033" cy="553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8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4042-4340-1D36-D5E4-A78E7D99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3AD4-E995-63C6-9B79-4268F64AC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705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Setting: Malawi</a:t>
            </a:r>
          </a:p>
          <a:p>
            <a:r>
              <a:rPr lang="en-US" dirty="0"/>
              <a:t>119 villages from three districts</a:t>
            </a:r>
          </a:p>
          <a:p>
            <a:r>
              <a:rPr lang="en-US" dirty="0"/>
              <a:t>25% of HH in village randomly selected to participate</a:t>
            </a:r>
          </a:p>
          <a:p>
            <a:pPr marL="0" indent="0">
              <a:buNone/>
            </a:pPr>
            <a:r>
              <a:rPr lang="en-US" dirty="0"/>
              <a:t>Random selection: 1998</a:t>
            </a:r>
          </a:p>
          <a:p>
            <a:pPr marL="0" indent="0">
              <a:buNone/>
            </a:pPr>
            <a:r>
              <a:rPr lang="en-US" dirty="0"/>
              <a:t>Interviews: 1998, 2001, 2004</a:t>
            </a:r>
          </a:p>
          <a:p>
            <a:pPr marL="0" indent="0">
              <a:buNone/>
            </a:pPr>
            <a:r>
              <a:rPr lang="en-US" dirty="0"/>
              <a:t>HIV and STI test offered: 2004</a:t>
            </a:r>
          </a:p>
          <a:p>
            <a:r>
              <a:rPr lang="en-US" dirty="0"/>
              <a:t>Some accepted test</a:t>
            </a:r>
          </a:p>
          <a:p>
            <a:r>
              <a:rPr lang="en-US" dirty="0"/>
              <a:t>Randomly assign cash voucher to learn results at later date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8805931-4A85-D9D4-09AE-3848E9CEA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9170"/>
            <a:ext cx="5181600" cy="3044423"/>
          </a:xfrm>
        </p:spPr>
      </p:pic>
    </p:spTree>
    <p:extLst>
      <p:ext uri="{BB962C8B-B14F-4D97-AF65-F5344CB8AC3E}">
        <p14:creationId xmlns:p14="http://schemas.microsoft.com/office/powerpoint/2010/main" val="282411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CBA5-E299-72A2-588F-6EE13A1C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about results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E960-B549-D24A-5688-2D8A43FC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to four months later, test results become available at temporary Voluntary Counselling and Testing (VCT) centers (small portable tents)</a:t>
            </a:r>
          </a:p>
          <a:p>
            <a:pPr marL="0" indent="0">
              <a:buNone/>
            </a:pPr>
            <a:r>
              <a:rPr lang="en-US" dirty="0"/>
              <a:t>VCTs are randomly placed within 5.2 km of each village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months after learning results, tested respondents were </a:t>
            </a:r>
          </a:p>
          <a:p>
            <a:r>
              <a:rPr lang="en-US" dirty="0"/>
              <a:t>Reinterview for risky sexual behaviors </a:t>
            </a:r>
          </a:p>
          <a:p>
            <a:r>
              <a:rPr lang="en-US" dirty="0"/>
              <a:t>Paid ~$0.30 as appreciation for participation</a:t>
            </a:r>
          </a:p>
          <a:p>
            <a:r>
              <a:rPr lang="en-US" dirty="0"/>
              <a:t>Offered to buy up to 18 condoms </a:t>
            </a:r>
            <a:r>
              <a:rPr lang="en-US" b="1" dirty="0"/>
              <a:t>only with</a:t>
            </a:r>
            <a:r>
              <a:rPr lang="en-US" dirty="0"/>
              <a:t> the $0.30</a:t>
            </a:r>
          </a:p>
        </p:txBody>
      </p:sp>
    </p:spTree>
    <p:extLst>
      <p:ext uri="{BB962C8B-B14F-4D97-AF65-F5344CB8AC3E}">
        <p14:creationId xmlns:p14="http://schemas.microsoft.com/office/powerpoint/2010/main" val="196540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507E-06B6-79EB-18E5-55983F1A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Empirical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69CF3-ACE3-CB56-1D7F-7BE0F93F3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Estimating demand for learning HIV status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Incentive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𝐴𝑚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Logistical barrier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𝐷𝑖𝑠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𝐷𝑖𝑠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Personal and geographical characteristics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𝐺𝑜𝑡𝑅𝑒𝑠𝑢𝑙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𝐴𝑛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𝐴𝑚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𝐴𝑚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𝐷𝑖𝑠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𝐷𝑖𝑠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Vital</a:t>
                </a:r>
                <a:r>
                  <a:rPr lang="en-US" b="1" dirty="0"/>
                  <a:t> </a:t>
                </a:r>
                <a:r>
                  <a:rPr lang="en-US" dirty="0"/>
                  <a:t>– Unobserved backdoors are closed due to random assignment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69CF3-ACE3-CB56-1D7F-7BE0F93F3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05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269</TotalTime>
  <Words>602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RE 1: Randomization</vt:lpstr>
      <vt:lpstr>Today</vt:lpstr>
      <vt:lpstr>Thornton (2008)</vt:lpstr>
      <vt:lpstr>Motivation – Testing assumptions</vt:lpstr>
      <vt:lpstr>Two-fold research question &amp; obs. data issues</vt:lpstr>
      <vt:lpstr>DAG – My interpretation</vt:lpstr>
      <vt:lpstr>Experimental Design</vt:lpstr>
      <vt:lpstr>Learning about results mechanism</vt:lpstr>
      <vt:lpstr>Empirical Design</vt:lpstr>
      <vt:lpstr>A quick technical note</vt:lpstr>
      <vt:lpstr>Clustered Standard Errors</vt:lpstr>
      <vt:lpstr>What we are replicating</vt:lpstr>
      <vt:lpstr>Two tables and a figure</vt:lpstr>
      <vt:lpstr>Table 4</vt:lpstr>
      <vt:lpstr>Figure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 1: Randomization</dc:title>
  <dc:creator>Oolman, Julian Wade</dc:creator>
  <cp:lastModifiedBy>Oolman, Julian Wade</cp:lastModifiedBy>
  <cp:revision>9</cp:revision>
  <dcterms:created xsi:type="dcterms:W3CDTF">2022-09-01T00:48:28Z</dcterms:created>
  <dcterms:modified xsi:type="dcterms:W3CDTF">2022-09-12T20:11:44Z</dcterms:modified>
</cp:coreProperties>
</file>