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 2: Subclassification and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90C5-5452-5565-1AE4-8A4736C4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First Class Titanic Passengers and Survival</a:t>
            </a:r>
          </a:p>
        </p:txBody>
      </p:sp>
      <p:pic>
        <p:nvPicPr>
          <p:cNvPr id="5122" name="Picture 2" descr="Could Both Jack And Rose Fit On The Raft/Door After Titanic Sunk?">
            <a:extLst>
              <a:ext uri="{FF2B5EF4-FFF2-40B4-BE49-F238E27FC236}">
                <a16:creationId xmlns:a16="http://schemas.microsoft.com/office/drawing/2014/main" id="{99B3E0FE-A647-1F9B-9830-6012ED4D4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0" y="1143000"/>
            <a:ext cx="553824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7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12DE-317D-3AD1-02CB-1FDEAAB0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Anyway…. The point being….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84120-AB43-B972-EF17-BD6159911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851776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Simple difference in outcomes (SDO) will be biased. Requires correction: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dirty="0"/>
                  <a:t>female children, female adults, male children, male adults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Subclassification 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84120-AB43-B972-EF17-BD6159911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851776" cy="4585447"/>
              </a:xfrm>
              <a:blipFill>
                <a:blip r:embed="rId2"/>
                <a:stretch>
                  <a:fillRect l="-1180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0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DB2B-DC78-6E91-7E9C-B354B14A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B81B-92A5-5BD4-CA4F-B492F4779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Buddies! Or averages of Buddies! Wait, how do you average a buddy?</a:t>
            </a:r>
          </a:p>
        </p:txBody>
      </p:sp>
    </p:spTree>
    <p:extLst>
      <p:ext uri="{BB962C8B-B14F-4D97-AF65-F5344CB8AC3E}">
        <p14:creationId xmlns:p14="http://schemas.microsoft.com/office/powerpoint/2010/main" val="377781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EE23-F50F-F953-F49F-C452A355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898080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some strata only have treated observations?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6CD3-4C36-0DA9-D51D-83ABFB2E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Option: impute missing values conditional on confounding observed variables</a:t>
            </a:r>
          </a:p>
          <a:p>
            <a:r>
              <a:rPr lang="en-US" dirty="0"/>
              <a:t>Requires some sort of matching technique</a:t>
            </a:r>
          </a:p>
          <a:p>
            <a:pPr lvl="1"/>
            <a:r>
              <a:rPr lang="en-US" dirty="0"/>
              <a:t>Impute with average of untreated observations with confounding variables nearest to the value needing imputation</a:t>
            </a:r>
          </a:p>
          <a:p>
            <a:pPr lvl="1"/>
            <a:r>
              <a:rPr lang="en-US" dirty="0"/>
              <a:t>“nearest neighbor”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Precursor to above:</a:t>
            </a:r>
          </a:p>
          <a:p>
            <a:r>
              <a:rPr lang="en-US" dirty="0"/>
              <a:t>Exact matching – no imputing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5FA2-2034-7B07-D415-D7F276E5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Matching ATT – Buddies for treated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C423A-B062-6044-7802-CAF6E7467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No strata with only treated or untreated (req. common support)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𝐴𝑇𝑇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is the exact match</a:t>
                </a:r>
              </a:p>
              <a:p>
                <a:pPr marL="0" indent="0">
                  <a:buNone/>
                </a:pPr>
                <a:r>
                  <a:rPr lang="en-US" dirty="0"/>
                  <a:t>May be more than one exact match: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𝐴𝑇𝑇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𝑗𝑚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C423A-B062-6044-7802-CAF6E7467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B16D-78D0-254E-35B0-2993E942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Matching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F6645-F813-81A5-9DD2-01C356F0C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8405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Need to create buddies for untreated too!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𝑗𝑚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Ensures always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regardless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F6645-F813-81A5-9DD2-01C356F0C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840550"/>
              </a:xfrm>
              <a:blipFill>
                <a:blip r:embed="rId2"/>
                <a:stretch>
                  <a:fillRect l="-1217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0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774B-8E7C-438B-D0DC-7152480F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D326-6B17-E3C4-B4E9-959FF441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729404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Reading for next class: Ch 5.3 &amp; 5.4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if randomization is assign based upon values of covariates?</a:t>
            </a:r>
          </a:p>
          <a:p>
            <a:r>
              <a:rPr lang="en-US" dirty="0"/>
              <a:t>Ex) Tennessee’s Student Teacher Achievement Ratio (STAR) Experiment</a:t>
            </a:r>
          </a:p>
          <a:p>
            <a:pPr lvl="1"/>
            <a:r>
              <a:rPr lang="en-US" dirty="0"/>
              <a:t>Randomly assign kindergarten classrooms to be: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Small classroom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Large classroom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Large classroom with an aide</a:t>
            </a:r>
          </a:p>
          <a:p>
            <a:pPr lvl="1"/>
            <a:r>
              <a:rPr lang="en-US" dirty="0"/>
              <a:t>Assignment is random </a:t>
            </a:r>
            <a:r>
              <a:rPr lang="en-US" b="1" dirty="0">
                <a:solidFill>
                  <a:srgbClr val="E84A27"/>
                </a:solidFill>
              </a:rPr>
              <a:t>conditional</a:t>
            </a:r>
            <a:r>
              <a:rPr lang="en-US" dirty="0"/>
              <a:t> on each school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B4A5-C66A-D014-C3D5-0CE3A468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Independence Assumption (CIA)</a:t>
            </a:r>
          </a:p>
        </p:txBody>
      </p:sp>
      <p:pic>
        <p:nvPicPr>
          <p:cNvPr id="1030" name="Picture 6" descr="Aerial view of the CIA Headquarters, Langley, Virginia | Library of Congress">
            <a:extLst>
              <a:ext uri="{FF2B5EF4-FFF2-40B4-BE49-F238E27FC236}">
                <a16:creationId xmlns:a16="http://schemas.microsoft.com/office/drawing/2014/main" id="{CEAC2135-54A7-CBC4-6FCC-F3314C781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08" y="1143000"/>
            <a:ext cx="6961383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7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350-C7B5-E776-1AFC-FA2DDF1E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Independence Assumption (CIA)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B823C-B5E3-24DC-75B2-F1F3940454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4874" y="1143000"/>
                <a:ext cx="5538926" cy="457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Ensures: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any combination of variables required to satisfy the CIA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B823C-B5E3-24DC-75B2-F1F394045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4874" y="1143000"/>
                <a:ext cx="5538926" cy="4576763"/>
              </a:xfrm>
              <a:blipFill>
                <a:blip r:embed="rId3"/>
                <a:stretch>
                  <a:fillRect l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806470-36B2-C6E9-7034-B7BDD4A4FA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89" y="1364834"/>
            <a:ext cx="2796800" cy="38186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F944DE-CB8C-FCE5-BD22-416999C3B1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423707" y="2169143"/>
            <a:ext cx="4010585" cy="2524477"/>
          </a:xfrm>
        </p:spPr>
      </p:pic>
    </p:spTree>
    <p:extLst>
      <p:ext uri="{BB962C8B-B14F-4D97-AF65-F5344CB8AC3E}">
        <p14:creationId xmlns:p14="http://schemas.microsoft.com/office/powerpoint/2010/main" val="1391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B806-B266-8ECF-475B-28A2B686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CIA Identifying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339B2-B00F-9FC0-00C8-59189AC3F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each combination/cell/</a:t>
                </a:r>
                <a:r>
                  <a:rPr lang="en-US" dirty="0">
                    <a:solidFill>
                      <a:srgbClr val="E84A27"/>
                    </a:solidFill>
                  </a:rPr>
                  <a:t>strata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i.e. gender-age-race</a:t>
                </a:r>
              </a:p>
              <a:p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Conditional independence:</a:t>
                </a:r>
              </a:p>
              <a:p>
                <a:pPr lvl="1"/>
                <a:r>
                  <a:rPr lang="en-US" dirty="0"/>
                  <a:t>Backdoor criterion satisfied: no open backdoors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Common support: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strata has treated and controlled individuals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339B2-B00F-9FC0-00C8-59189AC3F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838723-82B3-F337-8CE6-23E9C7A930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34" y="2714240"/>
            <a:ext cx="2796800" cy="3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7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1689-2DBB-08D0-445A-26ABA9FA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Basic Techniques to Satisfy 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E7704-E8E5-61D0-8A28-EA169E132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Within each strata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Subclassification</a:t>
                </a:r>
              </a:p>
              <a:p>
                <a:pPr lvl="1"/>
                <a:r>
                  <a:rPr lang="en-US" dirty="0"/>
                  <a:t>ATE is the weighted average of</a:t>
                </a:r>
              </a:p>
              <a:p>
                <a:pPr lvl="2"/>
                <a:r>
                  <a:rPr lang="en-US" dirty="0"/>
                  <a:t>The average effect within each strata</a:t>
                </a:r>
              </a:p>
              <a:p>
                <a:pPr lvl="2"/>
                <a:r>
                  <a:rPr lang="en-US" dirty="0"/>
                  <a:t>Weighted by the probability of each strata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Exact Matching</a:t>
                </a:r>
              </a:p>
              <a:p>
                <a:pPr lvl="1"/>
                <a:r>
                  <a:rPr lang="en-US" dirty="0"/>
                  <a:t>Assigning each treated and controlled observation a respective controlled or treated observation (or average of observation)</a:t>
                </a:r>
              </a:p>
              <a:p>
                <a:pPr lvl="1"/>
                <a:r>
                  <a:rPr lang="en-US" dirty="0"/>
                  <a:t>Buddies!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E7704-E8E5-61D0-8A28-EA169E132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DCAE-FA57-75EF-5542-5287B896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004D-1FD9-BF0F-4FEA-F66EAD1C3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averages of group averages</a:t>
            </a:r>
          </a:p>
        </p:txBody>
      </p:sp>
    </p:spTree>
    <p:extLst>
      <p:ext uri="{BB962C8B-B14F-4D97-AF65-F5344CB8AC3E}">
        <p14:creationId xmlns:p14="http://schemas.microsoft.com/office/powerpoint/2010/main" val="6440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B736-D7F0-4FDB-C83F-99455C5D5B49}"/>
              </a:ext>
            </a:extLst>
          </p:cNvPr>
          <p:cNvSpPr/>
          <p:nvPr/>
        </p:nvSpPr>
        <p:spPr>
          <a:xfrm>
            <a:off x="6096000" y="1047565"/>
            <a:ext cx="4921188" cy="11540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1484-7CB1-1F1C-4EC2-3D3B46BC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First Class Titanic Passengers and Survival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88C99-9A4F-4432-D4AF-372EB9B4AB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83069"/>
            <a:ext cx="5181600" cy="42966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F34053-397E-47B0-2563-C10FC800A0A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– Survived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First Class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Woman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Children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Paths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Race definitely mattered too but not in dataset so </a:t>
                </a:r>
                <a:r>
                  <a:rPr lang="en-US" dirty="0" err="1"/>
                  <a:t>shhhhh</a:t>
                </a:r>
                <a:r>
                  <a:rPr lang="en-US" dirty="0"/>
                  <a:t>……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F34053-397E-47B0-2563-C10FC800A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3067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90C5-5452-5565-1AE4-8A4736C4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First Class Titanic Passengers and Survival</a:t>
            </a:r>
          </a:p>
        </p:txBody>
      </p:sp>
      <p:pic>
        <p:nvPicPr>
          <p:cNvPr id="2050" name="Picture 2" descr="Leonardo Di Caprio Finally Discusses Jack Titanic Door Scene">
            <a:extLst>
              <a:ext uri="{FF2B5EF4-FFF2-40B4-BE49-F238E27FC236}">
                <a16:creationId xmlns:a16="http://schemas.microsoft.com/office/drawing/2014/main" id="{8AA3B455-FF9C-E809-8378-43EB37733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62" y="1143000"/>
            <a:ext cx="6879675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12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83.1271"/>
  <p:tag name="LATEXADDIN" val="\documentclass{article}&#10;\usepackage{amsmath}&#10;\pagestyle{empty}&#10;\begin{document}&#10;&#10;\newcommand{\indep}{\perp \!\!\! \perp}&#10;$(Y^1, Y^0) \indep D$ $|$ $X$&#10;&#10;&#10;\end{document}"/>
  <p:tag name="IGUANATEXSIZE" val="28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83.1271"/>
  <p:tag name="LATEXADDIN" val="\documentclass{article}&#10;\usepackage{amsmath}&#10;\pagestyle{empty}&#10;\begin{document}&#10;&#10;\newcommand{\indep}{\perp \!\!\! \perp}&#10;$(Y^1, Y^0) \indep D$ $|$ $X$&#10;&#10;&#10;\end{document}"/>
  <p:tag name="IGUANATEXSIZE" val="28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122</TotalTime>
  <Words>486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 2: Subclassification and Matching</vt:lpstr>
      <vt:lpstr>Today</vt:lpstr>
      <vt:lpstr>Conditional Independence Assumption (CIA)</vt:lpstr>
      <vt:lpstr>Conditional Independence Assumption (CIA)</vt:lpstr>
      <vt:lpstr>CIA Identifying Assumptions</vt:lpstr>
      <vt:lpstr>Two Basic Techniques to Satisfy CIA</vt:lpstr>
      <vt:lpstr>Subclassification</vt:lpstr>
      <vt:lpstr>Example: First Class Titanic Passengers and Survival</vt:lpstr>
      <vt:lpstr>Example: First Class Titanic Passengers and Survival</vt:lpstr>
      <vt:lpstr>Example: First Class Titanic Passengers and Survival</vt:lpstr>
      <vt:lpstr>Anyway…. The point being….</vt:lpstr>
      <vt:lpstr>Exact Matching</vt:lpstr>
      <vt:lpstr>What if some strata only have treated observations?</vt:lpstr>
      <vt:lpstr>Exact Matching ATT – Buddies for treated</vt:lpstr>
      <vt:lpstr>Exact Matching 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 2: Subclassification and Matching</dc:title>
  <dc:creator>Oolman, Julian Wade</dc:creator>
  <cp:lastModifiedBy>Oolman, Julian Wade</cp:lastModifiedBy>
  <cp:revision>3</cp:revision>
  <dcterms:created xsi:type="dcterms:W3CDTF">2022-09-02T21:13:40Z</dcterms:created>
  <dcterms:modified xsi:type="dcterms:W3CDTF">2022-09-23T14:15:27Z</dcterms:modified>
</cp:coreProperties>
</file>