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5" r:id="rId5"/>
    <p:sldId id="284" r:id="rId6"/>
    <p:sldId id="262" r:id="rId7"/>
    <p:sldId id="264" r:id="rId8"/>
    <p:sldId id="265" r:id="rId9"/>
    <p:sldId id="266" r:id="rId10"/>
    <p:sldId id="268" r:id="rId11"/>
    <p:sldId id="270" r:id="rId12"/>
    <p:sldId id="273" r:id="rId13"/>
    <p:sldId id="272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 3: Propensity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D7FE-D552-C8E0-B339-6AD2C06E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Score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3A8B3D-3E04-82A5-7990-ED1323C7A47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Match treated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nearest neighbors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3A8B3D-3E04-82A5-7990-ED1323C7A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28" t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28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2995-160A-BD64-6C5A-1DE7AA39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Nearest-Neighbor Propensity Score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652AF-60BA-FD85-F58A-14306D145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each treated observation,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(say 5) untreated observations  with the closest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Again, careful with sample size: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</m:oMath>
                </a14:m>
                <a:r>
                  <a:rPr lang="en-US" dirty="0"/>
                  <a:t> is used to construct test statistics for p-values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652AF-60BA-FD85-F58A-14306D145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3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CC9D-D0C4-0D98-5F71-3622586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Example: Lalonde (1986)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4F97D-687F-9C11-205C-56E68F4F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760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National Supported Work Demonstration (NSW) job-training program</a:t>
            </a:r>
          </a:p>
          <a:p>
            <a:r>
              <a:rPr lang="en-US" dirty="0"/>
              <a:t>1970s: program admitted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Women receiving Aid to Families with Dependent Children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Recovering addicts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Released offenders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Men and women of both sexes who had not completed high school</a:t>
            </a:r>
          </a:p>
          <a:p>
            <a:pPr marL="0" indent="0">
              <a:buNone/>
            </a:pPr>
            <a:r>
              <a:rPr lang="en-US" dirty="0"/>
              <a:t>Lalonde (1986) used observational data as control group</a:t>
            </a:r>
          </a:p>
          <a:p>
            <a:r>
              <a:rPr lang="en-US" dirty="0"/>
              <a:t>Control group relative to treated group</a:t>
            </a:r>
          </a:p>
          <a:p>
            <a:pPr lvl="1"/>
            <a:r>
              <a:rPr lang="en-US" dirty="0"/>
              <a:t>Smaller proportion black and Hispanic, older, more likely married, higher educated, higher earnings, higher levels of employment </a:t>
            </a:r>
          </a:p>
          <a:p>
            <a:pPr lvl="1"/>
            <a:r>
              <a:rPr lang="en-US" dirty="0"/>
              <a:t>Cringe….</a:t>
            </a:r>
            <a:endParaRPr lang="en-US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3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1BE2-A709-DB8B-3669-44396F02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Example: Lalonde (1986)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0B194B-0C67-A59A-D64C-B89F917EC7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41697"/>
            <a:ext cx="5181600" cy="41793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4FC843-3C93-A105-77C6-243DF06DEC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estimates are all over the place</a:t>
                </a:r>
              </a:p>
              <a:p>
                <a:r>
                  <a:rPr lang="en-US" b="1" dirty="0">
                    <a:solidFill>
                      <a:srgbClr val="E84A27"/>
                    </a:solidFill>
                  </a:rPr>
                  <a:t>Selection bias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Can we fix it?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4FC843-3C93-A105-77C6-243DF06DE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03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8D5E-E981-4847-BD66-6C8E47E8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Empirical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45D79-320C-F118-E2A9-776EB03C8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3000"/>
                <a:ext cx="11181735" cy="45854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Propensity score match: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With entire data, estimate propensity score for </a:t>
                </a:r>
                <a:r>
                  <a:rPr lang="en-US" dirty="0">
                    <a:solidFill>
                      <a:srgbClr val="E84A27"/>
                    </a:solidFill>
                  </a:rPr>
                  <a:t>being treated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control group using nearest-neighbor matching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Caution: be careful with extreme propensity scores</a:t>
                </a:r>
              </a:p>
              <a:p>
                <a:r>
                  <a:rPr lang="en-US" dirty="0"/>
                  <a:t>Observations with extreme values create finite sample bias like outliers</a:t>
                </a:r>
              </a:p>
              <a:p>
                <a:r>
                  <a:rPr lang="en-US" dirty="0"/>
                  <a:t>Trim such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Again, be careful with sample size!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45D79-320C-F118-E2A9-776EB03C8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3000"/>
                <a:ext cx="11181735" cy="4585447"/>
              </a:xfrm>
              <a:blipFill>
                <a:blip r:embed="rId2"/>
                <a:stretch>
                  <a:fillRect l="-1090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5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76CF-1B17-1D4E-8104-BD827A57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C68DD-3AA2-3ADC-13F2-570242C29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Problem:</a:t>
                </a:r>
              </a:p>
              <a:p>
                <a:r>
                  <a:rPr lang="en-US" dirty="0"/>
                  <a:t>Selection bias: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&amp; cannot exactly match</a:t>
                </a:r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  <a:r>
                  <a:rPr lang="en-US" b="1" dirty="0">
                    <a:solidFill>
                      <a:srgbClr val="E84A27"/>
                    </a:solidFill>
                  </a:rPr>
                  <a:t>approximately </a:t>
                </a:r>
                <a:r>
                  <a:rPr lang="en-US" dirty="0"/>
                  <a:t>match via propensity scores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Method:</a:t>
                </a:r>
              </a:p>
              <a:p>
                <a:r>
                  <a:rPr lang="en-US" dirty="0"/>
                  <a:t>Propensity score matching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C68DD-3AA2-3ADC-13F2-570242C2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6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1D97-F0B5-9AAA-03FE-C8AFDC5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B22B3-A494-8EDA-DE1E-2F547AFB2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probability of being treated</a:t>
            </a:r>
          </a:p>
        </p:txBody>
      </p:sp>
    </p:spTree>
    <p:extLst>
      <p:ext uri="{BB962C8B-B14F-4D97-AF65-F5344CB8AC3E}">
        <p14:creationId xmlns:p14="http://schemas.microsoft.com/office/powerpoint/2010/main" val="387583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11662F-9F82-3EBF-57AD-770E602736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Predicting Discrete Outcomes: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11662F-9F82-3EBF-57AD-770E60273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A261A-B9CC-DCB7-4946-6F9077899A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OLS Linear Probability Model </a:t>
                </a:r>
              </a:p>
              <a:p>
                <a:r>
                  <a:rPr lang="en-US" dirty="0"/>
                  <a:t>e.g. Thornton (2008):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Logistic Regression: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A261A-B9CC-DCB7-4946-6F9077899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82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54C7C941-EE92-7B1E-1F70-97E043A930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5" y="2059778"/>
            <a:ext cx="4876810" cy="2743206"/>
          </a:xfrm>
        </p:spPr>
      </p:pic>
    </p:spTree>
    <p:extLst>
      <p:ext uri="{BB962C8B-B14F-4D97-AF65-F5344CB8AC3E}">
        <p14:creationId xmlns:p14="http://schemas.microsoft.com/office/powerpoint/2010/main" val="102319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8A1-9B5D-4698-AE32-18BD00EE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ECAC8-341E-460F-A017-6192174CA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remember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dirty="0" smtClean="0"/>
                                  <m:t>bayesian</m:t>
                                </m:r>
                                <m:r>
                                  <m:rPr>
                                    <m:nor/>
                                  </m:rPr>
                                  <a:rPr lang="en-US" b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dirty="0" smtClean="0"/>
                                  <m:t>decomposition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no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 80% chance you remember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an 20% chance you do not</a:t>
                </a:r>
              </a:p>
              <a:p>
                <a:r>
                  <a:rPr lang="en-US" dirty="0"/>
                  <a:t>Odds you remember: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Odds ratio you remember: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Log-odds you remember: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ECAC8-341E-460F-A017-6192174CA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0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1339-6A64-532A-F690-18A90F76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3D65E-CB6C-F6D2-9C57-35FE55A17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Typically estimate via logistic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causal effect identifying assumptions:</a:t>
                </a:r>
              </a:p>
              <a:p>
                <a:pPr marL="0" indent="0">
                  <a:buNone/>
                </a:pPr>
                <a:r>
                  <a:rPr lang="en-US" dirty="0"/>
                  <a:t>1. CIA: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⫫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Untestable,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contains </a:t>
                </a:r>
                <a:r>
                  <a:rPr lang="en-US" dirty="0" err="1"/>
                  <a:t>unobservables</a:t>
                </a:r>
                <a:endParaRPr lang="en-US" dirty="0"/>
              </a:p>
              <a:p>
                <a:pPr lvl="1"/>
                <a:r>
                  <a:rPr lang="en-US" dirty="0"/>
                  <a:t>Require treatment as good as randomly assigned</a:t>
                </a:r>
              </a:p>
              <a:p>
                <a:pPr marL="0" indent="0">
                  <a:buNone/>
                </a:pPr>
                <a:r>
                  <a:rPr lang="en-US" dirty="0"/>
                  <a:t>2. Common support: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Units in </a:t>
                </a:r>
                <a:r>
                  <a:rPr lang="en-US" b="1" dirty="0"/>
                  <a:t>both</a:t>
                </a:r>
                <a:r>
                  <a:rPr lang="en-US" dirty="0"/>
                  <a:t> the treatment and control group</a:t>
                </a:r>
              </a:p>
              <a:p>
                <a:pPr lvl="1"/>
                <a:r>
                  <a:rPr lang="en-US" dirty="0"/>
                  <a:t>Enough covariate overlap to create </a:t>
                </a:r>
                <a:r>
                  <a:rPr lang="en-US" i="1" dirty="0"/>
                  <a:t>adequate</a:t>
                </a:r>
                <a:r>
                  <a:rPr lang="en-US" dirty="0"/>
                  <a:t> matches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3D65E-CB6C-F6D2-9C57-35FE55A17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26B5-4B70-FFDB-B57E-5EA83BA3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Propensity Score Theorem (PST)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54529-01AE-45B7-C823-74ACBEBDD8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⫫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⫫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“All you need is to do is condition on the propensity score because it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marL="0" indent="0">
                  <a:buNone/>
                </a:pPr>
                <a:r>
                  <a:rPr lang="en-US" i="1" dirty="0"/>
                  <a:t>Note:</a:t>
                </a:r>
                <a:endParaRPr lang="en-US" dirty="0"/>
              </a:p>
              <a:p>
                <a:r>
                  <a:rPr lang="en-US" dirty="0"/>
                  <a:t>X can be multiple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only one number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54529-01AE-45B7-C823-74ACBEBDD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800" r="-1059"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BDF0A9-609A-B5B2-F94A-EF70DD23E9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510814" cy="45767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 illustrative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contains (is constructed by using) all of the </a:t>
                </a:r>
                <a:r>
                  <a:rPr lang="en-US" b="1" dirty="0">
                    <a:solidFill>
                      <a:srgbClr val="E84A27"/>
                    </a:solidFill>
                  </a:rPr>
                  <a:t>statistical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information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BDF0A9-609A-B5B2-F94A-EF70DD23E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510814" cy="4576763"/>
              </a:xfrm>
              <a:blipFill>
                <a:blip r:embed="rId3"/>
                <a:stretch>
                  <a:fillRect l="-1991" t="-2800" r="-2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33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5EC7-A224-C721-ADBF-AC330C0D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PST Balancing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EA94-DD2E-2817-F9CF-2C8663BB8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contains the information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“Treated and control groups have the same distribution of covariates”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two groups have the same average covariates: </a:t>
                </a:r>
                <a:r>
                  <a:rPr lang="en-US" b="1" dirty="0">
                    <a:solidFill>
                      <a:srgbClr val="E84A27"/>
                    </a:solidFill>
                  </a:rPr>
                  <a:t>testable!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AEA94-DD2E-2817-F9CF-2C8663BB8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9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9822-B421-0577-59C7-7A32C6FD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Dagnabbit, another DAG!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3A800B-79BB-B9DB-DB76-002A7B388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3349" y="1143000"/>
            <a:ext cx="4551301" cy="45767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C108D09-BDB5-84EE-F8A3-77082F252E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143000"/>
                <a:ext cx="5430915" cy="4769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Paths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Direct: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Backdoor: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Path 2 has collider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 systematic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via 2</a:t>
                </a:r>
              </a:p>
              <a:p>
                <a:pPr lvl="1"/>
                <a:r>
                  <a:rPr lang="en-US" dirty="0"/>
                  <a:t>only spurious from 1</a:t>
                </a:r>
              </a:p>
              <a:p>
                <a:r>
                  <a:rPr lang="en-US" dirty="0"/>
                  <a:t>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independent.</a:t>
                </a:r>
              </a:p>
              <a:p>
                <a:pPr lvl="1"/>
                <a:r>
                  <a:rPr lang="en-US" dirty="0"/>
                  <a:t>Negates spurious collider correlation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C108D09-BDB5-84EE-F8A3-77082F252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143000"/>
                <a:ext cx="5430915" cy="4769528"/>
              </a:xfrm>
              <a:blipFill>
                <a:blip r:embed="rId3"/>
                <a:stretch>
                  <a:fillRect l="-2245" t="-2174" r="-1010" b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533</TotalTime>
  <Words>623</Words>
  <Application>Microsoft Office PowerPoint</Application>
  <PresentationFormat>Widescreen</PresentationFormat>
  <Paragraphs>112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Chiller</vt:lpstr>
      <vt:lpstr>Office Theme</vt:lpstr>
      <vt:lpstr>RE 3: Propensity Scores</vt:lpstr>
      <vt:lpstr>Today</vt:lpstr>
      <vt:lpstr>Propensity Scores</vt:lpstr>
      <vt:lpstr>Predicting Discrete Outcomes: y_i∈{0,1}</vt:lpstr>
      <vt:lpstr>Log-odds</vt:lpstr>
      <vt:lpstr>Propensity Scores</vt:lpstr>
      <vt:lpstr>Propensity Score Theorem (PST)</vt:lpstr>
      <vt:lpstr>PST Balancing Property</vt:lpstr>
      <vt:lpstr>Dagnabbit, another DAG!</vt:lpstr>
      <vt:lpstr>Propensity Score Matching</vt:lpstr>
      <vt:lpstr>Nearest-Neighbor Propensity Score Matching</vt:lpstr>
      <vt:lpstr>Coding Example: Lalonde (1986)</vt:lpstr>
      <vt:lpstr>Coding Example: Lalonde (1986)</vt:lpstr>
      <vt:lpstr>Empirical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 3: Propensity Scores</dc:title>
  <dc:creator>Oolman, Julian Wade</dc:creator>
  <cp:lastModifiedBy>Oolman, Julian Wade</cp:lastModifiedBy>
  <cp:revision>7</cp:revision>
  <dcterms:created xsi:type="dcterms:W3CDTF">2022-09-05T17:52:37Z</dcterms:created>
  <dcterms:modified xsi:type="dcterms:W3CDTF">2022-09-30T18:08:24Z</dcterms:modified>
</cp:coreProperties>
</file>