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1" r:id="rId5"/>
    <p:sldId id="321" r:id="rId6"/>
    <p:sldId id="262" r:id="rId7"/>
    <p:sldId id="322" r:id="rId8"/>
    <p:sldId id="323" r:id="rId9"/>
    <p:sldId id="324" r:id="rId10"/>
    <p:sldId id="325" r:id="rId11"/>
    <p:sldId id="326" r:id="rId12"/>
    <p:sldId id="330" r:id="rId13"/>
    <p:sldId id="329" r:id="rId14"/>
    <p:sldId id="332" r:id="rId15"/>
    <p:sldId id="334" r:id="rId16"/>
    <p:sldId id="335" r:id="rId17"/>
    <p:sldId id="336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 4: Designing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F60F-E24D-4269-A134-A22ADBFA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Diagnostics –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Accuracy: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/>
                            <m:t>😄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💪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/>
                            <m:t>😄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🤥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sz="2400" dirty="0">
                    <a:solidFill>
                      <a:srgbClr val="E84A27"/>
                    </a:solidFill>
                  </a:rPr>
                  <a:t>Correct detections</a:t>
                </a:r>
                <a:endParaRPr lang="en-US" sz="2100" dirty="0">
                  <a:solidFill>
                    <a:srgbClr val="E84A27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  <a:blipFill>
                <a:blip r:embed="rId2"/>
                <a:stretch>
                  <a:fillRect l="-2627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154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1617804"/>
                  </p:ext>
                </p:extLst>
              </p:nvPr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916" t="-72566" r="-93870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168" t="-72566" r="-204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916" t="-173333" r="-93870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2168" t="-173333" r="-204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132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8C5E-6CB0-CF70-382B-1F0A3822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5659-08C4-D8DC-99E0-14B5FE18C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37871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6F92-1192-5197-86A9-BD489932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5211-547E-3E9D-41C8-2FBBB93794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Statistical test</a:t>
            </a:r>
          </a:p>
          <a:p>
            <a:pPr lvl="1"/>
            <a:r>
              <a:rPr lang="en-US" dirty="0"/>
              <a:t>Most likely t-test for a regression coefficient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value for control group</a:t>
            </a:r>
          </a:p>
          <a:p>
            <a:pPr lvl="1"/>
            <a:r>
              <a:rPr lang="en-US" dirty="0"/>
              <a:t>To help determine the necessary treatment effect size (therefore treatment dose size)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Control-Treatment Split</a:t>
            </a:r>
          </a:p>
          <a:p>
            <a:pPr lvl="1"/>
            <a:r>
              <a:rPr lang="en-US" dirty="0"/>
              <a:t>Typically 50/50, but not necessary</a:t>
            </a:r>
          </a:p>
          <a:p>
            <a:pPr lvl="1"/>
            <a:r>
              <a:rPr lang="en-US" dirty="0"/>
              <a:t>Can also have multiple treatment arms (not covered)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EAE64F-CE8C-0037-7A35-254A18C7A3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546325" cy="4576763"/>
              </a:xfrm>
            </p:spPr>
            <p:txBody>
              <a:bodyPr/>
              <a:lstStyle/>
              <a:p>
                <a:pPr marL="514350" indent="-514350">
                  <a:buAutoNum type="arabicPeriod" startAt="4"/>
                </a:pPr>
                <a:r>
                  <a:rPr lang="en-US" dirty="0"/>
                  <a:t>Significance Level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probability of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but increases Type-I error</a:t>
                </a:r>
              </a:p>
              <a:p>
                <a:pPr marL="514350" indent="-514350">
                  <a:buAutoNum type="arabicPeriod" startAt="5"/>
                </a:pPr>
                <a:r>
                  <a:rPr lang="en-US" dirty="0"/>
                  <a:t>Power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of rejecting a </a:t>
                </a:r>
                <a:r>
                  <a:rPr lang="en-US" b="1" dirty="0">
                    <a:solidFill>
                      <a:srgbClr val="E84A27"/>
                    </a:solidFill>
                  </a:rPr>
                  <a:t>false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given the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increases certainty, but requires more observations</a:t>
                </a:r>
              </a:p>
              <a:p>
                <a:pPr lvl="2"/>
                <a:r>
                  <a:rPr lang="en-US" dirty="0"/>
                  <a:t>Potentially costly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EAE64F-CE8C-0037-7A35-254A18C7A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546325" cy="4576763"/>
              </a:xfrm>
              <a:blipFill>
                <a:blip r:embed="rId2"/>
                <a:stretch>
                  <a:fillRect l="-2198" t="-2400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8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09669-18FF-A265-FED8-DE6E5471A3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path from sample size to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609669-18FF-A265-FED8-DE6E5471A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0EEBD-B115-A15A-E0D4-05913D4C4A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3000"/>
                <a:ext cx="5181600" cy="47162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a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then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i="1" dirty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0EEBD-B115-A15A-E0D4-05913D4C4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3000"/>
                <a:ext cx="5181600" cy="4716262"/>
              </a:xfrm>
              <a:blipFill>
                <a:blip r:embed="rId3"/>
                <a:stretch>
                  <a:fillRect l="-2471" t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7A0D51-9588-9598-D2C2-EF96E9A9AA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larger sample:</a:t>
                </a:r>
              </a:p>
              <a:p>
                <a:r>
                  <a:rPr lang="en-US" dirty="0"/>
                  <a:t>Can reject at smaller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Certainty about running one test</a:t>
                </a:r>
              </a:p>
              <a:p>
                <a:r>
                  <a:rPr lang="en-US" dirty="0"/>
                  <a:t>Increases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of rejecting a false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Better chance of detecting treatment effects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require smaller treatment doses</a:t>
                </a:r>
              </a:p>
              <a:p>
                <a:pPr marL="0" indent="0">
                  <a:buNone/>
                </a:pPr>
                <a:r>
                  <a:rPr lang="en-US" dirty="0"/>
                  <a:t>Cost trade-off:</a:t>
                </a:r>
              </a:p>
              <a:p>
                <a:r>
                  <a:rPr lang="en-US" dirty="0"/>
                  <a:t>More observations or a larger treatment dose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7A0D51-9588-9598-D2C2-EF96E9A9A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3067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4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3111-0C49-3004-8DF7-0DC5ED72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006C-3C6C-DC91-72AA-AC77ED6F6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has fancy names for things that already exist</a:t>
            </a:r>
          </a:p>
        </p:txBody>
      </p:sp>
    </p:spTree>
    <p:extLst>
      <p:ext uri="{BB962C8B-B14F-4D97-AF65-F5344CB8AC3E}">
        <p14:creationId xmlns:p14="http://schemas.microsoft.com/office/powerpoint/2010/main" val="21501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6F46-B0DF-0340-A849-2A9BEA24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It’s just a t-test, but here are some neat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DAEF-5D7F-23D2-788A-6050F276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526741" cy="4576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Changing Bing’s ad display increased revenue by 12% ($100,000,000)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F21F452-4FC0-510F-8A9C-DA64BEC77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3262" y="1143000"/>
            <a:ext cx="4003002" cy="55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76C4-290B-141B-FBB5-4ACEB5A4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It’s just a t-test, but here are some neat examples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900C82F-3062-3925-0B98-E0F425D45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3216"/>
            <a:ext cx="5181600" cy="45163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69FC1-B65C-AD02-A88E-C23E49660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2004, Amazon placed a credit-card offer on the home page. </a:t>
            </a:r>
          </a:p>
          <a:p>
            <a:pPr marL="0" indent="0">
              <a:buNone/>
            </a:pPr>
            <a:r>
              <a:rPr lang="en-US" sz="2200" dirty="0"/>
              <a:t>The team decided to ran an experiment moving the offer to the shopping cart page, showing simple math highlighting the potential savings.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3E231F2-4F28-DA65-3A24-84052CEC9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05" y="3524156"/>
            <a:ext cx="5302495" cy="13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1823-F9C1-18EE-D7A9-93E9F35A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D2FB-3852-BB9E-3908-8F440F6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Thornton 2008 and a Hypothetical Design</a:t>
            </a:r>
          </a:p>
        </p:txBody>
      </p:sp>
    </p:spTree>
    <p:extLst>
      <p:ext uri="{BB962C8B-B14F-4D97-AF65-F5344CB8AC3E}">
        <p14:creationId xmlns:p14="http://schemas.microsoft.com/office/powerpoint/2010/main" val="53647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65D-A39B-3608-568F-A01BC718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8451-BFFF-C28B-D455-1515FB6D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design an experiment with treatment size constrains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Workshop: Thornton 2008</a:t>
            </a:r>
          </a:p>
          <a:p>
            <a:r>
              <a:rPr lang="en-US" dirty="0"/>
              <a:t>Assume incentive effects on learning HIV status  are “true” population statistics (ignoring clustering issue)</a:t>
            </a:r>
          </a:p>
          <a:p>
            <a:pPr lvl="1"/>
            <a:r>
              <a:rPr lang="en-US" dirty="0"/>
              <a:t>What is the minimum sample size required for the experiment?</a:t>
            </a:r>
          </a:p>
          <a:p>
            <a:r>
              <a:rPr lang="en-US" dirty="0"/>
              <a:t>What power and significance level could Dr. Thornton been aiming </a:t>
            </a:r>
            <a:r>
              <a:rPr lang="en-US"/>
              <a:t>for without </a:t>
            </a:r>
            <a:r>
              <a:rPr lang="en-US" dirty="0"/>
              <a:t>prior knowledge?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6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ABCA-E17E-6337-F4C3-281ED2E1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B31B-6010-EFF6-BA25-0E2E3239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lecture:</a:t>
            </a:r>
          </a:p>
          <a:p>
            <a:r>
              <a:rPr lang="en-US" dirty="0"/>
              <a:t>Ch 7.1, 7.2, and MHE 4.1.2 page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Designing Randomize Experiments</a:t>
            </a:r>
          </a:p>
          <a:p>
            <a:r>
              <a:rPr lang="en-US" dirty="0"/>
              <a:t>Review of hypothesis testing</a:t>
            </a:r>
          </a:p>
          <a:p>
            <a:r>
              <a:rPr lang="en-US" dirty="0"/>
              <a:t>Experimental choices</a:t>
            </a:r>
          </a:p>
          <a:p>
            <a:r>
              <a:rPr lang="en-US" dirty="0"/>
              <a:t>A/B Testing</a:t>
            </a:r>
          </a:p>
          <a:p>
            <a:r>
              <a:rPr lang="en-US" dirty="0"/>
              <a:t>Coding example</a:t>
            </a:r>
          </a:p>
        </p:txBody>
      </p:sp>
    </p:spTree>
    <p:extLst>
      <p:ext uri="{BB962C8B-B14F-4D97-AF65-F5344CB8AC3E}">
        <p14:creationId xmlns:p14="http://schemas.microsoft.com/office/powerpoint/2010/main" val="361822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4783-6081-5BF1-7999-243B9785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7802-BD43-15BD-6747-95675B1CD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Power: It’s over 9,000!</a:t>
            </a:r>
          </a:p>
        </p:txBody>
      </p:sp>
    </p:spTree>
    <p:extLst>
      <p:ext uri="{BB962C8B-B14F-4D97-AF65-F5344CB8AC3E}">
        <p14:creationId xmlns:p14="http://schemas.microsoft.com/office/powerpoint/2010/main" val="52720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1394-FA20-7E84-5EAA-C8C8645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2FC59-76FA-ACDC-015E-CE83FA2730F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SLS Coefficient: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and</a:t>
                </a:r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∑(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∑(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𝑆𝑆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2FC59-76FA-ACDC-015E-CE83FA273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7BB929-A6FC-6BBD-E222-713B3A3654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at 95% confidence level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Produces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“We are confident this </a:t>
                </a:r>
                <a:r>
                  <a:rPr lang="en-US" i="1" dirty="0">
                    <a:solidFill>
                      <a:srgbClr val="E84A27"/>
                    </a:solidFill>
                  </a:rPr>
                  <a:t>procedure</a:t>
                </a:r>
                <a:r>
                  <a:rPr lang="en-US" i="1" dirty="0"/>
                  <a:t> will capture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95% of the time.”</a:t>
                </a:r>
              </a:p>
              <a:p>
                <a:pPr marL="0" indent="0">
                  <a:buNone/>
                </a:pPr>
                <a:r>
                  <a:rPr lang="en-US" dirty="0"/>
                  <a:t>Once calculated,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7BB929-A6FC-6BBD-E222-713B3A365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133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54B-FCC1-7B3B-D227-B925D3D0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0050B-7D8B-FE14-538C-67FE8CE5B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Joint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=...=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ar-AE"/>
                        <m:t> </m:t>
                      </m:r>
                      <m:r>
                        <m:rPr>
                          <m:nor/>
                        </m:rPr>
                        <a:rPr lang="en-US"/>
                        <m:t>for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at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least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one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Do explanatory variables improve from only predicting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SSR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/[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0050B-7D8B-FE14-538C-67FE8CE5B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9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56D1-EF9A-4BCD-AF3E-4288FE13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D151962C-D1B6-4008-99A8-D9EC4AA38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575279"/>
                  </p:ext>
                </p:extLst>
              </p:nvPr>
            </p:nvGraphicFramePr>
            <p:xfrm>
              <a:off x="2053771" y="1546981"/>
              <a:ext cx="8084458" cy="3261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238">
                      <a:extLst>
                        <a:ext uri="{9D8B030D-6E8A-4147-A177-3AD203B41FA5}">
                          <a16:colId xmlns:a16="http://schemas.microsoft.com/office/drawing/2014/main" val="2519035559"/>
                        </a:ext>
                      </a:extLst>
                    </a:gridCol>
                    <a:gridCol w="3269808">
                      <a:extLst>
                        <a:ext uri="{9D8B030D-6E8A-4147-A177-3AD203B41FA5}">
                          <a16:colId xmlns:a16="http://schemas.microsoft.com/office/drawing/2014/main" val="2771088245"/>
                        </a:ext>
                      </a:extLst>
                    </a:gridCol>
                    <a:gridCol w="3110412">
                      <a:extLst>
                        <a:ext uri="{9D8B030D-6E8A-4147-A177-3AD203B41FA5}">
                          <a16:colId xmlns:a16="http://schemas.microsoft.com/office/drawing/2014/main" val="3062976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Fail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113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True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073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False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  <a:p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411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D151962C-D1B6-4008-99A8-D9EC4AA38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575279"/>
                  </p:ext>
                </p:extLst>
              </p:nvPr>
            </p:nvGraphicFramePr>
            <p:xfrm>
              <a:off x="2053771" y="1546981"/>
              <a:ext cx="8084458" cy="3261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238">
                      <a:extLst>
                        <a:ext uri="{9D8B030D-6E8A-4147-A177-3AD203B41FA5}">
                          <a16:colId xmlns:a16="http://schemas.microsoft.com/office/drawing/2014/main" val="2519035559"/>
                        </a:ext>
                      </a:extLst>
                    </a:gridCol>
                    <a:gridCol w="3269808">
                      <a:extLst>
                        <a:ext uri="{9D8B030D-6E8A-4147-A177-3AD203B41FA5}">
                          <a16:colId xmlns:a16="http://schemas.microsoft.com/office/drawing/2014/main" val="2771088245"/>
                        </a:ext>
                      </a:extLst>
                    </a:gridCol>
                    <a:gridCol w="3110412">
                      <a:extLst>
                        <a:ext uri="{9D8B030D-6E8A-4147-A177-3AD203B41FA5}">
                          <a16:colId xmlns:a16="http://schemas.microsoft.com/office/drawing/2014/main" val="306297699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42" t="-10588" r="-95345" b="-5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883" t="-10588" r="-196" b="-5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113820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1593" r="-37464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073503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42222" r="-374643" b="-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4113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DBEF-AC76-46F6-B006-21CC073638CF}"/>
                  </a:ext>
                </a:extLst>
              </p:cNvPr>
              <p:cNvSpPr txBox="1"/>
              <p:nvPr/>
            </p:nvSpPr>
            <p:spPr>
              <a:xfrm>
                <a:off x="3785419" y="2045110"/>
                <a:ext cx="321514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😄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True Negative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ar-AE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DBEF-AC76-46F6-B006-21CC0736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19" y="2045110"/>
                <a:ext cx="3215149" cy="1384995"/>
              </a:xfrm>
              <a:prstGeom prst="rect">
                <a:avLst/>
              </a:prstGeom>
              <a:blipFill>
                <a:blip r:embed="rId3"/>
                <a:stretch>
                  <a:fillRect l="-3985" t="-5263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35CC9-4886-4763-BBFA-CD5053CB8D89}"/>
                  </a:ext>
                </a:extLst>
              </p:cNvPr>
              <p:cNvSpPr txBox="1"/>
              <p:nvPr/>
            </p:nvSpPr>
            <p:spPr>
              <a:xfrm>
                <a:off x="7000568" y="2082347"/>
                <a:ext cx="3137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🤥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Type 1 Error: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False Positive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r>
                      <a:rPr kumimoji="0" lang="ar-AE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35CC9-4886-4763-BBFA-CD5053CB8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68" y="2082347"/>
                <a:ext cx="3137661" cy="1384995"/>
              </a:xfrm>
              <a:prstGeom prst="rect">
                <a:avLst/>
              </a:prstGeom>
              <a:blipFill>
                <a:blip r:embed="rId4"/>
                <a:stretch>
                  <a:fillRect l="-3883" t="-57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B3B9-4A33-40B4-8AC0-3861AEE598E7}"/>
                  </a:ext>
                </a:extLst>
              </p:cNvPr>
              <p:cNvSpPr txBox="1"/>
              <p:nvPr/>
            </p:nvSpPr>
            <p:spPr>
              <a:xfrm>
                <a:off x="3785419" y="3429000"/>
                <a:ext cx="321514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😠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Type 2 Error: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False Negative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B3B9-4A33-40B4-8AC0-3861AEE5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19" y="3429000"/>
                <a:ext cx="3215149" cy="1384995"/>
              </a:xfrm>
              <a:prstGeom prst="rect">
                <a:avLst/>
              </a:prstGeom>
              <a:blipFill>
                <a:blip r:embed="rId5"/>
                <a:stretch>
                  <a:fillRect l="-3985" t="-5727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1F7EA-D1BB-4D40-8FD1-EB3D3B6207A7}"/>
                  </a:ext>
                </a:extLst>
              </p:cNvPr>
              <p:cNvSpPr txBox="1"/>
              <p:nvPr/>
            </p:nvSpPr>
            <p:spPr>
              <a:xfrm>
                <a:off x="7000568" y="3467342"/>
                <a:ext cx="3137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💪 Power!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True Positive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Prob: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ar-AE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1F7EA-D1BB-4D40-8FD1-EB3D3B62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68" y="3467342"/>
                <a:ext cx="3137661" cy="1384995"/>
              </a:xfrm>
              <a:prstGeom prst="rect">
                <a:avLst/>
              </a:prstGeom>
              <a:blipFill>
                <a:blip r:embed="rId6"/>
                <a:stretch>
                  <a:fillRect l="-3883" t="-57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2096-3F2E-478F-906E-0261556F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Error - COVID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CA7263-CB81-4EA6-A1DD-3D2BD4DC498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9043" y="1180011"/>
              <a:ext cx="7913913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2045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222172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3019696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CA7263-CB81-4EA6-A1DD-3D2BD4DC4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3302159"/>
                  </p:ext>
                </p:extLst>
              </p:nvPr>
            </p:nvGraphicFramePr>
            <p:xfrm>
              <a:off x="2139043" y="1180011"/>
              <a:ext cx="7913913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2045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222172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3019696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985" t="-72566" r="-93951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097" t="-72566" r="-202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1985" t="-173333" r="-93951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62097" t="-173333" r="-202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59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F60F-E24D-4269-A134-A22ADBFA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Diagnostics – Specificity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Specificity: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600" b="1" dirty="0"/>
                            <m:t>😄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600" b="1" dirty="0"/>
                            <m:t>😄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600" b="1" dirty="0"/>
                            <m:t>🤥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/>
                  <a:t>Specifically-</a:t>
                </a:r>
                <a:r>
                  <a:rPr lang="en-US" sz="2400" dirty="0">
                    <a:solidFill>
                      <a:srgbClr val="E84A27"/>
                    </a:solidFill>
                  </a:rPr>
                  <a:t>nothing detection</a:t>
                </a:r>
                <a:endParaRPr lang="en-US" sz="2400" b="1" dirty="0">
                  <a:solidFill>
                    <a:srgbClr val="E84A27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  <a:blipFill>
                <a:blip r:embed="rId2"/>
                <a:stretch>
                  <a:fillRect l="-3377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154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9665888"/>
                  </p:ext>
                </p:extLst>
              </p:nvPr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916" t="-72566" r="-93870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168" t="-72566" r="-204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916" t="-173333" r="-93870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2168" t="-173333" r="-204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94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F60F-E24D-4269-A134-A22ADBFA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Diagnostics – Sensitivity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Sensitivity: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💪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💪</m:t>
                          </m:r>
                          <m:r>
                            <a:rPr lang="ar-AE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Correctly </a:t>
                </a:r>
                <a:r>
                  <a:rPr lang="en-US" sz="2400" dirty="0">
                    <a:solidFill>
                      <a:srgbClr val="E84A27"/>
                    </a:solidFill>
                  </a:rPr>
                  <a:t>detecting correlations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25EF2-CB20-4758-B285-7173DA620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8970" y="1143000"/>
                <a:ext cx="3254829" cy="4576763"/>
              </a:xfrm>
              <a:blipFill>
                <a:blip r:embed="rId2"/>
                <a:stretch>
                  <a:fillRect l="-3377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154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😄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🤥 Type 1 Error: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28839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😠 Type 2 Error: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False Negative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ar-AE" sz="28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💪 Power!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True Positive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Prob: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ar-AE" sz="2800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C271F2-CB88-4F55-B83E-DA548921EEA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9423626"/>
                  </p:ext>
                </p:extLst>
              </p:nvPr>
            </p:nvGraphicFramePr>
            <p:xfrm>
              <a:off x="185057" y="1138237"/>
              <a:ext cx="7809411" cy="3688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49966">
                      <a:extLst>
                        <a:ext uri="{9D8B030D-6E8A-4147-A177-3AD203B41FA5}">
                          <a16:colId xmlns:a16="http://schemas.microsoft.com/office/drawing/2014/main" val="3084633286"/>
                        </a:ext>
                      </a:extLst>
                    </a:gridCol>
                    <a:gridCol w="3179624">
                      <a:extLst>
                        <a:ext uri="{9D8B030D-6E8A-4147-A177-3AD203B41FA5}">
                          <a16:colId xmlns:a16="http://schemas.microsoft.com/office/drawing/2014/main" val="4250681527"/>
                        </a:ext>
                      </a:extLst>
                    </a:gridCol>
                    <a:gridCol w="2979821">
                      <a:extLst>
                        <a:ext uri="{9D8B030D-6E8A-4147-A177-3AD203B41FA5}">
                          <a16:colId xmlns:a16="http://schemas.microsoft.com/office/drawing/2014/main" val="330404676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detect</a:t>
                          </a:r>
                        </a:p>
                        <a:p>
                          <a:r>
                            <a:rPr lang="en-US" sz="2800" dirty="0"/>
                            <a:t>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Detects COVID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4277422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Does not have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916" t="-72566" r="-93870" b="-112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168" t="-72566" r="-204" b="-1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03517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Has COVID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916" t="-173333" r="-93870" b="-12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2168" t="-173333" r="-204" b="-12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841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529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269</TotalTime>
  <Words>804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 4: Designing Experiments</vt:lpstr>
      <vt:lpstr>Agenda</vt:lpstr>
      <vt:lpstr>Hypothesis Testing</vt:lpstr>
      <vt:lpstr>Hypothesis Testing Review</vt:lpstr>
      <vt:lpstr>Hypothesis Testing Review</vt:lpstr>
      <vt:lpstr>Types of Error</vt:lpstr>
      <vt:lpstr>Types of Error - COVID</vt:lpstr>
      <vt:lpstr>Diagnostics – Specificity </vt:lpstr>
      <vt:lpstr>Diagnostics – Sensitivity </vt:lpstr>
      <vt:lpstr>Diagnostics – Accuracy</vt:lpstr>
      <vt:lpstr>Experiment Decisions</vt:lpstr>
      <vt:lpstr>Fundamental Choices</vt:lpstr>
      <vt:lpstr>The path from sample size to rejecting a false H_0</vt:lpstr>
      <vt:lpstr>A/B Testing</vt:lpstr>
      <vt:lpstr>It’s just a t-test, but here are some neat examples</vt:lpstr>
      <vt:lpstr>It’s just a t-test, but here are some neat examples</vt:lpstr>
      <vt:lpstr>Today’s Coding Example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 4: Designing Experiments</dc:title>
  <dc:creator>Oolman, Julian Wade</dc:creator>
  <cp:lastModifiedBy>Oolman, Julian Wade</cp:lastModifiedBy>
  <cp:revision>4</cp:revision>
  <dcterms:created xsi:type="dcterms:W3CDTF">2022-09-07T21:56:41Z</dcterms:created>
  <dcterms:modified xsi:type="dcterms:W3CDTF">2022-09-12T21:06:28Z</dcterms:modified>
</cp:coreProperties>
</file>