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3" r:id="rId19"/>
    <p:sldId id="274" r:id="rId20"/>
    <p:sldId id="275" r:id="rId21"/>
    <p:sldId id="279" r:id="rId22"/>
    <p:sldId id="276" r:id="rId23"/>
    <p:sldId id="280" r:id="rId24"/>
    <p:sldId id="281" r:id="rId25"/>
    <p:sldId id="282" r:id="rId26"/>
    <p:sldId id="289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IV3 Local Average Treatment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4859-9039-6A96-C30D-C2AB5589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2900"/>
            <a:ext cx="11353801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Internal vs. external validity matters with hetero.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BBD8D6-FE8F-E78A-90B4-887A58A32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Homogeneous treatment effects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internal validity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external validity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u="sng" dirty="0"/>
                  <a:t>Internal validity</a:t>
                </a:r>
                <a:r>
                  <a:rPr lang="en-US" dirty="0"/>
                  <a:t> – econometric strategy identifies a causal effect for the </a:t>
                </a:r>
                <a:r>
                  <a:rPr lang="en-US" i="1" dirty="0"/>
                  <a:t>population studied</a:t>
                </a:r>
                <a:endParaRPr lang="en-US" dirty="0"/>
              </a:p>
              <a:p>
                <a:r>
                  <a:rPr lang="en-US" dirty="0"/>
                  <a:t>Ex) Does the </a:t>
                </a:r>
                <a:r>
                  <a:rPr lang="en-US" b="1" dirty="0">
                    <a:solidFill>
                      <a:srgbClr val="E84A27"/>
                    </a:solidFill>
                  </a:rPr>
                  <a:t>housing bubble IV</a:t>
                </a:r>
                <a:r>
                  <a:rPr lang="en-US" dirty="0"/>
                  <a:t> identify the effect of an </a:t>
                </a:r>
                <a:r>
                  <a:rPr lang="en-US" b="1" dirty="0">
                    <a:solidFill>
                      <a:srgbClr val="E84A27"/>
                    </a:solidFill>
                  </a:rPr>
                  <a:t>additional year of schooling</a:t>
                </a:r>
                <a:r>
                  <a:rPr lang="en-US" dirty="0"/>
                  <a:t> on </a:t>
                </a:r>
                <a:r>
                  <a:rPr lang="en-US" b="1" dirty="0">
                    <a:solidFill>
                      <a:srgbClr val="E84A27"/>
                    </a:solidFill>
                  </a:rPr>
                  <a:t>wages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u="sng" dirty="0"/>
                  <a:t>External validity</a:t>
                </a:r>
                <a:r>
                  <a:rPr lang="en-US" dirty="0"/>
                  <a:t> – causal effect finds apply to </a:t>
                </a:r>
                <a:r>
                  <a:rPr lang="en-US" i="1" dirty="0"/>
                  <a:t>different populations</a:t>
                </a:r>
              </a:p>
              <a:p>
                <a:r>
                  <a:rPr lang="en-US" dirty="0"/>
                  <a:t>Ex) Is the </a:t>
                </a:r>
                <a:r>
                  <a:rPr lang="en-US" b="1" dirty="0"/>
                  <a:t>identified effect</a:t>
                </a:r>
                <a:r>
                  <a:rPr lang="en-US" dirty="0"/>
                  <a:t> of an </a:t>
                </a:r>
                <a:r>
                  <a:rPr lang="en-US" b="1" dirty="0">
                    <a:solidFill>
                      <a:srgbClr val="E84A27"/>
                    </a:solidFill>
                  </a:rPr>
                  <a:t>additional year of schooling</a:t>
                </a:r>
                <a:r>
                  <a:rPr lang="en-US" dirty="0"/>
                  <a:t> on </a:t>
                </a:r>
                <a:r>
                  <a:rPr lang="en-US" b="1" dirty="0">
                    <a:solidFill>
                      <a:srgbClr val="E84A27"/>
                    </a:solidFill>
                  </a:rPr>
                  <a:t>wages</a:t>
                </a:r>
                <a:r>
                  <a:rPr lang="en-US" dirty="0"/>
                  <a:t> identified by the </a:t>
                </a:r>
                <a:r>
                  <a:rPr lang="en-US" b="1" dirty="0">
                    <a:solidFill>
                      <a:srgbClr val="E84A27"/>
                    </a:solidFill>
                  </a:rPr>
                  <a:t>housing bubble IV</a:t>
                </a:r>
                <a:r>
                  <a:rPr lang="en-US" dirty="0"/>
                  <a:t> the same as </a:t>
                </a:r>
                <a:r>
                  <a:rPr lang="en-US" i="1" dirty="0">
                    <a:solidFill>
                      <a:srgbClr val="E84A27"/>
                    </a:solidFill>
                  </a:rPr>
                  <a:t>non-university bound females</a:t>
                </a:r>
                <a:r>
                  <a:rPr lang="en-US" dirty="0"/>
                  <a:t> or </a:t>
                </a:r>
                <a:r>
                  <a:rPr lang="en-US" i="1" dirty="0">
                    <a:solidFill>
                      <a:srgbClr val="E84A27"/>
                    </a:solidFill>
                  </a:rPr>
                  <a:t>university bound individuals</a:t>
                </a:r>
                <a:r>
                  <a:rPr lang="en-US" dirty="0"/>
                  <a:t> in general?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BBD8D6-FE8F-E78A-90B4-887A58A32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r="-1391" b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9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A4F9-E0AD-C51E-868F-08FE6221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Hetero effects with IV in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6AB33-8848-A371-B628-0AB03F57B2F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Heterogeneous treatment effects potential outcomes with instrument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Define: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treatment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treatment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Treatment switching equation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6AB33-8848-A371-B628-0AB03F57B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67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2E0C15C-528E-2F9F-F73E-0356252E910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be expressed as first stage: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1" i="1">
                                <a:solidFill>
                                  <a:srgbClr val="E84A27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average causal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2E0C15C-528E-2F9F-F73E-0356252E9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89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D64E-34DD-7922-BBB4-2634B388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Average Treatment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F7DE0-D2CE-C549-7F08-936107761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average treatment affect for the subpopulation affected by the instrument</a:t>
            </a:r>
          </a:p>
        </p:txBody>
      </p:sp>
    </p:spTree>
    <p:extLst>
      <p:ext uri="{BB962C8B-B14F-4D97-AF65-F5344CB8AC3E}">
        <p14:creationId xmlns:p14="http://schemas.microsoft.com/office/powerpoint/2010/main" val="372714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916F-653C-8028-4E40-91DC157F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Assumptions required to identify 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12AD2-512C-1486-F256-185AF9E68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862569" cy="4585447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Stable unit treatment value assumption (SUTVA)</a:t>
                </a:r>
              </a:p>
              <a:p>
                <a:pPr lvl="1"/>
                <a:r>
                  <a:rPr lang="en-US" b="1" dirty="0">
                    <a:solidFill>
                      <a:srgbClr val="E84A27"/>
                    </a:solidFill>
                  </a:rPr>
                  <a:t>No spillovers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treatment of one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induced 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does not affect the outcomes of another</a:t>
                </a:r>
                <a:endParaRPr lang="en-US" dirty="0">
                  <a:solidFill>
                    <a:srgbClr val="E84A27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Independence assumption (“as good as randomly assigned”)</a:t>
                </a:r>
              </a:p>
              <a:p>
                <a:pPr lvl="1"/>
                <a:r>
                  <a:rPr lang="en-US" b="1" dirty="0">
                    <a:solidFill>
                      <a:srgbClr val="E84A27"/>
                    </a:solidFill>
                  </a:rPr>
                  <a:t>Instrument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E84A27"/>
                    </a:solidFill>
                  </a:rPr>
                  <a:t>is independent </a:t>
                </a:r>
                <a:r>
                  <a:rPr lang="en-US" dirty="0"/>
                  <a:t>of potential </a:t>
                </a:r>
                <a:r>
                  <a:rPr lang="en-US" b="1" dirty="0">
                    <a:solidFill>
                      <a:srgbClr val="E84A27"/>
                    </a:solidFill>
                  </a:rPr>
                  <a:t>outcomes</a:t>
                </a:r>
                <a:r>
                  <a:rPr lang="en-US" dirty="0"/>
                  <a:t> </a:t>
                </a:r>
                <a:r>
                  <a:rPr lang="en-US" b="1" dirty="0"/>
                  <a:t>AND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E84A27"/>
                    </a:solidFill>
                  </a:rPr>
                  <a:t>treatment</a:t>
                </a:r>
                <a:r>
                  <a:rPr lang="en-US" dirty="0"/>
                  <a:t> assignments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Inclusion restriction (first stage)</a:t>
                </a:r>
              </a:p>
              <a:p>
                <a:pPr lvl="1"/>
                <a:r>
                  <a:rPr lang="en-US" dirty="0"/>
                  <a:t>Instrument is strongly predictive of (correlated with) treatment status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Exclusion restriction</a:t>
                </a:r>
              </a:p>
              <a:p>
                <a:pPr lvl="1"/>
                <a:r>
                  <a:rPr lang="en-US" dirty="0"/>
                  <a:t>Instrument affects the outcome </a:t>
                </a:r>
                <a:r>
                  <a:rPr lang="en-US" b="1" dirty="0"/>
                  <a:t>only through</a:t>
                </a:r>
                <a:r>
                  <a:rPr lang="en-US" dirty="0"/>
                  <a:t> treatment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Monotonicity</a:t>
                </a:r>
              </a:p>
              <a:p>
                <a:pPr lvl="1"/>
                <a:r>
                  <a:rPr lang="en-US" dirty="0"/>
                  <a:t>Instrument affects all individuals in the </a:t>
                </a:r>
                <a:r>
                  <a:rPr lang="en-US" b="1" dirty="0">
                    <a:solidFill>
                      <a:srgbClr val="E84A27"/>
                    </a:solidFill>
                  </a:rPr>
                  <a:t>same direction </a:t>
                </a:r>
                <a:r>
                  <a:rPr lang="en-US" dirty="0"/>
                  <a:t>(e.g. positively)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12AD2-512C-1486-F256-185AF9E68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862569" cy="4585447"/>
              </a:xfrm>
              <a:blipFill>
                <a:blip r:embed="rId2"/>
                <a:stretch>
                  <a:fillRect l="-1179" t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2CD5-76F7-C7F4-A20F-C250CE42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1) Stable Unit Treatment Value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20C96-6C95-CA17-913D-9A7B8DE56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SUTVA just means no spillovers between observations</a:t>
                </a:r>
              </a:p>
              <a:p>
                <a:pPr marL="0" indent="0">
                  <a:buNone/>
                </a:pPr>
                <a:r>
                  <a:rPr lang="en-US" dirty="0"/>
                  <a:t>To be specific for IV framework: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Jim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Kim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Jim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Jim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Kim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Jim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Kim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Jim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Kim</m:t>
                        </m:r>
                      </m:sub>
                    </m:sSub>
                  </m:oMath>
                </a14:m>
                <a:r>
                  <a:rPr lang="en-US" dirty="0"/>
                  <a:t> then                            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Jim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Jim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Jim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Kim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Kim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Kim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Violation example:</a:t>
                </a:r>
              </a:p>
              <a:p>
                <a:r>
                  <a:rPr lang="en-US" dirty="0"/>
                  <a:t>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E84A27"/>
                    </a:solidFill>
                  </a:rPr>
                  <a:t>both</a:t>
                </a:r>
                <a:r>
                  <a:rPr lang="en-US" dirty="0"/>
                  <a:t> Jim and Kim are </a:t>
                </a:r>
                <a:r>
                  <a:rPr lang="en-US" b="1" dirty="0">
                    <a:solidFill>
                      <a:srgbClr val="E84A27"/>
                    </a:solidFill>
                  </a:rPr>
                  <a:t>not treated</a:t>
                </a:r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𝑍𝑖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E84A27"/>
                    </a:solidFill>
                  </a:rPr>
                  <a:t>Jim is not treated </a:t>
                </a:r>
                <a:r>
                  <a:rPr lang="en-US" dirty="0"/>
                  <a:t>but </a:t>
                </a:r>
                <a:r>
                  <a:rPr lang="en-US" b="1" dirty="0">
                    <a:solidFill>
                      <a:srgbClr val="E84A27"/>
                    </a:solidFill>
                  </a:rPr>
                  <a:t>Kim is treated</a:t>
                </a:r>
              </a:p>
              <a:p>
                <a:r>
                  <a:rPr lang="en-US" b="1" dirty="0">
                    <a:solidFill>
                      <a:srgbClr val="E84A27"/>
                    </a:solidFill>
                  </a:rPr>
                  <a:t>Jim sees Kim </a:t>
                </a:r>
                <a:r>
                  <a:rPr lang="en-US" dirty="0"/>
                  <a:t>is treated and </a:t>
                </a:r>
                <a:r>
                  <a:rPr lang="en-US" b="1" dirty="0">
                    <a:solidFill>
                      <a:srgbClr val="E84A27"/>
                    </a:solidFill>
                  </a:rPr>
                  <a:t>decides to join treatment</a:t>
                </a:r>
                <a:r>
                  <a:rPr lang="en-US" dirty="0"/>
                  <a:t> group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20C96-6C95-CA17-913D-9A7B8DE56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b="-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0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23D0-4F71-59A6-B12A-1A6E6CC4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2)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7AEF6-907A-7A50-CCA7-81730B27E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1057878" cy="4585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Instrument is independent of treatment status and potential outcomes </a:t>
                </a:r>
                <a:r>
                  <a:rPr lang="en-US" b="1" dirty="0"/>
                  <a:t>because </a:t>
                </a:r>
                <a:r>
                  <a:rPr lang="en-US" dirty="0"/>
                  <a:t>it is “as good as randomly assigned”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⫫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⋆⋆ </m:t>
                    </m:r>
                  </m:oMath>
                </a14:m>
                <a:r>
                  <a:rPr lang="en-US" u="sng" dirty="0"/>
                  <a:t>Implies </a:t>
                </a:r>
                <a:r>
                  <a:rPr lang="en-US" b="1" u="sng" dirty="0">
                    <a:solidFill>
                      <a:srgbClr val="E84A27"/>
                    </a:solidFill>
                  </a:rPr>
                  <a:t>reduced form</a:t>
                </a:r>
                <a:r>
                  <a:rPr lang="en-US" b="1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u="sng" dirty="0"/>
                  <a:t>has causal interpretation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⋆⋆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by independence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not conditional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we have a causal estimate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7AEF6-907A-7A50-CCA7-81730B27E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1057878" cy="4585447"/>
              </a:xfrm>
              <a:blipFill>
                <a:blip r:embed="rId2"/>
                <a:stretch>
                  <a:fillRect l="-1158" t="-3059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0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23D0-4F71-59A6-B12A-1A6E6CC4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2)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7AEF6-907A-7A50-CCA7-81730B27E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1057878" cy="4585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Instrument is independent of treatment status and potential outcomes </a:t>
                </a:r>
                <a:r>
                  <a:rPr lang="en-US" b="1" dirty="0"/>
                  <a:t>because </a:t>
                </a:r>
                <a:r>
                  <a:rPr lang="en-US" dirty="0"/>
                  <a:t>it is “as good as randomly assigned”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⫫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Implies </a:t>
                </a:r>
                <a:r>
                  <a:rPr lang="en-US" b="1" dirty="0">
                    <a:solidFill>
                      <a:srgbClr val="E84A27"/>
                    </a:solidFill>
                  </a:rPr>
                  <a:t>first stage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has a causal interpretation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7AEF6-907A-7A50-CCA7-81730B27E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1057878" cy="4585447"/>
              </a:xfrm>
              <a:blipFill>
                <a:blip r:embed="rId2"/>
                <a:stretch>
                  <a:fillRect l="-1158" t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17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D044-595D-0099-03F4-3477046B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3) Inclusion Restriction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C60CF-772E-412D-82DA-75DC8ADE5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correlated with the endogenous variable: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treatment status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treatment status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words: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has a statistically significant effect on average probability of treatment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C60CF-772E-412D-82DA-75DC8ADE5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53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5F4D-4122-E028-D3D7-AC420054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4) Exclusion Restriction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B8020-E30A-8581-823D-868D24818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affects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only affects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which consequently affects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the same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only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which has been illustrated earlier from the 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E84A2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B8020-E30A-8581-823D-868D24818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814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69C2-73E4-69A1-19A3-22F427A1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5) Monotonicity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3CEF1B-9937-FFE4-D241-175FB7C0B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From the first stage: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for all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“Either the </a:t>
                </a:r>
                <a:r>
                  <a:rPr lang="en-US" b="1" dirty="0">
                    <a:solidFill>
                      <a:srgbClr val="E84A27"/>
                    </a:solidFill>
                  </a:rPr>
                  <a:t>instrument</a:t>
                </a:r>
                <a:r>
                  <a:rPr lang="en-US" dirty="0"/>
                  <a:t> makes everyone </a:t>
                </a:r>
                <a:r>
                  <a:rPr lang="en-US" b="1" dirty="0">
                    <a:solidFill>
                      <a:srgbClr val="E84A27"/>
                    </a:solidFill>
                  </a:rPr>
                  <a:t>more likely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to be treated </a:t>
                </a:r>
                <a:r>
                  <a:rPr lang="en-US" b="1" dirty="0">
                    <a:solidFill>
                      <a:srgbClr val="E84A27"/>
                    </a:solidFill>
                  </a:rPr>
                  <a:t>or</a:t>
                </a:r>
                <a:r>
                  <a:rPr lang="en-US" b="1" dirty="0"/>
                  <a:t> </a:t>
                </a:r>
                <a:r>
                  <a:rPr lang="en-US" dirty="0"/>
                  <a:t>the instrument makes everyone </a:t>
                </a:r>
                <a:r>
                  <a:rPr lang="en-US" b="1" dirty="0">
                    <a:solidFill>
                      <a:srgbClr val="E84A27"/>
                    </a:solidFill>
                  </a:rPr>
                  <a:t>less likely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to be </a:t>
                </a:r>
                <a:r>
                  <a:rPr lang="en-US" b="1" dirty="0">
                    <a:solidFill>
                      <a:srgbClr val="E84A27"/>
                    </a:solidFill>
                  </a:rPr>
                  <a:t>treated</a:t>
                </a:r>
                <a:r>
                  <a:rPr lang="en-US" dirty="0"/>
                  <a:t>.”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3CEF1B-9937-FFE4-D241-175FB7C0B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AF9F-F391-AAAC-6ED1-CC422F60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1043-6277-BF40-C698-70987565B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3000"/>
            <a:ext cx="10756037" cy="45854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Reading: Ch 7.8.1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Heterogeneous treatment effects</a:t>
            </a:r>
          </a:p>
          <a:p>
            <a:r>
              <a:rPr lang="en-US" dirty="0"/>
              <a:t>Local average treatment effects (LATE)</a:t>
            </a:r>
          </a:p>
          <a:p>
            <a:r>
              <a:rPr lang="en-US" dirty="0"/>
              <a:t>Discuss: Angrist (1990) Lifetime Earnings and the Vietnam Draft Lottery</a:t>
            </a:r>
          </a:p>
          <a:p>
            <a:r>
              <a:rPr lang="en-US" dirty="0"/>
              <a:t>Lab: Card (1993) College Proximity and Returns to Schooling</a:t>
            </a:r>
          </a:p>
        </p:txBody>
      </p:sp>
    </p:spTree>
    <p:extLst>
      <p:ext uri="{BB962C8B-B14F-4D97-AF65-F5344CB8AC3E}">
        <p14:creationId xmlns:p14="http://schemas.microsoft.com/office/powerpoint/2010/main" val="8824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79E-8B10-1ABF-E3F8-CE8D170D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5) Monotonicity: instrument compliance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4BCF9-D6B3-2771-2E13-C7F77732F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4707384"/>
              </a:xfrm>
            </p:spPr>
            <p:txBody>
              <a:bodyPr numCol="2" spcCol="182880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partition the population into four groups: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700" u="sng" dirty="0"/>
                  <a:t>Compliers</a:t>
                </a:r>
                <a:r>
                  <a:rPr lang="en-US" sz="2700" dirty="0"/>
                  <a:t>: instrument </a:t>
                </a:r>
                <a:r>
                  <a:rPr lang="en-US" sz="2700" b="1" dirty="0">
                    <a:solidFill>
                      <a:srgbClr val="E84A27"/>
                    </a:solidFill>
                  </a:rPr>
                  <a:t>correctly </a:t>
                </a:r>
                <a:r>
                  <a:rPr lang="en-US" sz="2700" dirty="0"/>
                  <a:t>affects treatment status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700" u="sng" dirty="0" err="1"/>
                  <a:t>Defiers</a:t>
                </a:r>
                <a:r>
                  <a:rPr lang="en-US" sz="2700" dirty="0"/>
                  <a:t>: instrument </a:t>
                </a:r>
                <a:r>
                  <a:rPr lang="en-US" sz="2700" b="1" dirty="0">
                    <a:solidFill>
                      <a:srgbClr val="E84A27"/>
                    </a:solidFill>
                  </a:rPr>
                  <a:t>incorrectly  </a:t>
                </a:r>
                <a:r>
                  <a:rPr lang="en-US" sz="2700" dirty="0"/>
                  <a:t>affects treatment status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u="sng" dirty="0"/>
                  <a:t>Never takers</a:t>
                </a:r>
                <a:r>
                  <a:rPr lang="en-US" dirty="0"/>
                  <a:t>: ignore instrument and are never treated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u="sng" dirty="0"/>
                  <a:t>Always takers</a:t>
                </a:r>
                <a:r>
                  <a:rPr lang="en-US" dirty="0"/>
                  <a:t>: always treated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Monotonicity rules out </a:t>
                </a:r>
                <a:r>
                  <a:rPr lang="en-US" dirty="0" err="1"/>
                  <a:t>defiers</a:t>
                </a:r>
                <a:endParaRPr lang="en-US" dirty="0"/>
              </a:p>
              <a:p>
                <a:r>
                  <a:rPr lang="en-US" dirty="0"/>
                  <a:t>Without, the effect of </a:t>
                </a:r>
                <a:r>
                  <a:rPr lang="en-US" b="1" dirty="0" err="1">
                    <a:solidFill>
                      <a:srgbClr val="E84A27"/>
                    </a:solidFill>
                  </a:rPr>
                  <a:t>defiers</a:t>
                </a:r>
                <a:r>
                  <a:rPr lang="en-US" dirty="0"/>
                  <a:t> will </a:t>
                </a:r>
                <a:r>
                  <a:rPr lang="en-US" b="1" dirty="0">
                    <a:solidFill>
                      <a:srgbClr val="E84A27"/>
                    </a:solidFill>
                  </a:rPr>
                  <a:t>cancel</a:t>
                </a:r>
                <a:r>
                  <a:rPr lang="en-US" dirty="0"/>
                  <a:t> out with the effect of </a:t>
                </a:r>
                <a:r>
                  <a:rPr lang="en-US" b="1" dirty="0">
                    <a:solidFill>
                      <a:srgbClr val="E84A27"/>
                    </a:solidFill>
                  </a:rPr>
                  <a:t>compliers</a:t>
                </a:r>
                <a:r>
                  <a:rPr lang="en-US" dirty="0"/>
                  <a:t> to produce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⋆⋆⋆⋆⋆</m:t>
                    </m:r>
                  </m:oMath>
                </a14:m>
                <a:r>
                  <a:rPr lang="en-US" dirty="0"/>
                  <a:t> Note: </a:t>
                </a:r>
                <a:r>
                  <a:rPr lang="en-US" u="sng" dirty="0"/>
                  <a:t>reduced form has a causal interpretation without the monotonicity assumption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⋆⋆⋆⋆⋆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4BCF9-D6B3-2771-2E13-C7F77732F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4707384"/>
              </a:xfrm>
              <a:blipFill>
                <a:blip r:embed="rId2"/>
                <a:stretch>
                  <a:fillRect l="-1217" t="-297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69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173B-BA3A-FD77-6279-9E97927E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u="sng" dirty="0"/>
              <a:t>Local</a:t>
            </a:r>
            <a:r>
              <a:rPr lang="en-US" dirty="0"/>
              <a:t> Average Treatment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AC351-547A-C342-5FC0-4BEAA95473B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Recall:</a:t>
                </a:r>
              </a:p>
              <a:p>
                <a:r>
                  <a:rPr lang="en-US" sz="2600" dirty="0"/>
                  <a:t>First stage: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600" b="0" dirty="0"/>
              </a:p>
              <a:p>
                <a:r>
                  <a:rPr lang="en-US" sz="2600" dirty="0"/>
                  <a:t>Reduced from: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600" dirty="0"/>
              </a:p>
              <a:p>
                <a:r>
                  <a:rPr lang="en-US" sz="2600" dirty="0"/>
                  <a:t>Structural eqn.: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Then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Effect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Effect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sz="2600" b="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Under heterogenous treatment effects, we do note have ATE but…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AC351-547A-C342-5FC0-4BEAA9547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67" b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F393CF-CB9D-BA71-0C07-25CB9ECC78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i="1" dirty="0"/>
                  <a:t>local</a:t>
                </a:r>
                <a:r>
                  <a:rPr lang="en-US" dirty="0"/>
                  <a:t> ATE.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estimates the average causal effect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b="1" dirty="0">
                    <a:solidFill>
                      <a:srgbClr val="E84A27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specifically for those </a:t>
                </a:r>
                <a:r>
                  <a:rPr lang="en-US" b="1" dirty="0">
                    <a:solidFill>
                      <a:srgbClr val="E84A27"/>
                    </a:solidFill>
                  </a:rPr>
                  <a:t>who</a:t>
                </a:r>
                <a:r>
                  <a:rPr lang="en-US" dirty="0"/>
                  <a:t>se</a:t>
                </a:r>
              </a:p>
              <a:p>
                <a:r>
                  <a:rPr lang="en-US" dirty="0"/>
                  <a:t>treatment status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 was </a:t>
                </a:r>
                <a:r>
                  <a:rPr lang="en-US" b="1" dirty="0">
                    <a:solidFill>
                      <a:srgbClr val="E84A27"/>
                    </a:solidFill>
                  </a:rPr>
                  <a:t>changed by</a:t>
                </a:r>
                <a:r>
                  <a:rPr lang="en-US" dirty="0"/>
                  <a:t> the instrument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F393CF-CB9D-BA71-0C07-25CB9ECC7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67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47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58C8-7B7D-4DC5-46E7-AAC78515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Angrist (1990) Vietnam Draft on Lifetime 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40450-A9EA-C33B-BF0E-554310D4D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226393"/>
            <a:ext cx="10649505" cy="1500187"/>
          </a:xfrm>
        </p:spPr>
        <p:txBody>
          <a:bodyPr/>
          <a:lstStyle/>
          <a:p>
            <a:r>
              <a:rPr lang="en-US" dirty="0"/>
              <a:t>Using the randomized draft lottery as an instrument for endogenous military service</a:t>
            </a:r>
          </a:p>
        </p:txBody>
      </p:sp>
    </p:spTree>
    <p:extLst>
      <p:ext uri="{BB962C8B-B14F-4D97-AF65-F5344CB8AC3E}">
        <p14:creationId xmlns:p14="http://schemas.microsoft.com/office/powerpoint/2010/main" val="4066136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7D2A-A49A-97DA-FBAA-CCCE3764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1990 Lifetime Earnings and Military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70C4B-9E2F-8806-044E-4C156A348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364" y="1753953"/>
            <a:ext cx="6249272" cy="3362794"/>
          </a:xfrm>
        </p:spPr>
      </p:pic>
    </p:spTree>
    <p:extLst>
      <p:ext uri="{BB962C8B-B14F-4D97-AF65-F5344CB8AC3E}">
        <p14:creationId xmlns:p14="http://schemas.microsoft.com/office/powerpoint/2010/main" val="3921912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C7B8-2EEF-4495-F0E9-0D7657B6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1990 Lifetime Earnings and Military Service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1DC61-7B4E-EB9B-98F5-AE4181B5DE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u="sng" dirty="0"/>
                  <a:t>Motivation</a:t>
                </a:r>
                <a:r>
                  <a:rPr lang="en-US" dirty="0"/>
                  <a:t>: the military teaches you discipline, how to work in a team, and work ethic…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E84A27"/>
                    </a:solidFill>
                  </a:rPr>
                  <a:t>But</a:t>
                </a:r>
                <a:r>
                  <a:rPr lang="en-US" dirty="0"/>
                  <a:t> it takes you away from developing human capital by pursuing higher education</a:t>
                </a:r>
                <a:endParaRPr lang="en-US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u="sng" dirty="0"/>
                  <a:t>Question</a:t>
                </a:r>
                <a:r>
                  <a:rPr lang="en-US" dirty="0"/>
                  <a:t>: What is the effect of military service on lifetime earnings?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Earnings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MilitaryService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Identification issue</a:t>
                </a:r>
                <a:r>
                  <a:rPr lang="en-US" dirty="0"/>
                  <a:t>: military service is endogenous (a choice)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1DC61-7B4E-EB9B-98F5-AE4181B5DE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59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0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5BE-08BC-3C53-DDDD-C3DCFD66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1990 Lifetime Earnings and Military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37DE-6135-D3C9-C564-9E72742F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3000"/>
            <a:ext cx="10835937" cy="4778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Institutional background</a:t>
            </a:r>
            <a:r>
              <a:rPr lang="en-US" dirty="0"/>
              <a:t>: during the Vietnam war, the draft was randomized like a lottery.</a:t>
            </a:r>
          </a:p>
          <a:p>
            <a:r>
              <a:rPr lang="en-US" dirty="0"/>
              <a:t>Random Sequence Numbers (RSN) that ranged from 1-365 were assigned to male cohorts eligible for the draft based on their birthdates</a:t>
            </a:r>
          </a:p>
          <a:p>
            <a:r>
              <a:rPr lang="en-US" dirty="0"/>
              <a:t>Men were conscripted by RSN up to a ceiling (1-195 in 1970, 1-125 in 1971, 1-95 in 1972)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Empirical Strategy</a:t>
            </a:r>
            <a:r>
              <a:rPr lang="en-US" dirty="0"/>
              <a:t>:</a:t>
            </a:r>
            <a:r>
              <a:rPr lang="en-US" u="sng" dirty="0"/>
              <a:t> </a:t>
            </a:r>
          </a:p>
          <a:p>
            <a:r>
              <a:rPr lang="en-US" dirty="0"/>
              <a:t>Use randomly assigned RSNs to as an instrument for military service</a:t>
            </a:r>
          </a:p>
        </p:txBody>
      </p:sp>
    </p:spTree>
    <p:extLst>
      <p:ext uri="{BB962C8B-B14F-4D97-AF65-F5344CB8AC3E}">
        <p14:creationId xmlns:p14="http://schemas.microsoft.com/office/powerpoint/2010/main" val="16314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13C2-D77C-689B-00EC-E8B2A88E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1990 Lifetime Earnings and Military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25E9-4474-8035-9B41-AAD19E33F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Findings:</a:t>
            </a:r>
          </a:p>
          <a:p>
            <a:r>
              <a:rPr lang="en-US" b="1" dirty="0">
                <a:solidFill>
                  <a:srgbClr val="E84A27"/>
                </a:solidFill>
              </a:rPr>
              <a:t>White</a:t>
            </a:r>
            <a:r>
              <a:rPr lang="en-US" dirty="0"/>
              <a:t> Vietnam war veterans had about </a:t>
            </a:r>
            <a:r>
              <a:rPr lang="en-US" b="1" dirty="0">
                <a:solidFill>
                  <a:srgbClr val="E84A27"/>
                </a:solidFill>
              </a:rPr>
              <a:t>15% less </a:t>
            </a:r>
            <a:r>
              <a:rPr lang="en-US" dirty="0"/>
              <a:t>lifetime earnings than comparable nonveterans</a:t>
            </a:r>
          </a:p>
          <a:p>
            <a:endParaRPr lang="en-US" dirty="0"/>
          </a:p>
          <a:p>
            <a:r>
              <a:rPr lang="en-US" b="1" dirty="0">
                <a:solidFill>
                  <a:srgbClr val="E84A27"/>
                </a:solidFill>
              </a:rPr>
              <a:t>Non-white</a:t>
            </a:r>
            <a:r>
              <a:rPr lang="en-US" dirty="0"/>
              <a:t> Vietnam war veterans did </a:t>
            </a:r>
            <a:r>
              <a:rPr lang="en-US" b="1" dirty="0">
                <a:solidFill>
                  <a:srgbClr val="E84A27"/>
                </a:solidFill>
              </a:rPr>
              <a:t>no</a:t>
            </a:r>
            <a:r>
              <a:rPr lang="en-US" dirty="0"/>
              <a:t>t have a </a:t>
            </a:r>
            <a:r>
              <a:rPr lang="en-US" b="1" dirty="0">
                <a:solidFill>
                  <a:srgbClr val="E84A27"/>
                </a:solidFill>
              </a:rPr>
              <a:t>statistically significant difference</a:t>
            </a:r>
            <a:r>
              <a:rPr lang="en-US" dirty="0"/>
              <a:t> in lifetime earnings relative to comparable group</a:t>
            </a:r>
          </a:p>
        </p:txBody>
      </p:sp>
    </p:spTree>
    <p:extLst>
      <p:ext uri="{BB962C8B-B14F-4D97-AF65-F5344CB8AC3E}">
        <p14:creationId xmlns:p14="http://schemas.microsoft.com/office/powerpoint/2010/main" val="1113970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07EA-645E-21EF-5484-080F7B6C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(1990) </a:t>
            </a:r>
            <a:r>
              <a:rPr lang="en-US" dirty="0" err="1"/>
              <a:t>Asm</a:t>
            </a:r>
            <a:r>
              <a:rPr lang="en-US" dirty="0"/>
              <a:t>. 1) SUTVA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9AA0-8681-3634-0CF4-603B85F5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No draft spillovers</a:t>
            </a:r>
            <a:r>
              <a:rPr lang="en-US" dirty="0"/>
              <a:t>:</a:t>
            </a:r>
          </a:p>
          <a:p>
            <a:r>
              <a:rPr lang="en-US" dirty="0"/>
              <a:t>An individual being drafted did not cause another to </a:t>
            </a:r>
            <a:r>
              <a:rPr lang="en-US" b="1" i="1" dirty="0">
                <a:solidFill>
                  <a:srgbClr val="E84A27"/>
                </a:solidFill>
              </a:rPr>
              <a:t>enlist</a:t>
            </a:r>
            <a:r>
              <a:rPr lang="en-US" i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A violation story</a:t>
            </a:r>
            <a:r>
              <a:rPr lang="en-US" dirty="0"/>
              <a:t>:</a:t>
            </a:r>
          </a:p>
          <a:p>
            <a:r>
              <a:rPr lang="en-US" dirty="0"/>
              <a:t>Imagine young adult brothers, and the younger gets conscripted</a:t>
            </a:r>
          </a:p>
          <a:p>
            <a:r>
              <a:rPr lang="en-US" dirty="0"/>
              <a:t>The older enlisting because his younger brother was drafted would violate SUTVA</a:t>
            </a:r>
          </a:p>
          <a:p>
            <a:pPr marL="0" indent="0">
              <a:buNone/>
            </a:pPr>
            <a:r>
              <a:rPr lang="en-US" dirty="0"/>
              <a:t>Did this happen? </a:t>
            </a:r>
          </a:p>
          <a:p>
            <a:r>
              <a:rPr lang="en-US" dirty="0"/>
              <a:t>Almost certainly.</a:t>
            </a:r>
          </a:p>
          <a:p>
            <a:pPr marL="0" indent="0">
              <a:buNone/>
            </a:pPr>
            <a:r>
              <a:rPr lang="en-US" dirty="0"/>
              <a:t>Is it an identification threat? </a:t>
            </a:r>
          </a:p>
          <a:p>
            <a:r>
              <a:rPr lang="en-US" dirty="0"/>
              <a:t>Only if there was nontrivial amount of occurrences (ask the data)</a:t>
            </a:r>
          </a:p>
        </p:txBody>
      </p:sp>
    </p:spTree>
    <p:extLst>
      <p:ext uri="{BB962C8B-B14F-4D97-AF65-F5344CB8AC3E}">
        <p14:creationId xmlns:p14="http://schemas.microsoft.com/office/powerpoint/2010/main" val="32670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76DD-BD2E-8A5F-BAC4-E9E0F22D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(1990) </a:t>
            </a:r>
            <a:r>
              <a:rPr lang="en-US" dirty="0" err="1"/>
              <a:t>Asm</a:t>
            </a:r>
            <a:r>
              <a:rPr lang="en-US" dirty="0"/>
              <a:t>. 2)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294E3-9BA5-12F4-D32C-7498C3CE5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assignment of draft RSNs were randomly assigned based on:</a:t>
                </a:r>
              </a:p>
              <a:p>
                <a:r>
                  <a:rPr lang="en-US" dirty="0"/>
                  <a:t>Birthdates</a:t>
                </a:r>
              </a:p>
              <a:p>
                <a:pPr marL="0" indent="0">
                  <a:buNone/>
                </a:pPr>
                <a:r>
                  <a:rPr lang="en-US" dirty="0"/>
                  <a:t>Not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military service probability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potential earnings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the instrument is </a:t>
                </a:r>
                <a:r>
                  <a:rPr lang="en-US" b="1" dirty="0">
                    <a:solidFill>
                      <a:srgbClr val="E84A27"/>
                    </a:solidFill>
                  </a:rPr>
                  <a:t>as good as randomly assigned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294E3-9BA5-12F4-D32C-7498C3CE5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13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2355-321F-E1D8-2917-867870F5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(1990) </a:t>
            </a:r>
            <a:r>
              <a:rPr lang="en-US" dirty="0" err="1"/>
              <a:t>Asm</a:t>
            </a:r>
            <a:r>
              <a:rPr lang="en-US" dirty="0"/>
              <a:t>. 3) Inclusion Restriction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F2D3-5974-D8E3-7CEC-90FD4474C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 the RSNs strong predictors of the average probability of military service?</a:t>
            </a:r>
          </a:p>
          <a:p>
            <a:r>
              <a:rPr lang="en-US" dirty="0"/>
              <a:t>Lower RSNs were more likely to be conscripted</a:t>
            </a:r>
          </a:p>
          <a:p>
            <a:r>
              <a:rPr lang="en-US" dirty="0"/>
              <a:t>Intuitively, yes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Violation Story</a:t>
            </a:r>
          </a:p>
          <a:p>
            <a:r>
              <a:rPr lang="en-US" dirty="0"/>
              <a:t>If everyone in the draft-eligible cohort enlisted anyway, then no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testable in the data</a:t>
            </a:r>
          </a:p>
        </p:txBody>
      </p:sp>
    </p:spTree>
    <p:extLst>
      <p:ext uri="{BB962C8B-B14F-4D97-AF65-F5344CB8AC3E}">
        <p14:creationId xmlns:p14="http://schemas.microsoft.com/office/powerpoint/2010/main" val="147842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4232-1C8A-73D6-8BB5-BB632385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C3A27-A58F-D060-7FD1-AF78EAF90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housing bubble on college attendance</a:t>
            </a:r>
          </a:p>
        </p:txBody>
      </p:sp>
    </p:spTree>
    <p:extLst>
      <p:ext uri="{BB962C8B-B14F-4D97-AF65-F5344CB8AC3E}">
        <p14:creationId xmlns:p14="http://schemas.microsoft.com/office/powerpoint/2010/main" val="2267645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485F-86A9-56CE-2EFE-D4C067E0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(1990) </a:t>
            </a:r>
            <a:r>
              <a:rPr lang="en-US" dirty="0" err="1"/>
              <a:t>Asm</a:t>
            </a:r>
            <a:r>
              <a:rPr lang="en-US" dirty="0"/>
              <a:t>. 4) Exclusion Restriction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7EC5-5143-9992-4BE2-DE1B68FF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low lottery number does not directly affect lifetime earnings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Violation Story</a:t>
            </a:r>
          </a:p>
          <a:p>
            <a:r>
              <a:rPr lang="en-US" dirty="0"/>
              <a:t>Having a low RSN induced individuals to avoid the draft via college</a:t>
            </a:r>
          </a:p>
          <a:p>
            <a:r>
              <a:rPr lang="en-US" dirty="0"/>
              <a:t>Therefore, affecting lifetime earnings potential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Test:</a:t>
            </a:r>
          </a:p>
          <a:p>
            <a:r>
              <a:rPr lang="en-US" dirty="0"/>
              <a:t>Microdata RSNs are predictive of </a:t>
            </a:r>
            <a:r>
              <a:rPr lang="en-US" b="1" dirty="0"/>
              <a:t>only</a:t>
            </a:r>
            <a:r>
              <a:rPr lang="en-US" dirty="0"/>
              <a:t> military service</a:t>
            </a:r>
          </a:p>
        </p:txBody>
      </p:sp>
    </p:spTree>
    <p:extLst>
      <p:ext uri="{BB962C8B-B14F-4D97-AF65-F5344CB8AC3E}">
        <p14:creationId xmlns:p14="http://schemas.microsoft.com/office/powerpoint/2010/main" val="42362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5A6B-0E67-A718-3EB6-9A0D998F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(1990) </a:t>
            </a:r>
            <a:r>
              <a:rPr lang="en-US" dirty="0" err="1"/>
              <a:t>Asm</a:t>
            </a:r>
            <a:r>
              <a:rPr lang="en-US" dirty="0"/>
              <a:t>. 5) Monotonicity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E092-D21D-6114-F9D2-38575ABD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 out </a:t>
            </a:r>
            <a:r>
              <a:rPr lang="en-US" dirty="0" err="1"/>
              <a:t>defiers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“I’m going to enlist to protect my homeland!”</a:t>
            </a:r>
          </a:p>
          <a:p>
            <a:r>
              <a:rPr lang="en-US" dirty="0"/>
              <a:t>Gets called for draft</a:t>
            </a:r>
          </a:p>
          <a:p>
            <a:r>
              <a:rPr lang="en-US" dirty="0"/>
              <a:t>“Now I am not going to because you are forcing me to…”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maybe happened, but if it did only an inconsequential amount</a:t>
            </a:r>
          </a:p>
        </p:txBody>
      </p:sp>
    </p:spTree>
    <p:extLst>
      <p:ext uri="{BB962C8B-B14F-4D97-AF65-F5344CB8AC3E}">
        <p14:creationId xmlns:p14="http://schemas.microsoft.com/office/powerpoint/2010/main" val="984861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3BE5-8C33-F8A8-9BB2-56EAFC93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Angrist (1990) Internal and External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E67C-58CA-BC80-808E-326CFAA02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Internal validity</a:t>
            </a:r>
          </a:p>
          <a:p>
            <a:r>
              <a:rPr lang="en-US" dirty="0"/>
              <a:t>Assumptions 1-5 seem to be satisfied</a:t>
            </a:r>
          </a:p>
          <a:p>
            <a:r>
              <a:rPr lang="en-US" dirty="0"/>
              <a:t>Therefore, empirical strategy identifies a causal effect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External Validity</a:t>
            </a:r>
          </a:p>
          <a:p>
            <a:r>
              <a:rPr lang="en-US" dirty="0"/>
              <a:t>The majority in the military during the Vietnam war chose to be there</a:t>
            </a:r>
          </a:p>
          <a:p>
            <a:r>
              <a:rPr lang="en-US" dirty="0"/>
              <a:t>IV only estimates the subpopulation that were drafted</a:t>
            </a:r>
          </a:p>
          <a:p>
            <a:r>
              <a:rPr lang="en-US" dirty="0"/>
              <a:t>Might not represent non-drafted veterans (e.g. Gulf war)</a:t>
            </a:r>
          </a:p>
        </p:txBody>
      </p:sp>
    </p:spTree>
    <p:extLst>
      <p:ext uri="{BB962C8B-B14F-4D97-AF65-F5344CB8AC3E}">
        <p14:creationId xmlns:p14="http://schemas.microsoft.com/office/powerpoint/2010/main" val="38450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715D-E794-0473-C523-6F563CEE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(1993/5) College Proximity and Returns to Schooling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B0CFE-8621-6ED9-80E8-CEB46855F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local</a:t>
            </a:r>
            <a:r>
              <a:rPr lang="en-US" dirty="0"/>
              <a:t> part of LATE is all about the compliers</a:t>
            </a:r>
          </a:p>
        </p:txBody>
      </p:sp>
    </p:spTree>
    <p:extLst>
      <p:ext uri="{BB962C8B-B14F-4D97-AF65-F5344CB8AC3E}">
        <p14:creationId xmlns:p14="http://schemas.microsoft.com/office/powerpoint/2010/main" val="3603460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AFE9-B1DC-CDEE-EF52-60471E31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2900"/>
            <a:ext cx="10709635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Card (1993) College Proximity on Schooling Returns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53FC6-585B-A8F7-2CD0-B693E01DF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397" y="1143000"/>
            <a:ext cx="5199206" cy="4584700"/>
          </a:xfrm>
        </p:spPr>
      </p:pic>
    </p:spTree>
    <p:extLst>
      <p:ext uri="{BB962C8B-B14F-4D97-AF65-F5344CB8AC3E}">
        <p14:creationId xmlns:p14="http://schemas.microsoft.com/office/powerpoint/2010/main" val="2538802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2814-B178-ABC1-73D4-DA9DC1C4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 (1993) College Proximity on Schooling Returns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AD3B7-E394-5F5D-CAF7-25B7BE83F9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(Age old) </a:t>
                </a:r>
                <a:r>
                  <a:rPr lang="en-US" u="sng" dirty="0"/>
                  <a:t>Question</a:t>
                </a:r>
                <a:r>
                  <a:rPr lang="en-US" dirty="0"/>
                  <a:t>: What are the returns to schooling on wages?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u="sng" dirty="0"/>
                  <a:t>Identification issue</a:t>
                </a:r>
                <a:r>
                  <a:rPr lang="en-US" dirty="0"/>
                  <a:t>: years of schooling is a function of unobserved ability</a:t>
                </a:r>
              </a:p>
              <a:p>
                <a:r>
                  <a:rPr lang="en-US" u="sng" dirty="0"/>
                  <a:t>Institutional knowledge</a:t>
                </a:r>
                <a:r>
                  <a:rPr lang="en-US" dirty="0"/>
                  <a:t>: Having a 4-year university in one’s county can reduce living expenses by permitting students to live at home</a:t>
                </a:r>
              </a:p>
              <a:p>
                <a:r>
                  <a:rPr lang="en-US" u="sng" dirty="0"/>
                  <a:t>Empirical strategy</a:t>
                </a:r>
                <a:r>
                  <a:rPr lang="en-US" dirty="0"/>
                  <a:t>: instrument schooling with an indicator for an accredited 4-year university one’s county</a:t>
                </a:r>
                <a:endParaRPr lang="en-US" u="sng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AD3B7-E394-5F5D-CAF7-25B7BE83F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b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04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322F-66D0-5F3E-25A8-BC5ACA8A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 (1993) </a:t>
            </a:r>
            <a:r>
              <a:rPr lang="en-US" dirty="0" err="1"/>
              <a:t>Asm</a:t>
            </a:r>
            <a:r>
              <a:rPr lang="en-US" dirty="0"/>
              <a:t>. 1) SUTVA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FD02-4BFC-DFB3-EA54-44096AD1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Require treatment of one student to not affect the treatment of another</a:t>
            </a:r>
          </a:p>
          <a:p>
            <a:r>
              <a:rPr lang="en-US" dirty="0"/>
              <a:t>Does a student going to college in one county affect another student’s decision to go college in another county?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Probably not</a:t>
            </a:r>
          </a:p>
        </p:txBody>
      </p:sp>
    </p:spTree>
    <p:extLst>
      <p:ext uri="{BB962C8B-B14F-4D97-AF65-F5344CB8AC3E}">
        <p14:creationId xmlns:p14="http://schemas.microsoft.com/office/powerpoint/2010/main" val="3941925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EC4D-BC6A-05A6-F2B2-99CB00AE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 (1993) </a:t>
            </a:r>
            <a:r>
              <a:rPr lang="en-US" dirty="0" err="1"/>
              <a:t>Asm</a:t>
            </a:r>
            <a:r>
              <a:rPr lang="en-US" dirty="0"/>
              <a:t>. 2)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62FB9D-0901-9149-42FC-20250B8BE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Is being a student in a county with a 4-year college random?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E84A27"/>
                    </a:solidFill>
                  </a:rPr>
                  <a:t>Violation Story</a:t>
                </a:r>
              </a:p>
              <a:p>
                <a:r>
                  <a:rPr lang="en-US" dirty="0"/>
                  <a:t>Parents education-level is an omitted variable that likely affects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Higher educated parents may have a higher probability of living in a county with a 4-year university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control for family background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62FB9D-0901-9149-42FC-20250B8BE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1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12D1-8C53-9993-6485-81EA1E5E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 (1993) </a:t>
            </a:r>
            <a:r>
              <a:rPr lang="en-US" dirty="0" err="1"/>
              <a:t>Asm</a:t>
            </a:r>
            <a:r>
              <a:rPr lang="en-US" dirty="0"/>
              <a:t>. 3) Inclusion Restriction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5F98-7DC0-CF75-E7CD-2AD55C04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Does the presence of a college in one’s county predict level of education?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Yes, highly educated counties tend to have higher levels of student educational attainment.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tested in the data, nonetheless</a:t>
            </a:r>
          </a:p>
        </p:txBody>
      </p:sp>
    </p:spTree>
    <p:extLst>
      <p:ext uri="{BB962C8B-B14F-4D97-AF65-F5344CB8AC3E}">
        <p14:creationId xmlns:p14="http://schemas.microsoft.com/office/powerpoint/2010/main" val="658396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3D95-2A3F-D318-5AA8-447B0271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 (1993) </a:t>
            </a:r>
            <a:r>
              <a:rPr lang="en-US" dirty="0" err="1"/>
              <a:t>Asm</a:t>
            </a:r>
            <a:r>
              <a:rPr lang="en-US" dirty="0"/>
              <a:t>. 4) Exclusion Restriction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EEAF-0CB1-5C7F-0A7E-81742DBA1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Can having a college in the county affect wages through alternative channels other than an individual’s educational attainment?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following general equilibrium effect:</a:t>
            </a:r>
          </a:p>
          <a:p>
            <a:r>
              <a:rPr lang="en-US" dirty="0"/>
              <a:t>If counties with a college have a higher educated workforce </a:t>
            </a:r>
          </a:p>
          <a:p>
            <a:r>
              <a:rPr lang="en-US" dirty="0"/>
              <a:t>Company demand for workers increases</a:t>
            </a:r>
          </a:p>
          <a:p>
            <a:r>
              <a:rPr lang="en-US" dirty="0"/>
              <a:t>Average wages in higher educated areas will the be higher</a:t>
            </a:r>
          </a:p>
          <a:p>
            <a:r>
              <a:rPr lang="en-US" dirty="0"/>
              <a:t>Then the same worker would earn more with a college-in-the-county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>
                <a:solidFill>
                  <a:srgbClr val="E84A27"/>
                </a:solidFill>
              </a:rPr>
              <a:t>violation story</a:t>
            </a:r>
            <a:r>
              <a:rPr lang="en-US" dirty="0"/>
              <a:t> is supported in the data</a:t>
            </a:r>
          </a:p>
        </p:txBody>
      </p:sp>
    </p:spTree>
    <p:extLst>
      <p:ext uri="{BB962C8B-B14F-4D97-AF65-F5344CB8AC3E}">
        <p14:creationId xmlns:p14="http://schemas.microsoft.com/office/powerpoint/2010/main" val="91921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FDD5-82D1-7E03-3D35-F2DE526C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2900"/>
            <a:ext cx="10986857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The 2000s housing bubble affected a subset of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890A-B44A-994A-F8B9-99A6EC31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844814" cy="45854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2000s housing bubble induced </a:t>
            </a:r>
          </a:p>
          <a:p>
            <a:r>
              <a:rPr lang="en-US" dirty="0"/>
              <a:t>(mostly) </a:t>
            </a:r>
            <a:r>
              <a:rPr lang="en-US" b="1" dirty="0">
                <a:solidFill>
                  <a:srgbClr val="E84A27"/>
                </a:solidFill>
              </a:rPr>
              <a:t>male</a:t>
            </a:r>
            <a:r>
              <a:rPr lang="en-US" dirty="0"/>
              <a:t> high school graduates considering </a:t>
            </a:r>
            <a:r>
              <a:rPr lang="en-US" b="1" dirty="0">
                <a:solidFill>
                  <a:srgbClr val="E84A27"/>
                </a:solidFill>
              </a:rPr>
              <a:t>community college</a:t>
            </a:r>
          </a:p>
          <a:p>
            <a:r>
              <a:rPr lang="en-US" dirty="0"/>
              <a:t>into the </a:t>
            </a:r>
            <a:r>
              <a:rPr lang="en-US" b="1" dirty="0">
                <a:solidFill>
                  <a:srgbClr val="E84A27"/>
                </a:solidFill>
              </a:rPr>
              <a:t>construction</a:t>
            </a:r>
            <a:r>
              <a:rPr lang="en-US" dirty="0"/>
              <a:t> industry (they did not pursue higher education)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Recent HS graduates intending to do a bachelor’s degree were unaffected</a:t>
            </a:r>
          </a:p>
          <a:p>
            <a:r>
              <a:rPr lang="en-US" dirty="0"/>
              <a:t>Bachelor degree bound individuals did not respond to size of the local bubble as those who were associate degree bound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5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ADB3-6961-78BF-D281-6436C10B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 (1993) </a:t>
            </a:r>
            <a:r>
              <a:rPr lang="en-US" dirty="0" err="1"/>
              <a:t>Asm</a:t>
            </a:r>
            <a:r>
              <a:rPr lang="en-US" dirty="0"/>
              <a:t>. 5) Monotonicity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7FE9-5ADB-8A16-F4CC-66A57BD1A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3000"/>
            <a:ext cx="10728489" cy="45854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Are there </a:t>
            </a:r>
            <a:r>
              <a:rPr lang="en-US" dirty="0" err="1"/>
              <a:t>defiers</a:t>
            </a:r>
            <a:r>
              <a:rPr lang="en-US" dirty="0"/>
              <a:t>? </a:t>
            </a:r>
          </a:p>
          <a:p>
            <a:r>
              <a:rPr lang="en-US" dirty="0"/>
              <a:t>Are there students who </a:t>
            </a:r>
            <a:r>
              <a:rPr lang="en-US" b="1" dirty="0">
                <a:solidFill>
                  <a:srgbClr val="E84A27"/>
                </a:solidFill>
              </a:rPr>
              <a:t>would go</a:t>
            </a:r>
            <a:r>
              <a:rPr lang="en-US" b="1" dirty="0"/>
              <a:t> </a:t>
            </a:r>
            <a:r>
              <a:rPr lang="en-US" dirty="0"/>
              <a:t>to college if there </a:t>
            </a:r>
            <a:r>
              <a:rPr lang="en-US" b="1" dirty="0">
                <a:solidFill>
                  <a:srgbClr val="E84A27"/>
                </a:solidFill>
              </a:rPr>
              <a:t>was not</a:t>
            </a:r>
            <a:r>
              <a:rPr lang="en-US" dirty="0"/>
              <a:t> a college in their county but </a:t>
            </a:r>
            <a:r>
              <a:rPr lang="en-US" b="1" dirty="0">
                <a:solidFill>
                  <a:srgbClr val="E84A27"/>
                </a:solidFill>
              </a:rPr>
              <a:t>would not go</a:t>
            </a:r>
            <a:r>
              <a:rPr lang="en-US" dirty="0"/>
              <a:t> if there </a:t>
            </a:r>
            <a:r>
              <a:rPr lang="en-US" b="1" dirty="0">
                <a:solidFill>
                  <a:srgbClr val="E84A27"/>
                </a:solidFill>
              </a:rPr>
              <a:t>was</a:t>
            </a:r>
            <a:r>
              <a:rPr lang="en-US" dirty="0"/>
              <a:t> a college in their county?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Violation Story</a:t>
            </a:r>
            <a:r>
              <a:rPr lang="en-US" dirty="0"/>
              <a:t>: Maybe. </a:t>
            </a:r>
          </a:p>
          <a:p>
            <a:r>
              <a:rPr lang="en-US" dirty="0"/>
              <a:t>If counties with a college have better economic opportunities for those without college degrees</a:t>
            </a:r>
          </a:p>
          <a:p>
            <a:pPr marL="0" indent="0">
              <a:buNone/>
            </a:pPr>
            <a:r>
              <a:rPr lang="en-US" dirty="0"/>
              <a:t>This is a very difficult narrative to test; it is a question being asked in research at the forefront of economic knowledge </a:t>
            </a:r>
          </a:p>
        </p:txBody>
      </p:sp>
    </p:spTree>
    <p:extLst>
      <p:ext uri="{BB962C8B-B14F-4D97-AF65-F5344CB8AC3E}">
        <p14:creationId xmlns:p14="http://schemas.microsoft.com/office/powerpoint/2010/main" val="38548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A1A8-D924-4712-F3DD-19FDBBAF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 (1993) Internal and External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90F8-1882-3DC6-5FC9-14C198FF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Internal validity</a:t>
            </a:r>
            <a:r>
              <a:rPr lang="en-US" dirty="0"/>
              <a:t>: is causality identified?</a:t>
            </a:r>
          </a:p>
          <a:p>
            <a:r>
              <a:rPr lang="en-US" dirty="0"/>
              <a:t>The exclusion restriction and monotonicity assumptions might be violated</a:t>
            </a:r>
          </a:p>
          <a:p>
            <a:r>
              <a:rPr lang="en-US" dirty="0"/>
              <a:t>Maybe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External validity</a:t>
            </a:r>
            <a:r>
              <a:rPr lang="en-US" dirty="0"/>
              <a:t>: Assuming results are causal, do they apply generally?</a:t>
            </a:r>
          </a:p>
          <a:p>
            <a:r>
              <a:rPr lang="en-US" dirty="0"/>
              <a:t>The people responding to the hypothesized causal mechanism of reduced living expenses likely do not reflect the average college educated worker</a:t>
            </a:r>
          </a:p>
        </p:txBody>
      </p:sp>
    </p:spTree>
    <p:extLst>
      <p:ext uri="{BB962C8B-B14F-4D97-AF65-F5344CB8AC3E}">
        <p14:creationId xmlns:p14="http://schemas.microsoft.com/office/powerpoint/2010/main" val="68762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0F75-E3DB-8F41-A7F6-3B2EB64F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 (1993)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D1FC-F725-96F2-8D94-9B19CFA3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do it!</a:t>
            </a:r>
          </a:p>
        </p:txBody>
      </p:sp>
    </p:spTree>
    <p:extLst>
      <p:ext uri="{BB962C8B-B14F-4D97-AF65-F5344CB8AC3E}">
        <p14:creationId xmlns:p14="http://schemas.microsoft.com/office/powerpoint/2010/main" val="180007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078-D1C0-1D85-014F-E0C3267A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1353800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The 2000s housing bubble affected a subset of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98FB-13CB-7CFE-BBC2-0CC3F8514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431"/>
            <a:ext cx="10515600" cy="4585447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773AB5-74A6-1BE9-9DFD-5B00F72A2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384"/>
              </p:ext>
            </p:extLst>
          </p:nvPr>
        </p:nvGraphicFramePr>
        <p:xfrm>
          <a:off x="1101756" y="1138431"/>
          <a:ext cx="9988488" cy="44797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7122">
                  <a:extLst>
                    <a:ext uri="{9D8B030D-6E8A-4147-A177-3AD203B41FA5}">
                      <a16:colId xmlns:a16="http://schemas.microsoft.com/office/drawing/2014/main" val="227364151"/>
                    </a:ext>
                  </a:extLst>
                </a:gridCol>
                <a:gridCol w="2497122">
                  <a:extLst>
                    <a:ext uri="{9D8B030D-6E8A-4147-A177-3AD203B41FA5}">
                      <a16:colId xmlns:a16="http://schemas.microsoft.com/office/drawing/2014/main" val="71594403"/>
                    </a:ext>
                  </a:extLst>
                </a:gridCol>
                <a:gridCol w="2497122">
                  <a:extLst>
                    <a:ext uri="{9D8B030D-6E8A-4147-A177-3AD203B41FA5}">
                      <a16:colId xmlns:a16="http://schemas.microsoft.com/office/drawing/2014/main" val="4211727234"/>
                    </a:ext>
                  </a:extLst>
                </a:gridCol>
                <a:gridCol w="2497122">
                  <a:extLst>
                    <a:ext uri="{9D8B030D-6E8A-4147-A177-3AD203B41FA5}">
                      <a16:colId xmlns:a16="http://schemas.microsoft.com/office/drawing/2014/main" val="4096704219"/>
                    </a:ext>
                  </a:extLst>
                </a:gridCol>
              </a:tblGrid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Age Group</a:t>
                      </a:r>
                    </a:p>
                  </a:txBody>
                  <a:tcP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Bachelor’s Degree</a:t>
                      </a:r>
                    </a:p>
                  </a:txBody>
                  <a:tcP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Males</a:t>
                      </a:r>
                    </a:p>
                  </a:txBody>
                  <a:tcP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Females</a:t>
                      </a:r>
                    </a:p>
                  </a:txBody>
                  <a:tcP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470313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Young students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70580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Young students</a:t>
                      </a: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7547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HS Graduates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Strongly affected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Weakly affected</a:t>
                      </a: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88066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HS Graduates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214214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Mid-Career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266169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Mid-Career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1407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Late-Career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35345"/>
                  </a:ext>
                </a:extLst>
              </a:tr>
              <a:tr h="497746">
                <a:tc>
                  <a:txBody>
                    <a:bodyPr/>
                    <a:lstStyle/>
                    <a:p>
                      <a:r>
                        <a:rPr lang="en-US" sz="2400" dirty="0"/>
                        <a:t>Late-Career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Unaffected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94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51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BE08-1A4D-C81D-A661-9A01F383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2901"/>
            <a:ext cx="11191043" cy="599492"/>
          </a:xfrm>
        </p:spPr>
        <p:txBody>
          <a:bodyPr>
            <a:normAutofit fontScale="90000"/>
          </a:bodyPr>
          <a:lstStyle/>
          <a:p>
            <a:r>
              <a:rPr lang="en-US" dirty="0"/>
              <a:t>The 2000s housing bubble affected a subset of people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6CFC40-8533-3DAD-B526-93201FC8312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43000"/>
                <a:ext cx="5395404" cy="4576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only for the subpopulation:</a:t>
                </a:r>
              </a:p>
              <a:p>
                <a:r>
                  <a:rPr lang="en-US" dirty="0"/>
                  <a:t>Male</a:t>
                </a:r>
              </a:p>
              <a:p>
                <a:r>
                  <a:rPr lang="en-US" dirty="0"/>
                  <a:t>Recent high school graduates</a:t>
                </a:r>
              </a:p>
              <a:p>
                <a:r>
                  <a:rPr lang="en-US" dirty="0"/>
                  <a:t>Not considering bachelor’s degree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cannot identify the </a:t>
                </a:r>
                <a:r>
                  <a:rPr lang="en-US" b="1" i="1" dirty="0">
                    <a:solidFill>
                      <a:srgbClr val="E84A27"/>
                    </a:solidFill>
                  </a:rPr>
                  <a:t>global</a:t>
                </a:r>
                <a:r>
                  <a:rPr lang="en-US" i="1" dirty="0"/>
                  <a:t> </a:t>
                </a:r>
                <a:r>
                  <a:rPr lang="en-US" dirty="0"/>
                  <a:t>average treatment effect </a:t>
                </a:r>
              </a:p>
              <a:p>
                <a:r>
                  <a:rPr lang="en-US" dirty="0"/>
                  <a:t>ATE, as discussed so far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6CFC40-8533-3DAD-B526-93201FC83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43000"/>
                <a:ext cx="5395404" cy="4576763"/>
              </a:xfrm>
              <a:blipFill>
                <a:blip r:embed="rId2"/>
                <a:stretch>
                  <a:fillRect l="-2373" t="-2267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5A9BED5-7EA5-A160-C24D-B1C1575412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514962"/>
            <a:ext cx="5181600" cy="3832839"/>
          </a:xfrm>
        </p:spPr>
      </p:pic>
    </p:spTree>
    <p:extLst>
      <p:ext uri="{BB962C8B-B14F-4D97-AF65-F5344CB8AC3E}">
        <p14:creationId xmlns:p14="http://schemas.microsoft.com/office/powerpoint/2010/main" val="118055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0B54-DB98-8744-E652-210D7409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Heterogenous Treatment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7F23B-64B4-E927-AB66-AAFF4E883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treatment affects individuals differently</a:t>
            </a:r>
          </a:p>
        </p:txBody>
      </p:sp>
    </p:spTree>
    <p:extLst>
      <p:ext uri="{BB962C8B-B14F-4D97-AF65-F5344CB8AC3E}">
        <p14:creationId xmlns:p14="http://schemas.microsoft.com/office/powerpoint/2010/main" val="284788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7C36-E40D-8575-0243-EE4183FA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Refresher in Potential Outcomes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439DD6-362E-4147-763E-F5AB9A62BB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43000"/>
                <a:ext cx="10702771" cy="4585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homogeneous treatment effects in potential outcomes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Regressions estimate: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Heterogeneous treatment effects in potential outcomes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Regressions estimate: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E84A27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Treatment effects differ for each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Average treatment effect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439DD6-362E-4147-763E-F5AB9A62B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43000"/>
                <a:ext cx="10702771" cy="4585447"/>
              </a:xfrm>
              <a:blipFill>
                <a:blip r:embed="rId2"/>
                <a:stretch>
                  <a:fillRect l="-1139" t="-3059" r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57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FE1A-26C9-E9AD-1310-2D027CFB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 questions under heterogeneous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6F74-C2B1-AAEF-AA2F-4F23B219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3000"/>
            <a:ext cx="11075633" cy="45854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each individual responds to treatment differently: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Q1) What is IV actually estimating?</a:t>
            </a:r>
          </a:p>
          <a:p>
            <a:r>
              <a:rPr lang="en-US" dirty="0"/>
              <a:t>Housing bubble only affected schooling choices for those considering community college, not those considering a bachelor’s degree.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Q2) What are the assumptions for IV to estimate a  causal affect?</a:t>
            </a:r>
          </a:p>
          <a:p>
            <a:r>
              <a:rPr lang="en-US" dirty="0"/>
              <a:t>Was the housing bubble randomly assigned? </a:t>
            </a:r>
          </a:p>
          <a:p>
            <a:r>
              <a:rPr lang="en-US" dirty="0"/>
              <a:t>Did the affected subpopulation all respond in the same direction?</a:t>
            </a:r>
          </a:p>
        </p:txBody>
      </p:sp>
    </p:spTree>
    <p:extLst>
      <p:ext uri="{BB962C8B-B14F-4D97-AF65-F5344CB8AC3E}">
        <p14:creationId xmlns:p14="http://schemas.microsoft.com/office/powerpoint/2010/main" val="415797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749</TotalTime>
  <Words>2297</Words>
  <Application>Microsoft Office PowerPoint</Application>
  <PresentationFormat>Widescreen</PresentationFormat>
  <Paragraphs>336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IV3 Local Average Treatment Effects</vt:lpstr>
      <vt:lpstr>Overview</vt:lpstr>
      <vt:lpstr>Motivation</vt:lpstr>
      <vt:lpstr>The 2000s housing bubble affected a subset of people</vt:lpstr>
      <vt:lpstr>The 2000s housing bubble affected a subset of people</vt:lpstr>
      <vt:lpstr>The 2000s housing bubble affected a subset of people</vt:lpstr>
      <vt:lpstr>Heterogenous Treatment Effects</vt:lpstr>
      <vt:lpstr>Refresher in Potential Outcomes Framework</vt:lpstr>
      <vt:lpstr>IV questions under heterogeneous treatment</vt:lpstr>
      <vt:lpstr>Internal vs. external validity matters with hetero. effects</vt:lpstr>
      <vt:lpstr>Hetero effects with IV in potential outcomes</vt:lpstr>
      <vt:lpstr>Local Average Treatment Effects</vt:lpstr>
      <vt:lpstr>Assumptions required to identify LATE</vt:lpstr>
      <vt:lpstr>1) Stable Unit Treatment Value Assumption</vt:lpstr>
      <vt:lpstr>2) Independence</vt:lpstr>
      <vt:lpstr>2) Independence</vt:lpstr>
      <vt:lpstr>3) Inclusion Restriction</vt:lpstr>
      <vt:lpstr>4) Exclusion Restriction</vt:lpstr>
      <vt:lpstr>5) Monotonicity</vt:lpstr>
      <vt:lpstr>5) Monotonicity: instrument compliance</vt:lpstr>
      <vt:lpstr>The Local Average Treatment Effect</vt:lpstr>
      <vt:lpstr>Angrist (1990) Vietnam Draft on Lifetime Earnings</vt:lpstr>
      <vt:lpstr>Angrist 1990 Lifetime Earnings and Military Service</vt:lpstr>
      <vt:lpstr>Angrist 1990 Lifetime Earnings and Military Service</vt:lpstr>
      <vt:lpstr>Angrist 1990 Lifetime Earnings and Military Service</vt:lpstr>
      <vt:lpstr>Angrist 1990 Lifetime Earnings and Military Service</vt:lpstr>
      <vt:lpstr>Angrist (1990) Asm. 1) SUTVA</vt:lpstr>
      <vt:lpstr>Angrist (1990) Asm. 2) Independence</vt:lpstr>
      <vt:lpstr>Angrist (1990) Asm. 3) Inclusion Restriction</vt:lpstr>
      <vt:lpstr>Angrist (1990) Asm. 4) Exclusion Restriction</vt:lpstr>
      <vt:lpstr>Angrist (1990) Asm. 5) Monotonicity</vt:lpstr>
      <vt:lpstr>Angrist (1990) Internal and External Validity</vt:lpstr>
      <vt:lpstr>Card (1993/5) College Proximity and Returns to Schooling</vt:lpstr>
      <vt:lpstr>Card (1993) College Proximity on Schooling Returns</vt:lpstr>
      <vt:lpstr>Card (1993) College Proximity on Schooling Returns</vt:lpstr>
      <vt:lpstr>Card (1993) Asm. 1) SUTVA</vt:lpstr>
      <vt:lpstr>Card (1993) Asm. 2) Independence</vt:lpstr>
      <vt:lpstr>Card (1993) Asm. 3) Inclusion Restriction</vt:lpstr>
      <vt:lpstr>Card (1993) Asm. 4) Exclusion Restriction</vt:lpstr>
      <vt:lpstr>Card (1993) Asm. 5) Monotonicity</vt:lpstr>
      <vt:lpstr>Card (1993) Internal and External Validity</vt:lpstr>
      <vt:lpstr>Card (1993) Replication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IV3 Local Average Treatment Effects</dc:title>
  <dc:creator>Oolman, Julian Wade</dc:creator>
  <cp:lastModifiedBy>Oolman, Julian Wade</cp:lastModifiedBy>
  <cp:revision>10</cp:revision>
  <dcterms:created xsi:type="dcterms:W3CDTF">2022-10-12T17:09:38Z</dcterms:created>
  <dcterms:modified xsi:type="dcterms:W3CDTF">2022-10-18T16:03:42Z</dcterms:modified>
</cp:coreProperties>
</file>