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5" r:id="rId8"/>
    <p:sldId id="267" r:id="rId9"/>
    <p:sldId id="268" r:id="rId10"/>
    <p:sldId id="262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IV4 Treatment on the Treated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237F-85A4-6ED3-9C87-488A8F9C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Finkelstein et al. (2012) The Oregon Health Insurance 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2714-8C76-FAF1-6D83-6DB64BFF4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effects of expanding health insurance access?</a:t>
            </a:r>
          </a:p>
        </p:txBody>
      </p:sp>
    </p:spTree>
    <p:extLst>
      <p:ext uri="{BB962C8B-B14F-4D97-AF65-F5344CB8AC3E}">
        <p14:creationId xmlns:p14="http://schemas.microsoft.com/office/powerpoint/2010/main" val="36131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6B6-BDA5-C20E-4F15-94E2B6F5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Finkelstein et al. (2012)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E8BD-246D-CCC8-F04C-BB403D03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2008, the Oregon state Medicaid was full. </a:t>
            </a:r>
          </a:p>
          <a:p>
            <a:r>
              <a:rPr lang="en-US" dirty="0"/>
              <a:t>The state then opened a limited number slots to low-income, uninsured adults.</a:t>
            </a:r>
          </a:p>
          <a:p>
            <a:r>
              <a:rPr lang="en-US" dirty="0"/>
              <a:t>Due to the number of openings, adults were selected by a lottery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all selected adults received Medicaid</a:t>
            </a:r>
          </a:p>
          <a:p>
            <a:r>
              <a:rPr lang="en-US" dirty="0"/>
              <a:t>Importantly, it was impossible for non-selected adults to start receiving the Oregon state Medicaid</a:t>
            </a:r>
          </a:p>
          <a:p>
            <a:r>
              <a:rPr lang="en-US" dirty="0"/>
              <a:t>Results with one-sided non-compliance</a:t>
            </a:r>
          </a:p>
        </p:txBody>
      </p:sp>
    </p:spTree>
    <p:extLst>
      <p:ext uri="{BB962C8B-B14F-4D97-AF65-F5344CB8AC3E}">
        <p14:creationId xmlns:p14="http://schemas.microsoft.com/office/powerpoint/2010/main" val="40902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F83F-8D14-296D-1431-7D12AE4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Finkelstein et al. (2012)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EEBF-4D89-7A54-68A2-7BE15FAF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the control group, the treatment group:</a:t>
            </a:r>
          </a:p>
          <a:p>
            <a:r>
              <a:rPr lang="en-US" dirty="0"/>
              <a:t>Were 25 percentage points (not %) more likely to have insurance</a:t>
            </a:r>
          </a:p>
          <a:p>
            <a:r>
              <a:rPr lang="en-US" dirty="0"/>
              <a:t>Higher healthcare utilization</a:t>
            </a:r>
          </a:p>
          <a:p>
            <a:endParaRPr lang="en-US" dirty="0"/>
          </a:p>
          <a:p>
            <a:r>
              <a:rPr lang="en-US" dirty="0"/>
              <a:t>Lower out-of-pocket expenditures</a:t>
            </a:r>
          </a:p>
          <a:p>
            <a:r>
              <a:rPr lang="en-US" dirty="0"/>
              <a:t>Lower medical debt</a:t>
            </a:r>
          </a:p>
          <a:p>
            <a:endParaRPr lang="en-US" dirty="0"/>
          </a:p>
          <a:p>
            <a:r>
              <a:rPr lang="en-US" dirty="0"/>
              <a:t>Better self-reported physical health</a:t>
            </a:r>
          </a:p>
          <a:p>
            <a:r>
              <a:rPr lang="en-US" dirty="0"/>
              <a:t>Better self-reported mental health</a:t>
            </a:r>
          </a:p>
        </p:txBody>
      </p:sp>
    </p:spTree>
    <p:extLst>
      <p:ext uri="{BB962C8B-B14F-4D97-AF65-F5344CB8AC3E}">
        <p14:creationId xmlns:p14="http://schemas.microsoft.com/office/powerpoint/2010/main" val="25675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318-4BA7-8315-7093-634B8924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ED8D-38EC-8A32-C5A1-AFE0140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next lecture: answer exam 1 practice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Instrumental variables in randomized experiments</a:t>
            </a:r>
          </a:p>
          <a:p>
            <a:r>
              <a:rPr lang="en-US" dirty="0"/>
              <a:t>Finkelstein et al. (2012) The Oregon Health Insurance Experiment</a:t>
            </a:r>
          </a:p>
          <a:p>
            <a:r>
              <a:rPr lang="en-US" dirty="0"/>
              <a:t>Coding: replicate parts of Finkelstein et al. (2012)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3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EEDC-B241-43E8-8B30-DF85AAFE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in Randomized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47EF4-C786-7F21-B8C8-79BCF1F3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compliance matters</a:t>
            </a:r>
          </a:p>
        </p:txBody>
      </p:sp>
    </p:spTree>
    <p:extLst>
      <p:ext uri="{BB962C8B-B14F-4D97-AF65-F5344CB8AC3E}">
        <p14:creationId xmlns:p14="http://schemas.microsoft.com/office/powerpoint/2010/main" val="16459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26D6-5877-33AB-524C-7A86B8A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from the previous lecture: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0C4C-537D-BC1F-4DA0-29C7BF6A5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/>
                  <a:t>Compliers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correctly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 err="1"/>
                  <a:t>Defiers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incorrectly 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 dirty="0"/>
                  <a:t>Never takers</a:t>
                </a:r>
                <a:r>
                  <a:rPr lang="en-US" dirty="0"/>
                  <a:t>: ignore instrument and are never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Always takers</a:t>
                </a:r>
                <a:r>
                  <a:rPr lang="en-US" dirty="0"/>
                  <a:t>: always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0C4C-537D-BC1F-4DA0-29C7BF6A5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35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A47615-FF92-2409-602B-5C3D7FA23F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Instrumental variables estimates a </a:t>
                </a:r>
                <a:r>
                  <a:rPr lang="en-US" b="1" i="1" dirty="0">
                    <a:solidFill>
                      <a:srgbClr val="E84A27"/>
                    </a:solidFill>
                  </a:rPr>
                  <a:t>local</a:t>
                </a:r>
                <a:r>
                  <a:rPr lang="en-US" b="1" i="1" dirty="0"/>
                  <a:t> </a:t>
                </a:r>
                <a:r>
                  <a:rPr lang="en-US" dirty="0"/>
                  <a:t>average treatment effect</a:t>
                </a:r>
              </a:p>
              <a:p>
                <a:r>
                  <a:rPr lang="en-US" dirty="0"/>
                  <a:t>Specifically, those whose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affected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(not everyone)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interpretation of LATE is the causal effect of </a:t>
                </a:r>
                <a:r>
                  <a:rPr lang="en-US" b="1" dirty="0"/>
                  <a:t>treatment</a:t>
                </a:r>
                <a:r>
                  <a:rPr lang="en-US" dirty="0"/>
                  <a:t> on the </a:t>
                </a:r>
                <a:r>
                  <a:rPr lang="en-US" b="1" dirty="0">
                    <a:solidFill>
                      <a:srgbClr val="E84A27"/>
                    </a:solidFill>
                  </a:rPr>
                  <a:t>compliant subpopulation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A47615-FF92-2409-602B-5C3D7FA23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FFD6-C7AA-155F-D3D2-7ED1EAA6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Noncompliance biases OLS causal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ACD78-DB66-1780-38FD-1FF45883C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a randomized experiment, you create control and treatment </a:t>
                </a:r>
                <a:r>
                  <a:rPr lang="en-US" b="1" dirty="0">
                    <a:solidFill>
                      <a:srgbClr val="E84A27"/>
                    </a:solidFill>
                  </a:rPr>
                  <a:t>groups</a:t>
                </a:r>
                <a:endParaRPr lang="en-US" dirty="0">
                  <a:solidFill>
                    <a:srgbClr val="E84A27"/>
                  </a:solidFill>
                </a:endParaRPr>
              </a:p>
              <a:p>
                <a:r>
                  <a:rPr lang="en-US" dirty="0"/>
                  <a:t>People in the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 group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i="1" dirty="0"/>
                  <a:t>offered</a:t>
                </a:r>
                <a:r>
                  <a:rPr lang="en-US" dirty="0"/>
                  <a:t> the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</a:t>
                </a:r>
              </a:p>
              <a:p>
                <a:r>
                  <a:rPr lang="en-US" dirty="0"/>
                  <a:t>People in the control group do not receive treatment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Q</a:t>
                </a:r>
                <a:r>
                  <a:rPr lang="en-US" dirty="0"/>
                  <a:t>: What if the treatment is refuse by people in the treatment group?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A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no longer estimates the causal effect of treatment because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were not treated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ACD78-DB66-1780-38FD-1FF45883C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  <a:blipFill>
                <a:blip r:embed="rId2"/>
                <a:stretch>
                  <a:fillRect l="-1217" t="-2922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4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2BF-6C13-D0DA-D857-86BBFA8B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889202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Non-compliance estimates are intent-to-treat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168F2-FD72-7567-07FE-DC969BF57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9850515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Instead,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estimates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intent-to-treat</a:t>
                </a:r>
                <a:r>
                  <a:rPr lang="en-US" b="1" dirty="0"/>
                  <a:t> </a:t>
                </a:r>
                <a:r>
                  <a:rPr lang="en-US" dirty="0"/>
                  <a:t>(ITT) effect </a:t>
                </a:r>
              </a:p>
              <a:p>
                <a:r>
                  <a:rPr lang="en-US" b="0" dirty="0"/>
                  <a:t>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𝐴𝑇𝐸</m:t>
                        </m:r>
                      </m:sup>
                    </m:sSup>
                  </m:oMath>
                </a14:m>
                <a:r>
                  <a:rPr lang="en-US" dirty="0"/>
                  <a:t>, it is still useful for policy-makers: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overall effect of running</a:t>
                </a:r>
                <a:r>
                  <a:rPr lang="en-US" b="1" i="1" dirty="0"/>
                  <a:t> the experiment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𝐼𝑇𝑇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reduced form </a:t>
                </a:r>
                <a:r>
                  <a:rPr lang="en-US" dirty="0"/>
                  <a:t>estimate</a:t>
                </a:r>
              </a:p>
              <a:p>
                <a:pPr marL="0" indent="0">
                  <a:buNone/>
                </a:pPr>
                <a:r>
                  <a:rPr lang="en-US" dirty="0"/>
                  <a:t>To obtain the treatment effect, we need an instrument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is:</a:t>
                </a:r>
              </a:p>
              <a:p>
                <a:r>
                  <a:rPr lang="en-US" dirty="0"/>
                  <a:t>(Random) “As good as randomly assigned”</a:t>
                </a:r>
              </a:p>
              <a:p>
                <a:r>
                  <a:rPr lang="en-US" dirty="0"/>
                  <a:t>(Inclusion) Predicts </a:t>
                </a:r>
                <a:r>
                  <a:rPr lang="en-US" b="1" dirty="0">
                    <a:solidFill>
                      <a:srgbClr val="E84A27"/>
                    </a:solidFill>
                  </a:rPr>
                  <a:t>taking</a:t>
                </a:r>
                <a:r>
                  <a:rPr lang="en-US" dirty="0"/>
                  <a:t> the treatment</a:t>
                </a:r>
              </a:p>
              <a:p>
                <a:r>
                  <a:rPr lang="en-US" dirty="0"/>
                  <a:t>(Exclusion)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only through </a:t>
                </a:r>
                <a:r>
                  <a:rPr lang="en-US" dirty="0"/>
                  <a:t>being assigned to the 			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168F2-FD72-7567-07FE-DC969BF57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9850515" cy="4585447"/>
              </a:xfrm>
              <a:blipFill>
                <a:blip r:embed="rId2"/>
                <a:stretch>
                  <a:fillRect l="-1300" t="-1729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B70-6D8A-B5A1-42C4-E8C30CEC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880324" cy="599492"/>
          </a:xfrm>
        </p:spPr>
        <p:txBody>
          <a:bodyPr>
            <a:normAutofit fontScale="90000"/>
          </a:bodyPr>
          <a:lstStyle/>
          <a:p>
            <a:r>
              <a:rPr lang="en-US" dirty="0"/>
              <a:t>Treatment assignment is a valid IV for being treated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BEAB-0CBA-D34B-3403-9E94AF38C7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Candidate IV: being assigned to the treatment group</a:t>
            </a:r>
          </a:p>
          <a:p>
            <a:r>
              <a:rPr lang="en-US" dirty="0"/>
              <a:t>(Random) It is randomly assigned by definition</a:t>
            </a:r>
          </a:p>
          <a:p>
            <a:r>
              <a:rPr lang="en-US" dirty="0"/>
              <a:t>(Inclusion) Only people in the treatment group are offered treatment</a:t>
            </a:r>
          </a:p>
          <a:p>
            <a:r>
              <a:rPr lang="en-US" dirty="0"/>
              <a:t>(Exclusion) Group assignment is unconditional on the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2CBE8-E96B-D05F-8816-8104D9AE66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Define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: treatment group indicator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: treated indicator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then estimate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from the 1</a:t>
                </a:r>
                <a:r>
                  <a:rPr lang="en-US" baseline="30000" dirty="0"/>
                  <a:t>st</a:t>
                </a:r>
                <a:r>
                  <a:rPr lang="en-US" dirty="0"/>
                  <a:t> stage: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2CBE8-E96B-D05F-8816-8104D9AE6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0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542DF-CEC6-401B-BF87-C35C5D687A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42901"/>
                <a:ext cx="11031245" cy="5994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stage identified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being assigned treatment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542DF-CEC6-401B-BF87-C35C5D687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42901"/>
                <a:ext cx="11031245" cy="599492"/>
              </a:xfrm>
              <a:blipFill>
                <a:blip r:embed="rId2"/>
                <a:stretch>
                  <a:fillRect l="-1934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641DF-B0E5-391E-5ACB-D5208375BE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know that </a:t>
                </a:r>
                <a:r>
                  <a:rPr lang="en-US" b="1" i="1" dirty="0"/>
                  <a:t>all</a:t>
                </a:r>
                <a:r>
                  <a:rPr lang="en-US" dirty="0"/>
                  <a:t> IV causal estimates are a local ATE</a:t>
                </a:r>
              </a:p>
              <a:p>
                <a:r>
                  <a:rPr lang="en-US" dirty="0"/>
                  <a:t>What specifically are we estimating?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first stage: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which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can be any value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641DF-B0E5-391E-5ACB-D5208375B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 r="-82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7F31C8-78CA-DC19-A87B-972F47066B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is defined</a:t>
                </a:r>
                <a:r>
                  <a:rPr lang="en-US" dirty="0"/>
                  <a:t> </a:t>
                </a:r>
                <a:r>
                  <a:rPr lang="en-US" b="1" dirty="0"/>
                  <a:t>only for</a:t>
                </a:r>
                <a:r>
                  <a:rPr lang="en-US" dirty="0"/>
                  <a:t> individuals </a:t>
                </a:r>
                <a:r>
                  <a:rPr lang="en-US" b="1" dirty="0">
                    <a:solidFill>
                      <a:srgbClr val="E84A27"/>
                    </a:solidFill>
                  </a:rPr>
                  <a:t>assigned</a:t>
                </a:r>
                <a:r>
                  <a:rPr lang="en-US" dirty="0"/>
                  <a:t> to the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</a:t>
                </a:r>
                <a:r>
                  <a:rPr lang="en-US" dirty="0"/>
                  <a:t> group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structural effect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Reduced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First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Stage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defined only for individuals assigned to treatment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7F31C8-78CA-DC19-A87B-972F47066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22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1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953F-5E2A-83C7-2744-8D53A45A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Effect on the Treated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8DD54-11F3-479E-E614-04856DB00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b="1" dirty="0">
                    <a:solidFill>
                      <a:srgbClr val="E84A27"/>
                    </a:solidFill>
                  </a:rPr>
                  <a:t>local</a:t>
                </a:r>
                <a:r>
                  <a:rPr lang="en-US" dirty="0"/>
                  <a:t> average treatment effect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only defined for treated individuals,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</a:t>
                </a:r>
              </a:p>
              <a:p>
                <a:r>
                  <a:rPr lang="en-US" dirty="0"/>
                  <a:t>treatment effect for all individuals that look like the treatment group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“</a:t>
                </a:r>
                <a:r>
                  <a:rPr lang="en-US" i="1" dirty="0"/>
                  <a:t>treatment effect on the treated</a:t>
                </a:r>
                <a:r>
                  <a:rPr lang="en-US" dirty="0"/>
                  <a:t>” (TOT)</a:t>
                </a:r>
              </a:p>
              <a:p>
                <a:r>
                  <a:rPr lang="en-US" dirty="0"/>
                  <a:t>This is another name for the ATT that we have discussed earlier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8DD54-11F3-479E-E614-04856DB00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464</TotalTime>
  <Words>705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IV4 Treatment on the Treated</vt:lpstr>
      <vt:lpstr>Overview</vt:lpstr>
      <vt:lpstr>IV in Randomized Experiments</vt:lpstr>
      <vt:lpstr>Recall from the previous lecture:</vt:lpstr>
      <vt:lpstr>Noncompliance biases OLS causal estimates</vt:lpstr>
      <vt:lpstr>Non-compliance estimates are intent-to-treat effects</vt:lpstr>
      <vt:lpstr>Treatment assignment is a valid IV for being treated</vt:lpstr>
      <vt:lpstr>1st stage identified from i being assigned treatment</vt:lpstr>
      <vt:lpstr>Treatment Effect on the Treated</vt:lpstr>
      <vt:lpstr>Finkelstein et al. (2012) The Oregon Health Insurance Experiment</vt:lpstr>
      <vt:lpstr>Finkelstein et al. (2012) overview</vt:lpstr>
      <vt:lpstr>Finkelstein et al. (2012)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IV4 Treatment on the Treated</dc:title>
  <dc:creator>Oolman, Julian Wade</dc:creator>
  <cp:lastModifiedBy>Oolman, Julian Wade</cp:lastModifiedBy>
  <cp:revision>6</cp:revision>
  <dcterms:created xsi:type="dcterms:W3CDTF">2022-10-14T17:44:15Z</dcterms:created>
  <dcterms:modified xsi:type="dcterms:W3CDTF">2022-10-20T16:36:05Z</dcterms:modified>
</cp:coreProperties>
</file>