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6" r:id="rId3"/>
    <p:sldId id="266" r:id="rId4"/>
    <p:sldId id="267" r:id="rId5"/>
    <p:sldId id="268" r:id="rId6"/>
    <p:sldId id="270" r:id="rId7"/>
    <p:sldId id="269" r:id="rId8"/>
    <p:sldId id="260" r:id="rId9"/>
    <p:sldId id="278" r:id="rId10"/>
    <p:sldId id="272" r:id="rId11"/>
    <p:sldId id="286" r:id="rId12"/>
    <p:sldId id="273" r:id="rId13"/>
    <p:sldId id="271" r:id="rId14"/>
    <p:sldId id="280" r:id="rId15"/>
    <p:sldId id="281" r:id="rId16"/>
    <p:sldId id="282" r:id="rId17"/>
    <p:sldId id="263" r:id="rId18"/>
    <p:sldId id="264" r:id="rId19"/>
    <p:sldId id="283" r:id="rId20"/>
    <p:sldId id="284" r:id="rId21"/>
    <p:sldId id="276" r:id="rId22"/>
    <p:sldId id="288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### </a:t>
            </a:r>
            <a:r>
              <a:rPr lang="en-US"/>
              <a:t>Course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eaweb.org/articles?id=10.1257/aer.98.5.1829" TargetMode="External"/><Relationship Id="rId2" Type="http://schemas.openxmlformats.org/officeDocument/2006/relationships/hyperlink" Target="https://www.rand.org/pubs/research_briefs/RB9174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i-share-uiu.primo.exlibrisgroup.com/discovery/fulldisplay?docid=alma99117174912205899&amp;context=L&amp;vid=01CARLI_UIU:CARLI_UIU&amp;search_scope=MyInstitution&amp;tab=LibraryCatalog&amp;lang=en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irect.mit.edu/rest/article-abstract/91/4/717/57812/The-Effect-of-Attending-the-Flagship-State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yihui/rmarkdown/installation.html" TargetMode="External"/><Relationship Id="rId2" Type="http://schemas.openxmlformats.org/officeDocument/2006/relationships/hyperlink" Target="https://rstudio-education.github.io/hopr/start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studio-education.github.io/hopr/" TargetMode="External"/><Relationship Id="rId5" Type="http://schemas.openxmlformats.org/officeDocument/2006/relationships/hyperlink" Target="https://bookdown.org/yihui/rmarkdown/" TargetMode="External"/><Relationship Id="rId4" Type="http://schemas.openxmlformats.org/officeDocument/2006/relationships/hyperlink" Target="https://r4ds.had.co.nz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lervigen.com/spurious-correlati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fred.stlouisfed.org/series/A939RX0Q048SBEA" TargetMode="External"/><Relationship Id="rId4" Type="http://schemas.openxmlformats.org/officeDocument/2006/relationships/hyperlink" Target="https://www.census.gov/data/tables/time-series/demo/income-poverty/historical-income-people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29D9-439B-151E-0539-CA528E3F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C09E-BAF1-65FB-1DF7-E20123635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143000"/>
            <a:ext cx="5580355" cy="47695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Academically</a:t>
            </a:r>
          </a:p>
          <a:p>
            <a:r>
              <a:rPr lang="en-US" dirty="0"/>
              <a:t>Labor economics</a:t>
            </a:r>
          </a:p>
          <a:p>
            <a:pPr lvl="1"/>
            <a:r>
              <a:rPr lang="en-US" dirty="0"/>
              <a:t>Wages, employment, education, job </a:t>
            </a:r>
          </a:p>
          <a:p>
            <a:r>
              <a:rPr lang="en-US" dirty="0"/>
              <a:t>Regional/urban economics</a:t>
            </a:r>
          </a:p>
          <a:p>
            <a:pPr lvl="1"/>
            <a:r>
              <a:rPr lang="en-US" dirty="0"/>
              <a:t>Spatial distributions, location choices, intranational worker flows</a:t>
            </a:r>
          </a:p>
          <a:p>
            <a:pPr marL="0" indent="0">
              <a:buNone/>
            </a:pPr>
            <a:r>
              <a:rPr lang="en-US" dirty="0"/>
              <a:t>Research – </a:t>
            </a:r>
            <a:r>
              <a:rPr lang="en-US" b="1" dirty="0"/>
              <a:t>Empirical</a:t>
            </a:r>
            <a:r>
              <a:rPr lang="en-US" dirty="0"/>
              <a:t> &amp; GE Theory</a:t>
            </a:r>
          </a:p>
          <a:p>
            <a:pPr lvl="1"/>
            <a:r>
              <a:rPr lang="en-US" dirty="0"/>
              <a:t>How much do local amenities determine where people live?</a:t>
            </a:r>
          </a:p>
          <a:p>
            <a:pPr lvl="2"/>
            <a:r>
              <a:rPr lang="en-US" dirty="0"/>
              <a:t>Interrupted time series</a:t>
            </a:r>
          </a:p>
          <a:p>
            <a:pPr lvl="2"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Quantitative general equilibrium </a:t>
            </a:r>
          </a:p>
          <a:p>
            <a:pPr lvl="1"/>
            <a:r>
              <a:rPr lang="en-US" dirty="0"/>
              <a:t>Does growing college ed. worker preference affect income inequality?</a:t>
            </a:r>
          </a:p>
          <a:p>
            <a:pPr lvl="2"/>
            <a:r>
              <a:rPr lang="en-US" dirty="0"/>
              <a:t>Difference-in-differences</a:t>
            </a:r>
          </a:p>
          <a:p>
            <a:pPr lvl="1"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Is a lawyer in Champaign the same as in Chicago? (local labor markets)</a:t>
            </a:r>
          </a:p>
          <a:p>
            <a:pPr lvl="2"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ML – Unsupervised learning: clustering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9F04B-B569-73F5-384F-CA0686633A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Personally</a:t>
            </a:r>
          </a:p>
          <a:p>
            <a:r>
              <a:rPr lang="en-US" dirty="0"/>
              <a:t>Grew up in a Seattle suburb</a:t>
            </a:r>
          </a:p>
          <a:p>
            <a:r>
              <a:rPr lang="en-US" dirty="0"/>
              <a:t>Undergrad in Wyoming</a:t>
            </a:r>
          </a:p>
        </p:txBody>
      </p:sp>
      <p:pic>
        <p:nvPicPr>
          <p:cNvPr id="8" name="Picture 7" descr="A person climbing a rock&#10;&#10;Description automatically generated with low confidence">
            <a:extLst>
              <a:ext uri="{FF2B5EF4-FFF2-40B4-BE49-F238E27FC236}">
                <a16:creationId xmlns:a16="http://schemas.microsoft.com/office/drawing/2014/main" id="{7E8DF95A-E586-3F35-D5A6-E56D95269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713" y="2441359"/>
            <a:ext cx="4400367" cy="33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5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DE6E-04BF-DFA3-2A5E-FE4BE4FE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Identifying causality is non-trivial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1227D-60F6-762C-8AEC-9AE6EA19E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143000"/>
            <a:ext cx="5420557" cy="50891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Simplest case: </a:t>
            </a:r>
            <a:r>
              <a:rPr lang="en-US" u="sng" dirty="0"/>
              <a:t>experimental data</a:t>
            </a:r>
          </a:p>
          <a:p>
            <a:r>
              <a:rPr lang="en-US" dirty="0"/>
              <a:t>Design a </a:t>
            </a:r>
            <a:r>
              <a:rPr lang="en-US" i="1" dirty="0">
                <a:solidFill>
                  <a:srgbClr val="E84A27"/>
                </a:solidFill>
              </a:rPr>
              <a:t>randomized experiment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Control group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Treatment group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t-test</a:t>
            </a:r>
          </a:p>
          <a:p>
            <a:pPr marL="0" indent="0">
              <a:buNone/>
            </a:pPr>
            <a:r>
              <a:rPr lang="en-US" b="1" dirty="0"/>
              <a:t>Complications</a:t>
            </a:r>
          </a:p>
          <a:p>
            <a:r>
              <a:rPr lang="en-US" dirty="0">
                <a:solidFill>
                  <a:srgbClr val="E84A27"/>
                </a:solidFill>
              </a:rPr>
              <a:t>Internal validity</a:t>
            </a:r>
            <a:r>
              <a:rPr lang="en-US" dirty="0"/>
              <a:t>: well-defined experiment and casually identified</a:t>
            </a:r>
          </a:p>
          <a:p>
            <a:pPr lvl="1"/>
            <a:r>
              <a:rPr lang="en-US" dirty="0"/>
              <a:t>Statistical analysis answers question</a:t>
            </a:r>
          </a:p>
          <a:p>
            <a:pPr lvl="1"/>
            <a:r>
              <a:rPr lang="en-US" dirty="0">
                <a:solidFill>
                  <a:srgbClr val="E84A27"/>
                </a:solidFill>
              </a:rPr>
              <a:t>Compliance</a:t>
            </a:r>
            <a:r>
              <a:rPr lang="en-US" dirty="0"/>
              <a:t>: control cannot be treated and vice versa</a:t>
            </a:r>
          </a:p>
          <a:p>
            <a:r>
              <a:rPr lang="en-US" dirty="0">
                <a:solidFill>
                  <a:srgbClr val="E84A27"/>
                </a:solidFill>
              </a:rPr>
              <a:t>External validity</a:t>
            </a:r>
            <a:r>
              <a:rPr lang="en-US" dirty="0"/>
              <a:t>: experiment represents desired population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59235-2D7C-4E29-1CD0-EF887401A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Unrepresentative sample</a:t>
            </a:r>
          </a:p>
          <a:p>
            <a:pPr lvl="1"/>
            <a:r>
              <a:rPr lang="en-US" dirty="0"/>
              <a:t>Humans exist in a society (general equilibrium </a:t>
            </a:r>
            <a:r>
              <a:rPr lang="en-US" dirty="0">
                <a:solidFill>
                  <a:srgbClr val="E84A27"/>
                </a:solidFill>
              </a:rPr>
              <a:t>spillovers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2. Complex case: </a:t>
            </a:r>
            <a:r>
              <a:rPr lang="en-US" u="sng" dirty="0"/>
              <a:t>observational data</a:t>
            </a:r>
          </a:p>
          <a:p>
            <a:r>
              <a:rPr lang="en-US" i="1" dirty="0">
                <a:solidFill>
                  <a:srgbClr val="E84A27"/>
                </a:solidFill>
              </a:rPr>
              <a:t>Natural experiments </a:t>
            </a:r>
            <a:r>
              <a:rPr lang="en-US" dirty="0"/>
              <a:t>- messy</a:t>
            </a:r>
          </a:p>
          <a:p>
            <a:pPr lvl="1"/>
            <a:r>
              <a:rPr lang="en-US" dirty="0"/>
              <a:t>Policy changes</a:t>
            </a:r>
          </a:p>
          <a:p>
            <a:pPr lvl="1"/>
            <a:r>
              <a:rPr lang="en-US" dirty="0"/>
              <a:t>Recessions are geographically heterogeneous</a:t>
            </a:r>
          </a:p>
          <a:p>
            <a:pPr lvl="1"/>
            <a:r>
              <a:rPr lang="en-US" dirty="0"/>
              <a:t>Court rulings</a:t>
            </a:r>
          </a:p>
          <a:p>
            <a:pPr lvl="1"/>
            <a:r>
              <a:rPr lang="en-US" dirty="0"/>
              <a:t>Decisions made by thresholds</a:t>
            </a:r>
          </a:p>
          <a:p>
            <a:r>
              <a:rPr lang="en-US" b="1" u="sng" dirty="0">
                <a:solidFill>
                  <a:srgbClr val="E84A27"/>
                </a:solidFill>
              </a:rPr>
              <a:t>Counterfactual</a:t>
            </a:r>
            <a:r>
              <a:rPr lang="en-US" dirty="0"/>
              <a:t> – What otherwise would have happened without treatment?</a:t>
            </a:r>
          </a:p>
        </p:txBody>
      </p:sp>
    </p:spTree>
    <p:extLst>
      <p:ext uri="{BB962C8B-B14F-4D97-AF65-F5344CB8AC3E}">
        <p14:creationId xmlns:p14="http://schemas.microsoft.com/office/powerpoint/2010/main" val="376916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F227-85DE-9059-9539-DEBF50BB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Counterfactuals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72340-DF54-D9D1-01DB-A08F6506C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Everything Everywhere All at Once (2022) - IMDb">
            <a:extLst>
              <a:ext uri="{FF2B5EF4-FFF2-40B4-BE49-F238E27FC236}">
                <a16:creationId xmlns:a16="http://schemas.microsoft.com/office/drawing/2014/main" id="{5BF1ADDB-ADA9-6ABB-15C5-D68F69F41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376" y="0"/>
            <a:ext cx="4735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42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226A-479C-59C1-AE4C-44660603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 world data are messy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F656-51D3-D34B-5DA8-30DEC74E7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143000"/>
            <a:ext cx="5100961" cy="46629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E84A27"/>
                </a:solidFill>
              </a:rPr>
              <a:t>Endogeneity</a:t>
            </a:r>
            <a:r>
              <a:rPr lang="en-US" dirty="0">
                <a:solidFill>
                  <a:srgbClr val="E84A27"/>
                </a:solidFill>
              </a:rPr>
              <a:t> </a:t>
            </a:r>
            <a:r>
              <a:rPr lang="en-US" dirty="0"/>
              <a:t>(non-random)</a:t>
            </a:r>
          </a:p>
          <a:p>
            <a:r>
              <a:rPr lang="en-US" dirty="0"/>
              <a:t>Unlike experimental objects in physics, you make decisions conditional on your preferences and the world around you</a:t>
            </a:r>
          </a:p>
          <a:p>
            <a:pPr lvl="1"/>
            <a:r>
              <a:rPr lang="en-US" dirty="0"/>
              <a:t>College major</a:t>
            </a:r>
          </a:p>
          <a:p>
            <a:pPr lvl="1"/>
            <a:r>
              <a:rPr lang="en-US" dirty="0"/>
              <a:t>What stuff to buy </a:t>
            </a:r>
          </a:p>
          <a:p>
            <a:pPr lvl="1"/>
            <a:r>
              <a:rPr lang="en-US" dirty="0"/>
              <a:t>How to commute to class</a:t>
            </a:r>
          </a:p>
          <a:p>
            <a:pPr lvl="1"/>
            <a:r>
              <a:rPr lang="en-US" dirty="0"/>
              <a:t>Who to follow on social media</a:t>
            </a:r>
          </a:p>
          <a:p>
            <a:pPr marL="0" indent="0">
              <a:buNone/>
            </a:pPr>
            <a:r>
              <a:rPr lang="en-US" dirty="0">
                <a:solidFill>
                  <a:srgbClr val="E84A27"/>
                </a:solidFill>
              </a:rPr>
              <a:t>Omitted variable bias (OVB)</a:t>
            </a:r>
          </a:p>
          <a:p>
            <a:r>
              <a:rPr lang="en-US" dirty="0"/>
              <a:t>Effect of college on wages?</a:t>
            </a:r>
          </a:p>
          <a:p>
            <a:pPr marL="0" indent="0">
              <a:buNone/>
            </a:pPr>
            <a:r>
              <a:rPr lang="en-US" sz="2400" dirty="0"/>
              <a:t>Wages = f(Ed, Exp, </a:t>
            </a:r>
            <a:r>
              <a:rPr lang="en-US" sz="2400" dirty="0">
                <a:solidFill>
                  <a:srgbClr val="E84A27"/>
                </a:solidFill>
              </a:rPr>
              <a:t>ability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E84A27"/>
                </a:solidFill>
              </a:rPr>
              <a:t>background</a:t>
            </a:r>
            <a:r>
              <a:rPr lang="en-US" sz="2400" dirty="0"/>
              <a:t>, etc.)</a:t>
            </a:r>
          </a:p>
          <a:p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D47C2-6375-74B0-B781-B59EE7057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777144" cy="46629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E84A27"/>
                </a:solidFill>
              </a:rPr>
              <a:t>Measurement error </a:t>
            </a:r>
          </a:p>
          <a:p>
            <a:r>
              <a:rPr lang="en-US" dirty="0"/>
              <a:t>People overstate time working</a:t>
            </a:r>
          </a:p>
          <a:p>
            <a:r>
              <a:rPr lang="en-US" dirty="0"/>
              <a:t>Inherent business audit error &amp; GDP</a:t>
            </a:r>
          </a:p>
          <a:p>
            <a:pPr marL="0" indent="0">
              <a:buNone/>
            </a:pPr>
            <a:r>
              <a:rPr lang="en-US" dirty="0"/>
              <a:t>Sample endogeneity</a:t>
            </a:r>
          </a:p>
          <a:p>
            <a:r>
              <a:rPr lang="en-US" dirty="0"/>
              <a:t>Declining survey response rates</a:t>
            </a:r>
          </a:p>
          <a:p>
            <a:pPr lvl="1"/>
            <a:r>
              <a:rPr lang="en-US" dirty="0"/>
              <a:t>Who </a:t>
            </a:r>
            <a:r>
              <a:rPr lang="en-US" i="1" dirty="0">
                <a:solidFill>
                  <a:srgbClr val="E84A27"/>
                </a:solidFill>
              </a:rPr>
              <a:t>chooses</a:t>
            </a:r>
            <a:r>
              <a:rPr lang="en-US" i="1" dirty="0"/>
              <a:t> </a:t>
            </a:r>
            <a:r>
              <a:rPr lang="en-US" dirty="0"/>
              <a:t>to respond</a:t>
            </a:r>
          </a:p>
          <a:p>
            <a:r>
              <a:rPr lang="en-US" dirty="0"/>
              <a:t>Who is </a:t>
            </a:r>
            <a:r>
              <a:rPr lang="en-US" i="1" dirty="0"/>
              <a:t>selected </a:t>
            </a:r>
            <a:r>
              <a:rPr lang="en-US" dirty="0"/>
              <a:t>by data collection criteria</a:t>
            </a:r>
          </a:p>
          <a:p>
            <a:pPr marL="0" indent="0">
              <a:buNone/>
            </a:pPr>
            <a:r>
              <a:rPr lang="en-US" dirty="0"/>
              <a:t>Small treatment doses</a:t>
            </a:r>
          </a:p>
          <a:p>
            <a:r>
              <a:rPr lang="en-US" dirty="0"/>
              <a:t>Signals in irreducible statistical noise</a:t>
            </a:r>
          </a:p>
          <a:p>
            <a:r>
              <a:rPr lang="en-US" dirty="0"/>
              <a:t>Effect of one new bus line on Chicago commute times</a:t>
            </a:r>
          </a:p>
          <a:p>
            <a:pPr lvl="1"/>
            <a:r>
              <a:rPr lang="en-US" dirty="0"/>
              <a:t>Small effect on existing bus network</a:t>
            </a:r>
          </a:p>
          <a:p>
            <a:pPr lvl="1"/>
            <a:r>
              <a:rPr lang="en-US" dirty="0"/>
              <a:t>Majority of people don’t commute by bus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ACF79-C03E-3320-A693-5943E56DD38D}"/>
              </a:ext>
            </a:extLst>
          </p:cNvPr>
          <p:cNvSpPr txBox="1"/>
          <p:nvPr/>
        </p:nvSpPr>
        <p:spPr>
          <a:xfrm>
            <a:off x="1038686" y="5965794"/>
            <a:ext cx="10315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These complications exist in experimental data too!</a:t>
            </a:r>
          </a:p>
        </p:txBody>
      </p:sp>
    </p:spTree>
    <p:extLst>
      <p:ext uri="{BB962C8B-B14F-4D97-AF65-F5344CB8AC3E}">
        <p14:creationId xmlns:p14="http://schemas.microsoft.com/office/powerpoint/2010/main" val="144578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9C86-360D-4003-8569-A6B827F7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Frameworks – Identifying potential complications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E5154-E73E-3DD7-E95D-35397C6D6C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Directed Acyclic Graph (DAG)</a:t>
            </a:r>
          </a:p>
          <a:p>
            <a:r>
              <a:rPr lang="en-US" dirty="0">
                <a:solidFill>
                  <a:srgbClr val="E84A27"/>
                </a:solidFill>
              </a:rPr>
              <a:t>Causal path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CB8E4-8FAD-5741-7353-0E7C059B4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43000"/>
            <a:ext cx="5555203" cy="4576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Potential Outcomes</a:t>
            </a:r>
          </a:p>
          <a:p>
            <a:r>
              <a:rPr lang="en-US" dirty="0"/>
              <a:t>Thinking about </a:t>
            </a:r>
            <a:r>
              <a:rPr lang="en-US" dirty="0">
                <a:solidFill>
                  <a:srgbClr val="E84A27"/>
                </a:solidFill>
              </a:rPr>
              <a:t>counterfactuals</a:t>
            </a:r>
          </a:p>
          <a:p>
            <a:pPr lvl="1"/>
            <a:r>
              <a:rPr lang="en-US" dirty="0"/>
              <a:t>Comparing two states of the world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“Is the </a:t>
            </a:r>
            <a:r>
              <a:rPr lang="en-US" i="1" u="sng" dirty="0"/>
              <a:t>expected treatment effect</a:t>
            </a:r>
            <a:r>
              <a:rPr lang="en-US" i="1" dirty="0"/>
              <a:t> on </a:t>
            </a:r>
            <a:r>
              <a:rPr lang="en-US" i="1" dirty="0">
                <a:solidFill>
                  <a:srgbClr val="E84A27"/>
                </a:solidFill>
              </a:rPr>
              <a:t>one individual </a:t>
            </a:r>
          </a:p>
          <a:p>
            <a:pPr marL="0" indent="0" algn="ctr">
              <a:buNone/>
            </a:pPr>
            <a:r>
              <a:rPr lang="en-US" i="1" dirty="0"/>
              <a:t>the same as</a:t>
            </a:r>
          </a:p>
          <a:p>
            <a:pPr marL="0" indent="0">
              <a:buNone/>
            </a:pPr>
            <a:r>
              <a:rPr lang="en-US" i="1" dirty="0"/>
              <a:t>the </a:t>
            </a:r>
            <a:r>
              <a:rPr lang="en-US" i="1" u="sng" dirty="0"/>
              <a:t>expected treatment effect</a:t>
            </a:r>
            <a:r>
              <a:rPr lang="en-US" i="1" dirty="0"/>
              <a:t> on </a:t>
            </a:r>
            <a:r>
              <a:rPr lang="en-US" i="1" dirty="0">
                <a:solidFill>
                  <a:srgbClr val="E84A27"/>
                </a:solidFill>
              </a:rPr>
              <a:t>treatment group</a:t>
            </a:r>
            <a:r>
              <a:rPr lang="en-US" i="1" dirty="0"/>
              <a:t> vs. </a:t>
            </a:r>
            <a:r>
              <a:rPr lang="en-US" i="1" dirty="0">
                <a:solidFill>
                  <a:srgbClr val="E84A27"/>
                </a:solidFill>
              </a:rPr>
              <a:t>control group</a:t>
            </a:r>
            <a:r>
              <a:rPr lang="en-US" i="1" dirty="0"/>
              <a:t>?”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592A69-336D-F2F0-7BF4-A1329D8E0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3749"/>
            <a:ext cx="4447485" cy="283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F9FC-C99B-0650-B4A8-61F68490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Techniques to address selection bias (endogeneity)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44A1-3E94-9E73-E9E8-6FDFB3279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75177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Randomized Experiments</a:t>
            </a:r>
          </a:p>
          <a:p>
            <a:pPr lvl="1"/>
            <a:r>
              <a:rPr lang="en-US" dirty="0"/>
              <a:t>You choose treatment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Instrumental Variables (IV)</a:t>
            </a:r>
          </a:p>
          <a:p>
            <a:pPr lvl="1"/>
            <a:r>
              <a:rPr lang="en-US" dirty="0"/>
              <a:t>Another variable chooses treatment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Regression Discontinuity Design (RDD)</a:t>
            </a:r>
          </a:p>
          <a:p>
            <a:pPr lvl="1"/>
            <a:r>
              <a:rPr lang="en-US" dirty="0"/>
              <a:t>A threshold chooses treatment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Difference-in-Differences (</a:t>
            </a:r>
            <a:r>
              <a:rPr lang="en-US" dirty="0" err="1"/>
              <a:t>DiD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 event (policy change, recession, etc.) chooses treatment status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techniques make assumptions and have limitations</a:t>
            </a:r>
          </a:p>
        </p:txBody>
      </p:sp>
    </p:spTree>
    <p:extLst>
      <p:ext uri="{BB962C8B-B14F-4D97-AF65-F5344CB8AC3E}">
        <p14:creationId xmlns:p14="http://schemas.microsoft.com/office/powerpoint/2010/main" val="21527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F00B-BB6D-5A0B-437B-83A65994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Randomized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4CCB-3022-83B0-09B2-58CF215BEA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Treatment identification</a:t>
            </a:r>
          </a:p>
          <a:p>
            <a:r>
              <a:rPr lang="en-US" dirty="0">
                <a:solidFill>
                  <a:srgbClr val="E84A27"/>
                </a:solidFill>
              </a:rPr>
              <a:t>Randomly assigned </a:t>
            </a:r>
            <a:r>
              <a:rPr lang="en-US" dirty="0"/>
              <a:t>by researcher (you)</a:t>
            </a:r>
          </a:p>
          <a:p>
            <a:pPr marL="0" indent="0">
              <a:buNone/>
            </a:pPr>
            <a:r>
              <a:rPr lang="en-US" dirty="0"/>
              <a:t>Identification questions</a:t>
            </a:r>
          </a:p>
          <a:p>
            <a:r>
              <a:rPr lang="en-US" dirty="0"/>
              <a:t>What is your desired population?</a:t>
            </a:r>
          </a:p>
          <a:p>
            <a:r>
              <a:rPr lang="en-US" dirty="0"/>
              <a:t>How to randomize treatment?</a:t>
            </a:r>
          </a:p>
          <a:p>
            <a:r>
              <a:rPr lang="en-US" dirty="0"/>
              <a:t>Size of groups?</a:t>
            </a:r>
          </a:p>
          <a:p>
            <a:r>
              <a:rPr lang="en-US" dirty="0"/>
              <a:t>What is treatment mechanism and its size?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6747E-E170-C215-230B-2D67C5F302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Examples</a:t>
            </a:r>
          </a:p>
          <a:p>
            <a:r>
              <a:rPr lang="en-US" dirty="0">
                <a:hlinkClick r:id="rId2"/>
              </a:rPr>
              <a:t>RAND health-care experiment</a:t>
            </a:r>
            <a:endParaRPr lang="en-US" dirty="0"/>
          </a:p>
          <a:p>
            <a:pPr lvl="1"/>
            <a:r>
              <a:rPr lang="en-US" dirty="0"/>
              <a:t>Effect of health insurance on health-care utilization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Thornton (2008)</a:t>
            </a:r>
            <a:r>
              <a:rPr lang="en-US" dirty="0"/>
              <a:t> HIV experiment</a:t>
            </a:r>
          </a:p>
          <a:p>
            <a:pPr lvl="1"/>
            <a:r>
              <a:rPr lang="en-US" dirty="0"/>
              <a:t>Does cash incentivize learning about HIV status and affect risky actions?</a:t>
            </a:r>
          </a:p>
        </p:txBody>
      </p:sp>
    </p:spTree>
    <p:extLst>
      <p:ext uri="{BB962C8B-B14F-4D97-AF65-F5344CB8AC3E}">
        <p14:creationId xmlns:p14="http://schemas.microsoft.com/office/powerpoint/2010/main" val="376383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FBF2-EF89-5C68-76AA-2E8F7F36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Instrumental Variables – Two Stage 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26F6-5E40-B895-C688-3EE007C80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18717" cy="4576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Treatment identification</a:t>
            </a:r>
          </a:p>
          <a:p>
            <a:r>
              <a:rPr lang="en-US" dirty="0"/>
              <a:t>By variable (instrument) predictive of treatment status</a:t>
            </a:r>
          </a:p>
          <a:p>
            <a:pPr marL="0" indent="0">
              <a:buNone/>
            </a:pPr>
            <a:r>
              <a:rPr lang="en-US" dirty="0"/>
              <a:t>Identification questions</a:t>
            </a:r>
          </a:p>
          <a:p>
            <a:r>
              <a:rPr lang="en-US" dirty="0"/>
              <a:t>Is instrument as good as randomly assigned?</a:t>
            </a:r>
          </a:p>
          <a:p>
            <a:r>
              <a:rPr lang="en-US" dirty="0">
                <a:solidFill>
                  <a:srgbClr val="E84A27"/>
                </a:solidFill>
              </a:rPr>
              <a:t>Inclusion restriction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Is instrument a </a:t>
            </a:r>
            <a:r>
              <a:rPr lang="en-US" b="1" dirty="0"/>
              <a:t>strong</a:t>
            </a:r>
            <a:r>
              <a:rPr lang="en-US" dirty="0"/>
              <a:t> treatment status predictor?</a:t>
            </a:r>
          </a:p>
          <a:p>
            <a:r>
              <a:rPr lang="en-US" dirty="0">
                <a:solidFill>
                  <a:srgbClr val="E84A27"/>
                </a:solidFill>
              </a:rPr>
              <a:t>Exclusion restriction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Does IV affect outcome variable </a:t>
            </a:r>
            <a:r>
              <a:rPr lang="en-US" dirty="0">
                <a:solidFill>
                  <a:srgbClr val="E84A27"/>
                </a:solidFill>
              </a:rPr>
              <a:t>only through </a:t>
            </a:r>
            <a:r>
              <a:rPr lang="en-US" dirty="0"/>
              <a:t>treatment variable?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5CC48-CE96-5F6F-5FD3-47375B7BD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43000"/>
            <a:ext cx="5590713" cy="4576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Example</a:t>
            </a:r>
          </a:p>
          <a:p>
            <a:r>
              <a:rPr lang="en-US" dirty="0">
                <a:hlinkClick r:id="rId2"/>
              </a:rPr>
              <a:t>Wright (1928)</a:t>
            </a:r>
            <a:r>
              <a:rPr lang="en-US" dirty="0"/>
              <a:t> Estimating demand and supply elasticities of vegetable oils</a:t>
            </a:r>
          </a:p>
          <a:p>
            <a:pPr lvl="1"/>
            <a:r>
              <a:rPr lang="en-US" dirty="0"/>
              <a:t>Price &amp; quantity outcomes are fundamentally equilibrium outcomes</a:t>
            </a:r>
          </a:p>
          <a:p>
            <a:pPr lvl="2"/>
            <a:r>
              <a:rPr lang="en-US" dirty="0"/>
              <a:t>Not points along S&amp;D</a:t>
            </a:r>
          </a:p>
          <a:p>
            <a:pPr lvl="1"/>
            <a:r>
              <a:rPr lang="en-US" dirty="0"/>
              <a:t>Need to use “shocks” to demand to </a:t>
            </a:r>
            <a:r>
              <a:rPr lang="en-US" i="1" dirty="0"/>
              <a:t>trace </a:t>
            </a:r>
            <a:r>
              <a:rPr lang="en-US" dirty="0"/>
              <a:t>supply curve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6854CD-A1FD-B9AB-1B9B-BE87CB40DFDF}"/>
              </a:ext>
            </a:extLst>
          </p:cNvPr>
          <p:cNvCxnSpPr>
            <a:cxnSpLocks/>
          </p:cNvCxnSpPr>
          <p:nvPr/>
        </p:nvCxnSpPr>
        <p:spPr>
          <a:xfrm flipV="1">
            <a:off x="7324078" y="3986074"/>
            <a:ext cx="0" cy="1535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080462-C649-7CC9-042D-EE71BBFD4DAF}"/>
              </a:ext>
            </a:extLst>
          </p:cNvPr>
          <p:cNvCxnSpPr>
            <a:cxnSpLocks/>
          </p:cNvCxnSpPr>
          <p:nvPr/>
        </p:nvCxnSpPr>
        <p:spPr>
          <a:xfrm>
            <a:off x="7324078" y="5521911"/>
            <a:ext cx="26174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093D12-A9CF-066F-483D-92F4D6C7490D}"/>
              </a:ext>
            </a:extLst>
          </p:cNvPr>
          <p:cNvCxnSpPr>
            <a:cxnSpLocks/>
          </p:cNvCxnSpPr>
          <p:nvPr/>
        </p:nvCxnSpPr>
        <p:spPr>
          <a:xfrm flipV="1">
            <a:off x="7534182" y="4086377"/>
            <a:ext cx="2092911" cy="13352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DC4187-7E91-42EC-D914-F5F1B4C2BEFB}"/>
              </a:ext>
            </a:extLst>
          </p:cNvPr>
          <p:cNvCxnSpPr/>
          <p:nvPr/>
        </p:nvCxnSpPr>
        <p:spPr>
          <a:xfrm>
            <a:off x="7910682" y="4201508"/>
            <a:ext cx="1485900" cy="98425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03994F-FF65-4FD5-9CAE-6AC4BC6DE452}"/>
              </a:ext>
            </a:extLst>
          </p:cNvPr>
          <p:cNvCxnSpPr/>
          <p:nvPr/>
        </p:nvCxnSpPr>
        <p:spPr>
          <a:xfrm>
            <a:off x="7534182" y="4362171"/>
            <a:ext cx="1485900" cy="984250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D4AD5B-F738-ACCA-0D7B-FEE0FD0BADA7}"/>
              </a:ext>
            </a:extLst>
          </p:cNvPr>
          <p:cNvCxnSpPr/>
          <p:nvPr/>
        </p:nvCxnSpPr>
        <p:spPr>
          <a:xfrm>
            <a:off x="8335881" y="4044158"/>
            <a:ext cx="1485900" cy="984250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BC8A4CB-D83C-E316-D543-8DF60949C95E}"/>
              </a:ext>
            </a:extLst>
          </p:cNvPr>
          <p:cNvSpPr txBox="1"/>
          <p:nvPr/>
        </p:nvSpPr>
        <p:spPr>
          <a:xfrm>
            <a:off x="6845300" y="3986074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E1CD62-4CF7-49EA-6551-6C1BE63E195A}"/>
              </a:ext>
            </a:extLst>
          </p:cNvPr>
          <p:cNvSpPr txBox="1"/>
          <p:nvPr/>
        </p:nvSpPr>
        <p:spPr>
          <a:xfrm>
            <a:off x="9916110" y="5346421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B68928-36C3-6678-DA65-5E9EE8326520}"/>
              </a:ext>
            </a:extLst>
          </p:cNvPr>
          <p:cNvSpPr txBox="1"/>
          <p:nvPr/>
        </p:nvSpPr>
        <p:spPr>
          <a:xfrm>
            <a:off x="9672096" y="3886808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DA6FC5-24A7-09B6-213F-23780579542C}"/>
              </a:ext>
            </a:extLst>
          </p:cNvPr>
          <p:cNvSpPr txBox="1"/>
          <p:nvPr/>
        </p:nvSpPr>
        <p:spPr>
          <a:xfrm>
            <a:off x="9394238" y="5028408"/>
            <a:ext cx="33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2E56FF-7098-F25B-05D5-291D87C1C520}"/>
              </a:ext>
            </a:extLst>
          </p:cNvPr>
          <p:cNvSpPr/>
          <p:nvPr/>
        </p:nvSpPr>
        <p:spPr>
          <a:xfrm>
            <a:off x="8953930" y="4414943"/>
            <a:ext cx="132304" cy="121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5F7EAB-60AE-5CD2-1E31-8FB2BEFD3BF7}"/>
              </a:ext>
            </a:extLst>
          </p:cNvPr>
          <p:cNvSpPr/>
          <p:nvPr/>
        </p:nvSpPr>
        <p:spPr>
          <a:xfrm>
            <a:off x="8278642" y="4843896"/>
            <a:ext cx="132304" cy="121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1809DC-A8DD-D211-F5C3-DD9C3808B6A4}"/>
              </a:ext>
            </a:extLst>
          </p:cNvPr>
          <p:cNvSpPr/>
          <p:nvPr/>
        </p:nvSpPr>
        <p:spPr>
          <a:xfrm>
            <a:off x="8611030" y="4637193"/>
            <a:ext cx="132304" cy="121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7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679D3-B09D-3D6D-43E0-D4500BEF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Regression Discontinuity Designs (RDD)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6B84-F79F-DDD5-8C62-69E6CDC2D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7695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Treatment identification</a:t>
            </a:r>
          </a:p>
          <a:p>
            <a:r>
              <a:rPr lang="en-US" dirty="0"/>
              <a:t>Above or below some </a:t>
            </a:r>
            <a:r>
              <a:rPr lang="en-US" dirty="0">
                <a:solidFill>
                  <a:srgbClr val="E84A27"/>
                </a:solidFill>
              </a:rPr>
              <a:t>threshold</a:t>
            </a:r>
            <a:r>
              <a:rPr lang="en-US" dirty="0"/>
              <a:t> of a </a:t>
            </a:r>
            <a:r>
              <a:rPr lang="en-US" i="1" dirty="0"/>
              <a:t>running variable</a:t>
            </a:r>
          </a:p>
          <a:p>
            <a:pPr marL="0" indent="0">
              <a:buNone/>
            </a:pPr>
            <a:r>
              <a:rPr lang="en-US" dirty="0"/>
              <a:t>Identification questions</a:t>
            </a:r>
          </a:p>
          <a:p>
            <a:r>
              <a:rPr lang="en-US" dirty="0"/>
              <a:t>Is threshold value as good as randomly assigned?</a:t>
            </a:r>
          </a:p>
          <a:p>
            <a:r>
              <a:rPr lang="en-US" dirty="0"/>
              <a:t>Is </a:t>
            </a:r>
            <a:r>
              <a:rPr lang="en-US" dirty="0">
                <a:solidFill>
                  <a:srgbClr val="E84A27"/>
                </a:solidFill>
              </a:rPr>
              <a:t>treatment</a:t>
            </a:r>
            <a:r>
              <a:rPr lang="en-US" dirty="0"/>
              <a:t> discontinuous at threshold?</a:t>
            </a:r>
          </a:p>
          <a:p>
            <a:r>
              <a:rPr lang="en-US" dirty="0"/>
              <a:t>Can individuals manipulate running variable value (i.e. treatment status/bunching)?</a:t>
            </a:r>
          </a:p>
          <a:p>
            <a:r>
              <a:rPr lang="en-US" dirty="0"/>
              <a:t>Does anything else occur at the threshold?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EE946-97F2-7E41-B352-62D73D571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342138" cy="4576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Example</a:t>
            </a:r>
          </a:p>
          <a:p>
            <a:r>
              <a:rPr lang="en-US" dirty="0">
                <a:hlinkClick r:id="rId2"/>
              </a:rPr>
              <a:t>Hoekstra (2009)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Effect of attending state flagship university on earnings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9F82B5-C1BA-7020-2E5E-8FB0486A2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977" y="2421695"/>
            <a:ext cx="4339190" cy="319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3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15E3-4DE9-B2A7-9707-2FD9747B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Difference-in-Differences (</a:t>
            </a:r>
            <a:r>
              <a:rPr lang="en-US" dirty="0" err="1"/>
              <a:t>DiD</a:t>
            </a:r>
            <a:r>
              <a:rPr lang="en-US" dirty="0"/>
              <a:t>) –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3AC6-B8CC-A42F-2AE2-A0E2F1695C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Treatment identification</a:t>
            </a:r>
          </a:p>
          <a:p>
            <a:r>
              <a:rPr lang="en-US" dirty="0"/>
              <a:t>Determined by some event:</a:t>
            </a:r>
          </a:p>
          <a:p>
            <a:pPr lvl="1"/>
            <a:r>
              <a:rPr lang="en-US" dirty="0"/>
              <a:t>Policy change, economic event, natural event, etc.</a:t>
            </a:r>
          </a:p>
          <a:p>
            <a:pPr marL="0" indent="0">
              <a:buNone/>
            </a:pPr>
            <a:r>
              <a:rPr lang="en-US" dirty="0"/>
              <a:t>Identification questions</a:t>
            </a:r>
          </a:p>
          <a:p>
            <a:r>
              <a:rPr lang="en-US" dirty="0"/>
              <a:t>Is the control group a representative counterfactual?</a:t>
            </a:r>
          </a:p>
          <a:p>
            <a:r>
              <a:rPr lang="en-US" dirty="0"/>
              <a:t>Do both groups have </a:t>
            </a:r>
            <a:r>
              <a:rPr lang="en-US" dirty="0">
                <a:solidFill>
                  <a:srgbClr val="E84A27"/>
                </a:solidFill>
              </a:rPr>
              <a:t>parallel pre-trends</a:t>
            </a:r>
            <a:r>
              <a:rPr lang="en-US" dirty="0"/>
              <a:t>?</a:t>
            </a:r>
          </a:p>
          <a:p>
            <a:r>
              <a:rPr lang="en-US" dirty="0"/>
              <a:t>What level is treatment applied?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10083-E63F-3AF6-6E49-4E6AE9C830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</a:t>
            </a:r>
          </a:p>
          <a:p>
            <a:r>
              <a:rPr lang="en-US" dirty="0"/>
              <a:t>Miller et al (2019)</a:t>
            </a:r>
          </a:p>
          <a:p>
            <a:pPr lvl="1"/>
            <a:r>
              <a:rPr lang="en-US" dirty="0"/>
              <a:t>Effect of Medicaid expansion on annual mortality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96CBDE-9F1B-725F-1E08-3446632E5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0" y="2810300"/>
            <a:ext cx="4536490" cy="290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4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006A-29AF-A3B2-AE35-D9BD73A6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Treatment effects for whom?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178E4-92E5-C549-CC4A-C78B50413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Who is treatment assigned to?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Treatment example:</a:t>
            </a:r>
          </a:p>
          <a:p>
            <a:pPr marL="0" indent="0">
              <a:buNone/>
            </a:pPr>
            <a:r>
              <a:rPr lang="en-US" dirty="0"/>
              <a:t>	Minimum wage increase for Seattle</a:t>
            </a:r>
          </a:p>
          <a:p>
            <a:pPr marL="0" indent="0">
              <a:buNone/>
            </a:pPr>
            <a:r>
              <a:rPr lang="en-US" dirty="0"/>
              <a:t>	Bachelor’s degree</a:t>
            </a:r>
          </a:p>
        </p:txBody>
      </p:sp>
    </p:spTree>
    <p:extLst>
      <p:ext uri="{BB962C8B-B14F-4D97-AF65-F5344CB8AC3E}">
        <p14:creationId xmlns:p14="http://schemas.microsoft.com/office/powerpoint/2010/main" val="132295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Welcome to Causality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UIUC ECON 474 </a:t>
            </a:r>
            <a:r>
              <a:rPr lang="en-US" dirty="0"/>
              <a:t>Econometrics of Policy 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45EB-531E-264A-7689-16EF78B9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concluding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E2B6-9C9A-C077-ED68-E838EF14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Causal inference requires </a:t>
            </a:r>
            <a:r>
              <a:rPr lang="en-US" dirty="0">
                <a:solidFill>
                  <a:srgbClr val="E84A27"/>
                </a:solidFill>
              </a:rPr>
              <a:t>deep institutional knowledge</a:t>
            </a:r>
            <a:r>
              <a:rPr lang="en-US" dirty="0"/>
              <a:t> because of endogeneity.</a:t>
            </a:r>
          </a:p>
          <a:p>
            <a:r>
              <a:rPr lang="en-US" dirty="0"/>
              <a:t>In practice, you are simply running regressions.</a:t>
            </a:r>
          </a:p>
          <a:p>
            <a:pPr marL="0" indent="0">
              <a:buNone/>
            </a:pPr>
            <a:r>
              <a:rPr lang="en-US" dirty="0"/>
              <a:t>Need to know:</a:t>
            </a:r>
          </a:p>
          <a:p>
            <a:r>
              <a:rPr lang="en-US" dirty="0"/>
              <a:t>Is question identifiable? Which type of regression? Which variables? What is the causal mechanism? What are confounding factors (OVB)?</a:t>
            </a:r>
          </a:p>
          <a:p>
            <a:pPr marL="0" indent="0">
              <a:buNone/>
            </a:pPr>
            <a:r>
              <a:rPr lang="en-US" dirty="0"/>
              <a:t>Consequently, </a:t>
            </a:r>
            <a:r>
              <a:rPr lang="en-US" b="1" dirty="0"/>
              <a:t>cannot be automated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Being able to identify causality distinguishes you from other analysts</a:t>
            </a:r>
          </a:p>
          <a:p>
            <a:pPr marL="0" indent="0">
              <a:buNone/>
            </a:pPr>
            <a:r>
              <a:rPr lang="en-US" dirty="0"/>
              <a:t>And it is empowering</a:t>
            </a:r>
          </a:p>
        </p:txBody>
      </p:sp>
    </p:spTree>
    <p:extLst>
      <p:ext uri="{BB962C8B-B14F-4D97-AF65-F5344CB8AC3E}">
        <p14:creationId xmlns:p14="http://schemas.microsoft.com/office/powerpoint/2010/main" val="314005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AED8-5499-419E-2D1A-A3D0E0D1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expect from 474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3A4D-BBAF-82A3-DAC8-DE95DF794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334000" cy="4576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Lectures: Laptop &amp; pencil/paper</a:t>
            </a:r>
          </a:p>
          <a:p>
            <a:r>
              <a:rPr lang="en-US" dirty="0"/>
              <a:t>Mostly slides and live coding</a:t>
            </a:r>
          </a:p>
          <a:p>
            <a:r>
              <a:rPr lang="en-US" dirty="0"/>
              <a:t>A few blackboard lectures</a:t>
            </a:r>
          </a:p>
          <a:p>
            <a:r>
              <a:rPr lang="en-US" b="1" dirty="0"/>
              <a:t>Labs</a:t>
            </a:r>
            <a:r>
              <a:rPr lang="en-US" dirty="0"/>
              <a:t>: 1/2 lecture, 1/3 your time, 1/6 solutions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Homework: R Markdown</a:t>
            </a:r>
          </a:p>
          <a:p>
            <a:r>
              <a:rPr lang="en-US" dirty="0"/>
              <a:t>Causal method intuition (typed)</a:t>
            </a:r>
          </a:p>
          <a:p>
            <a:r>
              <a:rPr lang="en-US" dirty="0"/>
              <a:t>Coding related to module content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9402A-5FCB-7E72-51A2-0B8065F5A6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Exams</a:t>
            </a:r>
          </a:p>
          <a:p>
            <a:r>
              <a:rPr lang="en-US" dirty="0"/>
              <a:t>Theory &amp; intuition (no code)</a:t>
            </a:r>
          </a:p>
          <a:p>
            <a:r>
              <a:rPr lang="en-US" dirty="0"/>
              <a:t>Question banks provided</a:t>
            </a:r>
          </a:p>
          <a:p>
            <a:r>
              <a:rPr lang="en-US" dirty="0"/>
              <a:t>Review lecture (ask anything)</a:t>
            </a:r>
          </a:p>
          <a:p>
            <a:r>
              <a:rPr lang="en-US" dirty="0"/>
              <a:t>Delivered during lecture time</a:t>
            </a:r>
          </a:p>
          <a:p>
            <a:r>
              <a:rPr lang="en-US" dirty="0"/>
              <a:t>Non-cumulative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Office hours</a:t>
            </a:r>
          </a:p>
          <a:p>
            <a:r>
              <a:rPr lang="en-US" dirty="0"/>
              <a:t>Poll coming soon. Wednesday?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3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95A0-56B3-D8D0-2C6B-305F134E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Previous Grade Distributions: Be stubborn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041676-757A-6A5B-41B1-5FEAEC6A1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476" y="1292493"/>
            <a:ext cx="7619048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22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8323-AA9A-0C70-A722-CA936CB4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time on causality and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4DE5F-3829-2DB1-DAB1-8AB36661C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Install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R &amp; RStudio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R Markdown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Bring your computer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R coding resources:</a:t>
            </a:r>
          </a:p>
          <a:p>
            <a:r>
              <a:rPr lang="en-US" dirty="0">
                <a:hlinkClick r:id="rId4"/>
              </a:rPr>
              <a:t>R for Data Science (R4DS)</a:t>
            </a:r>
            <a:endParaRPr lang="en-US" dirty="0"/>
          </a:p>
          <a:p>
            <a:r>
              <a:rPr lang="en-US" dirty="0">
                <a:hlinkClick r:id="rId5"/>
              </a:rPr>
              <a:t>R Markdown: The Definitive Guide</a:t>
            </a:r>
            <a:endParaRPr lang="en-US" dirty="0"/>
          </a:p>
          <a:p>
            <a:r>
              <a:rPr lang="en-US" dirty="0">
                <a:hlinkClick r:id="rId6"/>
              </a:rPr>
              <a:t>Hands-On Programming with 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6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5425-BD82-D9E1-C01E-B4EF5DFF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does not mean causality (1/4)	</a:t>
            </a:r>
          </a:p>
        </p:txBody>
      </p:sp>
      <p:pic>
        <p:nvPicPr>
          <p:cNvPr id="5" name="Picture 2" descr="Rooster On Fence At Dawn, Crowing by Andy Sacks">
            <a:extLst>
              <a:ext uri="{FF2B5EF4-FFF2-40B4-BE49-F238E27FC236}">
                <a16:creationId xmlns:a16="http://schemas.microsoft.com/office/drawing/2014/main" id="{B7405345-2244-DCAF-2FDD-BA4B8F4F0A9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870" y="1143000"/>
            <a:ext cx="582832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522CF7B-CD5F-E315-B724-50E57FC9DA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sun rises </a:t>
            </a:r>
            <a:r>
              <a:rPr lang="en-US" dirty="0">
                <a:solidFill>
                  <a:srgbClr val="E84A27"/>
                </a:solidFill>
              </a:rPr>
              <a:t>after</a:t>
            </a:r>
            <a:r>
              <a:rPr lang="en-US" dirty="0"/>
              <a:t> roosters crow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Roosters </a:t>
            </a:r>
            <a:r>
              <a:rPr lang="en-US" dirty="0">
                <a:solidFill>
                  <a:srgbClr val="E84A27"/>
                </a:solidFill>
              </a:rPr>
              <a:t>cause</a:t>
            </a:r>
            <a:r>
              <a:rPr lang="en-US" dirty="0"/>
              <a:t> the sun to rise</a:t>
            </a:r>
          </a:p>
        </p:txBody>
      </p:sp>
    </p:spTree>
    <p:extLst>
      <p:ext uri="{BB962C8B-B14F-4D97-AF65-F5344CB8AC3E}">
        <p14:creationId xmlns:p14="http://schemas.microsoft.com/office/powerpoint/2010/main" val="161478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4D07-4AD2-6521-49AD-4219BA98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does not mean causality (2/4)	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EE0F8C2-0D0B-9637-1F39-CA6D84DB2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4619920" cy="45767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traffic light changes to green </a:t>
            </a:r>
            <a:r>
              <a:rPr lang="en-US" dirty="0">
                <a:solidFill>
                  <a:srgbClr val="E84A27"/>
                </a:solidFill>
              </a:rPr>
              <a:t>after</a:t>
            </a:r>
            <a:r>
              <a:rPr lang="en-US" dirty="0"/>
              <a:t> I inch forwards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Inching forwards </a:t>
            </a:r>
            <a:r>
              <a:rPr lang="en-US" dirty="0">
                <a:solidFill>
                  <a:srgbClr val="E84A27"/>
                </a:solidFill>
              </a:rPr>
              <a:t>causes</a:t>
            </a:r>
            <a:r>
              <a:rPr lang="en-US" dirty="0"/>
              <a:t> the traffic light to change</a:t>
            </a:r>
          </a:p>
        </p:txBody>
      </p:sp>
      <p:pic>
        <p:nvPicPr>
          <p:cNvPr id="3074" name="Picture 2" descr="Chicago street scene with elevated train.">
            <a:extLst>
              <a:ext uri="{FF2B5EF4-FFF2-40B4-BE49-F238E27FC236}">
                <a16:creationId xmlns:a16="http://schemas.microsoft.com/office/drawing/2014/main" id="{22C87DF6-A47F-C6FC-CE9D-F1F7C474904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321" y="1138236"/>
            <a:ext cx="6262389" cy="457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19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F7B2-5818-7874-640B-C2D4C71B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does not mean causality (3/4)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10D1E-E0BF-4AF3-FCEB-64787DFAD7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ell Phones">
            <a:extLst>
              <a:ext uri="{FF2B5EF4-FFF2-40B4-BE49-F238E27FC236}">
                <a16:creationId xmlns:a16="http://schemas.microsoft.com/office/drawing/2014/main" id="{DA7B0663-8DD2-8602-2212-A28A6FC5892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850" y="1617815"/>
            <a:ext cx="9606699" cy="312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5F2D8E-4B8E-EC5B-B00F-583F2B5963EE}"/>
              </a:ext>
            </a:extLst>
          </p:cNvPr>
          <p:cNvSpPr/>
          <p:nvPr/>
        </p:nvSpPr>
        <p:spPr>
          <a:xfrm>
            <a:off x="3661459" y="1559084"/>
            <a:ext cx="7412854" cy="3297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10831-C119-10D4-3BDC-B37C60797342}"/>
              </a:ext>
            </a:extLst>
          </p:cNvPr>
          <p:cNvSpPr/>
          <p:nvPr/>
        </p:nvSpPr>
        <p:spPr>
          <a:xfrm>
            <a:off x="4963887" y="1617815"/>
            <a:ext cx="6209190" cy="3630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6D8FF0-D217-16D1-0703-7BDBE3D58513}"/>
              </a:ext>
            </a:extLst>
          </p:cNvPr>
          <p:cNvSpPr/>
          <p:nvPr/>
        </p:nvSpPr>
        <p:spPr>
          <a:xfrm>
            <a:off x="8362765" y="1609219"/>
            <a:ext cx="3170807" cy="3630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2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A018-5F70-BA24-A22F-6EDC7D0E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more fun with spurious correlations: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4784-6F9D-01A5-30F6-5E31BCA96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https://www.tylervigen.com/spurious-correlations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9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314F-F296-401E-269F-A94E7E86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does not mean causality (4/4)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D4B5EC-24BC-77E9-1913-CDF32950C68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1" y="1143000"/>
                <a:ext cx="3290740" cy="4576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GDP per capita might not be a good proxy for quality of life (anymore)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Even though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dirty="0"/>
                  <a:t>43 for 1975 onwards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D4B5EC-24BC-77E9-1913-CDF32950C6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1" y="1143000"/>
                <a:ext cx="3290740" cy="4576763"/>
              </a:xfrm>
              <a:blipFill>
                <a:blip r:embed="rId2"/>
                <a:stretch>
                  <a:fillRect l="-3896" r="-5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49E36C-77A4-1746-2509-35968B2C92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30" y="1138237"/>
            <a:ext cx="8136470" cy="457676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B04EFF-B019-FE5F-0F29-5D6624D0F3E8}"/>
              </a:ext>
            </a:extLst>
          </p:cNvPr>
          <p:cNvSpPr txBox="1"/>
          <p:nvPr/>
        </p:nvSpPr>
        <p:spPr>
          <a:xfrm>
            <a:off x="1038687" y="5965794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Census historical incomes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FRED BEA real GDP per capita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1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F1D4-EC72-6C94-4D5D-D3F8C4BA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are we doing in 474?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61E95-3B96-4464-F094-402324928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picture ideas</a:t>
            </a:r>
          </a:p>
        </p:txBody>
      </p:sp>
    </p:spTree>
    <p:extLst>
      <p:ext uri="{BB962C8B-B14F-4D97-AF65-F5344CB8AC3E}">
        <p14:creationId xmlns:p14="http://schemas.microsoft.com/office/powerpoint/2010/main" val="142142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F3E5-58B4-FFC6-745F-6D54FCC6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Agenda: answer causal questions &amp; test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772E-2EFB-B646-E64B-1A5C97F8B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47606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E84A27"/>
                </a:solidFill>
              </a:rPr>
              <a:t>Government</a:t>
            </a:r>
            <a:r>
              <a:rPr lang="en-US" dirty="0"/>
              <a:t>:</a:t>
            </a:r>
          </a:p>
          <a:p>
            <a:r>
              <a:rPr lang="en-US" dirty="0"/>
              <a:t>How is </a:t>
            </a:r>
            <a:r>
              <a:rPr lang="en-US" dirty="0">
                <a:solidFill>
                  <a:srgbClr val="E84A27"/>
                </a:solidFill>
              </a:rPr>
              <a:t>employment</a:t>
            </a:r>
            <a:r>
              <a:rPr lang="en-US" dirty="0"/>
              <a:t> affected by raising the </a:t>
            </a:r>
            <a:r>
              <a:rPr lang="en-US" dirty="0">
                <a:solidFill>
                  <a:srgbClr val="E84A27"/>
                </a:solidFill>
              </a:rPr>
              <a:t>minimum wage</a:t>
            </a:r>
            <a:r>
              <a:rPr lang="en-US" dirty="0"/>
              <a:t>?</a:t>
            </a:r>
          </a:p>
          <a:p>
            <a:r>
              <a:rPr lang="en-US" dirty="0"/>
              <a:t>Do </a:t>
            </a:r>
            <a:r>
              <a:rPr lang="en-US" dirty="0">
                <a:solidFill>
                  <a:srgbClr val="E84A27"/>
                </a:solidFill>
              </a:rPr>
              <a:t>housing vouchers </a:t>
            </a:r>
            <a:r>
              <a:rPr lang="en-US" dirty="0"/>
              <a:t>for high-poverty households have </a:t>
            </a:r>
            <a:r>
              <a:rPr lang="en-US" dirty="0">
                <a:solidFill>
                  <a:srgbClr val="E84A27"/>
                </a:solidFill>
              </a:rPr>
              <a:t>economic benefits</a:t>
            </a:r>
            <a:r>
              <a:rPr lang="en-US" dirty="0"/>
              <a:t>?</a:t>
            </a:r>
          </a:p>
          <a:p>
            <a:r>
              <a:rPr lang="en-US" dirty="0"/>
              <a:t>Will </a:t>
            </a:r>
            <a:r>
              <a:rPr lang="en-US" dirty="0">
                <a:solidFill>
                  <a:srgbClr val="E84A27"/>
                </a:solidFill>
              </a:rPr>
              <a:t>gender education equality</a:t>
            </a:r>
            <a:r>
              <a:rPr lang="en-US" dirty="0"/>
              <a:t> promote </a:t>
            </a:r>
            <a:r>
              <a:rPr lang="en-US" dirty="0">
                <a:solidFill>
                  <a:srgbClr val="E84A27"/>
                </a:solidFill>
              </a:rPr>
              <a:t>economic growth</a:t>
            </a:r>
            <a:r>
              <a:rPr lang="en-US" dirty="0"/>
              <a:t> in developing counties?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E84A27"/>
                </a:solidFill>
              </a:rPr>
              <a:t>Business</a:t>
            </a:r>
            <a:r>
              <a:rPr lang="en-US" dirty="0"/>
              <a:t>:</a:t>
            </a:r>
          </a:p>
          <a:p>
            <a:r>
              <a:rPr lang="en-US" dirty="0"/>
              <a:t>Which </a:t>
            </a:r>
            <a:r>
              <a:rPr lang="en-US" dirty="0">
                <a:solidFill>
                  <a:srgbClr val="E84A27"/>
                </a:solidFill>
              </a:rPr>
              <a:t>demographic</a:t>
            </a:r>
            <a:r>
              <a:rPr lang="en-US" dirty="0"/>
              <a:t> is most responsive to </a:t>
            </a:r>
            <a:r>
              <a:rPr lang="en-US" dirty="0">
                <a:solidFill>
                  <a:srgbClr val="E84A27"/>
                </a:solidFill>
              </a:rPr>
              <a:t>marketing</a:t>
            </a:r>
            <a:r>
              <a:rPr lang="en-US" dirty="0"/>
              <a:t>?</a:t>
            </a:r>
          </a:p>
          <a:p>
            <a:r>
              <a:rPr lang="en-US" dirty="0"/>
              <a:t>Does a </a:t>
            </a:r>
            <a:r>
              <a:rPr lang="en-US" dirty="0">
                <a:solidFill>
                  <a:srgbClr val="E84A27"/>
                </a:solidFill>
              </a:rPr>
              <a:t>modified</a:t>
            </a:r>
            <a:r>
              <a:rPr lang="en-US" dirty="0"/>
              <a:t> graphical user interface (GUI) increase </a:t>
            </a:r>
            <a:r>
              <a:rPr lang="en-US" dirty="0">
                <a:solidFill>
                  <a:srgbClr val="E84A27"/>
                </a:solidFill>
              </a:rPr>
              <a:t>retention</a:t>
            </a:r>
            <a:r>
              <a:rPr lang="en-US" dirty="0"/>
              <a:t>?</a:t>
            </a:r>
          </a:p>
          <a:p>
            <a:r>
              <a:rPr lang="en-US" dirty="0"/>
              <a:t>Which local market will provide the most </a:t>
            </a:r>
            <a:r>
              <a:rPr lang="en-US" dirty="0">
                <a:solidFill>
                  <a:srgbClr val="E84A27"/>
                </a:solidFill>
              </a:rPr>
              <a:t>revenue</a:t>
            </a:r>
            <a:r>
              <a:rPr lang="en-US" dirty="0"/>
              <a:t> for a </a:t>
            </a:r>
            <a:r>
              <a:rPr lang="en-US" dirty="0">
                <a:solidFill>
                  <a:srgbClr val="E84A27"/>
                </a:solidFill>
              </a:rPr>
              <a:t>new establishment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E84A27"/>
                </a:solidFill>
              </a:rPr>
              <a:t>Individual</a:t>
            </a:r>
            <a:r>
              <a:rPr lang="en-US" dirty="0"/>
              <a:t>:</a:t>
            </a:r>
          </a:p>
          <a:p>
            <a:r>
              <a:rPr lang="en-US" dirty="0"/>
              <a:t>What are the expected lifetime </a:t>
            </a:r>
            <a:r>
              <a:rPr lang="en-US" dirty="0">
                <a:solidFill>
                  <a:srgbClr val="E84A27"/>
                </a:solidFill>
              </a:rPr>
              <a:t>earnings</a:t>
            </a:r>
            <a:r>
              <a:rPr lang="en-US" dirty="0"/>
              <a:t> benefits of finishing my college </a:t>
            </a:r>
            <a:r>
              <a:rPr lang="en-US" dirty="0">
                <a:solidFill>
                  <a:srgbClr val="E84A27"/>
                </a:solidFill>
              </a:rPr>
              <a:t>degree</a:t>
            </a:r>
            <a:r>
              <a:rPr lang="en-US" dirty="0"/>
              <a:t>?</a:t>
            </a:r>
          </a:p>
          <a:p>
            <a:r>
              <a:rPr lang="en-US" dirty="0"/>
              <a:t>Does having health </a:t>
            </a:r>
            <a:r>
              <a:rPr lang="en-US" dirty="0">
                <a:solidFill>
                  <a:srgbClr val="E84A27"/>
                </a:solidFill>
              </a:rPr>
              <a:t>insurance</a:t>
            </a:r>
            <a:r>
              <a:rPr lang="en-US" dirty="0"/>
              <a:t> make me </a:t>
            </a:r>
            <a:r>
              <a:rPr lang="en-US" dirty="0">
                <a:solidFill>
                  <a:srgbClr val="E84A27"/>
                </a:solidFill>
              </a:rPr>
              <a:t>healthier</a:t>
            </a:r>
            <a:r>
              <a:rPr lang="en-US" dirty="0"/>
              <a:t>?</a:t>
            </a:r>
          </a:p>
          <a:p>
            <a:r>
              <a:rPr lang="en-US" dirty="0"/>
              <a:t>What are the expected </a:t>
            </a:r>
            <a:r>
              <a:rPr lang="en-US" dirty="0">
                <a:solidFill>
                  <a:srgbClr val="E84A27"/>
                </a:solidFill>
              </a:rPr>
              <a:t>career</a:t>
            </a:r>
            <a:r>
              <a:rPr lang="en-US" dirty="0"/>
              <a:t> consequences of having </a:t>
            </a:r>
            <a:r>
              <a:rPr lang="en-US" dirty="0">
                <a:solidFill>
                  <a:srgbClr val="E84A27"/>
                </a:solidFill>
              </a:rPr>
              <a:t>children</a:t>
            </a:r>
            <a:r>
              <a:rPr lang="en-US" dirty="0"/>
              <a:t>?</a:t>
            </a:r>
          </a:p>
          <a:p>
            <a:r>
              <a:rPr lang="en-US" dirty="0"/>
              <a:t>How can I win march madness?</a:t>
            </a:r>
          </a:p>
        </p:txBody>
      </p:sp>
    </p:spTree>
    <p:extLst>
      <p:ext uri="{BB962C8B-B14F-4D97-AF65-F5344CB8AC3E}">
        <p14:creationId xmlns:p14="http://schemas.microsoft.com/office/powerpoint/2010/main" val="166540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853</TotalTime>
  <Words>1202</Words>
  <Application>Microsoft Office PowerPoint</Application>
  <PresentationFormat>Widescreen</PresentationFormat>
  <Paragraphs>222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Office Theme</vt:lpstr>
      <vt:lpstr>About Me</vt:lpstr>
      <vt:lpstr>Welcome to Causality </vt:lpstr>
      <vt:lpstr>Correlation does not mean causality (1/4) </vt:lpstr>
      <vt:lpstr>Correlation does not mean causality (2/4) </vt:lpstr>
      <vt:lpstr>Correlation does not mean causality (3/4) </vt:lpstr>
      <vt:lpstr>For more fun with spurious correlations:</vt:lpstr>
      <vt:lpstr>Correlation does not mean causality (4/4)</vt:lpstr>
      <vt:lpstr>So, what are we doing in 474?</vt:lpstr>
      <vt:lpstr>Agenda: answer causal questions &amp; test theory</vt:lpstr>
      <vt:lpstr>Identifying causality is non-trivial</vt:lpstr>
      <vt:lpstr>Counterfactuals</vt:lpstr>
      <vt:lpstr>Real world data are messy</vt:lpstr>
      <vt:lpstr>Frameworks – Identifying potential complications </vt:lpstr>
      <vt:lpstr>Techniques to address selection bias (endogeneity)</vt:lpstr>
      <vt:lpstr>1. Randomized Experiments</vt:lpstr>
      <vt:lpstr>2. Instrumental Variables – Two Stage Least Squares</vt:lpstr>
      <vt:lpstr>3. Regression Discontinuity Designs (RDD)</vt:lpstr>
      <vt:lpstr>4. Difference-in-Differences (DiD) – Time Series</vt:lpstr>
      <vt:lpstr>Treatment effects for whom?</vt:lpstr>
      <vt:lpstr>A concluding thought</vt:lpstr>
      <vt:lpstr>What to expect from 474 content</vt:lpstr>
      <vt:lpstr>Previous Grade Distributions: Be stubborn</vt:lpstr>
      <vt:lpstr>Next time on causality and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 </dc:title>
  <dc:creator>Oolman, Julian Wade</dc:creator>
  <cp:lastModifiedBy>Julian Wade</cp:lastModifiedBy>
  <cp:revision>12</cp:revision>
  <dcterms:created xsi:type="dcterms:W3CDTF">2022-08-04T20:57:43Z</dcterms:created>
  <dcterms:modified xsi:type="dcterms:W3CDTF">2023-02-02T22:15:14Z</dcterms:modified>
</cp:coreProperties>
</file>