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62" r:id="rId5"/>
    <p:sldId id="263" r:id="rId6"/>
    <p:sldId id="267" r:id="rId7"/>
    <p:sldId id="264" r:id="rId8"/>
    <p:sldId id="265" r:id="rId9"/>
    <p:sldId id="266" r:id="rId10"/>
    <p:sldId id="258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Data 1: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474 Econometrics of Policy Evaluation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1F1B-BA91-165A-6771-3573224A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92F3-D3B9-467C-950C-BE0E51B62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package of packages: your one-stop shop for </a:t>
            </a:r>
            <a:r>
              <a:rPr lang="en-US" b="1" dirty="0"/>
              <a:t>dealing with data</a:t>
            </a:r>
          </a:p>
        </p:txBody>
      </p:sp>
      <p:pic>
        <p:nvPicPr>
          <p:cNvPr id="2050" name="Picture 2" descr="Introduction to the Tidyverse">
            <a:extLst>
              <a:ext uri="{FF2B5EF4-FFF2-40B4-BE49-F238E27FC236}">
                <a16:creationId xmlns:a16="http://schemas.microsoft.com/office/drawing/2014/main" id="{72F582AC-2E26-A9FB-44BF-F8ED43E1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28" y="36514"/>
            <a:ext cx="7169075" cy="39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6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B6F-EBE1-6DAB-F619-E4266114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tidy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522D-1122-B86E-E73F-789AFADE15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Reading</a:t>
            </a:r>
            <a:r>
              <a:rPr lang="en-US" dirty="0"/>
              <a:t> in standard data 	formats (.csv, .txt, .</a:t>
            </a:r>
            <a:r>
              <a:rPr lang="en-US" dirty="0" err="1"/>
              <a:t>fwf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Data frame </a:t>
            </a:r>
            <a:r>
              <a:rPr lang="en-US" dirty="0"/>
              <a:t>quality of life 	improvements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Elegant </a:t>
            </a:r>
            <a:r>
              <a:rPr lang="en-US" b="1" dirty="0"/>
              <a:t>data visualizations </a:t>
            </a:r>
            <a:r>
              <a:rPr lang="en-US" dirty="0"/>
              <a:t>	using a </a:t>
            </a:r>
            <a:r>
              <a:rPr lang="en-US" b="1" dirty="0">
                <a:solidFill>
                  <a:srgbClr val="E84A27"/>
                </a:solidFill>
              </a:rPr>
              <a:t>g</a:t>
            </a:r>
            <a:r>
              <a:rPr lang="en-US" dirty="0"/>
              <a:t>rammar of </a:t>
            </a:r>
            <a:r>
              <a:rPr lang="en-US" b="1" dirty="0">
                <a:solidFill>
                  <a:srgbClr val="E84A27"/>
                </a:solidFill>
              </a:rPr>
              <a:t>g</a:t>
            </a:r>
            <a:r>
              <a:rPr lang="en-US" dirty="0"/>
              <a:t>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Grammar of </a:t>
            </a:r>
            <a:r>
              <a:rPr lang="en-US" b="1" dirty="0"/>
              <a:t>data 	manipulation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B82E8-32BF-069E-7AA7-4518C45695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Tools for categorical data 	(</a:t>
            </a:r>
            <a:r>
              <a:rPr lang="en-US" b="1" dirty="0"/>
              <a:t>factors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Common </a:t>
            </a:r>
            <a:r>
              <a:rPr lang="en-US" b="1" dirty="0"/>
              <a:t>string</a:t>
            </a:r>
            <a:r>
              <a:rPr lang="en-US" dirty="0"/>
              <a:t> manipulations 	and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Tidy</a:t>
            </a:r>
            <a:r>
              <a:rPr lang="en-US" dirty="0"/>
              <a:t> messy data                       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Functional programming </a:t>
            </a:r>
            <a:r>
              <a:rPr lang="en-US" dirty="0"/>
              <a:t>	toolkit</a:t>
            </a:r>
          </a:p>
        </p:txBody>
      </p:sp>
      <p:pic>
        <p:nvPicPr>
          <p:cNvPr id="3074" name="Picture 2" descr="Read Rectangular Text Data • readr">
            <a:extLst>
              <a:ext uri="{FF2B5EF4-FFF2-40B4-BE49-F238E27FC236}">
                <a16:creationId xmlns:a16="http://schemas.microsoft.com/office/drawing/2014/main" id="{B07AFE6A-E674-EF39-FADA-376FD40B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05691"/>
            <a:ext cx="848622" cy="9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mple Data Frames • tibble">
            <a:extLst>
              <a:ext uri="{FF2B5EF4-FFF2-40B4-BE49-F238E27FC236}">
                <a16:creationId xmlns:a16="http://schemas.microsoft.com/office/drawing/2014/main" id="{7DCC313B-CF57-C2AE-3EB3-6A3A2849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9943"/>
            <a:ext cx="848622" cy="9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14AECEB-0374-37EF-9AB4-884D4CDFC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74195"/>
            <a:ext cx="848622" cy="98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EEB1DF4-6C18-9BC4-002F-7E7FB5418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7789"/>
            <a:ext cx="852256" cy="9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23888D9-61D1-C29B-3BFC-ACED07802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13" y="1007005"/>
            <a:ext cx="848623" cy="9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9CA203C-9B07-84A1-3CD2-BAE38F7A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90600"/>
            <a:ext cx="848623" cy="9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E6C11B86-E5EE-577D-7042-13D1F3B49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30971"/>
            <a:ext cx="848622" cy="97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56932420-613B-F45E-7D33-7202CCC4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032" y="4561674"/>
            <a:ext cx="846404" cy="98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6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573A-9178-D1C3-6227-B7A2761D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2C9C-A584-0C38-8754-E6232AF9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Time to practice cleaning data!</a:t>
            </a:r>
          </a:p>
        </p:txBody>
      </p:sp>
    </p:spTree>
    <p:extLst>
      <p:ext uri="{BB962C8B-B14F-4D97-AF65-F5344CB8AC3E}">
        <p14:creationId xmlns:p14="http://schemas.microsoft.com/office/powerpoint/2010/main" val="427895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106F-4EF8-4159-B0B8-6EAC1ABC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D98B-25D8-4F22-AF87-E118884D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 for next lecture: R4DS Ch. 13-16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Real world data!</a:t>
            </a:r>
          </a:p>
          <a:p>
            <a:r>
              <a:rPr lang="en-US" dirty="0"/>
              <a:t>Manipulating data into analysis-ready format (“tidy”)</a:t>
            </a:r>
          </a:p>
          <a:p>
            <a:r>
              <a:rPr lang="en-US" dirty="0"/>
              <a:t>Plotting our lovely data</a:t>
            </a:r>
          </a:p>
        </p:txBody>
      </p:sp>
    </p:spTree>
    <p:extLst>
      <p:ext uri="{BB962C8B-B14F-4D97-AF65-F5344CB8AC3E}">
        <p14:creationId xmlns:p14="http://schemas.microsoft.com/office/powerpoint/2010/main" val="20399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61E4-CEED-501F-6829-13ADE8DA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4651-B530-DE5E-1A38-5AA6390FD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Preparing your data for analysis</a:t>
            </a:r>
          </a:p>
        </p:txBody>
      </p:sp>
    </p:spTree>
    <p:extLst>
      <p:ext uri="{BB962C8B-B14F-4D97-AF65-F5344CB8AC3E}">
        <p14:creationId xmlns:p14="http://schemas.microsoft.com/office/powerpoint/2010/main" val="125940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05C6-E15E-F213-F7CF-6A61B44D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“in the wild” are rarely analysis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E3C7-5ED3-54B8-CFE1-9A64F80C6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“Happy families are all alike; every unhappy family is unhappy in its own way.” –– Leo Tolstoy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“Tidy datasets are all alike, but every messy dataset is messy in its own way.” –– Hadley Wickham</a:t>
            </a:r>
          </a:p>
        </p:txBody>
      </p:sp>
    </p:spTree>
    <p:extLst>
      <p:ext uri="{BB962C8B-B14F-4D97-AF65-F5344CB8AC3E}">
        <p14:creationId xmlns:p14="http://schemas.microsoft.com/office/powerpoint/2010/main" val="10116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FF5B-C3A3-CE9C-FF75-04176FC7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variable needs its own column: “tidy”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132433D-BE60-7BAB-6054-CEAD7206A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2287"/>
            <a:ext cx="10515600" cy="3286125"/>
          </a:xfrm>
        </p:spPr>
      </p:pic>
    </p:spTree>
    <p:extLst>
      <p:ext uri="{BB962C8B-B14F-4D97-AF65-F5344CB8AC3E}">
        <p14:creationId xmlns:p14="http://schemas.microsoft.com/office/powerpoint/2010/main" val="262124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AAA-8BB0-4FBD-0EAA-14B99D6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cannot statistically analyze non-“tidy”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E9C3-C9A7-9557-A953-B3B064895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need data in “tidy” format to be able to perform analysis on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For example, the tidy data…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8D5DBC-E554-E96A-4708-D47573874C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Regressing </a:t>
                </a:r>
                <a:r>
                  <a:rPr lang="en-US" dirty="0">
                    <a:solidFill>
                      <a:srgbClr val="E84A27"/>
                    </a:solidFill>
                  </a:rPr>
                  <a:t>wages</a:t>
                </a:r>
                <a:r>
                  <a:rPr lang="en-US" dirty="0"/>
                  <a:t> on </a:t>
                </a:r>
                <a:r>
                  <a:rPr lang="en-US" dirty="0">
                    <a:solidFill>
                      <a:srgbClr val="E84A27"/>
                    </a:solidFill>
                  </a:rPr>
                  <a:t>sex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E84A27"/>
                    </a:solidFill>
                  </a:rPr>
                  <a:t>years of schooling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dirty="0"/>
                  <a:t>produces the model matrix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i="1" dirty="0"/>
                  <a:t>):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88D5DBC-E554-E96A-4708-D47573874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67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1A7806A-1045-BA9B-D1DF-ED181B73C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220150"/>
              </p:ext>
            </p:extLst>
          </p:nvPr>
        </p:nvGraphicFramePr>
        <p:xfrm>
          <a:off x="1356434" y="3273986"/>
          <a:ext cx="4145133" cy="213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711">
                  <a:extLst>
                    <a:ext uri="{9D8B030D-6E8A-4147-A177-3AD203B41FA5}">
                      <a16:colId xmlns:a16="http://schemas.microsoft.com/office/drawing/2014/main" val="4230162393"/>
                    </a:ext>
                  </a:extLst>
                </a:gridCol>
                <a:gridCol w="1381711">
                  <a:extLst>
                    <a:ext uri="{9D8B030D-6E8A-4147-A177-3AD203B41FA5}">
                      <a16:colId xmlns:a16="http://schemas.microsoft.com/office/drawing/2014/main" val="990242278"/>
                    </a:ext>
                  </a:extLst>
                </a:gridCol>
                <a:gridCol w="1381711">
                  <a:extLst>
                    <a:ext uri="{9D8B030D-6E8A-4147-A177-3AD203B41FA5}">
                      <a16:colId xmlns:a16="http://schemas.microsoft.com/office/drawing/2014/main" val="1152835307"/>
                    </a:ext>
                  </a:extLst>
                </a:gridCol>
              </a:tblGrid>
              <a:tr h="367955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 of Schooling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92585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8598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r>
                        <a:rPr lang="en-US" dirty="0"/>
                        <a:t>$25,000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56170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73023"/>
                  </a:ext>
                </a:extLst>
              </a:tr>
              <a:tr h="373065">
                <a:tc>
                  <a:txBody>
                    <a:bodyPr/>
                    <a:lstStyle/>
                    <a:p>
                      <a:r>
                        <a:rPr lang="en-US" dirty="0"/>
                        <a:t>$70,000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5746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9635AC18-2B5D-EFC9-A407-F7F956508B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3403798"/>
                  </p:ext>
                </p:extLst>
              </p:nvPr>
            </p:nvGraphicFramePr>
            <p:xfrm>
              <a:off x="6690433" y="3273986"/>
              <a:ext cx="414513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1711">
                      <a:extLst>
                        <a:ext uri="{9D8B030D-6E8A-4147-A177-3AD203B41FA5}">
                          <a16:colId xmlns:a16="http://schemas.microsoft.com/office/drawing/2014/main" val="4230162393"/>
                        </a:ext>
                      </a:extLst>
                    </a:gridCol>
                    <a:gridCol w="1381711">
                      <a:extLst>
                        <a:ext uri="{9D8B030D-6E8A-4147-A177-3AD203B41FA5}">
                          <a16:colId xmlns:a16="http://schemas.microsoft.com/office/drawing/2014/main" val="990242278"/>
                        </a:ext>
                      </a:extLst>
                    </a:gridCol>
                    <a:gridCol w="1381711">
                      <a:extLst>
                        <a:ext uri="{9D8B030D-6E8A-4147-A177-3AD203B41FA5}">
                          <a16:colId xmlns:a16="http://schemas.microsoft.com/office/drawing/2014/main" val="11528353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Intercept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Years of Schooling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9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68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256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0973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574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9635AC18-2B5D-EFC9-A407-F7F956508B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3403798"/>
                  </p:ext>
                </p:extLst>
              </p:nvPr>
            </p:nvGraphicFramePr>
            <p:xfrm>
              <a:off x="6690433" y="3273986"/>
              <a:ext cx="4145133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1711">
                      <a:extLst>
                        <a:ext uri="{9D8B030D-6E8A-4147-A177-3AD203B41FA5}">
                          <a16:colId xmlns:a16="http://schemas.microsoft.com/office/drawing/2014/main" val="4230162393"/>
                        </a:ext>
                      </a:extLst>
                    </a:gridCol>
                    <a:gridCol w="1381711">
                      <a:extLst>
                        <a:ext uri="{9D8B030D-6E8A-4147-A177-3AD203B41FA5}">
                          <a16:colId xmlns:a16="http://schemas.microsoft.com/office/drawing/2014/main" val="990242278"/>
                        </a:ext>
                      </a:extLst>
                    </a:gridCol>
                    <a:gridCol w="1381711">
                      <a:extLst>
                        <a:ext uri="{9D8B030D-6E8A-4147-A177-3AD203B41FA5}">
                          <a16:colId xmlns:a16="http://schemas.microsoft.com/office/drawing/2014/main" val="115283530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41" t="-4762" r="-20176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41" t="-4762" r="-10176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41" t="-4762" r="-176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4592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668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2256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0973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7574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74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0C74-C05F-02E6-AE88-85AE61C2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Pivoting longer to “tidy” format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02F11-7CB5-E0E2-CE0C-391AF8B3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5937"/>
            <a:ext cx="10515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3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5FE0-FF92-090C-DB8B-AD33D3C7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Pivoting wider to “tidy” format</a:t>
            </a:r>
          </a:p>
        </p:txBody>
      </p:sp>
      <p:pic>
        <p:nvPicPr>
          <p:cNvPr id="1026" name="Picture 2" descr="Pivoting `table2` into a &quot;wider&quot;, tidy form.">
            <a:extLst>
              <a:ext uri="{FF2B5EF4-FFF2-40B4-BE49-F238E27FC236}">
                <a16:creationId xmlns:a16="http://schemas.microsoft.com/office/drawing/2014/main" id="{1D84F778-FEE5-ED3B-EBF4-8C9E286A7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762" y="1143000"/>
            <a:ext cx="9802476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3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4D6E-0866-E3E6-FE2A-C17DCAE2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C0AF-C7D1-394F-5852-013E0447A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“Tidying” data in </a:t>
            </a:r>
            <a:r>
              <a:rPr lang="en-US" b="1" i="1" dirty="0"/>
              <a:t>base</a:t>
            </a:r>
            <a:r>
              <a:rPr lang="en-US" dirty="0"/>
              <a:t> R is non-trivial</a:t>
            </a:r>
          </a:p>
          <a:p>
            <a:r>
              <a:rPr lang="en-US" dirty="0"/>
              <a:t>Requires messy, convoluted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Fortunately, R users write functions to help with </a:t>
            </a:r>
            <a:r>
              <a:rPr lang="en-US" b="1" i="1" dirty="0"/>
              <a:t>many </a:t>
            </a:r>
            <a:r>
              <a:rPr lang="en-US" dirty="0"/>
              <a:t>tasks including cleaning data</a:t>
            </a:r>
          </a:p>
          <a:p>
            <a:r>
              <a:rPr lang="en-US" dirty="0"/>
              <a:t>These functions are distributed freely in </a:t>
            </a:r>
            <a:r>
              <a:rPr lang="en-US" b="1" u="sng" dirty="0">
                <a:solidFill>
                  <a:srgbClr val="E84A27"/>
                </a:solidFill>
              </a:rPr>
              <a:t>packages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the </a:t>
            </a:r>
            <a:r>
              <a:rPr lang="en-US" dirty="0" err="1">
                <a:latin typeface="Lucida Console" panose="020B0609040504020204" pitchFamily="49" charset="0"/>
              </a:rPr>
              <a:t>dplyr</a:t>
            </a:r>
            <a:r>
              <a:rPr lang="en-US" dirty="0"/>
              <a:t> package has many functions for manipulating data</a:t>
            </a:r>
          </a:p>
        </p:txBody>
      </p:sp>
    </p:spTree>
    <p:extLst>
      <p:ext uri="{BB962C8B-B14F-4D97-AF65-F5344CB8AC3E}">
        <p14:creationId xmlns:p14="http://schemas.microsoft.com/office/powerpoint/2010/main" val="259826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166</TotalTime>
  <Words>347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Lucida Console</vt:lpstr>
      <vt:lpstr>Office Theme</vt:lpstr>
      <vt:lpstr>Dealing with Data 1: Cleaning</vt:lpstr>
      <vt:lpstr>Overview</vt:lpstr>
      <vt:lpstr>Cleaning Data</vt:lpstr>
      <vt:lpstr>Data “in the wild” are rarely analysis ready</vt:lpstr>
      <vt:lpstr>Each variable needs its own column: “tidy”</vt:lpstr>
      <vt:lpstr>You cannot statistically analyze non-“tidy” data</vt:lpstr>
      <vt:lpstr>Pivoting longer to “tidy” format</vt:lpstr>
      <vt:lpstr>Pivoting wider to “tidy” format</vt:lpstr>
      <vt:lpstr>PowerPoint Presentation</vt:lpstr>
      <vt:lpstr>Tidyverse</vt:lpstr>
      <vt:lpstr>The tidy 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Data 1: Cleaning</dc:title>
  <dc:creator>Oolman, Julian Wade</dc:creator>
  <cp:lastModifiedBy>Julian Wade</cp:lastModifiedBy>
  <cp:revision>8</cp:revision>
  <dcterms:created xsi:type="dcterms:W3CDTF">2023-01-11T21:06:23Z</dcterms:created>
  <dcterms:modified xsi:type="dcterms:W3CDTF">2023-01-24T15:44:04Z</dcterms:modified>
</cp:coreProperties>
</file>