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74" r:id="rId5"/>
    <p:sldId id="262" r:id="rId6"/>
    <p:sldId id="263" r:id="rId7"/>
    <p:sldId id="259" r:id="rId8"/>
    <p:sldId id="270" r:id="rId9"/>
    <p:sldId id="258" r:id="rId10"/>
    <p:sldId id="260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3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### Course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SEGISandData/COVID-19" TargetMode="External"/><Relationship Id="rId2" Type="http://schemas.openxmlformats.org/officeDocument/2006/relationships/hyperlink" Target="https://www.ipums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red.stlouisfed.org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6D3-5610-4D4B-957E-425A40D8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Dealing with Data 2: Multiple Data 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B47B-1C47-4D14-88E6-CDB1E27E9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UIUC ECON 474 Econometrics of Policy Evaluation</a:t>
            </a:r>
          </a:p>
        </p:txBody>
      </p:sp>
    </p:spTree>
    <p:extLst>
      <p:ext uri="{BB962C8B-B14F-4D97-AF65-F5344CB8AC3E}">
        <p14:creationId xmlns:p14="http://schemas.microsoft.com/office/powerpoint/2010/main" val="386016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E14DE-7507-B933-E2A8-82FA942D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Graphical intuition: line up key values in a grid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5A36623-094A-1960-BB8A-E9ACDCBE7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" name="Picture 14" descr="A picture containing text, crossword puzzle, clipart&#10;&#10;Description automatically generated">
            <a:extLst>
              <a:ext uri="{FF2B5EF4-FFF2-40B4-BE49-F238E27FC236}">
                <a16:creationId xmlns:a16="http://schemas.microsoft.com/office/drawing/2014/main" id="{1F44797F-F418-02B0-FEE6-52041E819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396" y="1012792"/>
            <a:ext cx="4847207" cy="471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17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3445F-AAF6-3913-5693-E8C51A27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Inner join: keep observations with </a:t>
            </a:r>
            <a:r>
              <a:rPr lang="en-US" i="1" dirty="0"/>
              <a:t>matching</a:t>
            </a:r>
            <a:r>
              <a:rPr lang="en-US" dirty="0"/>
              <a:t> keys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A191F7E8-BA49-0575-65C9-404A1A19B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930" y="1328738"/>
            <a:ext cx="6684139" cy="4200523"/>
          </a:xfrm>
        </p:spPr>
      </p:pic>
    </p:spTree>
    <p:extLst>
      <p:ext uri="{BB962C8B-B14F-4D97-AF65-F5344CB8AC3E}">
        <p14:creationId xmlns:p14="http://schemas.microsoft.com/office/powerpoint/2010/main" val="1509414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91835-2622-8B83-B266-DEF4CAD32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Left join: keep all “left” observations</a:t>
            </a:r>
          </a:p>
        </p:txBody>
      </p:sp>
      <p:pic>
        <p:nvPicPr>
          <p:cNvPr id="4" name="Picture 3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DD58D6FF-BC1A-E2F7-79DA-C8281F16D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404" y="1330341"/>
            <a:ext cx="7181192" cy="419731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157462-5073-6D2B-3A0F-069C89CAC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71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B2278-26A9-4882-39A2-3DFD62432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Right join: keep all “right”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23FA6-5AD4-4537-65A2-17A8873AD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FA949AFD-FE99-5ACA-0A29-122BF8A4E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486" y="1204051"/>
            <a:ext cx="6633028" cy="446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37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FC34-198E-AC5C-96B5-08F88653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Full join: keep all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C03B5-E688-0FF6-C9F4-9353F1867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3EE16-CBD6-F9C2-5066-5453214F6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353" y="1282544"/>
            <a:ext cx="6541294" cy="429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26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EE41C-E99B-30CD-A384-0D89A3255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 careful with duplicate keys…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FB20F-CF5C-383E-FF6B-FDD9A670C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21F828-6EE4-1047-EC00-D610DAA71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444" y="1179191"/>
            <a:ext cx="9663112" cy="449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63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EDC97-73EC-4F92-A6C5-17858E61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…the size of your data can explode!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0D9A5-DACD-756E-3701-BC78A0068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D19D29-5447-C867-B638-9E0B792C8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794" y="1255715"/>
            <a:ext cx="7872412" cy="434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764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37FD5-4851-D21C-5924-CDCB2536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 can join on multiple keys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E5AFD3-9672-35FE-3879-E5238C487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7641" y="1143000"/>
            <a:ext cx="7276718" cy="45847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B474AF8-D3FC-7446-9695-F2832A72B606}"/>
              </a:ext>
            </a:extLst>
          </p:cNvPr>
          <p:cNvSpPr/>
          <p:nvPr/>
        </p:nvSpPr>
        <p:spPr>
          <a:xfrm>
            <a:off x="8314395" y="1486726"/>
            <a:ext cx="1455475" cy="1571625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CAAA7F-2719-ED93-69DE-03E92293AB4C}"/>
              </a:ext>
            </a:extLst>
          </p:cNvPr>
          <p:cNvSpPr/>
          <p:nvPr/>
        </p:nvSpPr>
        <p:spPr>
          <a:xfrm>
            <a:off x="5368262" y="1486725"/>
            <a:ext cx="1455475" cy="1571625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5477E8-0834-3A98-11E3-4AC54D607690}"/>
              </a:ext>
            </a:extLst>
          </p:cNvPr>
          <p:cNvSpPr/>
          <p:nvPr/>
        </p:nvSpPr>
        <p:spPr>
          <a:xfrm>
            <a:off x="5368262" y="3402076"/>
            <a:ext cx="1455475" cy="397576"/>
          </a:xfrm>
          <a:prstGeom prst="roundRect">
            <a:avLst/>
          </a:prstGeom>
          <a:noFill/>
          <a:ln w="762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872E0E-8506-CF94-FF94-C5ADF8D2F299}"/>
              </a:ext>
            </a:extLst>
          </p:cNvPr>
          <p:cNvSpPr/>
          <p:nvPr/>
        </p:nvSpPr>
        <p:spPr>
          <a:xfrm>
            <a:off x="8303641" y="3037774"/>
            <a:ext cx="1455475" cy="397576"/>
          </a:xfrm>
          <a:prstGeom prst="roundRect">
            <a:avLst/>
          </a:prstGeom>
          <a:noFill/>
          <a:ln w="762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4515E6-2CF8-A047-DE67-99364B909BDD}"/>
              </a:ext>
            </a:extLst>
          </p:cNvPr>
          <p:cNvCxnSpPr>
            <a:stCxn id="6" idx="3"/>
            <a:endCxn id="3" idx="1"/>
          </p:cNvCxnSpPr>
          <p:nvPr/>
        </p:nvCxnSpPr>
        <p:spPr>
          <a:xfrm>
            <a:off x="6823737" y="2272538"/>
            <a:ext cx="1490658" cy="1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DC10B6-E4D8-0364-A5E1-0A6D78B02F39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6823737" y="3236562"/>
            <a:ext cx="1479904" cy="364302"/>
          </a:xfrm>
          <a:prstGeom prst="line">
            <a:avLst/>
          </a:prstGeom>
          <a:ln w="76200">
            <a:solidFill>
              <a:srgbClr val="E84A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703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C32C5-BBF2-184F-F8F0-16FEE81B7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8B185-26C0-F219-74A5-D47D5C6D99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Unemployment and COVID-19 cases</a:t>
            </a:r>
          </a:p>
        </p:txBody>
      </p:sp>
    </p:spTree>
    <p:extLst>
      <p:ext uri="{BB962C8B-B14F-4D97-AF65-F5344CB8AC3E}">
        <p14:creationId xmlns:p14="http://schemas.microsoft.com/office/powerpoint/2010/main" val="3064225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4C48-5592-0EF3-F9D0-FA802BE1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we are up to: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D689-02F3-407F-DEF9-F1EDDE939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E84A27"/>
                </a:solidFill>
              </a:rPr>
              <a:t>Goal</a:t>
            </a:r>
            <a:r>
              <a:rPr lang="en-US" dirty="0"/>
              <a:t>: create a data set containing </a:t>
            </a:r>
            <a:r>
              <a:rPr lang="en-US" i="1" dirty="0"/>
              <a:t>monthly, state-level</a:t>
            </a:r>
          </a:p>
          <a:p>
            <a:r>
              <a:rPr lang="en-US" dirty="0"/>
              <a:t>unemployment rates</a:t>
            </a:r>
          </a:p>
          <a:p>
            <a:r>
              <a:rPr lang="en-US" dirty="0"/>
              <a:t>new COVID-19 cases</a:t>
            </a:r>
          </a:p>
          <a:p>
            <a:pPr marL="0" indent="0">
              <a:buNone/>
            </a:pPr>
            <a:r>
              <a:rPr lang="en-US" dirty="0"/>
              <a:t>Create a figure (time permitting)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Sources:</a:t>
            </a:r>
          </a:p>
          <a:p>
            <a:r>
              <a:rPr lang="en-US" dirty="0"/>
              <a:t>Unemployment: Bureau of Labor Statistics (BLS) Current Population Survey (CPS) via </a:t>
            </a:r>
            <a:r>
              <a:rPr lang="en-US" dirty="0">
                <a:hlinkClick r:id="rId2"/>
              </a:rPr>
              <a:t>IPUMS</a:t>
            </a:r>
            <a:endParaRPr lang="en-US" dirty="0"/>
          </a:p>
          <a:p>
            <a:r>
              <a:rPr lang="en-US" dirty="0"/>
              <a:t>COVID-19 Cases: John Hopkins University via </a:t>
            </a:r>
            <a:r>
              <a:rPr lang="en-US" dirty="0">
                <a:hlinkClick r:id="rId3"/>
              </a:rPr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80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2E97D-AB6F-43B4-9206-B2AD7123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D4D53-6C5D-40BB-88AA-F104B4BAB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Next time: review all assigned R4DS chapters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Today:</a:t>
            </a:r>
          </a:p>
          <a:p>
            <a:r>
              <a:rPr lang="en-US" dirty="0"/>
              <a:t>Combining data with joins</a:t>
            </a:r>
          </a:p>
          <a:p>
            <a:r>
              <a:rPr lang="en-US" dirty="0"/>
              <a:t>The different types of joins</a:t>
            </a:r>
          </a:p>
          <a:p>
            <a:r>
              <a:rPr lang="en-US" dirty="0"/>
              <a:t>Practice joining data and other data cleaning tasks</a:t>
            </a:r>
          </a:p>
        </p:txBody>
      </p:sp>
    </p:spTree>
    <p:extLst>
      <p:ext uri="{BB962C8B-B14F-4D97-AF65-F5344CB8AC3E}">
        <p14:creationId xmlns:p14="http://schemas.microsoft.com/office/powerpoint/2010/main" val="872456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C8BF8-CAD9-4AC1-2F67-78220F84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Dealing with the Current Population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1485F-142D-BC47-031D-8C33C93F4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CPS is a monthly </a:t>
            </a:r>
            <a:r>
              <a:rPr lang="en-US" b="1" dirty="0"/>
              <a:t>survey</a:t>
            </a:r>
            <a:r>
              <a:rPr lang="en-US" dirty="0"/>
              <a:t>: </a:t>
            </a:r>
            <a:r>
              <a:rPr lang="en-US" b="1" dirty="0">
                <a:solidFill>
                  <a:srgbClr val="E84A27"/>
                </a:solidFill>
              </a:rPr>
              <a:t>sample</a:t>
            </a:r>
            <a:r>
              <a:rPr lang="en-US" dirty="0"/>
              <a:t>d data unlikely matches USA </a:t>
            </a:r>
            <a:r>
              <a:rPr lang="en-US" b="1" dirty="0">
                <a:solidFill>
                  <a:srgbClr val="E84A27"/>
                </a:solidFill>
              </a:rPr>
              <a:t>population</a:t>
            </a:r>
          </a:p>
          <a:p>
            <a:r>
              <a:rPr lang="en-US" dirty="0"/>
              <a:t>Requires adjusting statistics (e.g. averages) with sample weights</a:t>
            </a:r>
          </a:p>
          <a:p>
            <a:pPr lvl="1"/>
            <a:r>
              <a:rPr lang="en-US" i="1" dirty="0"/>
              <a:t>equal to the inverse probability of sampling a specific individual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variables are numerically coded (demonstrative cleaning):</a:t>
            </a:r>
          </a:p>
          <a:p>
            <a:r>
              <a:rPr lang="en-US" dirty="0"/>
              <a:t>NAs: 9999, 9999.99, (sometimes -1, -5)</a:t>
            </a:r>
          </a:p>
          <a:p>
            <a:r>
              <a:rPr lang="en-US" dirty="0"/>
              <a:t>Categorical variables: employment status, education, marital status, state, binary gender, etc.</a:t>
            </a:r>
          </a:p>
        </p:txBody>
      </p:sp>
    </p:spTree>
    <p:extLst>
      <p:ext uri="{BB962C8B-B14F-4D97-AF65-F5344CB8AC3E}">
        <p14:creationId xmlns:p14="http://schemas.microsoft.com/office/powerpoint/2010/main" val="66048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8716-B0B7-7D1C-EEBF-6727CDB6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Computers a dumb, or at least literal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C43428-F1C2-EB8F-56B0-DBF65C1FB4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3000"/>
                <a:ext cx="10613994" cy="458544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Federal Information Processing System (FIPS) codes: states and counties</a:t>
                </a:r>
              </a:p>
              <a:p>
                <a:r>
                  <a:rPr lang="en-US" dirty="0"/>
                  <a:t>Ex) Alabama: 01, Colorado: 08, Illinois: 17</a:t>
                </a:r>
              </a:p>
              <a:p>
                <a:r>
                  <a:rPr lang="en-US" dirty="0"/>
                  <a:t>Ex) Champaign county Illinois FIPS: 17019: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17</m:t>
                            </m:r>
                          </m:e>
                        </m:groupChr>
                      </m:e>
                      <m:li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State</m:t>
                        </m:r>
                      </m:lim>
                    </m:limLow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019</m:t>
                            </m:r>
                          </m:e>
                        </m:groupChr>
                      </m:e>
                      <m:li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County</m:t>
                        </m:r>
                      </m:lim>
                    </m:limLow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 looks at these numbers and thinks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𝐼𝑙𝑙𝑖𝑛𝑜𝑖𝑠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𝐶𝑜𝑙𝑜𝑟𝑎𝑑𝑜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𝐴𝑙𝑎𝑏𝑎𝑚𝑎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𝐼𝑙𝑙𝑖𝑛𝑜𝑖𝑠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𝐶𝑜𝑙𝑜𝑟𝑎𝑑𝑜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−63×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𝐴𝑙𝑎𝑏𝑎𝑚𝑎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C43428-F1C2-EB8F-56B0-DBF65C1FB4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3000"/>
                <a:ext cx="10613994" cy="4585447"/>
              </a:xfrm>
              <a:blipFill>
                <a:blip r:embed="rId2"/>
                <a:stretch>
                  <a:fillRect l="-1206" t="-2261" r="-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14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C1668-190A-AE10-450C-9E7F8F4A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Dealing with COVID-19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13D11-8060-8F61-2EE0-5FC395AF6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Remotely download from GitHub</a:t>
            </a:r>
          </a:p>
          <a:p>
            <a:r>
              <a:rPr lang="en-US" dirty="0"/>
              <a:t>Discuss remote access good practices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are daily cumulative cases and in </a:t>
            </a:r>
            <a:r>
              <a:rPr lang="en-US" b="1" dirty="0"/>
              <a:t>wide</a:t>
            </a:r>
            <a:r>
              <a:rPr lang="en-US" dirty="0"/>
              <a:t> format over </a:t>
            </a:r>
            <a:r>
              <a:rPr lang="en-US" b="1" dirty="0"/>
              <a:t>all</a:t>
            </a:r>
            <a:r>
              <a:rPr lang="en-US" dirty="0"/>
              <a:t> USA territories</a:t>
            </a:r>
          </a:p>
          <a:p>
            <a:r>
              <a:rPr lang="en-US" dirty="0"/>
              <a:t>drop non-state/DC observations (e.g. Guam, Puerto Rico)</a:t>
            </a:r>
          </a:p>
          <a:p>
            <a:r>
              <a:rPr lang="en-US" dirty="0"/>
              <a:t>pivot and aggregate to monthly level</a:t>
            </a:r>
          </a:p>
          <a:p>
            <a:r>
              <a:rPr lang="en-US" dirty="0"/>
              <a:t>create new cases variable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Non-states (e.g. cruise ships) are coded as states</a:t>
            </a:r>
          </a:p>
          <a:p>
            <a:r>
              <a:rPr lang="en-US" dirty="0"/>
              <a:t>drop them</a:t>
            </a:r>
          </a:p>
        </p:txBody>
      </p:sp>
    </p:spTree>
    <p:extLst>
      <p:ext uri="{BB962C8B-B14F-4D97-AF65-F5344CB8AC3E}">
        <p14:creationId xmlns:p14="http://schemas.microsoft.com/office/powerpoint/2010/main" val="282197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72867-30E2-FA18-A992-536CC36A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Columns: Keys and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BD07C-29EB-4A8B-AF5E-824C1FC5AE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Joining on keys unlocks merging</a:t>
            </a:r>
          </a:p>
        </p:txBody>
      </p:sp>
    </p:spTree>
    <p:extLst>
      <p:ext uri="{BB962C8B-B14F-4D97-AF65-F5344CB8AC3E}">
        <p14:creationId xmlns:p14="http://schemas.microsoft.com/office/powerpoint/2010/main" val="271271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4E63-974D-58CF-1831-298043BC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Keys: </a:t>
            </a:r>
            <a:r>
              <a:rPr lang="en-US" u="sng" dirty="0"/>
              <a:t>country</a:t>
            </a:r>
            <a:r>
              <a:rPr lang="en-US" dirty="0"/>
              <a:t>, </a:t>
            </a:r>
            <a:r>
              <a:rPr lang="en-US" u="sng" dirty="0"/>
              <a:t>year</a:t>
            </a:r>
            <a:r>
              <a:rPr lang="en-US" dirty="0"/>
              <a:t>                                    (ID columns)</a:t>
            </a:r>
            <a:br>
              <a:rPr lang="en-US" dirty="0"/>
            </a:br>
            <a:r>
              <a:rPr lang="en-US" dirty="0"/>
              <a:t>Values: </a:t>
            </a:r>
            <a:r>
              <a:rPr lang="en-US" u="sng" dirty="0"/>
              <a:t>nominal GDP</a:t>
            </a:r>
            <a:r>
              <a:rPr lang="en-US" dirty="0"/>
              <a:t>, </a:t>
            </a:r>
            <a:r>
              <a:rPr lang="en-US" u="sng" dirty="0"/>
              <a:t>unemployment rate</a:t>
            </a:r>
            <a:r>
              <a:rPr lang="en-US" dirty="0"/>
              <a:t>       (data)</a:t>
            </a:r>
            <a:endParaRPr lang="en-US" u="sng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0AD5C89-F3E6-2FB2-3107-44EB624BA99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33772134"/>
              </p:ext>
            </p:extLst>
          </p:nvPr>
        </p:nvGraphicFramePr>
        <p:xfrm>
          <a:off x="838200" y="2131060"/>
          <a:ext cx="5181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246459158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75983709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537679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Nominal GDP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34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Canada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1,742 bn 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9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Canada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1,645 bn 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97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Mexico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1,269 bn 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566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Mexico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1,091 bn 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545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United States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21,381 bn 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155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United States 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21,060 bn 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67196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9C3C7C1C-A0C3-5B5C-ECFF-8869351729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6803719"/>
              </p:ext>
            </p:extLst>
          </p:nvPr>
        </p:nvGraphicFramePr>
        <p:xfrm>
          <a:off x="6172200" y="2131060"/>
          <a:ext cx="51816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246459158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75983709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537679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U-Rate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34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Canada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9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Canada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97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Mexico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566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Mexico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545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United States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155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United States 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67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F3A5156-5509-A2BD-3C03-F7B71538F23F}"/>
              </a:ext>
            </a:extLst>
          </p:cNvPr>
          <p:cNvSpPr txBox="1"/>
          <p:nvPr/>
        </p:nvSpPr>
        <p:spPr>
          <a:xfrm>
            <a:off x="1216241" y="5992427"/>
            <a:ext cx="376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Source: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https://fred.stlouisfed.org/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95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37FD5-4851-D21C-5924-CDCB2536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Consider the five data sets: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E5AFD3-9672-35FE-3879-E5238C487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7641" y="1143000"/>
            <a:ext cx="7276718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32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EF36-308E-82E2-3523-03F4C2DA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can be merged by “keys” (ID columns)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8D219-39E5-ED2C-A66F-8FAE8C50A3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data set has</a:t>
            </a:r>
          </a:p>
          <a:p>
            <a:r>
              <a:rPr lang="en-US" b="1" dirty="0">
                <a:solidFill>
                  <a:srgbClr val="E84A27"/>
                </a:solidFill>
              </a:rPr>
              <a:t>keys</a:t>
            </a:r>
            <a:r>
              <a:rPr lang="en-US" dirty="0"/>
              <a:t>: talinum, origin, date, etc.</a:t>
            </a:r>
          </a:p>
          <a:p>
            <a:r>
              <a:rPr lang="en-US" b="1" dirty="0">
                <a:solidFill>
                  <a:srgbClr val="E84A27"/>
                </a:solidFill>
              </a:rPr>
              <a:t>values</a:t>
            </a:r>
            <a:r>
              <a:rPr lang="en-US" dirty="0"/>
              <a:t>: …, names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combine all </a:t>
            </a:r>
            <a:r>
              <a:rPr lang="en-US" b="1" dirty="0"/>
              <a:t>five</a:t>
            </a:r>
            <a:r>
              <a:rPr lang="en-US" dirty="0"/>
              <a:t> data sets </a:t>
            </a:r>
            <a:r>
              <a:rPr lang="en-US" b="1" dirty="0"/>
              <a:t>into</a:t>
            </a:r>
            <a:r>
              <a:rPr lang="en-US" dirty="0"/>
              <a:t> </a:t>
            </a:r>
            <a:r>
              <a:rPr lang="en-US" b="1" dirty="0"/>
              <a:t>one</a:t>
            </a:r>
            <a:r>
              <a:rPr lang="en-US" dirty="0"/>
              <a:t> data set by </a:t>
            </a:r>
            <a:r>
              <a:rPr lang="en-US" b="1" dirty="0">
                <a:solidFill>
                  <a:srgbClr val="E84A27"/>
                </a:solidFill>
              </a:rPr>
              <a:t>“joining” </a:t>
            </a:r>
            <a:r>
              <a:rPr lang="en-US" dirty="0"/>
              <a:t>them on their </a:t>
            </a:r>
            <a:r>
              <a:rPr lang="en-US" b="1" i="1" u="sng" dirty="0"/>
              <a:t>keys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903815BE-C909-9611-AD53-8C0D736471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799047"/>
            <a:ext cx="5181600" cy="326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2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8867-E041-1425-1FBC-02BB9DB9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Data 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450AE-BB5B-A82B-3F53-6FFF722799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dplyr</a:t>
            </a:r>
            <a:r>
              <a:rPr lang="en-US" dirty="0"/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2870799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E60A-B242-B790-E0BD-1FD63BABA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Venn diagram of joining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14B92-84E5-C402-D065-1ADA09E8D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1DB6F7-2576-653C-26C9-60AF0ACC0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1704975"/>
            <a:ext cx="103155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02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E14DE-7507-B933-E2A8-82FA942D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multiple data set setup</a:t>
            </a:r>
          </a:p>
        </p:txBody>
      </p:sp>
      <p:pic>
        <p:nvPicPr>
          <p:cNvPr id="14" name="Content Placeholder 13" descr="Diagram&#10;&#10;Description automatically generated with low confidence">
            <a:extLst>
              <a:ext uri="{FF2B5EF4-FFF2-40B4-BE49-F238E27FC236}">
                <a16:creationId xmlns:a16="http://schemas.microsoft.com/office/drawing/2014/main" id="{23B18479-0E0A-5947-A7F7-02C0DEA73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261" y="989556"/>
            <a:ext cx="5713478" cy="3970168"/>
          </a:xfrm>
        </p:spPr>
      </p:pic>
    </p:spTree>
    <p:extLst>
      <p:ext uri="{BB962C8B-B14F-4D97-AF65-F5344CB8AC3E}">
        <p14:creationId xmlns:p14="http://schemas.microsoft.com/office/powerpoint/2010/main" val="2212675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376CEFA-754D-4DEE-8E3D-C53A74FB7F04}" vid="{99DD87C1-E7E5-460E-BD66-DF74AC68B91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UIUC Template</Template>
  <TotalTime>241</TotalTime>
  <Words>562</Words>
  <Application>Microsoft Office PowerPoint</Application>
  <PresentationFormat>Widescreen</PresentationFormat>
  <Paragraphs>114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Consolas</vt:lpstr>
      <vt:lpstr>Office Theme</vt:lpstr>
      <vt:lpstr>Dealing with Data 2: Multiple Data Sets</vt:lpstr>
      <vt:lpstr>Overview</vt:lpstr>
      <vt:lpstr>Data Columns: Keys and Values</vt:lpstr>
      <vt:lpstr>Keys: country, year                                    (ID columns) Values: nominal GDP, unemployment rate       (data)</vt:lpstr>
      <vt:lpstr>Consider the five data sets:</vt:lpstr>
      <vt:lpstr>Data can be merged by “keys” (ID columns)</vt:lpstr>
      <vt:lpstr>Joining Data Sets</vt:lpstr>
      <vt:lpstr>The Venn diagram of joining data</vt:lpstr>
      <vt:lpstr>Simple multiple data set setup</vt:lpstr>
      <vt:lpstr>Graphical intuition: line up key values in a grid</vt:lpstr>
      <vt:lpstr>Inner join: keep observations with matching keys</vt:lpstr>
      <vt:lpstr>Left join: keep all “left” observations</vt:lpstr>
      <vt:lpstr>Right join: keep all “right” observations</vt:lpstr>
      <vt:lpstr>Full join: keep all observations</vt:lpstr>
      <vt:lpstr>Be careful with duplicate keys…</vt:lpstr>
      <vt:lpstr>…the size of your data can explode!</vt:lpstr>
      <vt:lpstr>You can join on multiple keys</vt:lpstr>
      <vt:lpstr>Today’s task</vt:lpstr>
      <vt:lpstr>What we are up to:</vt:lpstr>
      <vt:lpstr>Dealing with the Current Population Survey</vt:lpstr>
      <vt:lpstr>Computers a dumb, or at least literal</vt:lpstr>
      <vt:lpstr>Dealing with COVID-19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Dealing with Data 2: Multiple Data Sets</dc:title>
  <dc:creator>Julian Wade</dc:creator>
  <cp:lastModifiedBy>Julian Wade</cp:lastModifiedBy>
  <cp:revision>7</cp:revision>
  <dcterms:created xsi:type="dcterms:W3CDTF">2023-01-17T22:08:47Z</dcterms:created>
  <dcterms:modified xsi:type="dcterms:W3CDTF">2023-01-26T17:04:05Z</dcterms:modified>
</cp:coreProperties>
</file>